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 id="2147483696" r:id="rId3"/>
  </p:sldMasterIdLst>
  <p:notesMasterIdLst>
    <p:notesMasterId r:id="rId61"/>
  </p:notesMasterIdLst>
  <p:handoutMasterIdLst>
    <p:handoutMasterId r:id="rId62"/>
  </p:handoutMasterIdLst>
  <p:sldIdLst>
    <p:sldId id="1542" r:id="rId4"/>
    <p:sldId id="1506" r:id="rId5"/>
    <p:sldId id="1564" r:id="rId6"/>
    <p:sldId id="1577" r:id="rId7"/>
    <p:sldId id="1544" r:id="rId8"/>
    <p:sldId id="1561" r:id="rId9"/>
    <p:sldId id="1559" r:id="rId10"/>
    <p:sldId id="1516" r:id="rId11"/>
    <p:sldId id="1545" r:id="rId12"/>
    <p:sldId id="1547" r:id="rId13"/>
    <p:sldId id="1560" r:id="rId14"/>
    <p:sldId id="1566" r:id="rId15"/>
    <p:sldId id="1479" r:id="rId16"/>
    <p:sldId id="1543" r:id="rId17"/>
    <p:sldId id="1517" r:id="rId18"/>
    <p:sldId id="1548" r:id="rId19"/>
    <p:sldId id="1569" r:id="rId20"/>
    <p:sldId id="1568" r:id="rId21"/>
    <p:sldId id="1573" r:id="rId22"/>
    <p:sldId id="1572" r:id="rId23"/>
    <p:sldId id="1574" r:id="rId24"/>
    <p:sldId id="1575" r:id="rId25"/>
    <p:sldId id="1579" r:id="rId26"/>
    <p:sldId id="1576" r:id="rId27"/>
    <p:sldId id="1588" r:id="rId28"/>
    <p:sldId id="1581" r:id="rId29"/>
    <p:sldId id="1580" r:id="rId30"/>
    <p:sldId id="1592" r:id="rId31"/>
    <p:sldId id="1585" r:id="rId32"/>
    <p:sldId id="1593" r:id="rId33"/>
    <p:sldId id="1587" r:id="rId34"/>
    <p:sldId id="1583" r:id="rId35"/>
    <p:sldId id="1582" r:id="rId36"/>
    <p:sldId id="1602" r:id="rId37"/>
    <p:sldId id="1550" r:id="rId38"/>
    <p:sldId id="1604" r:id="rId39"/>
    <p:sldId id="1605" r:id="rId40"/>
    <p:sldId id="1607" r:id="rId41"/>
    <p:sldId id="1606" r:id="rId42"/>
    <p:sldId id="1608" r:id="rId43"/>
    <p:sldId id="1611" r:id="rId44"/>
    <p:sldId id="1609" r:id="rId45"/>
    <p:sldId id="1610" r:id="rId46"/>
    <p:sldId id="1612" r:id="rId47"/>
    <p:sldId id="1613" r:id="rId48"/>
    <p:sldId id="1595" r:id="rId49"/>
    <p:sldId id="1614" r:id="rId50"/>
    <p:sldId id="1591" r:id="rId51"/>
    <p:sldId id="1590" r:id="rId52"/>
    <p:sldId id="1551" r:id="rId53"/>
    <p:sldId id="1555" r:id="rId54"/>
    <p:sldId id="1598" r:id="rId55"/>
    <p:sldId id="1600" r:id="rId56"/>
    <p:sldId id="1615" r:id="rId57"/>
    <p:sldId id="1599" r:id="rId58"/>
    <p:sldId id="1616" r:id="rId59"/>
    <p:sldId id="1556" r:id="rId60"/>
  </p:sldIdLst>
  <p:sldSz cx="9144000" cy="6858000" type="screen4x3"/>
  <p:notesSz cx="7010400" cy="92964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10163"/>
    <a:srgbClr val="FF6600"/>
    <a:srgbClr val="FA740A"/>
    <a:srgbClr val="BBE0E3"/>
    <a:srgbClr val="AAE4EC"/>
    <a:srgbClr val="009999"/>
    <a:srgbClr val="CCCCFF"/>
    <a:srgbClr val="6666FF"/>
    <a:srgbClr val="00CCFF"/>
    <a:srgbClr val="B3B3B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6" autoAdjust="0"/>
    <p:restoredTop sz="98712" autoAdjust="0"/>
  </p:normalViewPr>
  <p:slideViewPr>
    <p:cSldViewPr>
      <p:cViewPr>
        <p:scale>
          <a:sx n="90" d="100"/>
          <a:sy n="90" d="100"/>
        </p:scale>
        <p:origin x="-117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1" d="100"/>
          <a:sy n="51" d="100"/>
        </p:scale>
        <p:origin x="-1944" y="-96"/>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i_t__leh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i_t__leh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i_t__leh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i_t__leh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i_t__leh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i_t__leh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i_t__leh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i_t__leh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i_t__leh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i_t__leh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i_t__leh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i_t__leh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i_t__leh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i_t__leh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i_t__leh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i_t__leh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i_t__leh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i_t__leh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i_t__leht9.xlsx"/></Relationships>
</file>

<file path=ppt/charts/chart1.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14765833841591341"/>
          <c:y val="7.1243911495213988E-2"/>
          <c:w val="0.43624732015474632"/>
          <c:h val="0.73961877787954433"/>
        </c:manualLayout>
      </c:layout>
      <c:barChart>
        <c:barDir val="col"/>
        <c:grouping val="clustered"/>
        <c:ser>
          <c:idx val="0"/>
          <c:order val="0"/>
          <c:tx>
            <c:strRef>
              <c:f>Sheet1!$B$1</c:f>
              <c:strCache>
                <c:ptCount val="1"/>
                <c:pt idx="0">
                  <c:v>Viro</c:v>
                </c:pt>
              </c:strCache>
            </c:strRef>
          </c:tx>
          <c:spPr>
            <a:solidFill>
              <a:srgbClr val="FF9900"/>
            </a:solidFill>
          </c:spPr>
          <c:cat>
            <c:numRef>
              <c:f>Sheet1!$A$2:$A$6</c:f>
              <c:numCache>
                <c:formatCode>General</c:formatCode>
                <c:ptCount val="5"/>
              </c:numCache>
            </c:numRef>
          </c:cat>
          <c:val>
            <c:numRef>
              <c:f>Sheet1!$B$2:$B$6</c:f>
              <c:numCache>
                <c:formatCode>General</c:formatCode>
                <c:ptCount val="5"/>
                <c:pt idx="0">
                  <c:v>1235</c:v>
                </c:pt>
                <c:pt idx="1">
                  <c:v>1150</c:v>
                </c:pt>
                <c:pt idx="2">
                  <c:v>300</c:v>
                </c:pt>
                <c:pt idx="3">
                  <c:v>70</c:v>
                </c:pt>
                <c:pt idx="4">
                  <c:v>43</c:v>
                </c:pt>
              </c:numCache>
            </c:numRef>
          </c:val>
        </c:ser>
        <c:ser>
          <c:idx val="1"/>
          <c:order val="1"/>
          <c:tx>
            <c:strRef>
              <c:f>Sheet1!$C$1</c:f>
              <c:strCache>
                <c:ptCount val="1"/>
                <c:pt idx="0">
                  <c:v>  </c:v>
                </c:pt>
              </c:strCache>
            </c:strRef>
          </c:tx>
          <c:spPr>
            <a:solidFill>
              <a:schemeClr val="bg1"/>
            </a:solidFill>
          </c:spPr>
          <c:cat>
            <c:numRef>
              <c:f>Sheet1!$A$2:$A$6</c:f>
              <c:numCache>
                <c:formatCode>General</c:formatCode>
                <c:ptCount val="5"/>
              </c:numCache>
            </c:numRef>
          </c:cat>
          <c:val>
            <c:numRef>
              <c:f>Sheet1!$C$2:$C$6</c:f>
              <c:numCache>
                <c:formatCode>General</c:formatCode>
                <c:ptCount val="5"/>
                <c:pt idx="0">
                  <c:v>0</c:v>
                </c:pt>
              </c:numCache>
            </c:numRef>
          </c:val>
        </c:ser>
        <c:ser>
          <c:idx val="2"/>
          <c:order val="2"/>
          <c:tx>
            <c:strRef>
              <c:f>Sheet1!$D$1</c:f>
              <c:strCache>
                <c:ptCount val="1"/>
                <c:pt idx="0">
                  <c:v>Suomi</c:v>
                </c:pt>
              </c:strCache>
            </c:strRef>
          </c:tx>
          <c:spPr>
            <a:solidFill>
              <a:srgbClr val="6161A3"/>
            </a:solidFill>
          </c:spPr>
          <c:cat>
            <c:numRef>
              <c:f>Sheet1!$A$2:$A$6</c:f>
              <c:numCache>
                <c:formatCode>General</c:formatCode>
                <c:ptCount val="5"/>
              </c:numCache>
            </c:numRef>
          </c:cat>
          <c:val>
            <c:numRef>
              <c:f>Sheet1!$D$2:$D$6</c:f>
              <c:numCache>
                <c:formatCode>General</c:formatCode>
                <c:ptCount val="5"/>
                <c:pt idx="0">
                  <c:v>140</c:v>
                </c:pt>
                <c:pt idx="1">
                  <c:v>74</c:v>
                </c:pt>
                <c:pt idx="2">
                  <c:v>47</c:v>
                </c:pt>
                <c:pt idx="3">
                  <c:v>40</c:v>
                </c:pt>
                <c:pt idx="4">
                  <c:v>18</c:v>
                </c:pt>
              </c:numCache>
            </c:numRef>
          </c:val>
        </c:ser>
        <c:axId val="86828544"/>
        <c:axId val="86830080"/>
      </c:barChart>
      <c:catAx>
        <c:axId val="86828544"/>
        <c:scaling>
          <c:orientation val="minMax"/>
        </c:scaling>
        <c:axPos val="b"/>
        <c:numFmt formatCode="General" sourceLinked="1"/>
        <c:tickLblPos val="nextTo"/>
        <c:txPr>
          <a:bodyPr/>
          <a:lstStyle/>
          <a:p>
            <a:pPr>
              <a:defRPr lang="et-EE"/>
            </a:pPr>
            <a:endParaRPr lang="et-EE"/>
          </a:p>
        </c:txPr>
        <c:crossAx val="86830080"/>
        <c:crosses val="autoZero"/>
        <c:auto val="1"/>
        <c:lblAlgn val="ctr"/>
        <c:lblOffset val="100"/>
      </c:catAx>
      <c:valAx>
        <c:axId val="86830080"/>
        <c:scaling>
          <c:logBase val="10"/>
          <c:orientation val="minMax"/>
        </c:scaling>
        <c:axPos val="l"/>
        <c:majorGridlines/>
        <c:numFmt formatCode="General" sourceLinked="1"/>
        <c:tickLblPos val="nextTo"/>
        <c:txPr>
          <a:bodyPr/>
          <a:lstStyle/>
          <a:p>
            <a:pPr>
              <a:defRPr lang="et-EE" baseline="0">
                <a:solidFill>
                  <a:srgbClr val="010163"/>
                </a:solidFill>
              </a:defRPr>
            </a:pPr>
            <a:endParaRPr lang="et-EE"/>
          </a:p>
        </c:txPr>
        <c:crossAx val="86828544"/>
        <c:crosses val="autoZero"/>
        <c:crossBetween val="between"/>
      </c:valAx>
    </c:plotArea>
    <c:legend>
      <c:legendPos val="r"/>
      <c:legendEntry>
        <c:idx val="1"/>
        <c:delete val="1"/>
      </c:legendEntry>
      <c:layout>
        <c:manualLayout>
          <c:xMode val="edge"/>
          <c:yMode val="edge"/>
          <c:x val="0.6009547691979803"/>
          <c:y val="0.20928961109584321"/>
          <c:w val="0.14167003996255637"/>
          <c:h val="0.44406142091881384"/>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408347565242414"/>
          <c:y val="2.9639606151798916E-2"/>
          <c:w val="0.41966388379039798"/>
          <c:h val="0.8400959586408262"/>
        </c:manualLayout>
      </c:layout>
      <c:barChart>
        <c:barDir val="bar"/>
        <c:grouping val="stacked"/>
        <c:ser>
          <c:idx val="0"/>
          <c:order val="0"/>
          <c:tx>
            <c:strRef>
              <c:f>Sheet1!$B$1</c:f>
              <c:strCache>
                <c:ptCount val="1"/>
                <c:pt idx="0">
                  <c:v>Tänään tarvittavat henkilöt ammattinimikkeiden mukaan</c:v>
                </c:pt>
              </c:strCache>
            </c:strRef>
          </c:tx>
          <c:spPr>
            <a:solidFill>
              <a:schemeClr val="accent1"/>
            </a:solidFill>
            <a:ln>
              <a:solidFill>
                <a:srgbClr val="010163"/>
              </a:solidFill>
            </a:ln>
          </c:spPr>
          <c:cat>
            <c:strRef>
              <c:f>Sheet1!$A$2:$A$27</c:f>
              <c:strCache>
                <c:ptCount val="26"/>
                <c:pt idx="0">
                  <c:v>Muotoilija</c:v>
                </c:pt>
                <c:pt idx="1">
                  <c:v>Metrologia-insinööri</c:v>
                </c:pt>
                <c:pt idx="2">
                  <c:v>Insinööri-suunnittelija </c:v>
                </c:pt>
                <c:pt idx="3">
                  <c:v>Projektijohtaja</c:v>
                </c:pt>
                <c:pt idx="4">
                  <c:v>Ohjelmistosuunnittelija</c:v>
                </c:pt>
                <c:pt idx="5">
                  <c:v>Huoltaja</c:v>
                </c:pt>
                <c:pt idx="6">
                  <c:v>Linjatyöntekijä</c:v>
                </c:pt>
                <c:pt idx="7">
                  <c:v>Pääinsinööri</c:v>
                </c:pt>
                <c:pt idx="8">
                  <c:v>Kokoonpanija</c:v>
                </c:pt>
                <c:pt idx="9">
                  <c:v>Tuotekehitysinsinööri</c:v>
                </c:pt>
                <c:pt idx="10">
                  <c:v>Vientimyyjä</c:v>
                </c:pt>
                <c:pt idx="11">
                  <c:v>Laatupäällikkö</c:v>
                </c:pt>
                <c:pt idx="12">
                  <c:v>Robotti-ohjelmoina</c:v>
                </c:pt>
                <c:pt idx="13">
                  <c:v>Huoltoteknikko</c:v>
                </c:pt>
                <c:pt idx="14">
                  <c:v>Varastotyöntekijä</c:v>
                </c:pt>
                <c:pt idx="15">
                  <c:v>Laserleikkaaja, insinööri</c:v>
                </c:pt>
                <c:pt idx="16">
                  <c:v>Automaatioasentaja, insinööri</c:v>
                </c:pt>
                <c:pt idx="17">
                  <c:v>Asentaja</c:v>
                </c:pt>
                <c:pt idx="18">
                  <c:v>Mekatroonikko, insinööri</c:v>
                </c:pt>
                <c:pt idx="19">
                  <c:v>Elektroniikkateknikko</c:v>
                </c:pt>
                <c:pt idx="20">
                  <c:v>Testausteknikko, testausinsinööri</c:v>
                </c:pt>
                <c:pt idx="21">
                  <c:v>Ohjelmistoinsinööri</c:v>
                </c:pt>
                <c:pt idx="22">
                  <c:v>CNC-koneistaja</c:v>
                </c:pt>
                <c:pt idx="23">
                  <c:v>Hitsaaja</c:v>
                </c:pt>
                <c:pt idx="24">
                  <c:v>Elektroniikkateknikko</c:v>
                </c:pt>
                <c:pt idx="25">
                  <c:v>SMA-asentaja</c:v>
                </c:pt>
              </c:strCache>
            </c:strRef>
          </c:cat>
          <c:val>
            <c:numRef>
              <c:f>Sheet1!$B$2:$B$27</c:f>
              <c:numCache>
                <c:formatCode>General</c:formatCode>
                <c:ptCount val="26"/>
                <c:pt idx="0">
                  <c:v>0</c:v>
                </c:pt>
                <c:pt idx="1">
                  <c:v>0</c:v>
                </c:pt>
                <c:pt idx="2">
                  <c:v>0</c:v>
                </c:pt>
                <c:pt idx="3">
                  <c:v>1</c:v>
                </c:pt>
                <c:pt idx="4">
                  <c:v>1</c:v>
                </c:pt>
                <c:pt idx="5">
                  <c:v>2</c:v>
                </c:pt>
                <c:pt idx="6">
                  <c:v>2</c:v>
                </c:pt>
                <c:pt idx="7">
                  <c:v>2</c:v>
                </c:pt>
                <c:pt idx="8">
                  <c:v>3</c:v>
                </c:pt>
                <c:pt idx="9">
                  <c:v>3</c:v>
                </c:pt>
                <c:pt idx="10">
                  <c:v>4</c:v>
                </c:pt>
                <c:pt idx="11">
                  <c:v>4</c:v>
                </c:pt>
                <c:pt idx="12">
                  <c:v>4</c:v>
                </c:pt>
                <c:pt idx="13">
                  <c:v>6</c:v>
                </c:pt>
                <c:pt idx="14">
                  <c:v>8</c:v>
                </c:pt>
                <c:pt idx="15">
                  <c:v>9</c:v>
                </c:pt>
                <c:pt idx="16">
                  <c:v>12</c:v>
                </c:pt>
                <c:pt idx="17">
                  <c:v>12</c:v>
                </c:pt>
                <c:pt idx="18">
                  <c:v>14</c:v>
                </c:pt>
                <c:pt idx="19">
                  <c:v>14</c:v>
                </c:pt>
                <c:pt idx="20">
                  <c:v>20</c:v>
                </c:pt>
                <c:pt idx="21">
                  <c:v>29</c:v>
                </c:pt>
                <c:pt idx="22">
                  <c:v>45</c:v>
                </c:pt>
                <c:pt idx="23">
                  <c:v>51</c:v>
                </c:pt>
                <c:pt idx="24">
                  <c:v>61</c:v>
                </c:pt>
                <c:pt idx="25">
                  <c:v>86</c:v>
                </c:pt>
              </c:numCache>
            </c:numRef>
          </c:val>
        </c:ser>
        <c:ser>
          <c:idx val="1"/>
          <c:order val="1"/>
          <c:tx>
            <c:strRef>
              <c:f>Sheet1!$C$1</c:f>
              <c:strCache>
                <c:ptCount val="1"/>
                <c:pt idx="0">
                  <c:v>Työntekijöiden määrällinen kasvu 3-5 vuoden kuluessa ammattinimikkeiden mukaan</c:v>
                </c:pt>
              </c:strCache>
            </c:strRef>
          </c:tx>
          <c:cat>
            <c:strRef>
              <c:f>Sheet1!$A$2:$A$27</c:f>
              <c:strCache>
                <c:ptCount val="26"/>
                <c:pt idx="0">
                  <c:v>Muotoilija</c:v>
                </c:pt>
                <c:pt idx="1">
                  <c:v>Metrologia-insinööri</c:v>
                </c:pt>
                <c:pt idx="2">
                  <c:v>Insinööri-suunnittelija </c:v>
                </c:pt>
                <c:pt idx="3">
                  <c:v>Projektijohtaja</c:v>
                </c:pt>
                <c:pt idx="4">
                  <c:v>Ohjelmistosuunnittelija</c:v>
                </c:pt>
                <c:pt idx="5">
                  <c:v>Huoltaja</c:v>
                </c:pt>
                <c:pt idx="6">
                  <c:v>Linjatyöntekijä</c:v>
                </c:pt>
                <c:pt idx="7">
                  <c:v>Pääinsinööri</c:v>
                </c:pt>
                <c:pt idx="8">
                  <c:v>Kokoonpanija</c:v>
                </c:pt>
                <c:pt idx="9">
                  <c:v>Tuotekehitysinsinööri</c:v>
                </c:pt>
                <c:pt idx="10">
                  <c:v>Vientimyyjä</c:v>
                </c:pt>
                <c:pt idx="11">
                  <c:v>Laatupäällikkö</c:v>
                </c:pt>
                <c:pt idx="12">
                  <c:v>Robotti-ohjelmoina</c:v>
                </c:pt>
                <c:pt idx="13">
                  <c:v>Huoltoteknikko</c:v>
                </c:pt>
                <c:pt idx="14">
                  <c:v>Varastotyöntekijä</c:v>
                </c:pt>
                <c:pt idx="15">
                  <c:v>Laserleikkaaja, insinööri</c:v>
                </c:pt>
                <c:pt idx="16">
                  <c:v>Automaatioasentaja, insinööri</c:v>
                </c:pt>
                <c:pt idx="17">
                  <c:v>Asentaja</c:v>
                </c:pt>
                <c:pt idx="18">
                  <c:v>Mekatroonikko, insinööri</c:v>
                </c:pt>
                <c:pt idx="19">
                  <c:v>Elektroniikkateknikko</c:v>
                </c:pt>
                <c:pt idx="20">
                  <c:v>Testausteknikko, testausinsinööri</c:v>
                </c:pt>
                <c:pt idx="21">
                  <c:v>Ohjelmistoinsinööri</c:v>
                </c:pt>
                <c:pt idx="22">
                  <c:v>CNC-koneistaja</c:v>
                </c:pt>
                <c:pt idx="23">
                  <c:v>Hitsaaja</c:v>
                </c:pt>
                <c:pt idx="24">
                  <c:v>Elektroniikkateknikko</c:v>
                </c:pt>
                <c:pt idx="25">
                  <c:v>SMA-asentaja</c:v>
                </c:pt>
              </c:strCache>
            </c:strRef>
          </c:cat>
          <c:val>
            <c:numRef>
              <c:f>Sheet1!$C$2:$C$27</c:f>
              <c:numCache>
                <c:formatCode>General</c:formatCode>
                <c:ptCount val="26"/>
                <c:pt idx="0">
                  <c:v>6</c:v>
                </c:pt>
                <c:pt idx="1">
                  <c:v>2</c:v>
                </c:pt>
                <c:pt idx="2">
                  <c:v>3</c:v>
                </c:pt>
                <c:pt idx="3">
                  <c:v>2</c:v>
                </c:pt>
                <c:pt idx="4">
                  <c:v>1</c:v>
                </c:pt>
                <c:pt idx="5">
                  <c:v>4</c:v>
                </c:pt>
                <c:pt idx="6">
                  <c:v>1</c:v>
                </c:pt>
                <c:pt idx="7">
                  <c:v>1</c:v>
                </c:pt>
                <c:pt idx="8">
                  <c:v>2</c:v>
                </c:pt>
                <c:pt idx="9">
                  <c:v>4</c:v>
                </c:pt>
                <c:pt idx="10">
                  <c:v>4</c:v>
                </c:pt>
                <c:pt idx="11">
                  <c:v>2</c:v>
                </c:pt>
                <c:pt idx="12">
                  <c:v>2</c:v>
                </c:pt>
                <c:pt idx="13">
                  <c:v>2</c:v>
                </c:pt>
                <c:pt idx="14">
                  <c:v>2</c:v>
                </c:pt>
                <c:pt idx="15">
                  <c:v>4</c:v>
                </c:pt>
                <c:pt idx="16">
                  <c:v>30</c:v>
                </c:pt>
                <c:pt idx="17">
                  <c:v>8</c:v>
                </c:pt>
                <c:pt idx="18">
                  <c:v>31</c:v>
                </c:pt>
                <c:pt idx="19">
                  <c:v>4</c:v>
                </c:pt>
                <c:pt idx="20">
                  <c:v>5</c:v>
                </c:pt>
                <c:pt idx="21">
                  <c:v>61</c:v>
                </c:pt>
                <c:pt idx="22">
                  <c:v>19</c:v>
                </c:pt>
                <c:pt idx="23">
                  <c:v>16</c:v>
                </c:pt>
                <c:pt idx="24">
                  <c:v>5</c:v>
                </c:pt>
                <c:pt idx="25">
                  <c:v>10</c:v>
                </c:pt>
              </c:numCache>
            </c:numRef>
          </c:val>
        </c:ser>
        <c:gapWidth val="17"/>
        <c:overlap val="100"/>
        <c:axId val="89418368"/>
        <c:axId val="89420160"/>
      </c:barChart>
      <c:catAx>
        <c:axId val="89418368"/>
        <c:scaling>
          <c:orientation val="minMax"/>
        </c:scaling>
        <c:axPos val="r"/>
        <c:tickLblPos val="nextTo"/>
        <c:txPr>
          <a:bodyPr/>
          <a:lstStyle/>
          <a:p>
            <a:pPr>
              <a:defRPr lang="et-EE" sz="1000">
                <a:solidFill>
                  <a:srgbClr val="010163"/>
                </a:solidFill>
              </a:defRPr>
            </a:pPr>
            <a:endParaRPr lang="et-EE"/>
          </a:p>
        </c:txPr>
        <c:crossAx val="89420160"/>
        <c:crosses val="autoZero"/>
        <c:auto val="1"/>
        <c:lblAlgn val="ctr"/>
        <c:lblOffset val="100"/>
      </c:catAx>
      <c:valAx>
        <c:axId val="89420160"/>
        <c:scaling>
          <c:orientation val="maxMin"/>
        </c:scaling>
        <c:axPos val="b"/>
        <c:majorGridlines/>
        <c:numFmt formatCode="General" sourceLinked="1"/>
        <c:minorTickMark val="in"/>
        <c:tickLblPos val="nextTo"/>
        <c:txPr>
          <a:bodyPr/>
          <a:lstStyle/>
          <a:p>
            <a:pPr>
              <a:defRPr lang="et-EE">
                <a:solidFill>
                  <a:srgbClr val="010163"/>
                </a:solidFill>
              </a:defRPr>
            </a:pPr>
            <a:endParaRPr lang="et-EE"/>
          </a:p>
        </c:txPr>
        <c:crossAx val="89418368"/>
        <c:crosses val="autoZero"/>
        <c:crossBetween val="between"/>
      </c:valAx>
    </c:plotArea>
    <c:legend>
      <c:legendPos val="r"/>
      <c:layout>
        <c:manualLayout>
          <c:xMode val="edge"/>
          <c:yMode val="edge"/>
          <c:x val="3.9620525069874415E-2"/>
          <c:y val="0.1048093208606604"/>
          <c:w val="0.27377894663536967"/>
          <c:h val="0.7208959761942354"/>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6.9136873932640938E-2"/>
          <c:y val="2.1372191284301751E-2"/>
          <c:w val="0.50790461176366097"/>
          <c:h val="0.86237097787745809"/>
        </c:manualLayout>
      </c:layout>
      <c:barChart>
        <c:barDir val="bar"/>
        <c:grouping val="clustered"/>
        <c:ser>
          <c:idx val="0"/>
          <c:order val="0"/>
          <c:tx>
            <c:strRef>
              <c:f>Sheet1!$B$1</c:f>
              <c:strCache>
                <c:ptCount val="1"/>
                <c:pt idx="0">
                  <c:v>Elektroniikkateknikko</c:v>
                </c:pt>
              </c:strCache>
            </c:strRef>
          </c:tx>
          <c:spPr>
            <a:ln>
              <a:solidFill>
                <a:srgbClr val="010163"/>
              </a:solidFill>
            </a:ln>
          </c:spPr>
          <c:cat>
            <c:numRef>
              <c:f>Sheet1!$A$2</c:f>
              <c:numCache>
                <c:formatCode>General</c:formatCode>
                <c:ptCount val="1"/>
              </c:numCache>
            </c:numRef>
          </c:cat>
          <c:val>
            <c:numRef>
              <c:f>Sheet1!$B$2</c:f>
              <c:numCache>
                <c:formatCode>0</c:formatCode>
                <c:ptCount val="1"/>
                <c:pt idx="0">
                  <c:v>8</c:v>
                </c:pt>
              </c:numCache>
            </c:numRef>
          </c:val>
        </c:ser>
        <c:ser>
          <c:idx val="1"/>
          <c:order val="1"/>
          <c:tx>
            <c:strRef>
              <c:f>Sheet1!$C$1</c:f>
              <c:strCache>
                <c:ptCount val="1"/>
                <c:pt idx="0">
                  <c:v>SMA-asentaja</c:v>
                </c:pt>
              </c:strCache>
            </c:strRef>
          </c:tx>
          <c:cat>
            <c:numRef>
              <c:f>Sheet1!$A$2</c:f>
              <c:numCache>
                <c:formatCode>General</c:formatCode>
                <c:ptCount val="1"/>
              </c:numCache>
            </c:numRef>
          </c:cat>
          <c:val>
            <c:numRef>
              <c:f>Sheet1!$C$2</c:f>
              <c:numCache>
                <c:formatCode>0</c:formatCode>
                <c:ptCount val="1"/>
                <c:pt idx="0">
                  <c:v>12</c:v>
                </c:pt>
              </c:numCache>
            </c:numRef>
          </c:val>
        </c:ser>
        <c:ser>
          <c:idx val="2"/>
          <c:order val="2"/>
          <c:tx>
            <c:strRef>
              <c:f>Sheet1!$D$1</c:f>
              <c:strCache>
                <c:ptCount val="1"/>
                <c:pt idx="0">
                  <c:v>Testausteknikko, testausinsinööri</c:v>
                </c:pt>
              </c:strCache>
            </c:strRef>
          </c:tx>
          <c:spPr>
            <a:ln>
              <a:solidFill>
                <a:srgbClr val="010163"/>
              </a:solidFill>
            </a:ln>
          </c:spPr>
          <c:cat>
            <c:numRef>
              <c:f>Sheet1!$A$2</c:f>
              <c:numCache>
                <c:formatCode>General</c:formatCode>
                <c:ptCount val="1"/>
              </c:numCache>
            </c:numRef>
          </c:cat>
          <c:val>
            <c:numRef>
              <c:f>Sheet1!$D$2</c:f>
              <c:numCache>
                <c:formatCode>0</c:formatCode>
                <c:ptCount val="1"/>
                <c:pt idx="0">
                  <c:v>25</c:v>
                </c:pt>
              </c:numCache>
            </c:numRef>
          </c:val>
        </c:ser>
        <c:ser>
          <c:idx val="3"/>
          <c:order val="3"/>
          <c:tx>
            <c:strRef>
              <c:f>Sheet1!$E$1</c:f>
              <c:strCache>
                <c:ptCount val="1"/>
                <c:pt idx="0">
                  <c:v>Varastotyöntekijä</c:v>
                </c:pt>
              </c:strCache>
            </c:strRef>
          </c:tx>
          <c:spPr>
            <a:solidFill>
              <a:srgbClr val="9191DB"/>
            </a:solidFill>
            <a:ln>
              <a:solidFill>
                <a:srgbClr val="010163"/>
              </a:solidFill>
            </a:ln>
          </c:spPr>
          <c:cat>
            <c:numRef>
              <c:f>Sheet1!$A$2</c:f>
              <c:numCache>
                <c:formatCode>General</c:formatCode>
                <c:ptCount val="1"/>
              </c:numCache>
            </c:numRef>
          </c:cat>
          <c:val>
            <c:numRef>
              <c:f>Sheet1!$E$2</c:f>
              <c:numCache>
                <c:formatCode>0</c:formatCode>
                <c:ptCount val="1"/>
                <c:pt idx="0">
                  <c:v>25</c:v>
                </c:pt>
              </c:numCache>
            </c:numRef>
          </c:val>
        </c:ser>
        <c:ser>
          <c:idx val="4"/>
          <c:order val="4"/>
          <c:tx>
            <c:strRef>
              <c:f>Sheet1!$F$1</c:f>
              <c:strCache>
                <c:ptCount val="1"/>
                <c:pt idx="0">
                  <c:v>Elektroniikka-asentaja</c:v>
                </c:pt>
              </c:strCache>
            </c:strRef>
          </c:tx>
          <c:spPr>
            <a:ln>
              <a:solidFill>
                <a:srgbClr val="010163"/>
              </a:solidFill>
            </a:ln>
          </c:spPr>
          <c:cat>
            <c:numRef>
              <c:f>Sheet1!$A$2</c:f>
              <c:numCache>
                <c:formatCode>General</c:formatCode>
                <c:ptCount val="1"/>
              </c:numCache>
            </c:numRef>
          </c:cat>
          <c:val>
            <c:numRef>
              <c:f>Sheet1!$F$2</c:f>
              <c:numCache>
                <c:formatCode>0</c:formatCode>
                <c:ptCount val="1"/>
                <c:pt idx="0">
                  <c:v>29</c:v>
                </c:pt>
              </c:numCache>
            </c:numRef>
          </c:val>
        </c:ser>
        <c:ser>
          <c:idx val="5"/>
          <c:order val="5"/>
          <c:tx>
            <c:strRef>
              <c:f>Sheet1!$G$1</c:f>
              <c:strCache>
                <c:ptCount val="1"/>
                <c:pt idx="0">
                  <c:v>Hitsaaja</c:v>
                </c:pt>
              </c:strCache>
            </c:strRef>
          </c:tx>
          <c:cat>
            <c:numRef>
              <c:f>Sheet1!$A$2</c:f>
              <c:numCache>
                <c:formatCode>General</c:formatCode>
                <c:ptCount val="1"/>
              </c:numCache>
            </c:numRef>
          </c:cat>
          <c:val>
            <c:numRef>
              <c:f>Sheet1!$G$2</c:f>
              <c:numCache>
                <c:formatCode>0</c:formatCode>
                <c:ptCount val="1"/>
                <c:pt idx="0">
                  <c:v>31</c:v>
                </c:pt>
              </c:numCache>
            </c:numRef>
          </c:val>
        </c:ser>
        <c:ser>
          <c:idx val="6"/>
          <c:order val="6"/>
          <c:tx>
            <c:strRef>
              <c:f>Sheet1!$H$1</c:f>
              <c:strCache>
                <c:ptCount val="1"/>
                <c:pt idx="0">
                  <c:v>Huoltoteknikko</c:v>
                </c:pt>
              </c:strCache>
            </c:strRef>
          </c:tx>
          <c:spPr>
            <a:ln>
              <a:solidFill>
                <a:srgbClr val="010163"/>
              </a:solidFill>
            </a:ln>
          </c:spPr>
          <c:cat>
            <c:numRef>
              <c:f>Sheet1!$A$2</c:f>
              <c:numCache>
                <c:formatCode>General</c:formatCode>
                <c:ptCount val="1"/>
              </c:numCache>
            </c:numRef>
          </c:cat>
          <c:val>
            <c:numRef>
              <c:f>Sheet1!$H$2</c:f>
              <c:numCache>
                <c:formatCode>0</c:formatCode>
                <c:ptCount val="1"/>
                <c:pt idx="0">
                  <c:v>33</c:v>
                </c:pt>
              </c:numCache>
            </c:numRef>
          </c:val>
        </c:ser>
        <c:ser>
          <c:idx val="7"/>
          <c:order val="7"/>
          <c:tx>
            <c:strRef>
              <c:f>Sheet1!$I$1</c:f>
              <c:strCache>
                <c:ptCount val="1"/>
                <c:pt idx="0">
                  <c:v>CNC-koneistaja</c:v>
                </c:pt>
              </c:strCache>
            </c:strRef>
          </c:tx>
          <c:cat>
            <c:numRef>
              <c:f>Sheet1!$A$2</c:f>
              <c:numCache>
                <c:formatCode>General</c:formatCode>
                <c:ptCount val="1"/>
              </c:numCache>
            </c:numRef>
          </c:cat>
          <c:val>
            <c:numRef>
              <c:f>Sheet1!$I$2</c:f>
              <c:numCache>
                <c:formatCode>0</c:formatCode>
                <c:ptCount val="1"/>
                <c:pt idx="0">
                  <c:v>42</c:v>
                </c:pt>
              </c:numCache>
            </c:numRef>
          </c:val>
        </c:ser>
        <c:ser>
          <c:idx val="8"/>
          <c:order val="8"/>
          <c:tx>
            <c:strRef>
              <c:f>Sheet1!$J$1</c:f>
              <c:strCache>
                <c:ptCount val="1"/>
                <c:pt idx="0">
                  <c:v>Laserleikkaaja, insinööri</c:v>
                </c:pt>
              </c:strCache>
            </c:strRef>
          </c:tx>
          <c:spPr>
            <a:ln>
              <a:solidFill>
                <a:srgbClr val="010163"/>
              </a:solidFill>
            </a:ln>
          </c:spPr>
          <c:cat>
            <c:numRef>
              <c:f>Sheet1!$A$2</c:f>
              <c:numCache>
                <c:formatCode>General</c:formatCode>
                <c:ptCount val="1"/>
              </c:numCache>
            </c:numRef>
          </c:cat>
          <c:val>
            <c:numRef>
              <c:f>Sheet1!$J$2</c:f>
              <c:numCache>
                <c:formatCode>0</c:formatCode>
                <c:ptCount val="1"/>
                <c:pt idx="0">
                  <c:v>44</c:v>
                </c:pt>
              </c:numCache>
            </c:numRef>
          </c:val>
        </c:ser>
        <c:ser>
          <c:idx val="9"/>
          <c:order val="9"/>
          <c:tx>
            <c:strRef>
              <c:f>Sheet1!$K$1</c:f>
              <c:strCache>
                <c:ptCount val="1"/>
                <c:pt idx="0">
                  <c:v>Robotti-ohjelmoija</c:v>
                </c:pt>
              </c:strCache>
            </c:strRef>
          </c:tx>
          <c:spPr>
            <a:solidFill>
              <a:srgbClr val="9191DB"/>
            </a:solidFill>
          </c:spPr>
          <c:cat>
            <c:numRef>
              <c:f>Sheet1!$A$2</c:f>
              <c:numCache>
                <c:formatCode>General</c:formatCode>
                <c:ptCount val="1"/>
              </c:numCache>
            </c:numRef>
          </c:cat>
          <c:val>
            <c:numRef>
              <c:f>Sheet1!$K$2</c:f>
              <c:numCache>
                <c:formatCode>0</c:formatCode>
                <c:ptCount val="1"/>
                <c:pt idx="0">
                  <c:v>50</c:v>
                </c:pt>
              </c:numCache>
            </c:numRef>
          </c:val>
        </c:ser>
        <c:ser>
          <c:idx val="10"/>
          <c:order val="10"/>
          <c:tx>
            <c:strRef>
              <c:f>Sheet1!$L$1</c:f>
              <c:strCache>
                <c:ptCount val="1"/>
                <c:pt idx="0">
                  <c:v>Laatupäällikkö</c:v>
                </c:pt>
              </c:strCache>
            </c:strRef>
          </c:tx>
          <c:spPr>
            <a:ln>
              <a:solidFill>
                <a:srgbClr val="010163"/>
              </a:solidFill>
            </a:ln>
          </c:spPr>
          <c:cat>
            <c:numRef>
              <c:f>Sheet1!$A$2</c:f>
              <c:numCache>
                <c:formatCode>General</c:formatCode>
                <c:ptCount val="1"/>
              </c:numCache>
            </c:numRef>
          </c:cat>
          <c:val>
            <c:numRef>
              <c:f>Sheet1!$L$2</c:f>
              <c:numCache>
                <c:formatCode>0</c:formatCode>
                <c:ptCount val="1"/>
                <c:pt idx="0">
                  <c:v>50</c:v>
                </c:pt>
              </c:numCache>
            </c:numRef>
          </c:val>
        </c:ser>
        <c:ser>
          <c:idx val="11"/>
          <c:order val="11"/>
          <c:tx>
            <c:strRef>
              <c:f>Sheet1!$M$1</c:f>
              <c:strCache>
                <c:ptCount val="1"/>
                <c:pt idx="0">
                  <c:v>Pääinsinööri</c:v>
                </c:pt>
              </c:strCache>
            </c:strRef>
          </c:tx>
          <c:cat>
            <c:numRef>
              <c:f>Sheet1!$A$2</c:f>
              <c:numCache>
                <c:formatCode>General</c:formatCode>
                <c:ptCount val="1"/>
              </c:numCache>
            </c:numRef>
          </c:cat>
          <c:val>
            <c:numRef>
              <c:f>Sheet1!$M$2</c:f>
              <c:numCache>
                <c:formatCode>0</c:formatCode>
                <c:ptCount val="1"/>
                <c:pt idx="0">
                  <c:v>50</c:v>
                </c:pt>
              </c:numCache>
            </c:numRef>
          </c:val>
        </c:ser>
        <c:ser>
          <c:idx val="12"/>
          <c:order val="12"/>
          <c:tx>
            <c:strRef>
              <c:f>Sheet1!$N$1</c:f>
              <c:strCache>
                <c:ptCount val="1"/>
                <c:pt idx="0">
                  <c:v>Linjatyöntekijä</c:v>
                </c:pt>
              </c:strCache>
            </c:strRef>
          </c:tx>
          <c:spPr>
            <a:ln>
              <a:solidFill>
                <a:srgbClr val="010163"/>
              </a:solidFill>
            </a:ln>
          </c:spPr>
          <c:cat>
            <c:numRef>
              <c:f>Sheet1!$A$2</c:f>
              <c:numCache>
                <c:formatCode>General</c:formatCode>
                <c:ptCount val="1"/>
              </c:numCache>
            </c:numRef>
          </c:cat>
          <c:val>
            <c:numRef>
              <c:f>Sheet1!$N$2</c:f>
              <c:numCache>
                <c:formatCode>0</c:formatCode>
                <c:ptCount val="1"/>
                <c:pt idx="0">
                  <c:v>50</c:v>
                </c:pt>
              </c:numCache>
            </c:numRef>
          </c:val>
        </c:ser>
        <c:ser>
          <c:idx val="13"/>
          <c:order val="13"/>
          <c:tx>
            <c:strRef>
              <c:f>Sheet1!$O$1</c:f>
              <c:strCache>
                <c:ptCount val="1"/>
                <c:pt idx="0">
                  <c:v>Asentaja</c:v>
                </c:pt>
              </c:strCache>
            </c:strRef>
          </c:tx>
          <c:cat>
            <c:numRef>
              <c:f>Sheet1!$A$2</c:f>
              <c:numCache>
                <c:formatCode>General</c:formatCode>
                <c:ptCount val="1"/>
              </c:numCache>
            </c:numRef>
          </c:cat>
          <c:val>
            <c:numRef>
              <c:f>Sheet1!$O$2</c:f>
              <c:numCache>
                <c:formatCode>0</c:formatCode>
                <c:ptCount val="1"/>
                <c:pt idx="0">
                  <c:v>67</c:v>
                </c:pt>
              </c:numCache>
            </c:numRef>
          </c:val>
        </c:ser>
        <c:ser>
          <c:idx val="14"/>
          <c:order val="14"/>
          <c:tx>
            <c:strRef>
              <c:f>Sheet1!$P$1</c:f>
              <c:strCache>
                <c:ptCount val="1"/>
                <c:pt idx="0">
                  <c:v>Kokoonpanija</c:v>
                </c:pt>
              </c:strCache>
            </c:strRef>
          </c:tx>
          <c:spPr>
            <a:ln>
              <a:solidFill>
                <a:srgbClr val="010163"/>
              </a:solidFill>
            </a:ln>
          </c:spPr>
          <c:cat>
            <c:numRef>
              <c:f>Sheet1!$A$2</c:f>
              <c:numCache>
                <c:formatCode>General</c:formatCode>
                <c:ptCount val="1"/>
              </c:numCache>
            </c:numRef>
          </c:cat>
          <c:val>
            <c:numRef>
              <c:f>Sheet1!$P$2</c:f>
              <c:numCache>
                <c:formatCode>0</c:formatCode>
                <c:ptCount val="1"/>
                <c:pt idx="0">
                  <c:v>67</c:v>
                </c:pt>
              </c:numCache>
            </c:numRef>
          </c:val>
        </c:ser>
        <c:ser>
          <c:idx val="15"/>
          <c:order val="15"/>
          <c:tx>
            <c:strRef>
              <c:f>Sheet1!$Q$1</c:f>
              <c:strCache>
                <c:ptCount val="1"/>
                <c:pt idx="0">
                  <c:v>Vientimyyjä</c:v>
                </c:pt>
              </c:strCache>
            </c:strRef>
          </c:tx>
          <c:spPr>
            <a:solidFill>
              <a:srgbClr val="9191DB"/>
            </a:solidFill>
            <a:ln>
              <a:solidFill>
                <a:srgbClr val="010163"/>
              </a:solidFill>
            </a:ln>
          </c:spPr>
          <c:cat>
            <c:numRef>
              <c:f>Sheet1!$A$2</c:f>
              <c:numCache>
                <c:formatCode>General</c:formatCode>
                <c:ptCount val="1"/>
              </c:numCache>
            </c:numRef>
          </c:cat>
          <c:val>
            <c:numRef>
              <c:f>Sheet1!$Q$2</c:f>
              <c:numCache>
                <c:formatCode>0</c:formatCode>
                <c:ptCount val="1"/>
                <c:pt idx="0">
                  <c:v>100</c:v>
                </c:pt>
              </c:numCache>
            </c:numRef>
          </c:val>
        </c:ser>
        <c:ser>
          <c:idx val="16"/>
          <c:order val="16"/>
          <c:tx>
            <c:strRef>
              <c:f>Sheet1!$R$1</c:f>
              <c:strCache>
                <c:ptCount val="1"/>
                <c:pt idx="0">
                  <c:v>Ohjelmistosuunnittelija</c:v>
                </c:pt>
              </c:strCache>
            </c:strRef>
          </c:tx>
          <c:spPr>
            <a:ln>
              <a:solidFill>
                <a:srgbClr val="010163"/>
              </a:solidFill>
            </a:ln>
          </c:spPr>
          <c:cat>
            <c:numRef>
              <c:f>Sheet1!$A$2</c:f>
              <c:numCache>
                <c:formatCode>General</c:formatCode>
                <c:ptCount val="1"/>
              </c:numCache>
            </c:numRef>
          </c:cat>
          <c:val>
            <c:numRef>
              <c:f>Sheet1!$R$2</c:f>
              <c:numCache>
                <c:formatCode>0</c:formatCode>
                <c:ptCount val="1"/>
                <c:pt idx="0">
                  <c:v>100</c:v>
                </c:pt>
              </c:numCache>
            </c:numRef>
          </c:val>
        </c:ser>
        <c:ser>
          <c:idx val="17"/>
          <c:order val="17"/>
          <c:tx>
            <c:strRef>
              <c:f>Sheet1!$S$1</c:f>
              <c:strCache>
                <c:ptCount val="1"/>
                <c:pt idx="0">
                  <c:v>Tuotekehitysinsinööri</c:v>
                </c:pt>
              </c:strCache>
            </c:strRef>
          </c:tx>
          <c:spPr>
            <a:solidFill>
              <a:srgbClr val="333399"/>
            </a:solidFill>
          </c:spPr>
          <c:cat>
            <c:numRef>
              <c:f>Sheet1!$A$2</c:f>
              <c:numCache>
                <c:formatCode>General</c:formatCode>
                <c:ptCount val="1"/>
              </c:numCache>
            </c:numRef>
          </c:cat>
          <c:val>
            <c:numRef>
              <c:f>Sheet1!$S$2</c:f>
              <c:numCache>
                <c:formatCode>0</c:formatCode>
                <c:ptCount val="1"/>
                <c:pt idx="0">
                  <c:v>133</c:v>
                </c:pt>
              </c:numCache>
            </c:numRef>
          </c:val>
        </c:ser>
        <c:ser>
          <c:idx val="18"/>
          <c:order val="18"/>
          <c:tx>
            <c:strRef>
              <c:f>Sheet1!$T$1</c:f>
              <c:strCache>
                <c:ptCount val="1"/>
                <c:pt idx="0">
                  <c:v>Huoltaja</c:v>
                </c:pt>
              </c:strCache>
            </c:strRef>
          </c:tx>
          <c:spPr>
            <a:ln>
              <a:solidFill>
                <a:srgbClr val="010163"/>
              </a:solidFill>
            </a:ln>
          </c:spPr>
          <c:cat>
            <c:numRef>
              <c:f>Sheet1!$A$2</c:f>
              <c:numCache>
                <c:formatCode>General</c:formatCode>
                <c:ptCount val="1"/>
              </c:numCache>
            </c:numRef>
          </c:cat>
          <c:val>
            <c:numRef>
              <c:f>Sheet1!$T$2</c:f>
              <c:numCache>
                <c:formatCode>0</c:formatCode>
                <c:ptCount val="1"/>
                <c:pt idx="0">
                  <c:v>200</c:v>
                </c:pt>
              </c:numCache>
            </c:numRef>
          </c:val>
        </c:ser>
        <c:ser>
          <c:idx val="19"/>
          <c:order val="19"/>
          <c:tx>
            <c:strRef>
              <c:f>Sheet1!$U$1</c:f>
              <c:strCache>
                <c:ptCount val="1"/>
                <c:pt idx="0">
                  <c:v>Projektipäällikkö</c:v>
                </c:pt>
              </c:strCache>
            </c:strRef>
          </c:tx>
          <c:spPr>
            <a:solidFill>
              <a:srgbClr val="9191DB"/>
            </a:solidFill>
            <a:ln>
              <a:solidFill>
                <a:srgbClr val="010163"/>
              </a:solidFill>
            </a:ln>
          </c:spPr>
          <c:cat>
            <c:numRef>
              <c:f>Sheet1!$A$2</c:f>
              <c:numCache>
                <c:formatCode>General</c:formatCode>
                <c:ptCount val="1"/>
              </c:numCache>
            </c:numRef>
          </c:cat>
          <c:val>
            <c:numRef>
              <c:f>Sheet1!$U$2</c:f>
              <c:numCache>
                <c:formatCode>0</c:formatCode>
                <c:ptCount val="1"/>
                <c:pt idx="0">
                  <c:v>200</c:v>
                </c:pt>
              </c:numCache>
            </c:numRef>
          </c:val>
        </c:ser>
        <c:ser>
          <c:idx val="20"/>
          <c:order val="20"/>
          <c:tx>
            <c:strRef>
              <c:f>Sheet1!$V$1</c:f>
              <c:strCache>
                <c:ptCount val="1"/>
                <c:pt idx="0">
                  <c:v>Metrologia-insinööri *</c:v>
                </c:pt>
              </c:strCache>
            </c:strRef>
          </c:tx>
          <c:spPr>
            <a:solidFill>
              <a:schemeClr val="bg2">
                <a:lumMod val="20000"/>
                <a:lumOff val="80000"/>
              </a:schemeClr>
            </a:solidFill>
            <a:ln>
              <a:solidFill>
                <a:srgbClr val="010163"/>
              </a:solidFill>
            </a:ln>
          </c:spPr>
          <c:cat>
            <c:numRef>
              <c:f>Sheet1!$A$2</c:f>
              <c:numCache>
                <c:formatCode>General</c:formatCode>
                <c:ptCount val="1"/>
              </c:numCache>
            </c:numRef>
          </c:cat>
          <c:val>
            <c:numRef>
              <c:f>Sheet1!$V$2</c:f>
              <c:numCache>
                <c:formatCode>0</c:formatCode>
                <c:ptCount val="1"/>
                <c:pt idx="0">
                  <c:v>200</c:v>
                </c:pt>
              </c:numCache>
            </c:numRef>
          </c:val>
        </c:ser>
        <c:ser>
          <c:idx val="21"/>
          <c:order val="21"/>
          <c:tx>
            <c:strRef>
              <c:f>Sheet1!$W$1</c:f>
              <c:strCache>
                <c:ptCount val="1"/>
                <c:pt idx="0">
                  <c:v>Ohjelmisto-insinööri</c:v>
                </c:pt>
              </c:strCache>
            </c:strRef>
          </c:tx>
          <c:cat>
            <c:numRef>
              <c:f>Sheet1!$A$2</c:f>
              <c:numCache>
                <c:formatCode>General</c:formatCode>
                <c:ptCount val="1"/>
              </c:numCache>
            </c:numRef>
          </c:cat>
          <c:val>
            <c:numRef>
              <c:f>Sheet1!$W$2</c:f>
              <c:numCache>
                <c:formatCode>0</c:formatCode>
                <c:ptCount val="1"/>
                <c:pt idx="0">
                  <c:v>210</c:v>
                </c:pt>
              </c:numCache>
            </c:numRef>
          </c:val>
        </c:ser>
        <c:ser>
          <c:idx val="22"/>
          <c:order val="22"/>
          <c:tx>
            <c:strRef>
              <c:f>Sheet1!$X$1</c:f>
              <c:strCache>
                <c:ptCount val="1"/>
                <c:pt idx="0">
                  <c:v>Mekatroonikko, insinööri</c:v>
                </c:pt>
              </c:strCache>
            </c:strRef>
          </c:tx>
          <c:spPr>
            <a:solidFill>
              <a:srgbClr val="FA740A"/>
            </a:solidFill>
          </c:spPr>
          <c:cat>
            <c:numRef>
              <c:f>Sheet1!$A$2</c:f>
              <c:numCache>
                <c:formatCode>General</c:formatCode>
                <c:ptCount val="1"/>
              </c:numCache>
            </c:numRef>
          </c:cat>
          <c:val>
            <c:numRef>
              <c:f>Sheet1!$X$2</c:f>
              <c:numCache>
                <c:formatCode>0</c:formatCode>
                <c:ptCount val="1"/>
                <c:pt idx="0">
                  <c:v>221</c:v>
                </c:pt>
              </c:numCache>
            </c:numRef>
          </c:val>
        </c:ser>
        <c:ser>
          <c:idx val="23"/>
          <c:order val="23"/>
          <c:tx>
            <c:strRef>
              <c:f>Sheet1!$Y$1</c:f>
              <c:strCache>
                <c:ptCount val="1"/>
                <c:pt idx="0">
                  <c:v>Automaatioasentaja, insinööri</c:v>
                </c:pt>
              </c:strCache>
            </c:strRef>
          </c:tx>
          <c:cat>
            <c:numRef>
              <c:f>Sheet1!$A$2</c:f>
              <c:numCache>
                <c:formatCode>General</c:formatCode>
                <c:ptCount val="1"/>
              </c:numCache>
            </c:numRef>
          </c:cat>
          <c:val>
            <c:numRef>
              <c:f>Sheet1!$Y$2</c:f>
              <c:numCache>
                <c:formatCode>0</c:formatCode>
                <c:ptCount val="1"/>
                <c:pt idx="0">
                  <c:v>250</c:v>
                </c:pt>
              </c:numCache>
            </c:numRef>
          </c:val>
        </c:ser>
        <c:ser>
          <c:idx val="24"/>
          <c:order val="24"/>
          <c:tx>
            <c:strRef>
              <c:f>Sheet1!$Z$1</c:f>
              <c:strCache>
                <c:ptCount val="1"/>
                <c:pt idx="0">
                  <c:v>Insinööri-suunnittelija *</c:v>
                </c:pt>
              </c:strCache>
            </c:strRef>
          </c:tx>
          <c:spPr>
            <a:ln>
              <a:solidFill>
                <a:srgbClr val="010163"/>
              </a:solidFill>
            </a:ln>
          </c:spPr>
          <c:cat>
            <c:numRef>
              <c:f>Sheet1!$A$2</c:f>
              <c:numCache>
                <c:formatCode>General</c:formatCode>
                <c:ptCount val="1"/>
              </c:numCache>
            </c:numRef>
          </c:cat>
          <c:val>
            <c:numRef>
              <c:f>Sheet1!$Z$2</c:f>
              <c:numCache>
                <c:formatCode>0</c:formatCode>
                <c:ptCount val="1"/>
                <c:pt idx="0">
                  <c:v>300</c:v>
                </c:pt>
              </c:numCache>
            </c:numRef>
          </c:val>
        </c:ser>
        <c:ser>
          <c:idx val="25"/>
          <c:order val="25"/>
          <c:tx>
            <c:strRef>
              <c:f>Sheet1!$AA$1</c:f>
              <c:strCache>
                <c:ptCount val="1"/>
                <c:pt idx="0">
                  <c:v>Muotoilija *</c:v>
                </c:pt>
              </c:strCache>
            </c:strRef>
          </c:tx>
          <c:spPr>
            <a:ln>
              <a:solidFill>
                <a:srgbClr val="010163"/>
              </a:solidFill>
            </a:ln>
          </c:spPr>
          <c:cat>
            <c:numRef>
              <c:f>Sheet1!$A$2</c:f>
              <c:numCache>
                <c:formatCode>General</c:formatCode>
                <c:ptCount val="1"/>
              </c:numCache>
            </c:numRef>
          </c:cat>
          <c:val>
            <c:numRef>
              <c:f>Sheet1!$AA$2</c:f>
              <c:numCache>
                <c:formatCode>0</c:formatCode>
                <c:ptCount val="1"/>
                <c:pt idx="0">
                  <c:v>600</c:v>
                </c:pt>
              </c:numCache>
            </c:numRef>
          </c:val>
        </c:ser>
        <c:axId val="89701376"/>
        <c:axId val="89719552"/>
      </c:barChart>
      <c:catAx>
        <c:axId val="89701376"/>
        <c:scaling>
          <c:orientation val="minMax"/>
        </c:scaling>
        <c:axPos val="r"/>
        <c:numFmt formatCode="General" sourceLinked="1"/>
        <c:tickLblPos val="nextTo"/>
        <c:txPr>
          <a:bodyPr/>
          <a:lstStyle/>
          <a:p>
            <a:pPr>
              <a:defRPr lang="et-EE"/>
            </a:pPr>
            <a:endParaRPr lang="et-EE"/>
          </a:p>
        </c:txPr>
        <c:crossAx val="89719552"/>
        <c:crosses val="autoZero"/>
        <c:auto val="1"/>
        <c:lblAlgn val="ctr"/>
        <c:lblOffset val="100"/>
      </c:catAx>
      <c:valAx>
        <c:axId val="89719552"/>
        <c:scaling>
          <c:orientation val="maxMin"/>
        </c:scaling>
        <c:axPos val="b"/>
        <c:majorGridlines/>
        <c:numFmt formatCode="0" sourceLinked="1"/>
        <c:minorTickMark val="in"/>
        <c:tickLblPos val="nextTo"/>
        <c:txPr>
          <a:bodyPr/>
          <a:lstStyle/>
          <a:p>
            <a:pPr>
              <a:defRPr lang="et-EE">
                <a:solidFill>
                  <a:srgbClr val="010163"/>
                </a:solidFill>
              </a:defRPr>
            </a:pPr>
            <a:endParaRPr lang="et-EE"/>
          </a:p>
        </c:txPr>
        <c:crossAx val="89701376"/>
        <c:crosses val="autoZero"/>
        <c:crossBetween val="between"/>
      </c:valAx>
    </c:plotArea>
    <c:legend>
      <c:legendPos val="tr"/>
      <c:layout>
        <c:manualLayout>
          <c:xMode val="edge"/>
          <c:yMode val="edge"/>
          <c:x val="0.57776685546473383"/>
          <c:y val="0"/>
          <c:w val="0.40997269394922659"/>
          <c:h val="1"/>
        </c:manualLayout>
      </c:layout>
      <c:txPr>
        <a:bodyPr/>
        <a:lstStyle/>
        <a:p>
          <a:pPr indent="0">
            <a:lnSpc>
              <a:spcPct val="100000"/>
            </a:lnSpc>
            <a:defRPr lang="et-EE" sz="1200" baseline="0">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18452452042365614"/>
          <c:y val="6.270874416731477E-2"/>
          <c:w val="0.46684280450320337"/>
          <c:h val="0.76572611723697614"/>
        </c:manualLayout>
      </c:layout>
      <c:barChart>
        <c:barDir val="bar"/>
        <c:grouping val="clustered"/>
        <c:ser>
          <c:idx val="0"/>
          <c:order val="0"/>
          <c:tx>
            <c:strRef>
              <c:f>Sheet1!$B$1</c:f>
              <c:strCache>
                <c:ptCount val="1"/>
                <c:pt idx="0">
                  <c:v>Tuotekehitysinsinööri</c:v>
                </c:pt>
              </c:strCache>
            </c:strRef>
          </c:tx>
          <c:spPr>
            <a:ln>
              <a:solidFill>
                <a:srgbClr val="010163"/>
              </a:solidFill>
            </a:ln>
          </c:spPr>
          <c:cat>
            <c:numRef>
              <c:f>Sheet1!$A$2</c:f>
              <c:numCache>
                <c:formatCode>General</c:formatCode>
                <c:ptCount val="1"/>
              </c:numCache>
            </c:numRef>
          </c:cat>
          <c:val>
            <c:numRef>
              <c:f>Sheet1!$B$2</c:f>
              <c:numCache>
                <c:formatCode>General</c:formatCode>
                <c:ptCount val="1"/>
                <c:pt idx="0">
                  <c:v>24</c:v>
                </c:pt>
              </c:numCache>
            </c:numRef>
          </c:val>
        </c:ser>
        <c:ser>
          <c:idx val="1"/>
          <c:order val="1"/>
          <c:tx>
            <c:strRef>
              <c:f>Sheet1!$C$1</c:f>
              <c:strCache>
                <c:ptCount val="1"/>
                <c:pt idx="0">
                  <c:v>Koneistaja</c:v>
                </c:pt>
              </c:strCache>
            </c:strRef>
          </c:tx>
          <c:cat>
            <c:numRef>
              <c:f>Sheet1!$A$2</c:f>
              <c:numCache>
                <c:formatCode>General</c:formatCode>
                <c:ptCount val="1"/>
              </c:numCache>
            </c:numRef>
          </c:cat>
          <c:val>
            <c:numRef>
              <c:f>Sheet1!$C$2</c:f>
              <c:numCache>
                <c:formatCode>General</c:formatCode>
                <c:ptCount val="1"/>
                <c:pt idx="0">
                  <c:v>24</c:v>
                </c:pt>
              </c:numCache>
            </c:numRef>
          </c:val>
        </c:ser>
        <c:ser>
          <c:idx val="2"/>
          <c:order val="2"/>
          <c:tx>
            <c:strRef>
              <c:f>Sheet1!$D$1</c:f>
              <c:strCache>
                <c:ptCount val="1"/>
                <c:pt idx="0">
                  <c:v>Testausteknikko</c:v>
                </c:pt>
              </c:strCache>
            </c:strRef>
          </c:tx>
          <c:spPr>
            <a:ln>
              <a:solidFill>
                <a:srgbClr val="010163"/>
              </a:solidFill>
            </a:ln>
          </c:spPr>
          <c:cat>
            <c:numRef>
              <c:f>Sheet1!$A$2</c:f>
              <c:numCache>
                <c:formatCode>General</c:formatCode>
                <c:ptCount val="1"/>
              </c:numCache>
            </c:numRef>
          </c:cat>
          <c:val>
            <c:numRef>
              <c:f>Sheet1!$D$2</c:f>
              <c:numCache>
                <c:formatCode>General</c:formatCode>
                <c:ptCount val="1"/>
                <c:pt idx="0">
                  <c:v>25</c:v>
                </c:pt>
              </c:numCache>
            </c:numRef>
          </c:val>
        </c:ser>
        <c:ser>
          <c:idx val="3"/>
          <c:order val="3"/>
          <c:tx>
            <c:strRef>
              <c:f>Sheet1!$E$1</c:f>
              <c:strCache>
                <c:ptCount val="1"/>
                <c:pt idx="0">
                  <c:v>Laatupäällikkö</c:v>
                </c:pt>
              </c:strCache>
            </c:strRef>
          </c:tx>
          <c:spPr>
            <a:solidFill>
              <a:schemeClr val="accent6">
                <a:lumMod val="60000"/>
                <a:lumOff val="40000"/>
              </a:schemeClr>
            </a:solidFill>
          </c:spPr>
          <c:cat>
            <c:numRef>
              <c:f>Sheet1!$A$2</c:f>
              <c:numCache>
                <c:formatCode>General</c:formatCode>
                <c:ptCount val="1"/>
              </c:numCache>
            </c:numRef>
          </c:cat>
          <c:val>
            <c:numRef>
              <c:f>Sheet1!$E$2</c:f>
              <c:numCache>
                <c:formatCode>General</c:formatCode>
                <c:ptCount val="1"/>
                <c:pt idx="0">
                  <c:v>25</c:v>
                </c:pt>
              </c:numCache>
            </c:numRef>
          </c:val>
        </c:ser>
        <c:ser>
          <c:idx val="4"/>
          <c:order val="4"/>
          <c:tx>
            <c:strRef>
              <c:f>Sheet1!$F$1</c:f>
              <c:strCache>
                <c:ptCount val="1"/>
                <c:pt idx="0">
                  <c:v>Rakennesuunnittelija</c:v>
                </c:pt>
              </c:strCache>
            </c:strRef>
          </c:tx>
          <c:spPr>
            <a:ln>
              <a:solidFill>
                <a:srgbClr val="010163"/>
              </a:solidFill>
            </a:ln>
          </c:spPr>
          <c:cat>
            <c:numRef>
              <c:f>Sheet1!$A$2</c:f>
              <c:numCache>
                <c:formatCode>General</c:formatCode>
                <c:ptCount val="1"/>
              </c:numCache>
            </c:numRef>
          </c:cat>
          <c:val>
            <c:numRef>
              <c:f>Sheet1!$F$2</c:f>
              <c:numCache>
                <c:formatCode>General</c:formatCode>
                <c:ptCount val="1"/>
                <c:pt idx="0">
                  <c:v>25</c:v>
                </c:pt>
              </c:numCache>
            </c:numRef>
          </c:val>
        </c:ser>
        <c:ser>
          <c:idx val="5"/>
          <c:order val="5"/>
          <c:tx>
            <c:strRef>
              <c:f>Sheet1!$G$1</c:f>
              <c:strCache>
                <c:ptCount val="1"/>
                <c:pt idx="0">
                  <c:v>CNC-koneistaja</c:v>
                </c:pt>
              </c:strCache>
            </c:strRef>
          </c:tx>
          <c:cat>
            <c:numRef>
              <c:f>Sheet1!$A$2</c:f>
              <c:numCache>
                <c:formatCode>General</c:formatCode>
                <c:ptCount val="1"/>
              </c:numCache>
            </c:numRef>
          </c:cat>
          <c:val>
            <c:numRef>
              <c:f>Sheet1!$G$2</c:f>
              <c:numCache>
                <c:formatCode>General</c:formatCode>
                <c:ptCount val="1"/>
                <c:pt idx="0">
                  <c:v>27</c:v>
                </c:pt>
              </c:numCache>
            </c:numRef>
          </c:val>
        </c:ser>
        <c:ser>
          <c:idx val="6"/>
          <c:order val="6"/>
          <c:tx>
            <c:strRef>
              <c:f>Sheet1!$H$1</c:f>
              <c:strCache>
                <c:ptCount val="1"/>
                <c:pt idx="0">
                  <c:v>Menetelmänkehittäjä</c:v>
                </c:pt>
              </c:strCache>
            </c:strRef>
          </c:tx>
          <c:spPr>
            <a:ln>
              <a:solidFill>
                <a:srgbClr val="010163"/>
              </a:solidFill>
            </a:ln>
          </c:spPr>
          <c:cat>
            <c:numRef>
              <c:f>Sheet1!$A$2</c:f>
              <c:numCache>
                <c:formatCode>General</c:formatCode>
                <c:ptCount val="1"/>
              </c:numCache>
            </c:numRef>
          </c:cat>
          <c:val>
            <c:numRef>
              <c:f>Sheet1!$H$2</c:f>
              <c:numCache>
                <c:formatCode>General</c:formatCode>
                <c:ptCount val="1"/>
                <c:pt idx="0">
                  <c:v>29</c:v>
                </c:pt>
              </c:numCache>
            </c:numRef>
          </c:val>
        </c:ser>
        <c:ser>
          <c:idx val="7"/>
          <c:order val="7"/>
          <c:tx>
            <c:strRef>
              <c:f>Sheet1!$I$1</c:f>
              <c:strCache>
                <c:ptCount val="1"/>
                <c:pt idx="0">
                  <c:v>Kojeistaja</c:v>
                </c:pt>
              </c:strCache>
            </c:strRef>
          </c:tx>
          <c:cat>
            <c:numRef>
              <c:f>Sheet1!$A$2</c:f>
              <c:numCache>
                <c:formatCode>General</c:formatCode>
                <c:ptCount val="1"/>
              </c:numCache>
            </c:numRef>
          </c:cat>
          <c:val>
            <c:numRef>
              <c:f>Sheet1!$I$2</c:f>
              <c:numCache>
                <c:formatCode>General</c:formatCode>
                <c:ptCount val="1"/>
                <c:pt idx="0">
                  <c:v>33</c:v>
                </c:pt>
              </c:numCache>
            </c:numRef>
          </c:val>
        </c:ser>
        <c:ser>
          <c:idx val="8"/>
          <c:order val="8"/>
          <c:tx>
            <c:strRef>
              <c:f>Sheet1!$J$1</c:f>
              <c:strCache>
                <c:ptCount val="1"/>
                <c:pt idx="0">
                  <c:v>Elektroniikka-asentaja</c:v>
                </c:pt>
              </c:strCache>
            </c:strRef>
          </c:tx>
          <c:spPr>
            <a:ln>
              <a:solidFill>
                <a:srgbClr val="010163"/>
              </a:solidFill>
            </a:ln>
          </c:spPr>
          <c:cat>
            <c:numRef>
              <c:f>Sheet1!$A$2</c:f>
              <c:numCache>
                <c:formatCode>General</c:formatCode>
                <c:ptCount val="1"/>
              </c:numCache>
            </c:numRef>
          </c:cat>
          <c:val>
            <c:numRef>
              <c:f>Sheet1!$J$2</c:f>
              <c:numCache>
                <c:formatCode>General</c:formatCode>
                <c:ptCount val="1"/>
                <c:pt idx="0">
                  <c:v>36</c:v>
                </c:pt>
              </c:numCache>
            </c:numRef>
          </c:val>
        </c:ser>
        <c:ser>
          <c:idx val="9"/>
          <c:order val="9"/>
          <c:tx>
            <c:strRef>
              <c:f>Sheet1!$K$1</c:f>
              <c:strCache>
                <c:ptCount val="1"/>
                <c:pt idx="0">
                  <c:v>Tuotantotyöntekijä</c:v>
                </c:pt>
              </c:strCache>
            </c:strRef>
          </c:tx>
          <c:spPr>
            <a:solidFill>
              <a:schemeClr val="accent6">
                <a:lumMod val="60000"/>
                <a:lumOff val="40000"/>
              </a:schemeClr>
            </a:solidFill>
          </c:spPr>
          <c:cat>
            <c:numRef>
              <c:f>Sheet1!$A$2</c:f>
              <c:numCache>
                <c:formatCode>General</c:formatCode>
                <c:ptCount val="1"/>
              </c:numCache>
            </c:numRef>
          </c:cat>
          <c:val>
            <c:numRef>
              <c:f>Sheet1!$K$2</c:f>
              <c:numCache>
                <c:formatCode>General</c:formatCode>
                <c:ptCount val="1"/>
                <c:pt idx="0">
                  <c:v>37</c:v>
                </c:pt>
              </c:numCache>
            </c:numRef>
          </c:val>
        </c:ser>
        <c:ser>
          <c:idx val="10"/>
          <c:order val="10"/>
          <c:tx>
            <c:strRef>
              <c:f>Sheet1!$L$1</c:f>
              <c:strCache>
                <c:ptCount val="1"/>
                <c:pt idx="0">
                  <c:v>Laserteknologia-insinööri</c:v>
                </c:pt>
              </c:strCache>
            </c:strRef>
          </c:tx>
          <c:spPr>
            <a:ln>
              <a:solidFill>
                <a:srgbClr val="010163"/>
              </a:solidFill>
            </a:ln>
          </c:spPr>
          <c:cat>
            <c:numRef>
              <c:f>Sheet1!$A$2</c:f>
              <c:numCache>
                <c:formatCode>General</c:formatCode>
                <c:ptCount val="1"/>
              </c:numCache>
            </c:numRef>
          </c:cat>
          <c:val>
            <c:numRef>
              <c:f>Sheet1!$L$2</c:f>
              <c:numCache>
                <c:formatCode>General</c:formatCode>
                <c:ptCount val="1"/>
                <c:pt idx="0">
                  <c:v>38</c:v>
                </c:pt>
              </c:numCache>
            </c:numRef>
          </c:val>
        </c:ser>
        <c:ser>
          <c:idx val="11"/>
          <c:order val="11"/>
          <c:tx>
            <c:strRef>
              <c:f>Sheet1!$M$1</c:f>
              <c:strCache>
                <c:ptCount val="1"/>
                <c:pt idx="0">
                  <c:v>Mekaanikko</c:v>
                </c:pt>
              </c:strCache>
            </c:strRef>
          </c:tx>
          <c:cat>
            <c:numRef>
              <c:f>Sheet1!$A$2</c:f>
              <c:numCache>
                <c:formatCode>General</c:formatCode>
                <c:ptCount val="1"/>
              </c:numCache>
            </c:numRef>
          </c:cat>
          <c:val>
            <c:numRef>
              <c:f>Sheet1!$M$2</c:f>
              <c:numCache>
                <c:formatCode>General</c:formatCode>
                <c:ptCount val="1"/>
                <c:pt idx="0">
                  <c:v>40</c:v>
                </c:pt>
              </c:numCache>
            </c:numRef>
          </c:val>
        </c:ser>
        <c:ser>
          <c:idx val="12"/>
          <c:order val="12"/>
          <c:tx>
            <c:strRef>
              <c:f>Sheet1!$N$1</c:f>
              <c:strCache>
                <c:ptCount val="1"/>
                <c:pt idx="0">
                  <c:v>Testausautomaatioteknikko</c:v>
                </c:pt>
              </c:strCache>
            </c:strRef>
          </c:tx>
          <c:spPr>
            <a:ln>
              <a:solidFill>
                <a:srgbClr val="010163"/>
              </a:solidFill>
            </a:ln>
          </c:spPr>
          <c:cat>
            <c:numRef>
              <c:f>Sheet1!$A$2</c:f>
              <c:numCache>
                <c:formatCode>General</c:formatCode>
                <c:ptCount val="1"/>
              </c:numCache>
            </c:numRef>
          </c:cat>
          <c:val>
            <c:numRef>
              <c:f>Sheet1!$N$2</c:f>
              <c:numCache>
                <c:formatCode>General</c:formatCode>
                <c:ptCount val="1"/>
                <c:pt idx="0">
                  <c:v>40</c:v>
                </c:pt>
              </c:numCache>
            </c:numRef>
          </c:val>
        </c:ser>
        <c:ser>
          <c:idx val="13"/>
          <c:order val="13"/>
          <c:tx>
            <c:strRef>
              <c:f>Sheet1!$O$1</c:f>
              <c:strCache>
                <c:ptCount val="1"/>
                <c:pt idx="0">
                  <c:v>Tuotantoinsinööri</c:v>
                </c:pt>
              </c:strCache>
            </c:strRef>
          </c:tx>
          <c:cat>
            <c:numRef>
              <c:f>Sheet1!$A$2</c:f>
              <c:numCache>
                <c:formatCode>General</c:formatCode>
                <c:ptCount val="1"/>
              </c:numCache>
            </c:numRef>
          </c:cat>
          <c:val>
            <c:numRef>
              <c:f>Sheet1!$O$2</c:f>
              <c:numCache>
                <c:formatCode>General</c:formatCode>
                <c:ptCount val="1"/>
                <c:pt idx="0">
                  <c:v>41</c:v>
                </c:pt>
              </c:numCache>
            </c:numRef>
          </c:val>
        </c:ser>
        <c:ser>
          <c:idx val="14"/>
          <c:order val="14"/>
          <c:tx>
            <c:strRef>
              <c:f>Sheet1!$P$1</c:f>
              <c:strCache>
                <c:ptCount val="1"/>
                <c:pt idx="0">
                  <c:v>Automaatioinsinööri</c:v>
                </c:pt>
              </c:strCache>
            </c:strRef>
          </c:tx>
          <c:spPr>
            <a:ln>
              <a:solidFill>
                <a:srgbClr val="010163"/>
              </a:solidFill>
            </a:ln>
          </c:spPr>
          <c:cat>
            <c:numRef>
              <c:f>Sheet1!$A$2</c:f>
              <c:numCache>
                <c:formatCode>General</c:formatCode>
                <c:ptCount val="1"/>
              </c:numCache>
            </c:numRef>
          </c:cat>
          <c:val>
            <c:numRef>
              <c:f>Sheet1!$P$2</c:f>
              <c:numCache>
                <c:formatCode>General</c:formatCode>
                <c:ptCount val="1"/>
                <c:pt idx="0">
                  <c:v>43</c:v>
                </c:pt>
              </c:numCache>
            </c:numRef>
          </c:val>
        </c:ser>
        <c:ser>
          <c:idx val="15"/>
          <c:order val="15"/>
          <c:tx>
            <c:strRef>
              <c:f>Sheet1!$Q$1</c:f>
              <c:strCache>
                <c:ptCount val="1"/>
                <c:pt idx="0">
                  <c:v>Ohjelmistosuunnittelija</c:v>
                </c:pt>
              </c:strCache>
            </c:strRef>
          </c:tx>
          <c:spPr>
            <a:solidFill>
              <a:srgbClr val="6666FF"/>
            </a:solidFill>
          </c:spPr>
          <c:cat>
            <c:numRef>
              <c:f>Sheet1!$A$2</c:f>
              <c:numCache>
                <c:formatCode>General</c:formatCode>
                <c:ptCount val="1"/>
              </c:numCache>
            </c:numRef>
          </c:cat>
          <c:val>
            <c:numRef>
              <c:f>Sheet1!$Q$2</c:f>
              <c:numCache>
                <c:formatCode>General</c:formatCode>
                <c:ptCount val="1"/>
                <c:pt idx="0">
                  <c:v>43</c:v>
                </c:pt>
              </c:numCache>
            </c:numRef>
          </c:val>
        </c:ser>
        <c:ser>
          <c:idx val="16"/>
          <c:order val="16"/>
          <c:tx>
            <c:strRef>
              <c:f>Sheet1!$R$1</c:f>
              <c:strCache>
                <c:ptCount val="1"/>
                <c:pt idx="0">
                  <c:v>Sähköasentaja</c:v>
                </c:pt>
              </c:strCache>
            </c:strRef>
          </c:tx>
          <c:spPr>
            <a:ln>
              <a:solidFill>
                <a:srgbClr val="010163"/>
              </a:solidFill>
            </a:ln>
          </c:spPr>
          <c:cat>
            <c:numRef>
              <c:f>Sheet1!$A$2</c:f>
              <c:numCache>
                <c:formatCode>General</c:formatCode>
                <c:ptCount val="1"/>
              </c:numCache>
            </c:numRef>
          </c:cat>
          <c:val>
            <c:numRef>
              <c:f>Sheet1!$R$2</c:f>
              <c:numCache>
                <c:formatCode>General</c:formatCode>
                <c:ptCount val="1"/>
                <c:pt idx="0">
                  <c:v>44</c:v>
                </c:pt>
              </c:numCache>
            </c:numRef>
          </c:val>
        </c:ser>
        <c:ser>
          <c:idx val="17"/>
          <c:order val="17"/>
          <c:tx>
            <c:strRef>
              <c:f>Sheet1!$S$1</c:f>
              <c:strCache>
                <c:ptCount val="1"/>
                <c:pt idx="0">
                  <c:v>Mekaniikkasuunnittelija</c:v>
                </c:pt>
              </c:strCache>
            </c:strRef>
          </c:tx>
          <c:cat>
            <c:numRef>
              <c:f>Sheet1!$A$2</c:f>
              <c:numCache>
                <c:formatCode>General</c:formatCode>
                <c:ptCount val="1"/>
              </c:numCache>
            </c:numRef>
          </c:cat>
          <c:val>
            <c:numRef>
              <c:f>Sheet1!$S$2</c:f>
              <c:numCache>
                <c:formatCode>General</c:formatCode>
                <c:ptCount val="1"/>
                <c:pt idx="0">
                  <c:v>46</c:v>
                </c:pt>
              </c:numCache>
            </c:numRef>
          </c:val>
        </c:ser>
        <c:ser>
          <c:idx val="18"/>
          <c:order val="18"/>
          <c:tx>
            <c:strRef>
              <c:f>Sheet1!$T$1</c:f>
              <c:strCache>
                <c:ptCount val="1"/>
                <c:pt idx="0">
                  <c:v>Pääinsinööri</c:v>
                </c:pt>
              </c:strCache>
            </c:strRef>
          </c:tx>
          <c:spPr>
            <a:ln>
              <a:solidFill>
                <a:srgbClr val="010163"/>
              </a:solidFill>
            </a:ln>
          </c:spPr>
          <c:cat>
            <c:numRef>
              <c:f>Sheet1!$A$2</c:f>
              <c:numCache>
                <c:formatCode>General</c:formatCode>
                <c:ptCount val="1"/>
              </c:numCache>
            </c:numRef>
          </c:cat>
          <c:val>
            <c:numRef>
              <c:f>Sheet1!$T$2</c:f>
              <c:numCache>
                <c:formatCode>General</c:formatCode>
                <c:ptCount val="1"/>
                <c:pt idx="0">
                  <c:v>46</c:v>
                </c:pt>
              </c:numCache>
            </c:numRef>
          </c:val>
        </c:ser>
        <c:ser>
          <c:idx val="19"/>
          <c:order val="19"/>
          <c:tx>
            <c:strRef>
              <c:f>Sheet1!$U$1</c:f>
              <c:strCache>
                <c:ptCount val="1"/>
                <c:pt idx="0">
                  <c:v>Huoltoteknikko</c:v>
                </c:pt>
              </c:strCache>
            </c:strRef>
          </c:tx>
          <c:spPr>
            <a:solidFill>
              <a:schemeClr val="accent6">
                <a:lumMod val="60000"/>
                <a:lumOff val="40000"/>
              </a:schemeClr>
            </a:solidFill>
          </c:spPr>
          <c:cat>
            <c:numRef>
              <c:f>Sheet1!$A$2</c:f>
              <c:numCache>
                <c:formatCode>General</c:formatCode>
                <c:ptCount val="1"/>
              </c:numCache>
            </c:numRef>
          </c:cat>
          <c:val>
            <c:numRef>
              <c:f>Sheet1!$U$2</c:f>
              <c:numCache>
                <c:formatCode>General</c:formatCode>
                <c:ptCount val="1"/>
                <c:pt idx="0">
                  <c:v>49</c:v>
                </c:pt>
              </c:numCache>
            </c:numRef>
          </c:val>
        </c:ser>
        <c:ser>
          <c:idx val="20"/>
          <c:order val="20"/>
          <c:tx>
            <c:strRef>
              <c:f>Sheet1!$V$1</c:f>
              <c:strCache>
                <c:ptCount val="1"/>
                <c:pt idx="0">
                  <c:v>Testausinsinööri</c:v>
                </c:pt>
              </c:strCache>
            </c:strRef>
          </c:tx>
          <c:spPr>
            <a:solidFill>
              <a:schemeClr val="bg1"/>
            </a:solidFill>
            <a:ln>
              <a:solidFill>
                <a:srgbClr val="010163"/>
              </a:solidFill>
            </a:ln>
          </c:spPr>
          <c:cat>
            <c:numRef>
              <c:f>Sheet1!$A$2</c:f>
              <c:numCache>
                <c:formatCode>General</c:formatCode>
                <c:ptCount val="1"/>
              </c:numCache>
            </c:numRef>
          </c:cat>
          <c:val>
            <c:numRef>
              <c:f>Sheet1!$V$2</c:f>
              <c:numCache>
                <c:formatCode>General</c:formatCode>
                <c:ptCount val="1"/>
                <c:pt idx="0">
                  <c:v>50</c:v>
                </c:pt>
              </c:numCache>
            </c:numRef>
          </c:val>
        </c:ser>
        <c:ser>
          <c:idx val="21"/>
          <c:order val="21"/>
          <c:tx>
            <c:strRef>
              <c:f>Sheet1!$W$1</c:f>
              <c:strCache>
                <c:ptCount val="1"/>
                <c:pt idx="0">
                  <c:v>Huoltaja</c:v>
                </c:pt>
              </c:strCache>
            </c:strRef>
          </c:tx>
          <c:cat>
            <c:numRef>
              <c:f>Sheet1!$A$2</c:f>
              <c:numCache>
                <c:formatCode>General</c:formatCode>
                <c:ptCount val="1"/>
              </c:numCache>
            </c:numRef>
          </c:cat>
          <c:val>
            <c:numRef>
              <c:f>Sheet1!$W$2</c:f>
              <c:numCache>
                <c:formatCode>General</c:formatCode>
                <c:ptCount val="1"/>
                <c:pt idx="0">
                  <c:v>50</c:v>
                </c:pt>
              </c:numCache>
            </c:numRef>
          </c:val>
        </c:ser>
        <c:ser>
          <c:idx val="22"/>
          <c:order val="22"/>
          <c:tx>
            <c:strRef>
              <c:f>Sheet1!$X$1</c:f>
              <c:strCache>
                <c:ptCount val="1"/>
                <c:pt idx="0">
                  <c:v>Automaatio-insinööri</c:v>
                </c:pt>
              </c:strCache>
            </c:strRef>
          </c:tx>
          <c:spPr>
            <a:ln>
              <a:solidFill>
                <a:srgbClr val="010163"/>
              </a:solidFill>
            </a:ln>
          </c:spPr>
          <c:cat>
            <c:numRef>
              <c:f>Sheet1!$A$2</c:f>
              <c:numCache>
                <c:formatCode>General</c:formatCode>
                <c:ptCount val="1"/>
              </c:numCache>
            </c:numRef>
          </c:cat>
          <c:val>
            <c:numRef>
              <c:f>Sheet1!$X$2</c:f>
              <c:numCache>
                <c:formatCode>General</c:formatCode>
                <c:ptCount val="1"/>
                <c:pt idx="0">
                  <c:v>53</c:v>
                </c:pt>
              </c:numCache>
            </c:numRef>
          </c:val>
        </c:ser>
        <c:ser>
          <c:idx val="23"/>
          <c:order val="23"/>
          <c:tx>
            <c:strRef>
              <c:f>Sheet1!$Y$1</c:f>
              <c:strCache>
                <c:ptCount val="1"/>
                <c:pt idx="0">
                  <c:v>Mekatroniikka-insinööri</c:v>
                </c:pt>
              </c:strCache>
            </c:strRef>
          </c:tx>
          <c:cat>
            <c:numRef>
              <c:f>Sheet1!$A$2</c:f>
              <c:numCache>
                <c:formatCode>General</c:formatCode>
                <c:ptCount val="1"/>
              </c:numCache>
            </c:numRef>
          </c:cat>
          <c:val>
            <c:numRef>
              <c:f>Sheet1!$Y$2</c:f>
              <c:numCache>
                <c:formatCode>General</c:formatCode>
                <c:ptCount val="1"/>
                <c:pt idx="0">
                  <c:v>55</c:v>
                </c:pt>
              </c:numCache>
            </c:numRef>
          </c:val>
        </c:ser>
        <c:ser>
          <c:idx val="24"/>
          <c:order val="24"/>
          <c:tx>
            <c:strRef>
              <c:f>Sheet1!$Z$1</c:f>
              <c:strCache>
                <c:ptCount val="1"/>
                <c:pt idx="0">
                  <c:v>Automaatioasentaja</c:v>
                </c:pt>
              </c:strCache>
            </c:strRef>
          </c:tx>
          <c:spPr>
            <a:ln>
              <a:solidFill>
                <a:srgbClr val="010163"/>
              </a:solidFill>
            </a:ln>
          </c:spPr>
          <c:cat>
            <c:numRef>
              <c:f>Sheet1!$A$2</c:f>
              <c:numCache>
                <c:formatCode>General</c:formatCode>
                <c:ptCount val="1"/>
              </c:numCache>
            </c:numRef>
          </c:cat>
          <c:val>
            <c:numRef>
              <c:f>Sheet1!$Z$2</c:f>
              <c:numCache>
                <c:formatCode>General</c:formatCode>
                <c:ptCount val="1"/>
                <c:pt idx="0">
                  <c:v>59</c:v>
                </c:pt>
              </c:numCache>
            </c:numRef>
          </c:val>
        </c:ser>
        <c:ser>
          <c:idx val="25"/>
          <c:order val="25"/>
          <c:tx>
            <c:strRef>
              <c:f>Sheet1!$AA$1</c:f>
              <c:strCache>
                <c:ptCount val="1"/>
                <c:pt idx="0">
                  <c:v>Mekatroonikko </c:v>
                </c:pt>
              </c:strCache>
            </c:strRef>
          </c:tx>
          <c:spPr>
            <a:solidFill>
              <a:srgbClr val="FA740A"/>
            </a:solidFill>
            <a:ln>
              <a:solidFill>
                <a:srgbClr val="010163"/>
              </a:solidFill>
            </a:ln>
          </c:spPr>
          <c:cat>
            <c:numRef>
              <c:f>Sheet1!$A$2</c:f>
              <c:numCache>
                <c:formatCode>General</c:formatCode>
                <c:ptCount val="1"/>
              </c:numCache>
            </c:numRef>
          </c:cat>
          <c:val>
            <c:numRef>
              <c:f>Sheet1!$AA$2</c:f>
              <c:numCache>
                <c:formatCode>General</c:formatCode>
                <c:ptCount val="1"/>
                <c:pt idx="0">
                  <c:v>72</c:v>
                </c:pt>
              </c:numCache>
            </c:numRef>
          </c:val>
        </c:ser>
        <c:axId val="90013056"/>
        <c:axId val="90035328"/>
      </c:barChart>
      <c:catAx>
        <c:axId val="90013056"/>
        <c:scaling>
          <c:orientation val="minMax"/>
        </c:scaling>
        <c:axPos val="r"/>
        <c:numFmt formatCode="General" sourceLinked="1"/>
        <c:tickLblPos val="nextTo"/>
        <c:txPr>
          <a:bodyPr/>
          <a:lstStyle/>
          <a:p>
            <a:pPr>
              <a:defRPr lang="et-EE"/>
            </a:pPr>
            <a:endParaRPr lang="et-EE"/>
          </a:p>
        </c:txPr>
        <c:crossAx val="90035328"/>
        <c:crosses val="autoZero"/>
        <c:auto val="1"/>
        <c:lblAlgn val="ctr"/>
        <c:lblOffset val="100"/>
      </c:catAx>
      <c:valAx>
        <c:axId val="90035328"/>
        <c:scaling>
          <c:orientation val="maxMin"/>
        </c:scaling>
        <c:axPos val="b"/>
        <c:majorGridlines/>
        <c:numFmt formatCode="General" sourceLinked="1"/>
        <c:minorTickMark val="in"/>
        <c:tickLblPos val="low"/>
        <c:txPr>
          <a:bodyPr/>
          <a:lstStyle/>
          <a:p>
            <a:pPr>
              <a:defRPr lang="et-EE">
                <a:solidFill>
                  <a:srgbClr val="010163"/>
                </a:solidFill>
              </a:defRPr>
            </a:pPr>
            <a:endParaRPr lang="et-EE"/>
          </a:p>
        </c:txPr>
        <c:crossAx val="90013056"/>
        <c:crosses val="autoZero"/>
        <c:crossBetween val="between"/>
      </c:valAx>
    </c:plotArea>
    <c:legend>
      <c:legendPos val="r"/>
      <c:layout>
        <c:manualLayout>
          <c:xMode val="edge"/>
          <c:yMode val="edge"/>
          <c:x val="0.69027388160574754"/>
          <c:y val="2.7557701922008692E-3"/>
          <c:w val="0.28484011035810836"/>
          <c:h val="0.96141921730919011"/>
        </c:manualLayout>
      </c:layout>
      <c:txPr>
        <a:bodyPr/>
        <a:lstStyle/>
        <a:p>
          <a:pPr>
            <a:lnSpc>
              <a:spcPct val="90000"/>
            </a:lnSpc>
            <a:defRPr lang="et-EE" sz="1300">
              <a:solidFill>
                <a:srgbClr val="010163"/>
              </a:solidFill>
            </a:defRPr>
          </a:pPr>
          <a:endParaRPr lang="et-EE"/>
        </a:p>
      </c:txPr>
    </c:legend>
    <c:plotVisOnly val="1"/>
    <c:dispBlanksAs val="gap"/>
  </c:chart>
  <c:txPr>
    <a:bodyPr/>
    <a:lstStyle/>
    <a:p>
      <a:pPr>
        <a:defRPr sz="1800"/>
      </a:pPr>
      <a:endParaRPr lang="et-EE"/>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t-EE"/>
  <c:chart>
    <c:plotArea>
      <c:layout>
        <c:manualLayout>
          <c:layoutTarget val="inner"/>
          <c:xMode val="edge"/>
          <c:yMode val="edge"/>
          <c:x val="0.25608518047913725"/>
          <c:y val="2.9639606151798916E-2"/>
          <c:w val="0.38047070986304593"/>
          <c:h val="0.78263464371256897"/>
        </c:manualLayout>
      </c:layout>
      <c:barChart>
        <c:barDir val="bar"/>
        <c:grouping val="stacked"/>
        <c:ser>
          <c:idx val="0"/>
          <c:order val="0"/>
          <c:tx>
            <c:strRef>
              <c:f>Sheet1!$B$1</c:f>
              <c:strCache>
                <c:ptCount val="1"/>
                <c:pt idx="0">
                  <c:v>Osaamistarve nyt</c:v>
                </c:pt>
              </c:strCache>
            </c:strRef>
          </c:tx>
          <c:spPr>
            <a:ln>
              <a:solidFill>
                <a:srgbClr val="010163"/>
              </a:solidFill>
            </a:ln>
          </c:spPr>
          <c:cat>
            <c:strRef>
              <c:f>Sheet1!$A$2:$A$11</c:f>
              <c:strCache>
                <c:ptCount val="10"/>
                <c:pt idx="0">
                  <c:v>Hienomekaniikka</c:v>
                </c:pt>
                <c:pt idx="1">
                  <c:v>Infoteknologia, IT</c:v>
                </c:pt>
                <c:pt idx="2">
                  <c:v>Elektroniikka</c:v>
                </c:pt>
                <c:pt idx="3">
                  <c:v>Hydrauliikka</c:v>
                </c:pt>
                <c:pt idx="4">
                  <c:v>Pneumatiikka</c:v>
                </c:pt>
                <c:pt idx="5">
                  <c:v>Sähkömekaniikka</c:v>
                </c:pt>
                <c:pt idx="6">
                  <c:v>Tekniset järjestelmät</c:v>
                </c:pt>
                <c:pt idx="7">
                  <c:v>Taidot</c:v>
                </c:pt>
                <c:pt idx="8">
                  <c:v>Mekaniikka</c:v>
                </c:pt>
                <c:pt idx="9">
                  <c:v>Yksilölliset ominaisuudet</c:v>
                </c:pt>
              </c:strCache>
            </c:strRef>
          </c:cat>
          <c:val>
            <c:numRef>
              <c:f>Sheet1!$B$2:$B$11</c:f>
              <c:numCache>
                <c:formatCode>General</c:formatCode>
                <c:ptCount val="10"/>
                <c:pt idx="0">
                  <c:v>319</c:v>
                </c:pt>
                <c:pt idx="1">
                  <c:v>379</c:v>
                </c:pt>
                <c:pt idx="2">
                  <c:v>416</c:v>
                </c:pt>
                <c:pt idx="3">
                  <c:v>607</c:v>
                </c:pt>
                <c:pt idx="4">
                  <c:v>669</c:v>
                </c:pt>
                <c:pt idx="5">
                  <c:v>761</c:v>
                </c:pt>
                <c:pt idx="6">
                  <c:v>1173</c:v>
                </c:pt>
                <c:pt idx="7">
                  <c:v>1560</c:v>
                </c:pt>
                <c:pt idx="8">
                  <c:v>1964</c:v>
                </c:pt>
                <c:pt idx="9">
                  <c:v>4008</c:v>
                </c:pt>
              </c:numCache>
            </c:numRef>
          </c:val>
        </c:ser>
        <c:ser>
          <c:idx val="1"/>
          <c:order val="1"/>
          <c:tx>
            <c:strRef>
              <c:f>Sheet1!$C$1</c:f>
              <c:strCache>
                <c:ptCount val="1"/>
                <c:pt idx="0">
                  <c:v>Osaamistarpeen kasvu 3-5 vuoden kuluessa</c:v>
                </c:pt>
              </c:strCache>
            </c:strRef>
          </c:tx>
          <c:cat>
            <c:strRef>
              <c:f>Sheet1!$A$2:$A$11</c:f>
              <c:strCache>
                <c:ptCount val="10"/>
                <c:pt idx="0">
                  <c:v>Hienomekaniikka</c:v>
                </c:pt>
                <c:pt idx="1">
                  <c:v>Infoteknologia, IT</c:v>
                </c:pt>
                <c:pt idx="2">
                  <c:v>Elektroniikka</c:v>
                </c:pt>
                <c:pt idx="3">
                  <c:v>Hydrauliikka</c:v>
                </c:pt>
                <c:pt idx="4">
                  <c:v>Pneumatiikka</c:v>
                </c:pt>
                <c:pt idx="5">
                  <c:v>Sähkömekaniikka</c:v>
                </c:pt>
                <c:pt idx="6">
                  <c:v>Tekniset järjestelmät</c:v>
                </c:pt>
                <c:pt idx="7">
                  <c:v>Taidot</c:v>
                </c:pt>
                <c:pt idx="8">
                  <c:v>Mekaniikka</c:v>
                </c:pt>
                <c:pt idx="9">
                  <c:v>Yksilölliset ominaisuudet</c:v>
                </c:pt>
              </c:strCache>
            </c:strRef>
          </c:cat>
          <c:val>
            <c:numRef>
              <c:f>Sheet1!$C$2:$C$11</c:f>
              <c:numCache>
                <c:formatCode>General</c:formatCode>
                <c:ptCount val="10"/>
                <c:pt idx="0">
                  <c:v>222</c:v>
                </c:pt>
                <c:pt idx="1">
                  <c:v>398</c:v>
                </c:pt>
                <c:pt idx="2">
                  <c:v>290</c:v>
                </c:pt>
                <c:pt idx="3">
                  <c:v>404</c:v>
                </c:pt>
                <c:pt idx="4">
                  <c:v>411</c:v>
                </c:pt>
                <c:pt idx="5">
                  <c:v>266</c:v>
                </c:pt>
                <c:pt idx="6">
                  <c:v>312</c:v>
                </c:pt>
                <c:pt idx="7">
                  <c:v>670</c:v>
                </c:pt>
                <c:pt idx="8">
                  <c:v>678</c:v>
                </c:pt>
                <c:pt idx="9">
                  <c:v>1494</c:v>
                </c:pt>
              </c:numCache>
            </c:numRef>
          </c:val>
        </c:ser>
        <c:gapWidth val="17"/>
        <c:overlap val="100"/>
        <c:axId val="90219648"/>
        <c:axId val="90221952"/>
      </c:barChart>
      <c:catAx>
        <c:axId val="90219648"/>
        <c:scaling>
          <c:orientation val="minMax"/>
        </c:scaling>
        <c:axPos val="r"/>
        <c:tickLblPos val="nextTo"/>
        <c:txPr>
          <a:bodyPr/>
          <a:lstStyle/>
          <a:p>
            <a:pPr>
              <a:defRPr lang="et-EE" sz="1800">
                <a:solidFill>
                  <a:srgbClr val="010163"/>
                </a:solidFill>
              </a:defRPr>
            </a:pPr>
            <a:endParaRPr lang="et-EE"/>
          </a:p>
        </c:txPr>
        <c:crossAx val="90221952"/>
        <c:crosses val="autoZero"/>
        <c:auto val="1"/>
        <c:lblAlgn val="ctr"/>
        <c:lblOffset val="100"/>
      </c:catAx>
      <c:valAx>
        <c:axId val="90221952"/>
        <c:scaling>
          <c:orientation val="maxMin"/>
        </c:scaling>
        <c:axPos val="b"/>
        <c:majorGridlines/>
        <c:numFmt formatCode="General" sourceLinked="1"/>
        <c:minorTickMark val="in"/>
        <c:tickLblPos val="nextTo"/>
        <c:txPr>
          <a:bodyPr/>
          <a:lstStyle/>
          <a:p>
            <a:pPr>
              <a:defRPr lang="et-EE">
                <a:solidFill>
                  <a:srgbClr val="010163"/>
                </a:solidFill>
              </a:defRPr>
            </a:pPr>
            <a:endParaRPr lang="et-EE"/>
          </a:p>
        </c:txPr>
        <c:crossAx val="90219648"/>
        <c:crosses val="autoZero"/>
        <c:crossBetween val="between"/>
      </c:valAx>
    </c:plotArea>
    <c:legend>
      <c:legendPos val="r"/>
      <c:layout>
        <c:manualLayout>
          <c:xMode val="edge"/>
          <c:yMode val="edge"/>
          <c:x val="1.7009033304114511E-2"/>
          <c:y val="0.1075456238329172"/>
          <c:w val="0.23959097649373773"/>
          <c:h val="0.57861058103636676"/>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25608518047913725"/>
          <c:y val="2.9639606151798916E-2"/>
          <c:w val="0.42850984479847681"/>
          <c:h val="0.7391665278788917"/>
        </c:manualLayout>
      </c:layout>
      <c:barChart>
        <c:barDir val="bar"/>
        <c:grouping val="stacked"/>
        <c:ser>
          <c:idx val="0"/>
          <c:order val="0"/>
          <c:tx>
            <c:strRef>
              <c:f>Sheet1!$B$1</c:f>
              <c:strCache>
                <c:ptCount val="1"/>
                <c:pt idx="0">
                  <c:v>Osaamistarve nyt</c:v>
                </c:pt>
              </c:strCache>
            </c:strRef>
          </c:tx>
          <c:spPr>
            <a:ln>
              <a:solidFill>
                <a:srgbClr val="010163"/>
              </a:solidFill>
            </a:ln>
          </c:spPr>
          <c:cat>
            <c:strRef>
              <c:f>Sheet1!$A$2:$A$13</c:f>
              <c:strCache>
                <c:ptCount val="12"/>
                <c:pt idx="0">
                  <c:v>Saksan kieli</c:v>
                </c:pt>
                <c:pt idx="1">
                  <c:v>Suomen kieli *</c:v>
                </c:pt>
                <c:pt idx="2">
                  <c:v>Johtamistaidot</c:v>
                </c:pt>
                <c:pt idx="3">
                  <c:v>Venäjän kieli *</c:v>
                </c:pt>
                <c:pt idx="4">
                  <c:v>Viron kieli *</c:v>
                </c:pt>
                <c:pt idx="5">
                  <c:v>Englannin kieli</c:v>
                </c:pt>
                <c:pt idx="6">
                  <c:v>Itsenäiset analysointi- ja päätöksentekotaidot</c:v>
                </c:pt>
                <c:pt idx="7">
                  <c:v>Tavanomaisten tietojärjestelmien käyttötaidot</c:v>
                </c:pt>
                <c:pt idx="8">
                  <c:v>Toimialan erikoistietojärjestelmien käyttötaidot (tekniikka)</c:v>
                </c:pt>
                <c:pt idx="9">
                  <c:v>Yhteistyötaidot</c:v>
                </c:pt>
                <c:pt idx="10">
                  <c:v>Yksilölliset työtaidot</c:v>
                </c:pt>
                <c:pt idx="11">
                  <c:v>Velvollisuuden- ja vastuuntunne</c:v>
                </c:pt>
              </c:strCache>
            </c:strRef>
          </c:cat>
          <c:val>
            <c:numRef>
              <c:f>Sheet1!$B$2:$B$13</c:f>
              <c:numCache>
                <c:formatCode>General</c:formatCode>
                <c:ptCount val="12"/>
                <c:pt idx="0">
                  <c:v>41</c:v>
                </c:pt>
                <c:pt idx="1">
                  <c:v>116</c:v>
                </c:pt>
                <c:pt idx="2">
                  <c:v>261</c:v>
                </c:pt>
                <c:pt idx="3">
                  <c:v>262</c:v>
                </c:pt>
                <c:pt idx="4">
                  <c:v>277</c:v>
                </c:pt>
                <c:pt idx="5">
                  <c:v>373</c:v>
                </c:pt>
                <c:pt idx="6">
                  <c:v>375</c:v>
                </c:pt>
                <c:pt idx="7">
                  <c:v>381</c:v>
                </c:pt>
                <c:pt idx="8">
                  <c:v>432</c:v>
                </c:pt>
                <c:pt idx="9">
                  <c:v>488</c:v>
                </c:pt>
                <c:pt idx="10">
                  <c:v>501</c:v>
                </c:pt>
                <c:pt idx="11">
                  <c:v>501</c:v>
                </c:pt>
              </c:numCache>
            </c:numRef>
          </c:val>
        </c:ser>
        <c:ser>
          <c:idx val="1"/>
          <c:order val="1"/>
          <c:tx>
            <c:strRef>
              <c:f>Sheet1!$C$1</c:f>
              <c:strCache>
                <c:ptCount val="1"/>
                <c:pt idx="0">
                  <c:v>Osaamistarpeen muutos 3-5 vuoden kuluessa</c:v>
                </c:pt>
              </c:strCache>
            </c:strRef>
          </c:tx>
          <c:cat>
            <c:strRef>
              <c:f>Sheet1!$A$2:$A$13</c:f>
              <c:strCache>
                <c:ptCount val="12"/>
                <c:pt idx="0">
                  <c:v>Saksan kieli</c:v>
                </c:pt>
                <c:pt idx="1">
                  <c:v>Suomen kieli *</c:v>
                </c:pt>
                <c:pt idx="2">
                  <c:v>Johtamistaidot</c:v>
                </c:pt>
                <c:pt idx="3">
                  <c:v>Venäjän kieli *</c:v>
                </c:pt>
                <c:pt idx="4">
                  <c:v>Viron kieli *</c:v>
                </c:pt>
                <c:pt idx="5">
                  <c:v>Englannin kieli</c:v>
                </c:pt>
                <c:pt idx="6">
                  <c:v>Itsenäiset analysointi- ja päätöksentekotaidot</c:v>
                </c:pt>
                <c:pt idx="7">
                  <c:v>Tavanomaisten tietojärjestelmien käyttötaidot</c:v>
                </c:pt>
                <c:pt idx="8">
                  <c:v>Toimialan erikoistietojärjestelmien käyttötaidot (tekniikka)</c:v>
                </c:pt>
                <c:pt idx="9">
                  <c:v>Yhteistyötaidot</c:v>
                </c:pt>
                <c:pt idx="10">
                  <c:v>Yksilölliset työtaidot</c:v>
                </c:pt>
                <c:pt idx="11">
                  <c:v>Velvollisuuden- ja vastuuntunne</c:v>
                </c:pt>
              </c:strCache>
            </c:strRef>
          </c:cat>
          <c:val>
            <c:numRef>
              <c:f>Sheet1!$C$2:$C$13</c:f>
              <c:numCache>
                <c:formatCode>General</c:formatCode>
                <c:ptCount val="12"/>
                <c:pt idx="0">
                  <c:v>8</c:v>
                </c:pt>
                <c:pt idx="1">
                  <c:v>34</c:v>
                </c:pt>
                <c:pt idx="2">
                  <c:v>66</c:v>
                </c:pt>
                <c:pt idx="3">
                  <c:v>35</c:v>
                </c:pt>
                <c:pt idx="4">
                  <c:v>132</c:v>
                </c:pt>
                <c:pt idx="5">
                  <c:v>199</c:v>
                </c:pt>
                <c:pt idx="6">
                  <c:v>158</c:v>
                </c:pt>
                <c:pt idx="7">
                  <c:v>120</c:v>
                </c:pt>
                <c:pt idx="8">
                  <c:v>177</c:v>
                </c:pt>
                <c:pt idx="9">
                  <c:v>163</c:v>
                </c:pt>
                <c:pt idx="10">
                  <c:v>201</c:v>
                </c:pt>
                <c:pt idx="11">
                  <c:v>201</c:v>
                </c:pt>
              </c:numCache>
            </c:numRef>
          </c:val>
        </c:ser>
        <c:gapWidth val="17"/>
        <c:overlap val="100"/>
        <c:axId val="90285184"/>
        <c:axId val="90286720"/>
      </c:barChart>
      <c:catAx>
        <c:axId val="90285184"/>
        <c:scaling>
          <c:orientation val="minMax"/>
        </c:scaling>
        <c:axPos val="r"/>
        <c:tickLblPos val="nextTo"/>
        <c:txPr>
          <a:bodyPr/>
          <a:lstStyle/>
          <a:p>
            <a:pPr>
              <a:defRPr lang="et-EE" sz="1300">
                <a:solidFill>
                  <a:srgbClr val="010163"/>
                </a:solidFill>
              </a:defRPr>
            </a:pPr>
            <a:endParaRPr lang="et-EE"/>
          </a:p>
        </c:txPr>
        <c:crossAx val="90286720"/>
        <c:crosses val="autoZero"/>
        <c:auto val="1"/>
        <c:lblAlgn val="ctr"/>
        <c:lblOffset val="100"/>
      </c:catAx>
      <c:valAx>
        <c:axId val="90286720"/>
        <c:scaling>
          <c:orientation val="maxMin"/>
        </c:scaling>
        <c:axPos val="b"/>
        <c:majorGridlines/>
        <c:numFmt formatCode="General" sourceLinked="1"/>
        <c:minorTickMark val="in"/>
        <c:tickLblPos val="nextTo"/>
        <c:txPr>
          <a:bodyPr/>
          <a:lstStyle/>
          <a:p>
            <a:pPr>
              <a:defRPr lang="et-EE">
                <a:solidFill>
                  <a:srgbClr val="010163"/>
                </a:solidFill>
              </a:defRPr>
            </a:pPr>
            <a:endParaRPr lang="et-EE"/>
          </a:p>
        </c:txPr>
        <c:crossAx val="90285184"/>
        <c:crosses val="autoZero"/>
        <c:crossBetween val="between"/>
      </c:valAx>
    </c:plotArea>
    <c:legend>
      <c:legendPos val="r"/>
      <c:legendEntry>
        <c:idx val="1"/>
        <c:txPr>
          <a:bodyPr/>
          <a:lstStyle/>
          <a:p>
            <a:pPr>
              <a:spcBef>
                <a:spcPts val="0"/>
              </a:spcBef>
              <a:spcAft>
                <a:spcPts val="600"/>
              </a:spcAft>
              <a:defRPr>
                <a:solidFill>
                  <a:srgbClr val="010163"/>
                </a:solidFill>
              </a:defRPr>
            </a:pPr>
            <a:endParaRPr lang="et-EE"/>
          </a:p>
        </c:txPr>
      </c:legendEntry>
      <c:layout>
        <c:manualLayout>
          <c:xMode val="edge"/>
          <c:yMode val="edge"/>
          <c:x val="0.75922984937204363"/>
          <c:y val="0.45327001486783808"/>
          <c:w val="0.22930278919272787"/>
          <c:h val="0.42499038744402701"/>
        </c:manualLayout>
      </c:layout>
      <c:spPr>
        <a:solidFill>
          <a:schemeClr val="bg1"/>
        </a:solidFill>
        <a:ln>
          <a:solidFill>
            <a:srgbClr val="010163"/>
          </a:solidFill>
        </a:ln>
      </c:spPr>
      <c:txPr>
        <a:bodyPr/>
        <a:lstStyle/>
        <a:p>
          <a:pPr>
            <a:spcBef>
              <a:spcPts val="300"/>
            </a:spcBef>
            <a:spcAft>
              <a:spcPts val="300"/>
            </a:spcAft>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16043348508084598"/>
          <c:y val="4.6057217046916565E-2"/>
          <c:w val="0.47245734922249139"/>
          <c:h val="0.78263464371256897"/>
        </c:manualLayout>
      </c:layout>
      <c:barChart>
        <c:barDir val="bar"/>
        <c:grouping val="stacked"/>
        <c:ser>
          <c:idx val="0"/>
          <c:order val="0"/>
          <c:tx>
            <c:strRef>
              <c:f>Sheet1!$B$1</c:f>
              <c:strCache>
                <c:ptCount val="1"/>
                <c:pt idx="0">
                  <c:v>Osaamistarve nyt</c:v>
                </c:pt>
              </c:strCache>
            </c:strRef>
          </c:tx>
          <c:spPr>
            <a:ln>
              <a:solidFill>
                <a:srgbClr val="010163"/>
              </a:solidFill>
            </a:ln>
          </c:spPr>
          <c:cat>
            <c:strRef>
              <c:f>Sheet1!$A$2:$A$8</c:f>
              <c:strCache>
                <c:ptCount val="7"/>
                <c:pt idx="0">
                  <c:v>Työkoneen varustaminen / säätäminen</c:v>
                </c:pt>
                <c:pt idx="1">
                  <c:v>Ohjausohjelmien kehittäminen</c:v>
                </c:pt>
                <c:pt idx="2">
                  <c:v>Toimintaa ohjaavien teknologioiden kehittäminen</c:v>
                </c:pt>
                <c:pt idx="3">
                  <c:v>Työkoneen käsitteleminen</c:v>
                </c:pt>
                <c:pt idx="4">
                  <c:v>Sähköisten mittauslaitteiden käsitteleminen</c:v>
                </c:pt>
                <c:pt idx="5">
                  <c:v>Sähköisten kaavioiden lukeminen</c:v>
                </c:pt>
                <c:pt idx="6">
                  <c:v>Dokumentaation käyttäminen</c:v>
                </c:pt>
              </c:strCache>
            </c:strRef>
          </c:cat>
          <c:val>
            <c:numRef>
              <c:f>Sheet1!$B$2:$B$8</c:f>
              <c:numCache>
                <c:formatCode>General</c:formatCode>
                <c:ptCount val="7"/>
                <c:pt idx="0">
                  <c:v>100</c:v>
                </c:pt>
                <c:pt idx="1">
                  <c:v>118</c:v>
                </c:pt>
                <c:pt idx="2">
                  <c:v>131</c:v>
                </c:pt>
                <c:pt idx="3">
                  <c:v>205</c:v>
                </c:pt>
                <c:pt idx="4">
                  <c:v>274</c:v>
                </c:pt>
                <c:pt idx="5">
                  <c:v>288</c:v>
                </c:pt>
                <c:pt idx="6">
                  <c:v>444</c:v>
                </c:pt>
              </c:numCache>
            </c:numRef>
          </c:val>
        </c:ser>
        <c:ser>
          <c:idx val="1"/>
          <c:order val="1"/>
          <c:tx>
            <c:strRef>
              <c:f>Sheet1!$C$1</c:f>
              <c:strCache>
                <c:ptCount val="1"/>
                <c:pt idx="0">
                  <c:v>Osaamistarpeen muutos 3-5 vuoden kuluessa</c:v>
                </c:pt>
              </c:strCache>
            </c:strRef>
          </c:tx>
          <c:cat>
            <c:strRef>
              <c:f>Sheet1!$A$2:$A$8</c:f>
              <c:strCache>
                <c:ptCount val="7"/>
                <c:pt idx="0">
                  <c:v>Työkoneen varustaminen / säätäminen</c:v>
                </c:pt>
                <c:pt idx="1">
                  <c:v>Ohjausohjelmien kehittäminen</c:v>
                </c:pt>
                <c:pt idx="2">
                  <c:v>Toimintaa ohjaavien teknologioiden kehittäminen</c:v>
                </c:pt>
                <c:pt idx="3">
                  <c:v>Työkoneen käsitteleminen</c:v>
                </c:pt>
                <c:pt idx="4">
                  <c:v>Sähköisten mittauslaitteiden käsitteleminen</c:v>
                </c:pt>
                <c:pt idx="5">
                  <c:v>Sähköisten kaavioiden lukeminen</c:v>
                </c:pt>
                <c:pt idx="6">
                  <c:v>Dokumentaation käyttäminen</c:v>
                </c:pt>
              </c:strCache>
            </c:strRef>
          </c:cat>
          <c:val>
            <c:numRef>
              <c:f>Sheet1!$C$2:$C$8</c:f>
              <c:numCache>
                <c:formatCode>General</c:formatCode>
                <c:ptCount val="7"/>
                <c:pt idx="0">
                  <c:v>52</c:v>
                </c:pt>
                <c:pt idx="1">
                  <c:v>110</c:v>
                </c:pt>
                <c:pt idx="2">
                  <c:v>100</c:v>
                </c:pt>
                <c:pt idx="3">
                  <c:v>82</c:v>
                </c:pt>
                <c:pt idx="4">
                  <c:v>70</c:v>
                </c:pt>
                <c:pt idx="5">
                  <c:v>68</c:v>
                </c:pt>
                <c:pt idx="6">
                  <c:v>188</c:v>
                </c:pt>
              </c:numCache>
            </c:numRef>
          </c:val>
        </c:ser>
        <c:gapWidth val="17"/>
        <c:overlap val="100"/>
        <c:axId val="90596096"/>
        <c:axId val="90597632"/>
      </c:barChart>
      <c:catAx>
        <c:axId val="90596096"/>
        <c:scaling>
          <c:orientation val="minMax"/>
        </c:scaling>
        <c:axPos val="r"/>
        <c:tickLblPos val="nextTo"/>
        <c:txPr>
          <a:bodyPr/>
          <a:lstStyle/>
          <a:p>
            <a:pPr algn="just">
              <a:defRPr lang="et-EE" sz="1400">
                <a:solidFill>
                  <a:srgbClr val="010163"/>
                </a:solidFill>
              </a:defRPr>
            </a:pPr>
            <a:endParaRPr lang="et-EE"/>
          </a:p>
        </c:txPr>
        <c:crossAx val="90597632"/>
        <c:crosses val="autoZero"/>
        <c:auto val="1"/>
        <c:lblAlgn val="ctr"/>
        <c:lblOffset val="100"/>
      </c:catAx>
      <c:valAx>
        <c:axId val="90597632"/>
        <c:scaling>
          <c:orientation val="maxMin"/>
        </c:scaling>
        <c:axPos val="b"/>
        <c:majorGridlines/>
        <c:numFmt formatCode="General" sourceLinked="1"/>
        <c:minorTickMark val="in"/>
        <c:tickLblPos val="nextTo"/>
        <c:txPr>
          <a:bodyPr/>
          <a:lstStyle/>
          <a:p>
            <a:pPr>
              <a:defRPr lang="et-EE">
                <a:solidFill>
                  <a:srgbClr val="010163"/>
                </a:solidFill>
              </a:defRPr>
            </a:pPr>
            <a:endParaRPr lang="et-EE"/>
          </a:p>
        </c:txPr>
        <c:crossAx val="90596096"/>
        <c:crosses val="autoZero"/>
        <c:crossBetween val="between"/>
      </c:valAx>
    </c:plotArea>
    <c:legend>
      <c:legendPos val="r"/>
      <c:legendEntry>
        <c:idx val="1"/>
        <c:txPr>
          <a:bodyPr/>
          <a:lstStyle/>
          <a:p>
            <a:pPr>
              <a:spcBef>
                <a:spcPts val="0"/>
              </a:spcBef>
              <a:spcAft>
                <a:spcPts val="2400"/>
              </a:spcAft>
              <a:defRPr>
                <a:solidFill>
                  <a:srgbClr val="010163"/>
                </a:solidFill>
              </a:defRPr>
            </a:pPr>
            <a:endParaRPr lang="et-EE"/>
          </a:p>
        </c:txPr>
      </c:legendEntry>
      <c:layout>
        <c:manualLayout>
          <c:xMode val="edge"/>
          <c:yMode val="edge"/>
          <c:x val="1.4966942502310154E-2"/>
          <c:y val="0.18689704072862856"/>
          <c:w val="0.21122787028539841"/>
          <c:h val="0.60050062707656493"/>
        </c:manualLayout>
      </c:layout>
      <c:spPr>
        <a:solidFill>
          <a:schemeClr val="bg1"/>
        </a:solidFill>
        <a:ln>
          <a:solidFill>
            <a:srgbClr val="010163"/>
          </a:solidFill>
        </a:ln>
      </c:spPr>
      <c:txPr>
        <a:bodyPr/>
        <a:lstStyle/>
        <a:p>
          <a:pPr>
            <a:spcBef>
              <a:spcPts val="600"/>
            </a:spcBef>
            <a:spcAft>
              <a:spcPts val="2400"/>
            </a:spcAft>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3.1452970743634352E-2"/>
          <c:y val="4.3320961291891932E-2"/>
          <c:w val="0.50609089742376678"/>
          <c:h val="0.78349430201670667"/>
        </c:manualLayout>
      </c:layout>
      <c:barChart>
        <c:barDir val="bar"/>
        <c:grouping val="stacked"/>
        <c:ser>
          <c:idx val="0"/>
          <c:order val="0"/>
          <c:tx>
            <c:strRef>
              <c:f>Sheet1!$B$1</c:f>
              <c:strCache>
                <c:ptCount val="1"/>
                <c:pt idx="0">
                  <c:v>  </c:v>
                </c:pt>
              </c:strCache>
            </c:strRef>
          </c:tx>
          <c:spPr>
            <a:ln>
              <a:solidFill>
                <a:srgbClr val="010163"/>
              </a:solidFill>
            </a:ln>
          </c:spPr>
          <c:dPt>
            <c:idx val="0"/>
            <c:spPr>
              <a:solidFill>
                <a:srgbClr val="CCCCFF"/>
              </a:solidFill>
              <a:ln>
                <a:solidFill>
                  <a:srgbClr val="010163"/>
                </a:solidFill>
              </a:ln>
            </c:spPr>
          </c:dPt>
          <c:dPt>
            <c:idx val="1"/>
            <c:spPr>
              <a:solidFill>
                <a:srgbClr val="6666FF"/>
              </a:solidFill>
              <a:ln>
                <a:solidFill>
                  <a:srgbClr val="010163"/>
                </a:solidFill>
              </a:ln>
            </c:spPr>
          </c:dPt>
          <c:dPt>
            <c:idx val="2"/>
            <c:spPr>
              <a:solidFill>
                <a:srgbClr val="6666FF"/>
              </a:solidFill>
              <a:ln>
                <a:solidFill>
                  <a:srgbClr val="010163"/>
                </a:solidFill>
              </a:ln>
            </c:spPr>
          </c:dPt>
          <c:dPt>
            <c:idx val="3"/>
            <c:spPr>
              <a:solidFill>
                <a:srgbClr val="00CCFF"/>
              </a:solidFill>
              <a:ln>
                <a:solidFill>
                  <a:srgbClr val="010163"/>
                </a:solidFill>
              </a:ln>
            </c:spPr>
          </c:dPt>
          <c:dPt>
            <c:idx val="4"/>
            <c:spPr>
              <a:solidFill>
                <a:srgbClr val="B3B3B3"/>
              </a:solidFill>
              <a:ln>
                <a:solidFill>
                  <a:srgbClr val="010163"/>
                </a:solidFill>
              </a:ln>
            </c:spPr>
          </c:dPt>
          <c:dPt>
            <c:idx val="5"/>
            <c:spPr>
              <a:solidFill>
                <a:srgbClr val="AAE4EC"/>
              </a:solidFill>
              <a:ln>
                <a:solidFill>
                  <a:srgbClr val="010163"/>
                </a:solidFill>
              </a:ln>
            </c:spPr>
          </c:dPt>
          <c:dPt>
            <c:idx val="6"/>
            <c:spPr>
              <a:solidFill>
                <a:schemeClr val="bg2">
                  <a:lumMod val="60000"/>
                  <a:lumOff val="40000"/>
                </a:schemeClr>
              </a:solidFill>
              <a:ln>
                <a:solidFill>
                  <a:srgbClr val="010163"/>
                </a:solidFill>
              </a:ln>
            </c:spPr>
          </c:dPt>
          <c:dPt>
            <c:idx val="7"/>
            <c:spPr>
              <a:solidFill>
                <a:srgbClr val="B3B3B3"/>
              </a:solidFill>
              <a:ln>
                <a:solidFill>
                  <a:srgbClr val="010163"/>
                </a:solidFill>
              </a:ln>
            </c:spPr>
          </c:dPt>
          <c:dPt>
            <c:idx val="8"/>
            <c:spPr>
              <a:solidFill>
                <a:srgbClr val="B3B3B3"/>
              </a:solidFill>
              <a:ln>
                <a:solidFill>
                  <a:srgbClr val="010163"/>
                </a:solidFill>
              </a:ln>
            </c:spPr>
          </c:dPt>
          <c:dPt>
            <c:idx val="9"/>
            <c:spPr>
              <a:solidFill>
                <a:srgbClr val="AAE4EC"/>
              </a:solidFill>
              <a:ln>
                <a:solidFill>
                  <a:srgbClr val="010163"/>
                </a:solidFill>
              </a:ln>
            </c:spPr>
          </c:dPt>
          <c:dPt>
            <c:idx val="10"/>
            <c:spPr>
              <a:solidFill>
                <a:srgbClr val="00CCFF"/>
              </a:solidFill>
              <a:ln>
                <a:solidFill>
                  <a:srgbClr val="010163"/>
                </a:solidFill>
              </a:ln>
            </c:spPr>
          </c:dPt>
          <c:dPt>
            <c:idx val="11"/>
            <c:spPr>
              <a:solidFill>
                <a:srgbClr val="AAE4EC"/>
              </a:solidFill>
              <a:ln>
                <a:solidFill>
                  <a:srgbClr val="010163"/>
                </a:solidFill>
              </a:ln>
            </c:spPr>
          </c:dPt>
          <c:dPt>
            <c:idx val="12"/>
            <c:spPr>
              <a:solidFill>
                <a:srgbClr val="AAE4EC"/>
              </a:solidFill>
              <a:ln>
                <a:solidFill>
                  <a:srgbClr val="010163"/>
                </a:solidFill>
              </a:ln>
            </c:spPr>
          </c:dPt>
          <c:dPt>
            <c:idx val="13"/>
            <c:spPr>
              <a:solidFill>
                <a:srgbClr val="AAE4EC"/>
              </a:solidFill>
              <a:ln>
                <a:solidFill>
                  <a:srgbClr val="010163"/>
                </a:solidFill>
              </a:ln>
            </c:spPr>
          </c:dPt>
          <c:dPt>
            <c:idx val="14"/>
            <c:spPr>
              <a:solidFill>
                <a:srgbClr val="AAE4EC"/>
              </a:solidFill>
              <a:ln>
                <a:solidFill>
                  <a:srgbClr val="010163"/>
                </a:solidFill>
              </a:ln>
            </c:spPr>
          </c:dPt>
          <c:dPt>
            <c:idx val="15"/>
            <c:spPr>
              <a:solidFill>
                <a:srgbClr val="AAE4EC"/>
              </a:solidFill>
              <a:ln>
                <a:solidFill>
                  <a:srgbClr val="010163"/>
                </a:solidFill>
              </a:ln>
            </c:spPr>
          </c:dPt>
          <c:dPt>
            <c:idx val="16"/>
            <c:spPr>
              <a:solidFill>
                <a:srgbClr val="AAE4EC"/>
              </a:solidFill>
              <a:ln>
                <a:solidFill>
                  <a:srgbClr val="010163"/>
                </a:solidFill>
              </a:ln>
            </c:spPr>
          </c:dPt>
          <c:dPt>
            <c:idx val="17"/>
            <c:spPr>
              <a:solidFill>
                <a:srgbClr val="AAE4EC"/>
              </a:solidFill>
              <a:ln>
                <a:solidFill>
                  <a:srgbClr val="010163"/>
                </a:solidFill>
              </a:ln>
            </c:spPr>
          </c:dPt>
          <c:dPt>
            <c:idx val="18"/>
            <c:spPr>
              <a:solidFill>
                <a:srgbClr val="FA740A"/>
              </a:solidFill>
              <a:ln>
                <a:solidFill>
                  <a:srgbClr val="010163"/>
                </a:solidFill>
              </a:ln>
            </c:spPr>
          </c:dPt>
          <c:dPt>
            <c:idx val="19"/>
            <c:spPr>
              <a:solidFill>
                <a:srgbClr val="FA740A"/>
              </a:solidFill>
              <a:ln>
                <a:solidFill>
                  <a:srgbClr val="010163"/>
                </a:solidFill>
              </a:ln>
            </c:spPr>
          </c:dPt>
          <c:dPt>
            <c:idx val="20"/>
            <c:spPr>
              <a:solidFill>
                <a:srgbClr val="FA740A"/>
              </a:solidFill>
              <a:ln>
                <a:solidFill>
                  <a:srgbClr val="010163"/>
                </a:solidFill>
              </a:ln>
            </c:spPr>
          </c:dPt>
          <c:cat>
            <c:strRef>
              <c:f>Sheet1!$A$2:$A$22</c:f>
              <c:strCache>
                <c:ptCount val="21"/>
                <c:pt idx="0">
                  <c:v>CAD-ohjelmisto</c:v>
                </c:pt>
                <c:pt idx="1">
                  <c:v>Asentaminen</c:v>
                </c:pt>
                <c:pt idx="2">
                  <c:v>Testaaminen</c:v>
                </c:pt>
                <c:pt idx="3">
                  <c:v>Valmistaminen</c:v>
                </c:pt>
                <c:pt idx="4">
                  <c:v>Sähkömekaanisten komponenttien valinta</c:v>
                </c:pt>
                <c:pt idx="5">
                  <c:v>Purkaminen</c:v>
                </c:pt>
                <c:pt idx="6">
                  <c:v>Asentaminen</c:v>
                </c:pt>
                <c:pt idx="7">
                  <c:v>Testaaminen (sähköisten parametrien mittaaminen)</c:v>
                </c:pt>
                <c:pt idx="8">
                  <c:v>Toimintahäiriöiden tunnistaminen ja poistaminen (korjaus)</c:v>
                </c:pt>
                <c:pt idx="9">
                  <c:v>Testaaminen (fysikaalisten ja fyysisten parametrien mittaaminen)</c:v>
                </c:pt>
                <c:pt idx="10">
                  <c:v>Dokumentaation kokoaminen ja käyttäminen</c:v>
                </c:pt>
                <c:pt idx="11">
                  <c:v>Järjestelmän suunnittelu</c:v>
                </c:pt>
                <c:pt idx="12">
                  <c:v>Kokoonpano</c:v>
                </c:pt>
                <c:pt idx="13">
                  <c:v>Valmistaminen</c:v>
                </c:pt>
                <c:pt idx="14">
                  <c:v>Asentaminen</c:v>
                </c:pt>
                <c:pt idx="15">
                  <c:v>Toimintahäiriöiden tunnistaminen ja poistaminen (korjaus)</c:v>
                </c:pt>
                <c:pt idx="16">
                  <c:v>Huolto</c:v>
                </c:pt>
                <c:pt idx="17">
                  <c:v>Dokumentaation kokoaminen ja käyttäminen</c:v>
                </c:pt>
                <c:pt idx="18">
                  <c:v>Laitteistojen vaatimuksen mukainen toiminta</c:v>
                </c:pt>
                <c:pt idx="19">
                  <c:v>Laatuvaatimukset</c:v>
                </c:pt>
                <c:pt idx="20">
                  <c:v>Laitteistojen vaatimuksen mukainen käyttäminen</c:v>
                </c:pt>
              </c:strCache>
            </c:strRef>
          </c:cat>
          <c:val>
            <c:numRef>
              <c:f>Sheet1!$B$2:$B$22</c:f>
              <c:numCache>
                <c:formatCode>General</c:formatCode>
                <c:ptCount val="21"/>
                <c:pt idx="0">
                  <c:v>99</c:v>
                </c:pt>
                <c:pt idx="1">
                  <c:v>105</c:v>
                </c:pt>
                <c:pt idx="2">
                  <c:v>107</c:v>
                </c:pt>
                <c:pt idx="3">
                  <c:v>110</c:v>
                </c:pt>
                <c:pt idx="4">
                  <c:v>113</c:v>
                </c:pt>
                <c:pt idx="5">
                  <c:v>115</c:v>
                </c:pt>
                <c:pt idx="6">
                  <c:v>115</c:v>
                </c:pt>
                <c:pt idx="7">
                  <c:v>117</c:v>
                </c:pt>
                <c:pt idx="8">
                  <c:v>117</c:v>
                </c:pt>
                <c:pt idx="9">
                  <c:v>147</c:v>
                </c:pt>
                <c:pt idx="10">
                  <c:v>156</c:v>
                </c:pt>
                <c:pt idx="11">
                  <c:v>174</c:v>
                </c:pt>
                <c:pt idx="12">
                  <c:v>175</c:v>
                </c:pt>
                <c:pt idx="13">
                  <c:v>231</c:v>
                </c:pt>
                <c:pt idx="14">
                  <c:v>235</c:v>
                </c:pt>
                <c:pt idx="15">
                  <c:v>250</c:v>
                </c:pt>
                <c:pt idx="16">
                  <c:v>297</c:v>
                </c:pt>
                <c:pt idx="17">
                  <c:v>340</c:v>
                </c:pt>
                <c:pt idx="18">
                  <c:v>379</c:v>
                </c:pt>
                <c:pt idx="19">
                  <c:v>393</c:v>
                </c:pt>
                <c:pt idx="20">
                  <c:v>401</c:v>
                </c:pt>
              </c:numCache>
            </c:numRef>
          </c:val>
        </c:ser>
        <c:ser>
          <c:idx val="1"/>
          <c:order val="1"/>
          <c:tx>
            <c:strRef>
              <c:f>Sheet1!$C$1</c:f>
              <c:strCache>
                <c:ptCount val="1"/>
                <c:pt idx="0">
                  <c:v>   </c:v>
                </c:pt>
              </c:strCache>
            </c:strRef>
          </c:tx>
          <c:dPt>
            <c:idx val="18"/>
            <c:spPr>
              <a:solidFill>
                <a:srgbClr val="333399"/>
              </a:solidFill>
            </c:spPr>
          </c:dPt>
          <c:cat>
            <c:strRef>
              <c:f>Sheet1!$A$2:$A$22</c:f>
              <c:strCache>
                <c:ptCount val="21"/>
                <c:pt idx="0">
                  <c:v>CAD-ohjelmisto</c:v>
                </c:pt>
                <c:pt idx="1">
                  <c:v>Asentaminen</c:v>
                </c:pt>
                <c:pt idx="2">
                  <c:v>Testaaminen</c:v>
                </c:pt>
                <c:pt idx="3">
                  <c:v>Valmistaminen</c:v>
                </c:pt>
                <c:pt idx="4">
                  <c:v>Sähkömekaanisten komponenttien valinta</c:v>
                </c:pt>
                <c:pt idx="5">
                  <c:v>Purkaminen</c:v>
                </c:pt>
                <c:pt idx="6">
                  <c:v>Asentaminen</c:v>
                </c:pt>
                <c:pt idx="7">
                  <c:v>Testaaminen (sähköisten parametrien mittaaminen)</c:v>
                </c:pt>
                <c:pt idx="8">
                  <c:v>Toimintahäiriöiden tunnistaminen ja poistaminen (korjaus)</c:v>
                </c:pt>
                <c:pt idx="9">
                  <c:v>Testaaminen (fysikaalisten ja fyysisten parametrien mittaaminen)</c:v>
                </c:pt>
                <c:pt idx="10">
                  <c:v>Dokumentaation kokoaminen ja käyttäminen</c:v>
                </c:pt>
                <c:pt idx="11">
                  <c:v>Järjestelmän suunnittelu</c:v>
                </c:pt>
                <c:pt idx="12">
                  <c:v>Kokoonpano</c:v>
                </c:pt>
                <c:pt idx="13">
                  <c:v>Valmistaminen</c:v>
                </c:pt>
                <c:pt idx="14">
                  <c:v>Asentaminen</c:v>
                </c:pt>
                <c:pt idx="15">
                  <c:v>Toimintahäiriöiden tunnistaminen ja poistaminen (korjaus)</c:v>
                </c:pt>
                <c:pt idx="16">
                  <c:v>Huolto</c:v>
                </c:pt>
                <c:pt idx="17">
                  <c:v>Dokumentaation kokoaminen ja käyttäminen</c:v>
                </c:pt>
                <c:pt idx="18">
                  <c:v>Laitteistojen vaatimuksen mukainen toiminta</c:v>
                </c:pt>
                <c:pt idx="19">
                  <c:v>Laatuvaatimukset</c:v>
                </c:pt>
                <c:pt idx="20">
                  <c:v>Laitteistojen vaatimuksen mukainen käyttäminen</c:v>
                </c:pt>
              </c:strCache>
            </c:strRef>
          </c:cat>
          <c:val>
            <c:numRef>
              <c:f>Sheet1!$C$2:$C$22</c:f>
              <c:numCache>
                <c:formatCode>General</c:formatCode>
                <c:ptCount val="21"/>
                <c:pt idx="0">
                  <c:v>62</c:v>
                </c:pt>
                <c:pt idx="1">
                  <c:v>51</c:v>
                </c:pt>
                <c:pt idx="2">
                  <c:v>51</c:v>
                </c:pt>
                <c:pt idx="3">
                  <c:v>51</c:v>
                </c:pt>
                <c:pt idx="4">
                  <c:v>21</c:v>
                </c:pt>
                <c:pt idx="5">
                  <c:v>64</c:v>
                </c:pt>
                <c:pt idx="6">
                  <c:v>36</c:v>
                </c:pt>
                <c:pt idx="7">
                  <c:v>37</c:v>
                </c:pt>
                <c:pt idx="8">
                  <c:v>37</c:v>
                </c:pt>
                <c:pt idx="9">
                  <c:v>62</c:v>
                </c:pt>
                <c:pt idx="10">
                  <c:v>80</c:v>
                </c:pt>
                <c:pt idx="11">
                  <c:v>41</c:v>
                </c:pt>
                <c:pt idx="12">
                  <c:v>59</c:v>
                </c:pt>
                <c:pt idx="13">
                  <c:v>71</c:v>
                </c:pt>
                <c:pt idx="14">
                  <c:v>79</c:v>
                </c:pt>
                <c:pt idx="15">
                  <c:v>107</c:v>
                </c:pt>
                <c:pt idx="16">
                  <c:v>81</c:v>
                </c:pt>
                <c:pt idx="17">
                  <c:v>114</c:v>
                </c:pt>
                <c:pt idx="18">
                  <c:v>102</c:v>
                </c:pt>
                <c:pt idx="19">
                  <c:v>108</c:v>
                </c:pt>
                <c:pt idx="20">
                  <c:v>102</c:v>
                </c:pt>
              </c:numCache>
            </c:numRef>
          </c:val>
        </c:ser>
        <c:gapWidth val="17"/>
        <c:overlap val="100"/>
        <c:axId val="90859392"/>
        <c:axId val="90860928"/>
      </c:barChart>
      <c:catAx>
        <c:axId val="90859392"/>
        <c:scaling>
          <c:orientation val="minMax"/>
        </c:scaling>
        <c:axPos val="r"/>
        <c:tickLblPos val="nextTo"/>
        <c:txPr>
          <a:bodyPr/>
          <a:lstStyle/>
          <a:p>
            <a:pPr algn="just">
              <a:defRPr lang="et-EE" sz="1200">
                <a:solidFill>
                  <a:srgbClr val="010163"/>
                </a:solidFill>
              </a:defRPr>
            </a:pPr>
            <a:endParaRPr lang="et-EE"/>
          </a:p>
        </c:txPr>
        <c:crossAx val="90860928"/>
        <c:crosses val="autoZero"/>
        <c:auto val="1"/>
        <c:lblAlgn val="ctr"/>
        <c:lblOffset val="100"/>
      </c:catAx>
      <c:valAx>
        <c:axId val="90860928"/>
        <c:scaling>
          <c:orientation val="maxMin"/>
        </c:scaling>
        <c:axPos val="b"/>
        <c:majorGridlines/>
        <c:numFmt formatCode="General" sourceLinked="1"/>
        <c:minorTickMark val="in"/>
        <c:tickLblPos val="nextTo"/>
        <c:txPr>
          <a:bodyPr/>
          <a:lstStyle/>
          <a:p>
            <a:pPr>
              <a:defRPr lang="et-EE">
                <a:solidFill>
                  <a:srgbClr val="010163"/>
                </a:solidFill>
              </a:defRPr>
            </a:pPr>
            <a:endParaRPr lang="et-EE"/>
          </a:p>
        </c:txPr>
        <c:crossAx val="90859392"/>
        <c:crosses val="autoZero"/>
        <c:crossBetween val="between"/>
      </c:valAx>
    </c:plotArea>
    <c:plotVisOnly val="1"/>
    <c:dispBlanksAs val="gap"/>
  </c:chart>
  <c:txPr>
    <a:bodyPr/>
    <a:lstStyle/>
    <a:p>
      <a:pPr>
        <a:defRPr sz="1800"/>
      </a:pPr>
      <a:endParaRPr lang="et-EE"/>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2.3962074946198543E-2"/>
          <c:y val="4.0584705536867376E-2"/>
          <c:w val="0.50049184672860958"/>
          <c:h val="0.78263464371256897"/>
        </c:manualLayout>
      </c:layout>
      <c:barChart>
        <c:barDir val="bar"/>
        <c:grouping val="clustered"/>
        <c:ser>
          <c:idx val="0"/>
          <c:order val="0"/>
          <c:tx>
            <c:strRef>
              <c:f>Sheet1!$B$1</c:f>
              <c:strCache>
                <c:ptCount val="1"/>
                <c:pt idx="0">
                  <c:v>3-5 aasta pärast</c:v>
                </c:pt>
              </c:strCache>
            </c:strRef>
          </c:tx>
          <c:spPr>
            <a:solidFill>
              <a:srgbClr val="333399"/>
            </a:solidFill>
            <a:ln>
              <a:solidFill>
                <a:srgbClr val="010163"/>
              </a:solidFill>
            </a:ln>
          </c:spPr>
          <c:cat>
            <c:strRef>
              <c:f>Sheet1!$A$2:$A$11</c:f>
              <c:strCache>
                <c:ptCount val="10"/>
                <c:pt idx="0">
                  <c:v>Asentaminen</c:v>
                </c:pt>
                <c:pt idx="1">
                  <c:v>Itsenäisen analysoinnin ja päätöksenteon taidot</c:v>
                </c:pt>
                <c:pt idx="2">
                  <c:v>Dokumentaation kokoaminen ja käyttäminen</c:v>
                </c:pt>
                <c:pt idx="3">
                  <c:v>Välineiden vaatimuksen mukainen toiminta</c:v>
                </c:pt>
                <c:pt idx="4">
                  <c:v>Toimialan erikoistietojärjestelmien käyttötaidot</c:v>
                </c:pt>
                <c:pt idx="5">
                  <c:v>Toimitahäiriöiden tunnistaminen ja poistaminen</c:v>
                </c:pt>
                <c:pt idx="6">
                  <c:v>Laatuvaatimukset</c:v>
                </c:pt>
                <c:pt idx="7">
                  <c:v>Välineiden vaatimuksen mukainen käyttäminen</c:v>
                </c:pt>
                <c:pt idx="8">
                  <c:v>Velvollisuuden- ja vastuuntunne</c:v>
                </c:pt>
                <c:pt idx="9">
                  <c:v>Yhteistyötaidot</c:v>
                </c:pt>
              </c:strCache>
            </c:strRef>
          </c:cat>
          <c:val>
            <c:numRef>
              <c:f>Sheet1!$B$2:$B$11</c:f>
              <c:numCache>
                <c:formatCode>General</c:formatCode>
                <c:ptCount val="10"/>
                <c:pt idx="0">
                  <c:v>18</c:v>
                </c:pt>
                <c:pt idx="1">
                  <c:v>6</c:v>
                </c:pt>
                <c:pt idx="2">
                  <c:v>24</c:v>
                </c:pt>
                <c:pt idx="3">
                  <c:v>24</c:v>
                </c:pt>
                <c:pt idx="4">
                  <c:v>25</c:v>
                </c:pt>
                <c:pt idx="5">
                  <c:v>25</c:v>
                </c:pt>
                <c:pt idx="6">
                  <c:v>26</c:v>
                </c:pt>
                <c:pt idx="7">
                  <c:v>27</c:v>
                </c:pt>
                <c:pt idx="8">
                  <c:v>26</c:v>
                </c:pt>
                <c:pt idx="9">
                  <c:v>21</c:v>
                </c:pt>
              </c:numCache>
            </c:numRef>
          </c:val>
        </c:ser>
        <c:ser>
          <c:idx val="1"/>
          <c:order val="1"/>
          <c:tx>
            <c:strRef>
              <c:f>Sheet1!$C$1</c:f>
              <c:strCache>
                <c:ptCount val="1"/>
                <c:pt idx="0">
                  <c:v>Täna</c:v>
                </c:pt>
              </c:strCache>
            </c:strRef>
          </c:tx>
          <c:spPr>
            <a:solidFill>
              <a:schemeClr val="accent1"/>
            </a:solidFill>
            <a:ln>
              <a:solidFill>
                <a:srgbClr val="010163"/>
              </a:solidFill>
            </a:ln>
          </c:spPr>
          <c:dPt>
            <c:idx val="0"/>
            <c:spPr>
              <a:solidFill>
                <a:srgbClr val="BBE0E3"/>
              </a:solidFill>
              <a:ln>
                <a:solidFill>
                  <a:srgbClr val="010163"/>
                </a:solidFill>
              </a:ln>
            </c:spPr>
          </c:dPt>
          <c:dPt>
            <c:idx val="1"/>
            <c:spPr>
              <a:solidFill>
                <a:srgbClr val="009999"/>
              </a:solidFill>
              <a:ln>
                <a:solidFill>
                  <a:srgbClr val="010163"/>
                </a:solidFill>
              </a:ln>
            </c:spPr>
          </c:dPt>
          <c:dPt>
            <c:idx val="2"/>
            <c:spPr>
              <a:solidFill>
                <a:srgbClr val="BBE0E3"/>
              </a:solidFill>
              <a:ln>
                <a:solidFill>
                  <a:srgbClr val="010163"/>
                </a:solidFill>
              </a:ln>
            </c:spPr>
          </c:dPt>
          <c:dPt>
            <c:idx val="3"/>
            <c:spPr>
              <a:solidFill>
                <a:srgbClr val="FA740A"/>
              </a:solidFill>
              <a:ln>
                <a:solidFill>
                  <a:srgbClr val="010163"/>
                </a:solidFill>
              </a:ln>
            </c:spPr>
          </c:dPt>
          <c:dPt>
            <c:idx val="4"/>
            <c:spPr>
              <a:solidFill>
                <a:srgbClr val="009999"/>
              </a:solidFill>
              <a:ln>
                <a:solidFill>
                  <a:srgbClr val="010163"/>
                </a:solidFill>
              </a:ln>
            </c:spPr>
          </c:dPt>
          <c:dPt>
            <c:idx val="6"/>
            <c:spPr>
              <a:solidFill>
                <a:srgbClr val="FA740A"/>
              </a:solidFill>
              <a:ln>
                <a:solidFill>
                  <a:srgbClr val="010163"/>
                </a:solidFill>
              </a:ln>
            </c:spPr>
          </c:dPt>
          <c:dPt>
            <c:idx val="7"/>
            <c:spPr>
              <a:solidFill>
                <a:srgbClr val="FA740A"/>
              </a:solidFill>
              <a:ln>
                <a:solidFill>
                  <a:srgbClr val="010163"/>
                </a:solidFill>
              </a:ln>
            </c:spPr>
          </c:dPt>
          <c:dPt>
            <c:idx val="8"/>
            <c:spPr>
              <a:solidFill>
                <a:srgbClr val="009999"/>
              </a:solidFill>
              <a:ln>
                <a:solidFill>
                  <a:srgbClr val="010163"/>
                </a:solidFill>
              </a:ln>
            </c:spPr>
          </c:dPt>
          <c:dPt>
            <c:idx val="9"/>
            <c:spPr>
              <a:solidFill>
                <a:srgbClr val="009999"/>
              </a:solidFill>
              <a:ln>
                <a:solidFill>
                  <a:srgbClr val="010163"/>
                </a:solidFill>
              </a:ln>
            </c:spPr>
          </c:dPt>
          <c:cat>
            <c:strRef>
              <c:f>Sheet1!$A$2:$A$11</c:f>
              <c:strCache>
                <c:ptCount val="10"/>
                <c:pt idx="0">
                  <c:v>Asentaminen</c:v>
                </c:pt>
                <c:pt idx="1">
                  <c:v>Itsenäisen analysoinnin ja päätöksenteon taidot</c:v>
                </c:pt>
                <c:pt idx="2">
                  <c:v>Dokumentaation kokoaminen ja käyttäminen</c:v>
                </c:pt>
                <c:pt idx="3">
                  <c:v>Välineiden vaatimuksen mukainen toiminta</c:v>
                </c:pt>
                <c:pt idx="4">
                  <c:v>Toimialan erikoistietojärjestelmien käyttötaidot</c:v>
                </c:pt>
                <c:pt idx="5">
                  <c:v>Toimitahäiriöiden tunnistaminen ja poistaminen</c:v>
                </c:pt>
                <c:pt idx="6">
                  <c:v>Laatuvaatimukset</c:v>
                </c:pt>
                <c:pt idx="7">
                  <c:v>Välineiden vaatimuksen mukainen käyttäminen</c:v>
                </c:pt>
                <c:pt idx="8">
                  <c:v>Velvollisuuden- ja vastuuntunne</c:v>
                </c:pt>
                <c:pt idx="9">
                  <c:v>Yhteistyötaidot</c:v>
                </c:pt>
              </c:strCache>
            </c:strRef>
          </c:cat>
          <c:val>
            <c:numRef>
              <c:f>Sheet1!$C$2:$C$11</c:f>
              <c:numCache>
                <c:formatCode>General</c:formatCode>
                <c:ptCount val="10"/>
                <c:pt idx="0">
                  <c:v>25</c:v>
                </c:pt>
                <c:pt idx="1">
                  <c:v>25</c:v>
                </c:pt>
                <c:pt idx="2">
                  <c:v>27</c:v>
                </c:pt>
                <c:pt idx="3">
                  <c:v>27</c:v>
                </c:pt>
                <c:pt idx="4">
                  <c:v>27</c:v>
                </c:pt>
                <c:pt idx="5">
                  <c:v>29</c:v>
                </c:pt>
                <c:pt idx="6">
                  <c:v>29</c:v>
                </c:pt>
                <c:pt idx="7">
                  <c:v>30</c:v>
                </c:pt>
                <c:pt idx="8">
                  <c:v>40</c:v>
                </c:pt>
                <c:pt idx="9">
                  <c:v>42</c:v>
                </c:pt>
              </c:numCache>
            </c:numRef>
          </c:val>
        </c:ser>
        <c:gapWidth val="43"/>
        <c:axId val="90675456"/>
        <c:axId val="90677248"/>
      </c:barChart>
      <c:catAx>
        <c:axId val="90675456"/>
        <c:scaling>
          <c:orientation val="minMax"/>
        </c:scaling>
        <c:axPos val="r"/>
        <c:tickLblPos val="nextTo"/>
        <c:txPr>
          <a:bodyPr/>
          <a:lstStyle/>
          <a:p>
            <a:pPr algn="just">
              <a:defRPr lang="et-EE" sz="1400">
                <a:solidFill>
                  <a:srgbClr val="010163"/>
                </a:solidFill>
              </a:defRPr>
            </a:pPr>
            <a:endParaRPr lang="et-EE"/>
          </a:p>
        </c:txPr>
        <c:crossAx val="90677248"/>
        <c:crosses val="autoZero"/>
        <c:auto val="1"/>
        <c:lblAlgn val="ctr"/>
        <c:lblOffset val="100"/>
      </c:catAx>
      <c:valAx>
        <c:axId val="90677248"/>
        <c:scaling>
          <c:orientation val="maxMin"/>
        </c:scaling>
        <c:axPos val="b"/>
        <c:majorGridlines/>
        <c:numFmt formatCode="General" sourceLinked="1"/>
        <c:minorTickMark val="in"/>
        <c:tickLblPos val="nextTo"/>
        <c:txPr>
          <a:bodyPr/>
          <a:lstStyle/>
          <a:p>
            <a:pPr>
              <a:defRPr lang="et-EE">
                <a:solidFill>
                  <a:srgbClr val="010163"/>
                </a:solidFill>
              </a:defRPr>
            </a:pPr>
            <a:endParaRPr lang="et-EE"/>
          </a:p>
        </c:txPr>
        <c:crossAx val="90675456"/>
        <c:crosses val="autoZero"/>
        <c:crossBetween val="between"/>
      </c:valAx>
    </c:plotArea>
    <c:plotVisOnly val="1"/>
    <c:dispBlanksAs val="gap"/>
  </c:chart>
  <c:txPr>
    <a:bodyPr/>
    <a:lstStyle/>
    <a:p>
      <a:pPr>
        <a:defRPr sz="1800"/>
      </a:pPr>
      <a:endParaRPr lang="et-EE"/>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t-EE"/>
  <c:chart>
    <c:plotArea>
      <c:layout>
        <c:manualLayout>
          <c:layoutTarget val="inner"/>
          <c:xMode val="edge"/>
          <c:yMode val="edge"/>
          <c:x val="0.2689719810513389"/>
          <c:y val="5.070810808934071E-2"/>
          <c:w val="0.46251127515271839"/>
          <c:h val="0.78301538119461356"/>
        </c:manualLayout>
      </c:layout>
      <c:barChart>
        <c:barDir val="col"/>
        <c:grouping val="clustered"/>
        <c:ser>
          <c:idx val="0"/>
          <c:order val="0"/>
          <c:tx>
            <c:strRef>
              <c:f>Sheet1!$B$1</c:f>
              <c:strCache>
                <c:ptCount val="1"/>
                <c:pt idx="0">
                  <c:v>Yritykset</c:v>
                </c:pt>
              </c:strCache>
            </c:strRef>
          </c:tx>
          <c:cat>
            <c:strRef>
              <c:f>Sheet1!$A$2:$A$3</c:f>
              <c:strCache>
                <c:ptCount val="2"/>
                <c:pt idx="0">
                  <c:v>Nyt</c:v>
                </c:pt>
                <c:pt idx="1">
                  <c:v>3-5 vuoden kuluessa</c:v>
                </c:pt>
              </c:strCache>
            </c:strRef>
          </c:cat>
          <c:val>
            <c:numRef>
              <c:f>Sheet1!$B$2:$B$3</c:f>
              <c:numCache>
                <c:formatCode>General</c:formatCode>
                <c:ptCount val="2"/>
                <c:pt idx="0">
                  <c:v>935</c:v>
                </c:pt>
                <c:pt idx="1">
                  <c:v>644</c:v>
                </c:pt>
              </c:numCache>
            </c:numRef>
          </c:val>
        </c:ser>
        <c:ser>
          <c:idx val="1"/>
          <c:order val="1"/>
          <c:tx>
            <c:strRef>
              <c:f>Sheet1!$C$1</c:f>
              <c:strCache>
                <c:ptCount val="1"/>
                <c:pt idx="0">
                  <c:v>Oppilaitokset</c:v>
                </c:pt>
              </c:strCache>
            </c:strRef>
          </c:tx>
          <c:cat>
            <c:strRef>
              <c:f>Sheet1!$A$2:$A$3</c:f>
              <c:strCache>
                <c:ptCount val="2"/>
                <c:pt idx="0">
                  <c:v>Nyt</c:v>
                </c:pt>
                <c:pt idx="1">
                  <c:v>3-5 vuoden kuluessa</c:v>
                </c:pt>
              </c:strCache>
            </c:strRef>
          </c:cat>
          <c:val>
            <c:numRef>
              <c:f>Sheet1!$C$2:$C$3</c:f>
              <c:numCache>
                <c:formatCode>General</c:formatCode>
                <c:ptCount val="2"/>
                <c:pt idx="0">
                  <c:v>768</c:v>
                </c:pt>
                <c:pt idx="1">
                  <c:v>1169</c:v>
                </c:pt>
              </c:numCache>
            </c:numRef>
          </c:val>
        </c:ser>
        <c:gapWidth val="100"/>
        <c:axId val="91085056"/>
        <c:axId val="91000832"/>
      </c:barChart>
      <c:catAx>
        <c:axId val="91085056"/>
        <c:scaling>
          <c:orientation val="minMax"/>
        </c:scaling>
        <c:axPos val="b"/>
        <c:tickLblPos val="nextTo"/>
        <c:txPr>
          <a:bodyPr/>
          <a:lstStyle/>
          <a:p>
            <a:pPr>
              <a:defRPr lang="et-EE">
                <a:solidFill>
                  <a:srgbClr val="010163"/>
                </a:solidFill>
              </a:defRPr>
            </a:pPr>
            <a:endParaRPr lang="et-EE"/>
          </a:p>
        </c:txPr>
        <c:crossAx val="91000832"/>
        <c:crosses val="autoZero"/>
        <c:auto val="1"/>
        <c:lblAlgn val="ctr"/>
        <c:lblOffset val="100"/>
      </c:catAx>
      <c:valAx>
        <c:axId val="91000832"/>
        <c:scaling>
          <c:orientation val="minMax"/>
        </c:scaling>
        <c:axPos val="l"/>
        <c:majorGridlines/>
        <c:numFmt formatCode="General" sourceLinked="1"/>
        <c:tickLblPos val="nextTo"/>
        <c:txPr>
          <a:bodyPr/>
          <a:lstStyle/>
          <a:p>
            <a:pPr>
              <a:defRPr lang="et-EE">
                <a:solidFill>
                  <a:srgbClr val="010163"/>
                </a:solidFill>
              </a:defRPr>
            </a:pPr>
            <a:endParaRPr lang="et-EE"/>
          </a:p>
        </c:txPr>
        <c:crossAx val="91085056"/>
        <c:crosses val="autoZero"/>
        <c:crossBetween val="between"/>
      </c:valAx>
    </c:plotArea>
    <c:legend>
      <c:legendPos val="r"/>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t-EE"/>
  <c:chart>
    <c:plotArea>
      <c:layout>
        <c:manualLayout>
          <c:layoutTarget val="inner"/>
          <c:xMode val="edge"/>
          <c:yMode val="edge"/>
          <c:x val="2.3622540323189653E-2"/>
          <c:y val="2.6903426761744734E-2"/>
          <c:w val="0.39313943008884594"/>
          <c:h val="0.78263464371256897"/>
        </c:manualLayout>
      </c:layout>
      <c:barChart>
        <c:barDir val="bar"/>
        <c:grouping val="clustered"/>
        <c:ser>
          <c:idx val="0"/>
          <c:order val="0"/>
          <c:tx>
            <c:strRef>
              <c:f>Sheet1!$B$1</c:f>
              <c:strCache>
                <c:ptCount val="1"/>
                <c:pt idx="0">
                  <c:v>Suomi</c:v>
                </c:pt>
              </c:strCache>
            </c:strRef>
          </c:tx>
          <c:spPr>
            <a:solidFill>
              <a:srgbClr val="333399"/>
            </a:solidFill>
            <a:ln>
              <a:solidFill>
                <a:srgbClr val="010163"/>
              </a:solidFill>
            </a:ln>
          </c:spPr>
          <c:cat>
            <c:strRef>
              <c:f>Sheet1!$A$2:$A$17</c:f>
              <c:strCache>
                <c:ptCount val="16"/>
                <c:pt idx="0">
                  <c:v>Työkoneen käsitteleminen (Taidot)</c:v>
                </c:pt>
                <c:pt idx="1">
                  <c:v>Sähköisten kaavioiden lukeminen (Taidot)</c:v>
                </c:pt>
                <c:pt idx="2">
                  <c:v>Dokumentaation käyttäminen (Taidot)</c:v>
                </c:pt>
                <c:pt idx="3">
                  <c:v>Ohjausjärjestelmien kehittäminen (Taidot)</c:v>
                </c:pt>
                <c:pt idx="4">
                  <c:v>Toimialan erikoistietojärjestelmien käyttötaidot (Yksilölliset ominaisuudet)</c:v>
                </c:pt>
                <c:pt idx="5">
                  <c:v>Valmistaminen (Mekaniikka)</c:v>
                </c:pt>
                <c:pt idx="6">
                  <c:v>Toimintahäiriöiden tunnistaminen ja poistaminen (Mekaniikka)</c:v>
                </c:pt>
                <c:pt idx="7">
                  <c:v>Järjestelmän suunnittelu (Mekaniikka)</c:v>
                </c:pt>
                <c:pt idx="8">
                  <c:v>Suomen kieli (Yksilölliset ominaisuudet)</c:v>
                </c:pt>
                <c:pt idx="9">
                  <c:v>Sähkömekaanisten komponenttien valinta (Sähkömekaniikka)</c:v>
                </c:pt>
                <c:pt idx="10">
                  <c:v>Toimintahäiriöiden tunnistaminen ja poistaminen (Sähkömekaniikka)</c:v>
                </c:pt>
                <c:pt idx="11">
                  <c:v>Dokumentaation kokoaminen ja käyttäminen (Sähkömekaniikka)</c:v>
                </c:pt>
                <c:pt idx="12">
                  <c:v>Itsenäiset analysointi- ja päätöksentekotaidot (Yksilölliset ominaisuudet)</c:v>
                </c:pt>
                <c:pt idx="13">
                  <c:v>Johtamistaidot (Yksilölliset ominaisuudet)</c:v>
                </c:pt>
                <c:pt idx="14">
                  <c:v>Englannin kieli (Yksilölliset ominaisuudet)</c:v>
                </c:pt>
                <c:pt idx="15">
                  <c:v>Yhteistyötaidot (Yksilölliset ominaisuudet)</c:v>
                </c:pt>
              </c:strCache>
            </c:strRef>
          </c:cat>
          <c:val>
            <c:numRef>
              <c:f>Sheet1!$B$2:$B$17</c:f>
              <c:numCache>
                <c:formatCode>General</c:formatCode>
                <c:ptCount val="16"/>
                <c:pt idx="0">
                  <c:v>9</c:v>
                </c:pt>
                <c:pt idx="1">
                  <c:v>3</c:v>
                </c:pt>
                <c:pt idx="2">
                  <c:v>5</c:v>
                </c:pt>
                <c:pt idx="3">
                  <c:v>5</c:v>
                </c:pt>
                <c:pt idx="4">
                  <c:v>2</c:v>
                </c:pt>
                <c:pt idx="5">
                  <c:v>8</c:v>
                </c:pt>
                <c:pt idx="6">
                  <c:v>5</c:v>
                </c:pt>
                <c:pt idx="7">
                  <c:v>8</c:v>
                </c:pt>
                <c:pt idx="9">
                  <c:v>1</c:v>
                </c:pt>
                <c:pt idx="12">
                  <c:v>10</c:v>
                </c:pt>
                <c:pt idx="13">
                  <c:v>6</c:v>
                </c:pt>
                <c:pt idx="14">
                  <c:v>4</c:v>
                </c:pt>
                <c:pt idx="15">
                  <c:v>10</c:v>
                </c:pt>
              </c:numCache>
            </c:numRef>
          </c:val>
        </c:ser>
        <c:ser>
          <c:idx val="1"/>
          <c:order val="1"/>
          <c:tx>
            <c:strRef>
              <c:f>Sheet1!$C$1</c:f>
              <c:strCache>
                <c:ptCount val="1"/>
                <c:pt idx="0">
                  <c:v>Viro</c:v>
                </c:pt>
              </c:strCache>
            </c:strRef>
          </c:tx>
          <c:spPr>
            <a:solidFill>
              <a:srgbClr val="FA740A"/>
            </a:solidFill>
            <a:ln>
              <a:solidFill>
                <a:srgbClr val="010163"/>
              </a:solidFill>
            </a:ln>
          </c:spPr>
          <c:cat>
            <c:strRef>
              <c:f>Sheet1!$A$2:$A$17</c:f>
              <c:strCache>
                <c:ptCount val="16"/>
                <c:pt idx="0">
                  <c:v>Työkoneen käsitteleminen (Taidot)</c:v>
                </c:pt>
                <c:pt idx="1">
                  <c:v>Sähköisten kaavioiden lukeminen (Taidot)</c:v>
                </c:pt>
                <c:pt idx="2">
                  <c:v>Dokumentaation käyttäminen (Taidot)</c:v>
                </c:pt>
                <c:pt idx="3">
                  <c:v>Ohjausjärjestelmien kehittäminen (Taidot)</c:v>
                </c:pt>
                <c:pt idx="4">
                  <c:v>Toimialan erikoistietojärjestelmien käyttötaidot (Yksilölliset ominaisuudet)</c:v>
                </c:pt>
                <c:pt idx="5">
                  <c:v>Valmistaminen (Mekaniikka)</c:v>
                </c:pt>
                <c:pt idx="6">
                  <c:v>Toimintahäiriöiden tunnistaminen ja poistaminen (Mekaniikka)</c:v>
                </c:pt>
                <c:pt idx="7">
                  <c:v>Järjestelmän suunnittelu (Mekaniikka)</c:v>
                </c:pt>
                <c:pt idx="8">
                  <c:v>Suomen kieli (Yksilölliset ominaisuudet)</c:v>
                </c:pt>
                <c:pt idx="9">
                  <c:v>Sähkömekaanisten komponenttien valinta (Sähkömekaniikka)</c:v>
                </c:pt>
                <c:pt idx="10">
                  <c:v>Toimintahäiriöiden tunnistaminen ja poistaminen (Sähkömekaniikka)</c:v>
                </c:pt>
                <c:pt idx="11">
                  <c:v>Dokumentaation kokoaminen ja käyttäminen (Sähkömekaniikka)</c:v>
                </c:pt>
                <c:pt idx="12">
                  <c:v>Itsenäiset analysointi- ja päätöksentekotaidot (Yksilölliset ominaisuudet)</c:v>
                </c:pt>
                <c:pt idx="13">
                  <c:v>Johtamistaidot (Yksilölliset ominaisuudet)</c:v>
                </c:pt>
                <c:pt idx="14">
                  <c:v>Englannin kieli (Yksilölliset ominaisuudet)</c:v>
                </c:pt>
                <c:pt idx="15">
                  <c:v>Yhteistyötaidot (Yksilölliset ominaisuudet)</c:v>
                </c:pt>
              </c:strCache>
            </c:strRef>
          </c:cat>
          <c:val>
            <c:numRef>
              <c:f>Sheet1!$C$2:$C$17</c:f>
              <c:numCache>
                <c:formatCode>General</c:formatCode>
                <c:ptCount val="16"/>
                <c:pt idx="0">
                  <c:v>1</c:v>
                </c:pt>
                <c:pt idx="1">
                  <c:v>5</c:v>
                </c:pt>
                <c:pt idx="2">
                  <c:v>5</c:v>
                </c:pt>
                <c:pt idx="3">
                  <c:v>6</c:v>
                </c:pt>
                <c:pt idx="4">
                  <c:v>6</c:v>
                </c:pt>
                <c:pt idx="5">
                  <c:v>7</c:v>
                </c:pt>
                <c:pt idx="6">
                  <c:v>7</c:v>
                </c:pt>
                <c:pt idx="7">
                  <c:v>9</c:v>
                </c:pt>
                <c:pt idx="8">
                  <c:v>9</c:v>
                </c:pt>
                <c:pt idx="9">
                  <c:v>10</c:v>
                </c:pt>
                <c:pt idx="10">
                  <c:v>12</c:v>
                </c:pt>
                <c:pt idx="11">
                  <c:v>12</c:v>
                </c:pt>
                <c:pt idx="12">
                  <c:v>12</c:v>
                </c:pt>
                <c:pt idx="13">
                  <c:v>13</c:v>
                </c:pt>
                <c:pt idx="14">
                  <c:v>18</c:v>
                </c:pt>
                <c:pt idx="15">
                  <c:v>20</c:v>
                </c:pt>
              </c:numCache>
            </c:numRef>
          </c:val>
        </c:ser>
        <c:gapWidth val="43"/>
        <c:axId val="91207936"/>
        <c:axId val="91213824"/>
      </c:barChart>
      <c:catAx>
        <c:axId val="91207936"/>
        <c:scaling>
          <c:orientation val="minMax"/>
        </c:scaling>
        <c:axPos val="r"/>
        <c:tickLblPos val="nextTo"/>
        <c:txPr>
          <a:bodyPr/>
          <a:lstStyle/>
          <a:p>
            <a:pPr algn="just">
              <a:defRPr lang="et-EE" sz="1200">
                <a:solidFill>
                  <a:srgbClr val="010163"/>
                </a:solidFill>
              </a:defRPr>
            </a:pPr>
            <a:endParaRPr lang="et-EE"/>
          </a:p>
        </c:txPr>
        <c:crossAx val="91213824"/>
        <c:crosses val="autoZero"/>
        <c:auto val="1"/>
        <c:lblAlgn val="ctr"/>
        <c:lblOffset val="100"/>
      </c:catAx>
      <c:valAx>
        <c:axId val="91213824"/>
        <c:scaling>
          <c:orientation val="maxMin"/>
        </c:scaling>
        <c:axPos val="b"/>
        <c:majorGridlines/>
        <c:numFmt formatCode="General" sourceLinked="1"/>
        <c:minorTickMark val="in"/>
        <c:tickLblPos val="nextTo"/>
        <c:txPr>
          <a:bodyPr/>
          <a:lstStyle/>
          <a:p>
            <a:pPr>
              <a:defRPr lang="et-EE">
                <a:solidFill>
                  <a:srgbClr val="010163"/>
                </a:solidFill>
              </a:defRPr>
            </a:pPr>
            <a:endParaRPr lang="et-EE"/>
          </a:p>
        </c:txPr>
        <c:crossAx val="91207936"/>
        <c:crosses val="autoZero"/>
        <c:crossBetween val="between"/>
      </c:valAx>
    </c:plotArea>
    <c:plotVisOnly val="1"/>
    <c:dispBlanksAs val="gap"/>
  </c:chart>
  <c:txPr>
    <a:bodyPr/>
    <a:lstStyle/>
    <a:p>
      <a:pPr>
        <a:defRPr sz="1800"/>
      </a:pPr>
      <a:endParaRPr lang="et-E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14765833841591341"/>
          <c:y val="7.1243911495213988E-2"/>
          <c:w val="0.41231584353942285"/>
          <c:h val="0.84816782053456063"/>
        </c:manualLayout>
      </c:layout>
      <c:barChart>
        <c:barDir val="col"/>
        <c:grouping val="clustered"/>
        <c:ser>
          <c:idx val="0"/>
          <c:order val="0"/>
          <c:tx>
            <c:strRef>
              <c:f>Sheet1!$B$1</c:f>
              <c:strCache>
                <c:ptCount val="1"/>
                <c:pt idx="0">
                  <c:v>Yritysten lv. Virossa</c:v>
                </c:pt>
              </c:strCache>
            </c:strRef>
          </c:tx>
          <c:spPr>
            <a:solidFill>
              <a:srgbClr val="FA740A"/>
            </a:solidFill>
          </c:spPr>
          <c:cat>
            <c:numRef>
              <c:f>Sheet1!$A$2:$A$6</c:f>
              <c:numCache>
                <c:formatCode>General</c:formatCode>
                <c:ptCount val="5"/>
              </c:numCache>
            </c:numRef>
          </c:cat>
          <c:val>
            <c:numRef>
              <c:f>Sheet1!$B$2:$B$6</c:f>
              <c:numCache>
                <c:formatCode>General</c:formatCode>
                <c:ptCount val="5"/>
                <c:pt idx="0" formatCode="#,##0">
                  <c:v>112221</c:v>
                </c:pt>
                <c:pt idx="1">
                  <c:v>36824</c:v>
                </c:pt>
                <c:pt idx="2">
                  <c:v>28742</c:v>
                </c:pt>
                <c:pt idx="3">
                  <c:v>4500</c:v>
                </c:pt>
                <c:pt idx="4">
                  <c:v>2120</c:v>
                </c:pt>
              </c:numCache>
            </c:numRef>
          </c:val>
        </c:ser>
        <c:ser>
          <c:idx val="1"/>
          <c:order val="1"/>
          <c:tx>
            <c:strRef>
              <c:f>Sheet1!$C$1</c:f>
              <c:strCache>
                <c:ptCount val="1"/>
                <c:pt idx="0">
                  <c:v>Yritysten tulos Virossa</c:v>
                </c:pt>
              </c:strCache>
            </c:strRef>
          </c:tx>
          <c:spPr>
            <a:solidFill>
              <a:srgbClr val="FFCC99"/>
            </a:solidFill>
          </c:spPr>
          <c:cat>
            <c:numRef>
              <c:f>Sheet1!$A$2:$A$6</c:f>
              <c:numCache>
                <c:formatCode>General</c:formatCode>
                <c:ptCount val="5"/>
              </c:numCache>
            </c:numRef>
          </c:cat>
          <c:val>
            <c:numRef>
              <c:f>Sheet1!$C$2:$C$6</c:f>
              <c:numCache>
                <c:formatCode>General</c:formatCode>
                <c:ptCount val="5"/>
                <c:pt idx="0" formatCode="#,##0">
                  <c:v>5268</c:v>
                </c:pt>
                <c:pt idx="1">
                  <c:v>2099</c:v>
                </c:pt>
                <c:pt idx="2">
                  <c:v>202</c:v>
                </c:pt>
                <c:pt idx="3">
                  <c:v>470</c:v>
                </c:pt>
                <c:pt idx="4">
                  <c:v>24</c:v>
                </c:pt>
              </c:numCache>
            </c:numRef>
          </c:val>
        </c:ser>
        <c:ser>
          <c:idx val="2"/>
          <c:order val="2"/>
          <c:tx>
            <c:strRef>
              <c:f>Sheet1!$D$1</c:f>
              <c:strCache>
                <c:ptCount val="1"/>
                <c:pt idx="0">
                  <c:v>  </c:v>
                </c:pt>
              </c:strCache>
            </c:strRef>
          </c:tx>
          <c:spPr>
            <a:solidFill>
              <a:schemeClr val="bg1"/>
            </a:solidFill>
          </c:spPr>
          <c:cat>
            <c:numRef>
              <c:f>Sheet1!$A$2:$A$6</c:f>
              <c:numCache>
                <c:formatCode>General</c:formatCode>
                <c:ptCount val="5"/>
              </c:numCache>
            </c:numRef>
          </c:cat>
          <c:val>
            <c:numRef>
              <c:f>Sheet1!$D$2:$D$6</c:f>
              <c:numCache>
                <c:formatCode>General</c:formatCode>
                <c:ptCount val="5"/>
              </c:numCache>
            </c:numRef>
          </c:val>
        </c:ser>
        <c:ser>
          <c:idx val="3"/>
          <c:order val="3"/>
          <c:tx>
            <c:strRef>
              <c:f>Sheet1!$E$1</c:f>
              <c:strCache>
                <c:ptCount val="1"/>
                <c:pt idx="0">
                  <c:v>Yritysten lv. Suomessa</c:v>
                </c:pt>
              </c:strCache>
            </c:strRef>
          </c:tx>
          <c:spPr>
            <a:solidFill>
              <a:srgbClr val="6161A3"/>
            </a:solidFill>
          </c:spPr>
          <c:cat>
            <c:numRef>
              <c:f>Sheet1!$A$2:$A$6</c:f>
              <c:numCache>
                <c:formatCode>General</c:formatCode>
                <c:ptCount val="5"/>
              </c:numCache>
            </c:numRef>
          </c:cat>
          <c:val>
            <c:numRef>
              <c:f>Sheet1!$E$2:$E$6</c:f>
              <c:numCache>
                <c:formatCode>#,##0</c:formatCode>
                <c:ptCount val="5"/>
                <c:pt idx="0" formatCode="General">
                  <c:v>14246</c:v>
                </c:pt>
                <c:pt idx="1">
                  <c:v>8939</c:v>
                </c:pt>
                <c:pt idx="2" formatCode="General">
                  <c:v>5400</c:v>
                </c:pt>
                <c:pt idx="3" formatCode="General">
                  <c:v>5300</c:v>
                </c:pt>
                <c:pt idx="4" formatCode="General">
                  <c:v>2500</c:v>
                </c:pt>
              </c:numCache>
            </c:numRef>
          </c:val>
        </c:ser>
        <c:ser>
          <c:idx val="4"/>
          <c:order val="4"/>
          <c:tx>
            <c:strRef>
              <c:f>Sheet1!$F$1</c:f>
              <c:strCache>
                <c:ptCount val="1"/>
                <c:pt idx="0">
                  <c:v>Yritysten tulos Suomessa</c:v>
                </c:pt>
              </c:strCache>
            </c:strRef>
          </c:tx>
          <c:spPr>
            <a:solidFill>
              <a:srgbClr val="9C9CDF"/>
            </a:solidFill>
          </c:spPr>
          <c:cat>
            <c:numRef>
              <c:f>Sheet1!$A$2:$A$6</c:f>
              <c:numCache>
                <c:formatCode>General</c:formatCode>
                <c:ptCount val="5"/>
              </c:numCache>
            </c:numRef>
          </c:cat>
          <c:val>
            <c:numRef>
              <c:f>Sheet1!$F$2:$F$6</c:f>
              <c:numCache>
                <c:formatCode>General</c:formatCode>
                <c:ptCount val="5"/>
                <c:pt idx="0">
                  <c:v>-1882</c:v>
                </c:pt>
                <c:pt idx="1">
                  <c:v>-147</c:v>
                </c:pt>
                <c:pt idx="2">
                  <c:v>180</c:v>
                </c:pt>
                <c:pt idx="3">
                  <c:v>102</c:v>
                </c:pt>
                <c:pt idx="4">
                  <c:v>30</c:v>
                </c:pt>
              </c:numCache>
            </c:numRef>
          </c:val>
        </c:ser>
        <c:axId val="87225088"/>
        <c:axId val="87226624"/>
      </c:barChart>
      <c:catAx>
        <c:axId val="87225088"/>
        <c:scaling>
          <c:orientation val="minMax"/>
        </c:scaling>
        <c:axPos val="b"/>
        <c:numFmt formatCode="General" sourceLinked="1"/>
        <c:tickLblPos val="nextTo"/>
        <c:txPr>
          <a:bodyPr/>
          <a:lstStyle/>
          <a:p>
            <a:pPr>
              <a:defRPr lang="et-EE"/>
            </a:pPr>
            <a:endParaRPr lang="et-EE"/>
          </a:p>
        </c:txPr>
        <c:crossAx val="87226624"/>
        <c:crosses val="autoZero"/>
        <c:auto val="1"/>
        <c:lblAlgn val="ctr"/>
        <c:lblOffset val="100"/>
      </c:catAx>
      <c:valAx>
        <c:axId val="87226624"/>
        <c:scaling>
          <c:logBase val="10"/>
          <c:orientation val="minMax"/>
        </c:scaling>
        <c:axPos val="l"/>
        <c:majorGridlines/>
        <c:numFmt formatCode="#,##0" sourceLinked="1"/>
        <c:tickLblPos val="nextTo"/>
        <c:txPr>
          <a:bodyPr/>
          <a:lstStyle/>
          <a:p>
            <a:pPr>
              <a:defRPr lang="et-EE" baseline="0">
                <a:solidFill>
                  <a:srgbClr val="010163"/>
                </a:solidFill>
              </a:defRPr>
            </a:pPr>
            <a:endParaRPr lang="et-EE"/>
          </a:p>
        </c:txPr>
        <c:crossAx val="87225088"/>
        <c:crosses val="autoZero"/>
        <c:crossBetween val="between"/>
      </c:valAx>
    </c:plotArea>
    <c:legend>
      <c:legendPos val="r"/>
      <c:legendEntry>
        <c:idx val="2"/>
        <c:delete val="1"/>
      </c:legendEntry>
      <c:layout>
        <c:manualLayout>
          <c:xMode val="edge"/>
          <c:yMode val="edge"/>
          <c:x val="0.6009547691979803"/>
          <c:y val="3.9885256460034053E-2"/>
          <c:w val="0.38397397538887634"/>
          <c:h val="0.83219122705243465"/>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t-EE"/>
  <c:chart>
    <c:plotArea>
      <c:layout>
        <c:manualLayout>
          <c:layoutTarget val="inner"/>
          <c:xMode val="edge"/>
          <c:yMode val="edge"/>
          <c:x val="0.14765833841591341"/>
          <c:y val="7.1243911495213988E-2"/>
          <c:w val="0.43624732015474632"/>
          <c:h val="0.84816782053456063"/>
        </c:manualLayout>
      </c:layout>
      <c:barChart>
        <c:barDir val="col"/>
        <c:grouping val="clustered"/>
        <c:ser>
          <c:idx val="0"/>
          <c:order val="0"/>
          <c:tx>
            <c:strRef>
              <c:f>Sheet1!$B$1</c:f>
              <c:strCache>
                <c:ptCount val="1"/>
                <c:pt idx="0">
                  <c:v>Viro</c:v>
                </c:pt>
              </c:strCache>
            </c:strRef>
          </c:tx>
          <c:spPr>
            <a:solidFill>
              <a:srgbClr val="FF9900"/>
            </a:solidFill>
          </c:spPr>
          <c:cat>
            <c:numRef>
              <c:f>Sheet1!$A$2:$A$7</c:f>
              <c:numCache>
                <c:formatCode>General</c:formatCode>
                <c:ptCount val="6"/>
              </c:numCache>
            </c:numRef>
          </c:cat>
          <c:val>
            <c:numRef>
              <c:f>Sheet1!$B$2:$B$7</c:f>
              <c:numCache>
                <c:formatCode>General</c:formatCode>
                <c:ptCount val="6"/>
                <c:pt idx="0">
                  <c:v>97.6</c:v>
                </c:pt>
                <c:pt idx="1">
                  <c:v>95.8</c:v>
                </c:pt>
                <c:pt idx="2">
                  <c:v>64.3</c:v>
                </c:pt>
                <c:pt idx="3">
                  <c:v>49.3</c:v>
                </c:pt>
                <c:pt idx="4">
                  <c:v>29.8</c:v>
                </c:pt>
              </c:numCache>
            </c:numRef>
          </c:val>
        </c:ser>
        <c:ser>
          <c:idx val="1"/>
          <c:order val="1"/>
          <c:tx>
            <c:strRef>
              <c:f>Sheet1!$C$1</c:f>
              <c:strCache>
                <c:ptCount val="1"/>
                <c:pt idx="0">
                  <c:v>Keskiluku Virossa</c:v>
                </c:pt>
              </c:strCache>
            </c:strRef>
          </c:tx>
          <c:spPr>
            <a:solidFill>
              <a:srgbClr val="FFCC99"/>
            </a:solidFill>
          </c:spPr>
          <c:cat>
            <c:numRef>
              <c:f>Sheet1!$A$2:$A$7</c:f>
              <c:numCache>
                <c:formatCode>General</c:formatCode>
                <c:ptCount val="6"/>
              </c:numCache>
            </c:numRef>
          </c:cat>
          <c:val>
            <c:numRef>
              <c:f>Sheet1!$C$2:$C$7</c:f>
              <c:numCache>
                <c:formatCode>General</c:formatCode>
                <c:ptCount val="6"/>
                <c:pt idx="2">
                  <c:v>0</c:v>
                </c:pt>
                <c:pt idx="5">
                  <c:v>67.36</c:v>
                </c:pt>
              </c:numCache>
            </c:numRef>
          </c:val>
        </c:ser>
        <c:ser>
          <c:idx val="2"/>
          <c:order val="2"/>
          <c:tx>
            <c:strRef>
              <c:f>Sheet1!$D$1</c:f>
              <c:strCache>
                <c:ptCount val="1"/>
                <c:pt idx="0">
                  <c:v>Suomi</c:v>
                </c:pt>
              </c:strCache>
            </c:strRef>
          </c:tx>
          <c:spPr>
            <a:solidFill>
              <a:srgbClr val="6161A3"/>
            </a:solidFill>
          </c:spPr>
          <c:cat>
            <c:numRef>
              <c:f>Sheet1!$A$2:$A$7</c:f>
              <c:numCache>
                <c:formatCode>General</c:formatCode>
                <c:ptCount val="6"/>
              </c:numCache>
            </c:numRef>
          </c:cat>
          <c:val>
            <c:numRef>
              <c:f>Sheet1!$D$2:$D$7</c:f>
              <c:numCache>
                <c:formatCode>General</c:formatCode>
                <c:ptCount val="6"/>
                <c:pt idx="0">
                  <c:v>190.2</c:v>
                </c:pt>
                <c:pt idx="1">
                  <c:v>138.9</c:v>
                </c:pt>
                <c:pt idx="2">
                  <c:v>132.5</c:v>
                </c:pt>
                <c:pt idx="3">
                  <c:v>101.8</c:v>
                </c:pt>
                <c:pt idx="4">
                  <c:v>73</c:v>
                </c:pt>
              </c:numCache>
            </c:numRef>
          </c:val>
        </c:ser>
        <c:ser>
          <c:idx val="3"/>
          <c:order val="3"/>
          <c:tx>
            <c:strRef>
              <c:f>Sheet1!$E$1</c:f>
              <c:strCache>
                <c:ptCount val="1"/>
                <c:pt idx="0">
                  <c:v>Keskiluku Suomessa</c:v>
                </c:pt>
              </c:strCache>
            </c:strRef>
          </c:tx>
          <c:spPr>
            <a:solidFill>
              <a:srgbClr val="9C9CDF"/>
            </a:solidFill>
          </c:spPr>
          <c:cat>
            <c:numRef>
              <c:f>Sheet1!$A$2:$A$7</c:f>
              <c:numCache>
                <c:formatCode>General</c:formatCode>
                <c:ptCount val="6"/>
              </c:numCache>
            </c:numRef>
          </c:cat>
          <c:val>
            <c:numRef>
              <c:f>Sheet1!$E$2:$E$7</c:f>
              <c:numCache>
                <c:formatCode>General</c:formatCode>
                <c:ptCount val="6"/>
                <c:pt idx="5">
                  <c:v>127.28</c:v>
                </c:pt>
              </c:numCache>
            </c:numRef>
          </c:val>
        </c:ser>
        <c:axId val="87759488"/>
        <c:axId val="87789952"/>
      </c:barChart>
      <c:catAx>
        <c:axId val="87759488"/>
        <c:scaling>
          <c:orientation val="minMax"/>
        </c:scaling>
        <c:axPos val="b"/>
        <c:numFmt formatCode="General" sourceLinked="1"/>
        <c:tickLblPos val="nextTo"/>
        <c:txPr>
          <a:bodyPr/>
          <a:lstStyle/>
          <a:p>
            <a:pPr>
              <a:defRPr lang="et-EE"/>
            </a:pPr>
            <a:endParaRPr lang="et-EE"/>
          </a:p>
        </c:txPr>
        <c:crossAx val="87789952"/>
        <c:crosses val="autoZero"/>
        <c:auto val="1"/>
        <c:lblAlgn val="ctr"/>
        <c:lblOffset val="100"/>
      </c:catAx>
      <c:valAx>
        <c:axId val="87789952"/>
        <c:scaling>
          <c:orientation val="minMax"/>
        </c:scaling>
        <c:axPos val="l"/>
        <c:majorGridlines/>
        <c:numFmt formatCode="General" sourceLinked="1"/>
        <c:tickLblPos val="nextTo"/>
        <c:txPr>
          <a:bodyPr/>
          <a:lstStyle/>
          <a:p>
            <a:pPr>
              <a:defRPr lang="et-EE" baseline="0">
                <a:solidFill>
                  <a:srgbClr val="010163"/>
                </a:solidFill>
              </a:defRPr>
            </a:pPr>
            <a:endParaRPr lang="et-EE"/>
          </a:p>
        </c:txPr>
        <c:crossAx val="87759488"/>
        <c:crosses val="autoZero"/>
        <c:crossBetween val="between"/>
      </c:valAx>
    </c:plotArea>
    <c:legend>
      <c:legendPos val="r"/>
      <c:legendEntry>
        <c:idx val="1"/>
        <c:delete val="1"/>
      </c:legendEntry>
      <c:legendEntry>
        <c:idx val="3"/>
        <c:delete val="1"/>
      </c:legendEntry>
      <c:layout>
        <c:manualLayout>
          <c:xMode val="edge"/>
          <c:yMode val="edge"/>
          <c:x val="0.65128309755591263"/>
          <c:y val="0.10074063544217712"/>
          <c:w val="0.14840836178922986"/>
          <c:h val="0.31785244512262228"/>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t-EE"/>
  <c:chart>
    <c:plotArea>
      <c:layout>
        <c:manualLayout>
          <c:layoutTarget val="inner"/>
          <c:xMode val="edge"/>
          <c:yMode val="edge"/>
          <c:x val="0.14919199799056143"/>
          <c:y val="0.11094412291704765"/>
          <c:w val="0.43624732015474632"/>
          <c:h val="0.65906247934111362"/>
        </c:manualLayout>
      </c:layout>
      <c:barChart>
        <c:barDir val="col"/>
        <c:grouping val="clustered"/>
        <c:ser>
          <c:idx val="0"/>
          <c:order val="0"/>
          <c:tx>
            <c:strRef>
              <c:f>Sheet1!$B$1</c:f>
              <c:strCache>
                <c:ptCount val="1"/>
                <c:pt idx="0">
                  <c:v>Työntekijäkohtainen liikevaihto Virossa</c:v>
                </c:pt>
              </c:strCache>
            </c:strRef>
          </c:tx>
          <c:spPr>
            <a:solidFill>
              <a:srgbClr val="FA740A"/>
            </a:solidFill>
          </c:spPr>
          <c:cat>
            <c:numRef>
              <c:f>Sheet1!$A$2:$A$6</c:f>
              <c:numCache>
                <c:formatCode>General</c:formatCode>
                <c:ptCount val="5"/>
              </c:numCache>
            </c:numRef>
          </c:cat>
          <c:val>
            <c:numRef>
              <c:f>Sheet1!$B$2:$B$6</c:f>
              <c:numCache>
                <c:formatCode>General</c:formatCode>
                <c:ptCount val="5"/>
                <c:pt idx="0">
                  <c:v>97.6</c:v>
                </c:pt>
                <c:pt idx="1">
                  <c:v>95.8</c:v>
                </c:pt>
                <c:pt idx="2">
                  <c:v>64.3</c:v>
                </c:pt>
                <c:pt idx="3">
                  <c:v>49.3</c:v>
                </c:pt>
                <c:pt idx="4">
                  <c:v>29.8</c:v>
                </c:pt>
              </c:numCache>
            </c:numRef>
          </c:val>
        </c:ser>
        <c:ser>
          <c:idx val="1"/>
          <c:order val="1"/>
          <c:tx>
            <c:strRef>
              <c:f>Sheet1!$C$1</c:f>
              <c:strCache>
                <c:ptCount val="1"/>
                <c:pt idx="0">
                  <c:v>Henkilöstömäärä Virossa</c:v>
                </c:pt>
              </c:strCache>
            </c:strRef>
          </c:tx>
          <c:spPr>
            <a:solidFill>
              <a:srgbClr val="FFCC99"/>
            </a:solidFill>
          </c:spPr>
          <c:cat>
            <c:numRef>
              <c:f>Sheet1!$A$2:$A$6</c:f>
              <c:numCache>
                <c:formatCode>General</c:formatCode>
                <c:ptCount val="5"/>
              </c:numCache>
            </c:numRef>
          </c:cat>
          <c:val>
            <c:numRef>
              <c:f>Sheet1!$C$2:$C$6</c:f>
              <c:numCache>
                <c:formatCode>General</c:formatCode>
                <c:ptCount val="5"/>
                <c:pt idx="0">
                  <c:v>1150</c:v>
                </c:pt>
                <c:pt idx="1">
                  <c:v>300</c:v>
                </c:pt>
                <c:pt idx="2">
                  <c:v>70</c:v>
                </c:pt>
                <c:pt idx="3">
                  <c:v>43</c:v>
                </c:pt>
                <c:pt idx="4">
                  <c:v>1235</c:v>
                </c:pt>
              </c:numCache>
            </c:numRef>
          </c:val>
        </c:ser>
        <c:ser>
          <c:idx val="2"/>
          <c:order val="2"/>
          <c:tx>
            <c:strRef>
              <c:f>Sheet1!$D$1</c:f>
              <c:strCache>
                <c:ptCount val="1"/>
                <c:pt idx="0">
                  <c:v>  </c:v>
                </c:pt>
              </c:strCache>
            </c:strRef>
          </c:tx>
          <c:spPr>
            <a:solidFill>
              <a:schemeClr val="bg1"/>
            </a:solidFill>
          </c:spPr>
          <c:cat>
            <c:numRef>
              <c:f>Sheet1!$A$2:$A$6</c:f>
              <c:numCache>
                <c:formatCode>General</c:formatCode>
                <c:ptCount val="5"/>
              </c:numCache>
            </c:numRef>
          </c:cat>
          <c:val>
            <c:numRef>
              <c:f>Sheet1!$D$2:$D$6</c:f>
              <c:numCache>
                <c:formatCode>General</c:formatCode>
                <c:ptCount val="5"/>
              </c:numCache>
            </c:numRef>
          </c:val>
        </c:ser>
        <c:ser>
          <c:idx val="3"/>
          <c:order val="3"/>
          <c:tx>
            <c:strRef>
              <c:f>Sheet1!$E$1</c:f>
              <c:strCache>
                <c:ptCount val="1"/>
                <c:pt idx="0">
                  <c:v>Työntekijäkohtainen liikevaihto Suomessa</c:v>
                </c:pt>
              </c:strCache>
            </c:strRef>
          </c:tx>
          <c:spPr>
            <a:solidFill>
              <a:srgbClr val="6161A3"/>
            </a:solidFill>
          </c:spPr>
          <c:cat>
            <c:numRef>
              <c:f>Sheet1!$A$2:$A$6</c:f>
              <c:numCache>
                <c:formatCode>General</c:formatCode>
                <c:ptCount val="5"/>
              </c:numCache>
            </c:numRef>
          </c:cat>
          <c:val>
            <c:numRef>
              <c:f>Sheet1!$E$2:$E$6</c:f>
              <c:numCache>
                <c:formatCode>General</c:formatCode>
                <c:ptCount val="5"/>
                <c:pt idx="0">
                  <c:v>190.2</c:v>
                </c:pt>
                <c:pt idx="1">
                  <c:v>138.9</c:v>
                </c:pt>
                <c:pt idx="2">
                  <c:v>132.5</c:v>
                </c:pt>
                <c:pt idx="3">
                  <c:v>101.8</c:v>
                </c:pt>
                <c:pt idx="4">
                  <c:v>73</c:v>
                </c:pt>
              </c:numCache>
            </c:numRef>
          </c:val>
        </c:ser>
        <c:ser>
          <c:idx val="4"/>
          <c:order val="4"/>
          <c:tx>
            <c:strRef>
              <c:f>Sheet1!$F$1</c:f>
              <c:strCache>
                <c:ptCount val="1"/>
                <c:pt idx="0">
                  <c:v>Henkilöstömäärä Suomessa</c:v>
                </c:pt>
              </c:strCache>
            </c:strRef>
          </c:tx>
          <c:spPr>
            <a:solidFill>
              <a:srgbClr val="9C9CDF"/>
            </a:solidFill>
          </c:spPr>
          <c:cat>
            <c:numRef>
              <c:f>Sheet1!$A$2:$A$6</c:f>
              <c:numCache>
                <c:formatCode>General</c:formatCode>
                <c:ptCount val="5"/>
              </c:numCache>
            </c:numRef>
          </c:cat>
          <c:val>
            <c:numRef>
              <c:f>Sheet1!$F$2:$F$6</c:f>
              <c:numCache>
                <c:formatCode>General</c:formatCode>
                <c:ptCount val="5"/>
                <c:pt idx="0">
                  <c:v>47</c:v>
                </c:pt>
                <c:pt idx="1">
                  <c:v>18</c:v>
                </c:pt>
                <c:pt idx="2">
                  <c:v>40</c:v>
                </c:pt>
                <c:pt idx="3">
                  <c:v>140</c:v>
                </c:pt>
                <c:pt idx="4">
                  <c:v>74</c:v>
                </c:pt>
              </c:numCache>
            </c:numRef>
          </c:val>
        </c:ser>
        <c:axId val="87944576"/>
        <c:axId val="87987328"/>
      </c:barChart>
      <c:catAx>
        <c:axId val="87944576"/>
        <c:scaling>
          <c:orientation val="minMax"/>
        </c:scaling>
        <c:axPos val="b"/>
        <c:numFmt formatCode="General" sourceLinked="1"/>
        <c:tickLblPos val="nextTo"/>
        <c:txPr>
          <a:bodyPr/>
          <a:lstStyle/>
          <a:p>
            <a:pPr>
              <a:defRPr lang="et-EE"/>
            </a:pPr>
            <a:endParaRPr lang="et-EE"/>
          </a:p>
        </c:txPr>
        <c:crossAx val="87987328"/>
        <c:crosses val="autoZero"/>
        <c:auto val="1"/>
        <c:lblAlgn val="ctr"/>
        <c:lblOffset val="100"/>
      </c:catAx>
      <c:valAx>
        <c:axId val="87987328"/>
        <c:scaling>
          <c:logBase val="10"/>
          <c:orientation val="minMax"/>
        </c:scaling>
        <c:axPos val="l"/>
        <c:majorGridlines/>
        <c:numFmt formatCode="General" sourceLinked="1"/>
        <c:tickLblPos val="nextTo"/>
        <c:txPr>
          <a:bodyPr/>
          <a:lstStyle/>
          <a:p>
            <a:pPr>
              <a:defRPr lang="et-EE" baseline="0">
                <a:solidFill>
                  <a:srgbClr val="010163"/>
                </a:solidFill>
              </a:defRPr>
            </a:pPr>
            <a:endParaRPr lang="et-EE"/>
          </a:p>
        </c:txPr>
        <c:crossAx val="87944576"/>
        <c:crosses val="autoZero"/>
        <c:crossBetween val="between"/>
      </c:valAx>
    </c:plotArea>
    <c:legend>
      <c:legendPos val="r"/>
      <c:legendEntry>
        <c:idx val="2"/>
        <c:delete val="1"/>
      </c:legendEntry>
      <c:layout>
        <c:manualLayout>
          <c:xMode val="edge"/>
          <c:yMode val="edge"/>
          <c:x val="0.65156504349758493"/>
          <c:y val="0"/>
          <c:w val="0.34725042628113773"/>
          <c:h val="1"/>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t-EE"/>
  <c:chart>
    <c:plotArea>
      <c:layout>
        <c:manualLayout>
          <c:layoutTarget val="inner"/>
          <c:xMode val="edge"/>
          <c:yMode val="edge"/>
          <c:x val="0.14319112387738406"/>
          <c:y val="7.1243911495213988E-2"/>
          <c:w val="0.48106816453109691"/>
          <c:h val="0.84816782053456063"/>
        </c:manualLayout>
      </c:layout>
      <c:barChart>
        <c:barDir val="col"/>
        <c:grouping val="clustered"/>
        <c:ser>
          <c:idx val="0"/>
          <c:order val="0"/>
          <c:tx>
            <c:strRef>
              <c:f>Sheet1!$B$1</c:f>
              <c:strCache>
                <c:ptCount val="1"/>
                <c:pt idx="0">
                  <c:v>Viro</c:v>
                </c:pt>
              </c:strCache>
            </c:strRef>
          </c:tx>
          <c:spPr>
            <a:solidFill>
              <a:srgbClr val="FF9900"/>
            </a:solidFill>
          </c:spPr>
          <c:cat>
            <c:numRef>
              <c:f>Sheet1!$A$2:$A$8</c:f>
              <c:numCache>
                <c:formatCode>General</c:formatCode>
                <c:ptCount val="7"/>
              </c:numCache>
            </c:numRef>
          </c:cat>
          <c:val>
            <c:numRef>
              <c:f>Sheet1!$B$2:$B$8</c:f>
              <c:numCache>
                <c:formatCode>General</c:formatCode>
                <c:ptCount val="7"/>
                <c:pt idx="0">
                  <c:v>6.7</c:v>
                </c:pt>
                <c:pt idx="1">
                  <c:v>5</c:v>
                </c:pt>
                <c:pt idx="2">
                  <c:v>1.7</c:v>
                </c:pt>
                <c:pt idx="3">
                  <c:v>0.70000000000000051</c:v>
                </c:pt>
                <c:pt idx="4">
                  <c:v>0.60000000000000053</c:v>
                </c:pt>
              </c:numCache>
            </c:numRef>
          </c:val>
        </c:ser>
        <c:ser>
          <c:idx val="1"/>
          <c:order val="1"/>
          <c:tx>
            <c:strRef>
              <c:f>Sheet1!$C$1</c:f>
              <c:strCache>
                <c:ptCount val="1"/>
                <c:pt idx="0">
                  <c:v>Keskitulos Viro</c:v>
                </c:pt>
              </c:strCache>
            </c:strRef>
          </c:tx>
          <c:spPr>
            <a:solidFill>
              <a:srgbClr val="FFCC99"/>
            </a:solidFill>
          </c:spPr>
          <c:cat>
            <c:numRef>
              <c:f>Sheet1!$A$2:$A$8</c:f>
              <c:numCache>
                <c:formatCode>General</c:formatCode>
                <c:ptCount val="7"/>
              </c:numCache>
            </c:numRef>
          </c:cat>
          <c:val>
            <c:numRef>
              <c:f>Sheet1!$C$2:$C$8</c:f>
              <c:numCache>
                <c:formatCode>General</c:formatCode>
                <c:ptCount val="7"/>
                <c:pt idx="5" formatCode="0.0">
                  <c:v>2.9399999999999977</c:v>
                </c:pt>
                <c:pt idx="6" formatCode="0.0">
                  <c:v>1</c:v>
                </c:pt>
              </c:numCache>
            </c:numRef>
          </c:val>
        </c:ser>
        <c:ser>
          <c:idx val="2"/>
          <c:order val="2"/>
          <c:tx>
            <c:strRef>
              <c:f>Sheet1!$D$1</c:f>
              <c:strCache>
                <c:ptCount val="1"/>
                <c:pt idx="0">
                  <c:v>Suomi</c:v>
                </c:pt>
              </c:strCache>
            </c:strRef>
          </c:tx>
          <c:spPr>
            <a:solidFill>
              <a:srgbClr val="6161A3"/>
            </a:solidFill>
          </c:spPr>
          <c:cat>
            <c:numRef>
              <c:f>Sheet1!$A$2:$A$8</c:f>
              <c:numCache>
                <c:formatCode>General</c:formatCode>
                <c:ptCount val="7"/>
              </c:numCache>
            </c:numRef>
          </c:cat>
          <c:val>
            <c:numRef>
              <c:f>Sheet1!$D$2:$D$8</c:f>
              <c:numCache>
                <c:formatCode>General</c:formatCode>
                <c:ptCount val="7"/>
                <c:pt idx="0">
                  <c:v>2.6</c:v>
                </c:pt>
                <c:pt idx="1">
                  <c:v>2.4</c:v>
                </c:pt>
                <c:pt idx="2">
                  <c:v>1.7</c:v>
                </c:pt>
                <c:pt idx="3">
                  <c:v>-3.1</c:v>
                </c:pt>
                <c:pt idx="4">
                  <c:v>-13.4</c:v>
                </c:pt>
              </c:numCache>
            </c:numRef>
          </c:val>
        </c:ser>
        <c:ser>
          <c:idx val="3"/>
          <c:order val="3"/>
          <c:tx>
            <c:strRef>
              <c:f>Sheet1!$E$1</c:f>
              <c:strCache>
                <c:ptCount val="1"/>
                <c:pt idx="0">
                  <c:v>Keskitulos Suomi</c:v>
                </c:pt>
              </c:strCache>
            </c:strRef>
          </c:tx>
          <c:spPr>
            <a:solidFill>
              <a:srgbClr val="9C9CDF"/>
            </a:solidFill>
          </c:spPr>
          <c:cat>
            <c:numRef>
              <c:f>Sheet1!$A$2:$A$8</c:f>
              <c:numCache>
                <c:formatCode>General</c:formatCode>
                <c:ptCount val="7"/>
              </c:numCache>
            </c:numRef>
          </c:cat>
          <c:val>
            <c:numRef>
              <c:f>Sheet1!$E$2:$E$8</c:f>
              <c:numCache>
                <c:formatCode>General</c:formatCode>
                <c:ptCount val="7"/>
                <c:pt idx="5" formatCode="0.0">
                  <c:v>-1.9600000000000013</c:v>
                </c:pt>
                <c:pt idx="6" formatCode="0.0">
                  <c:v>2.2333333333333352</c:v>
                </c:pt>
              </c:numCache>
            </c:numRef>
          </c:val>
        </c:ser>
        <c:axId val="88096128"/>
        <c:axId val="88110208"/>
      </c:barChart>
      <c:catAx>
        <c:axId val="88096128"/>
        <c:scaling>
          <c:orientation val="minMax"/>
        </c:scaling>
        <c:axPos val="b"/>
        <c:numFmt formatCode="General" sourceLinked="1"/>
        <c:tickLblPos val="nextTo"/>
        <c:txPr>
          <a:bodyPr/>
          <a:lstStyle/>
          <a:p>
            <a:pPr>
              <a:defRPr lang="et-EE"/>
            </a:pPr>
            <a:endParaRPr lang="et-EE"/>
          </a:p>
        </c:txPr>
        <c:crossAx val="88110208"/>
        <c:crosses val="autoZero"/>
        <c:auto val="1"/>
        <c:lblAlgn val="ctr"/>
        <c:lblOffset val="100"/>
      </c:catAx>
      <c:valAx>
        <c:axId val="88110208"/>
        <c:scaling>
          <c:orientation val="minMax"/>
        </c:scaling>
        <c:axPos val="l"/>
        <c:majorGridlines/>
        <c:numFmt formatCode="General" sourceLinked="1"/>
        <c:tickLblPos val="nextTo"/>
        <c:txPr>
          <a:bodyPr/>
          <a:lstStyle/>
          <a:p>
            <a:pPr>
              <a:defRPr lang="et-EE" baseline="0">
                <a:solidFill>
                  <a:srgbClr val="010163"/>
                </a:solidFill>
              </a:defRPr>
            </a:pPr>
            <a:endParaRPr lang="et-EE"/>
          </a:p>
        </c:txPr>
        <c:crossAx val="88096128"/>
        <c:crosses val="autoZero"/>
        <c:crossBetween val="between"/>
      </c:valAx>
    </c:plotArea>
    <c:legend>
      <c:legendPos val="r"/>
      <c:legendEntry>
        <c:idx val="1"/>
        <c:delete val="1"/>
      </c:legendEntry>
      <c:legendEntry>
        <c:idx val="3"/>
        <c:delete val="1"/>
      </c:legendEntry>
      <c:layout>
        <c:manualLayout>
          <c:xMode val="edge"/>
          <c:yMode val="edge"/>
          <c:x val="0.65838102761543071"/>
          <c:y val="0.42067499311727385"/>
          <c:w val="0.17562197287145323"/>
          <c:h val="0.22644262864402173"/>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14765833841591341"/>
          <c:y val="7.1243911495213988E-2"/>
          <c:w val="0.43624732015474632"/>
          <c:h val="0.84816782053456063"/>
        </c:manualLayout>
      </c:layout>
      <c:barChart>
        <c:barDir val="col"/>
        <c:grouping val="clustered"/>
        <c:ser>
          <c:idx val="0"/>
          <c:order val="0"/>
          <c:tx>
            <c:strRef>
              <c:f>Sheet1!$B$1</c:f>
              <c:strCache>
                <c:ptCount val="1"/>
                <c:pt idx="0">
                  <c:v>Viro; työntekijäkohtainen tulos</c:v>
                </c:pt>
              </c:strCache>
            </c:strRef>
          </c:tx>
          <c:spPr>
            <a:solidFill>
              <a:srgbClr val="FA740A"/>
            </a:solidFill>
          </c:spPr>
          <c:cat>
            <c:numRef>
              <c:f>Sheet1!$A$2:$A$6</c:f>
              <c:numCache>
                <c:formatCode>General</c:formatCode>
                <c:ptCount val="5"/>
              </c:numCache>
            </c:numRef>
          </c:cat>
          <c:val>
            <c:numRef>
              <c:f>Sheet1!$B$2:$B$6</c:f>
              <c:numCache>
                <c:formatCode>General</c:formatCode>
                <c:ptCount val="5"/>
                <c:pt idx="0">
                  <c:v>6.7</c:v>
                </c:pt>
                <c:pt idx="1">
                  <c:v>4.5999999999999996</c:v>
                </c:pt>
                <c:pt idx="2">
                  <c:v>1.7</c:v>
                </c:pt>
                <c:pt idx="3">
                  <c:v>0.70000000000000051</c:v>
                </c:pt>
                <c:pt idx="4">
                  <c:v>0.60000000000000053</c:v>
                </c:pt>
              </c:numCache>
            </c:numRef>
          </c:val>
        </c:ser>
        <c:ser>
          <c:idx val="1"/>
          <c:order val="1"/>
          <c:tx>
            <c:strRef>
              <c:f>Sheet1!$C$1</c:f>
              <c:strCache>
                <c:ptCount val="1"/>
                <c:pt idx="0">
                  <c:v>Viro; työntekijöiden määrä</c:v>
                </c:pt>
              </c:strCache>
            </c:strRef>
          </c:tx>
          <c:spPr>
            <a:solidFill>
              <a:srgbClr val="FFCC99"/>
            </a:solidFill>
          </c:spPr>
          <c:cat>
            <c:numRef>
              <c:f>Sheet1!$A$2:$A$6</c:f>
              <c:numCache>
                <c:formatCode>General</c:formatCode>
                <c:ptCount val="5"/>
              </c:numCache>
            </c:numRef>
          </c:cat>
          <c:val>
            <c:numRef>
              <c:f>Sheet1!$C$2:$C$6</c:f>
              <c:numCache>
                <c:formatCode>General</c:formatCode>
                <c:ptCount val="5"/>
                <c:pt idx="0">
                  <c:v>70</c:v>
                </c:pt>
                <c:pt idx="1">
                  <c:v>1150</c:v>
                </c:pt>
                <c:pt idx="2">
                  <c:v>1235</c:v>
                </c:pt>
                <c:pt idx="3">
                  <c:v>300</c:v>
                </c:pt>
                <c:pt idx="4">
                  <c:v>43</c:v>
                </c:pt>
              </c:numCache>
            </c:numRef>
          </c:val>
        </c:ser>
        <c:ser>
          <c:idx val="2"/>
          <c:order val="2"/>
          <c:tx>
            <c:strRef>
              <c:f>Sheet1!$D$1</c:f>
              <c:strCache>
                <c:ptCount val="1"/>
                <c:pt idx="0">
                  <c:v>  </c:v>
                </c:pt>
              </c:strCache>
            </c:strRef>
          </c:tx>
          <c:spPr>
            <a:solidFill>
              <a:schemeClr val="bg1"/>
            </a:solidFill>
          </c:spPr>
          <c:cat>
            <c:numRef>
              <c:f>Sheet1!$A$2:$A$6</c:f>
              <c:numCache>
                <c:formatCode>General</c:formatCode>
                <c:ptCount val="5"/>
              </c:numCache>
            </c:numRef>
          </c:cat>
          <c:val>
            <c:numRef>
              <c:f>Sheet1!$D$2:$D$6</c:f>
              <c:numCache>
                <c:formatCode>General</c:formatCode>
                <c:ptCount val="5"/>
              </c:numCache>
            </c:numRef>
          </c:val>
        </c:ser>
        <c:ser>
          <c:idx val="3"/>
          <c:order val="3"/>
          <c:tx>
            <c:strRef>
              <c:f>Sheet1!$E$1</c:f>
              <c:strCache>
                <c:ptCount val="1"/>
                <c:pt idx="0">
                  <c:v>Suomi; työntekijäkohtainen tulos</c:v>
                </c:pt>
              </c:strCache>
            </c:strRef>
          </c:tx>
          <c:spPr>
            <a:solidFill>
              <a:srgbClr val="6161A3"/>
            </a:solidFill>
          </c:spPr>
          <c:cat>
            <c:numRef>
              <c:f>Sheet1!$A$2:$A$6</c:f>
              <c:numCache>
                <c:formatCode>General</c:formatCode>
                <c:ptCount val="5"/>
              </c:numCache>
            </c:numRef>
          </c:cat>
          <c:val>
            <c:numRef>
              <c:f>Sheet1!$E$2:$E$6</c:f>
              <c:numCache>
                <c:formatCode>General</c:formatCode>
                <c:ptCount val="5"/>
                <c:pt idx="0">
                  <c:v>2.6</c:v>
                </c:pt>
                <c:pt idx="1">
                  <c:v>2.4</c:v>
                </c:pt>
                <c:pt idx="2">
                  <c:v>1.7</c:v>
                </c:pt>
                <c:pt idx="3">
                  <c:v>-3.1</c:v>
                </c:pt>
                <c:pt idx="4">
                  <c:v>-13.4</c:v>
                </c:pt>
              </c:numCache>
            </c:numRef>
          </c:val>
        </c:ser>
        <c:ser>
          <c:idx val="4"/>
          <c:order val="4"/>
          <c:tx>
            <c:strRef>
              <c:f>Sheet1!$F$1</c:f>
              <c:strCache>
                <c:ptCount val="1"/>
                <c:pt idx="0">
                  <c:v>Suomi; työntekijöiden määrä</c:v>
                </c:pt>
              </c:strCache>
            </c:strRef>
          </c:tx>
          <c:spPr>
            <a:solidFill>
              <a:srgbClr val="9C9CDF"/>
            </a:solidFill>
          </c:spPr>
          <c:cat>
            <c:numRef>
              <c:f>Sheet1!$A$2:$A$6</c:f>
              <c:numCache>
                <c:formatCode>General</c:formatCode>
                <c:ptCount val="5"/>
              </c:numCache>
            </c:numRef>
          </c:cat>
          <c:val>
            <c:numRef>
              <c:f>Sheet1!$F$2:$F$6</c:f>
              <c:numCache>
                <c:formatCode>General</c:formatCode>
                <c:ptCount val="5"/>
                <c:pt idx="0">
                  <c:v>40</c:v>
                </c:pt>
                <c:pt idx="1">
                  <c:v>74</c:v>
                </c:pt>
                <c:pt idx="2">
                  <c:v>18</c:v>
                </c:pt>
                <c:pt idx="3">
                  <c:v>47</c:v>
                </c:pt>
                <c:pt idx="4">
                  <c:v>140</c:v>
                </c:pt>
              </c:numCache>
            </c:numRef>
          </c:val>
        </c:ser>
        <c:axId val="88305664"/>
        <c:axId val="88307200"/>
      </c:barChart>
      <c:catAx>
        <c:axId val="88305664"/>
        <c:scaling>
          <c:orientation val="minMax"/>
        </c:scaling>
        <c:axPos val="b"/>
        <c:numFmt formatCode="General" sourceLinked="1"/>
        <c:tickLblPos val="nextTo"/>
        <c:txPr>
          <a:bodyPr/>
          <a:lstStyle/>
          <a:p>
            <a:pPr>
              <a:defRPr lang="et-EE"/>
            </a:pPr>
            <a:endParaRPr lang="et-EE"/>
          </a:p>
        </c:txPr>
        <c:crossAx val="88307200"/>
        <c:crosses val="autoZero"/>
        <c:auto val="1"/>
        <c:lblAlgn val="ctr"/>
        <c:lblOffset val="100"/>
      </c:catAx>
      <c:valAx>
        <c:axId val="88307200"/>
        <c:scaling>
          <c:logBase val="10"/>
          <c:orientation val="minMax"/>
          <c:min val="0.1"/>
        </c:scaling>
        <c:axPos val="l"/>
        <c:majorGridlines/>
        <c:numFmt formatCode="General" sourceLinked="1"/>
        <c:tickLblPos val="nextTo"/>
        <c:txPr>
          <a:bodyPr/>
          <a:lstStyle/>
          <a:p>
            <a:pPr>
              <a:defRPr lang="et-EE" baseline="0">
                <a:solidFill>
                  <a:srgbClr val="010163"/>
                </a:solidFill>
              </a:defRPr>
            </a:pPr>
            <a:endParaRPr lang="et-EE"/>
          </a:p>
        </c:txPr>
        <c:crossAx val="88305664"/>
        <c:crosses val="autoZero"/>
        <c:crossBetween val="between"/>
      </c:valAx>
    </c:plotArea>
    <c:legend>
      <c:legendPos val="r"/>
      <c:legendEntry>
        <c:idx val="2"/>
        <c:delete val="1"/>
      </c:legendEntry>
      <c:layout>
        <c:manualLayout>
          <c:xMode val="edge"/>
          <c:yMode val="edge"/>
          <c:x val="0.6009547691979803"/>
          <c:y val="0"/>
          <c:w val="0.39547074475999866"/>
          <c:h val="1"/>
        </c:manualLayout>
      </c:layout>
      <c:txPr>
        <a:bodyPr/>
        <a:lstStyle/>
        <a:p>
          <a:pPr>
            <a:defRPr lang="et-EE">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12399615550047716"/>
          <c:y val="0.14604557999620341"/>
          <c:w val="0.43624729043165716"/>
          <c:h val="0.6366288455890855"/>
        </c:manualLayout>
      </c:layout>
      <c:barChart>
        <c:barDir val="col"/>
        <c:grouping val="clustered"/>
        <c:ser>
          <c:idx val="0"/>
          <c:order val="0"/>
          <c:tx>
            <c:strRef>
              <c:f>Sheet1!$B$1</c:f>
              <c:strCache>
                <c:ptCount val="1"/>
                <c:pt idx="0">
                  <c:v>Viro; yritysten tulos</c:v>
                </c:pt>
              </c:strCache>
            </c:strRef>
          </c:tx>
          <c:spPr>
            <a:solidFill>
              <a:srgbClr val="FA740A"/>
            </a:solidFill>
          </c:spPr>
          <c:cat>
            <c:numRef>
              <c:f>Sheet1!$A$2:$A$6</c:f>
              <c:numCache>
                <c:formatCode>General</c:formatCode>
                <c:ptCount val="5"/>
              </c:numCache>
            </c:numRef>
          </c:cat>
          <c:val>
            <c:numRef>
              <c:f>Sheet1!$B$2:$B$6</c:f>
              <c:numCache>
                <c:formatCode>General</c:formatCode>
                <c:ptCount val="5"/>
                <c:pt idx="0" formatCode="#,##0">
                  <c:v>5268</c:v>
                </c:pt>
                <c:pt idx="1">
                  <c:v>2099</c:v>
                </c:pt>
                <c:pt idx="2">
                  <c:v>470</c:v>
                </c:pt>
                <c:pt idx="3">
                  <c:v>202</c:v>
                </c:pt>
                <c:pt idx="4">
                  <c:v>24</c:v>
                </c:pt>
              </c:numCache>
            </c:numRef>
          </c:val>
        </c:ser>
        <c:ser>
          <c:idx val="1"/>
          <c:order val="1"/>
          <c:tx>
            <c:strRef>
              <c:f>Sheet1!$C$1</c:f>
              <c:strCache>
                <c:ptCount val="1"/>
                <c:pt idx="0">
                  <c:v>Viro; mekatroniikka-alan työntekijöiden määrä</c:v>
                </c:pt>
              </c:strCache>
            </c:strRef>
          </c:tx>
          <c:spPr>
            <a:solidFill>
              <a:srgbClr val="FFCC99"/>
            </a:solidFill>
          </c:spPr>
          <c:cat>
            <c:numRef>
              <c:f>Sheet1!$A$2:$A$6</c:f>
              <c:numCache>
                <c:formatCode>General</c:formatCode>
                <c:ptCount val="5"/>
              </c:numCache>
            </c:numRef>
          </c:cat>
          <c:val>
            <c:numRef>
              <c:f>Sheet1!$C$2:$C$6</c:f>
              <c:numCache>
                <c:formatCode>General</c:formatCode>
                <c:ptCount val="5"/>
                <c:pt idx="0">
                  <c:v>46</c:v>
                </c:pt>
                <c:pt idx="1">
                  <c:v>202</c:v>
                </c:pt>
                <c:pt idx="2">
                  <c:v>43</c:v>
                </c:pt>
                <c:pt idx="3">
                  <c:v>20</c:v>
                </c:pt>
                <c:pt idx="4">
                  <c:v>9</c:v>
                </c:pt>
              </c:numCache>
            </c:numRef>
          </c:val>
        </c:ser>
        <c:ser>
          <c:idx val="2"/>
          <c:order val="2"/>
          <c:tx>
            <c:strRef>
              <c:f>Sheet1!$D$1</c:f>
              <c:strCache>
                <c:ptCount val="1"/>
                <c:pt idx="0">
                  <c:v>  </c:v>
                </c:pt>
              </c:strCache>
            </c:strRef>
          </c:tx>
          <c:spPr>
            <a:solidFill>
              <a:schemeClr val="bg1"/>
            </a:solidFill>
          </c:spPr>
          <c:cat>
            <c:numRef>
              <c:f>Sheet1!$A$2:$A$6</c:f>
              <c:numCache>
                <c:formatCode>General</c:formatCode>
                <c:ptCount val="5"/>
              </c:numCache>
            </c:numRef>
          </c:cat>
          <c:val>
            <c:numRef>
              <c:f>Sheet1!$D$2:$D$6</c:f>
              <c:numCache>
                <c:formatCode>General</c:formatCode>
                <c:ptCount val="5"/>
              </c:numCache>
            </c:numRef>
          </c:val>
        </c:ser>
        <c:ser>
          <c:idx val="3"/>
          <c:order val="3"/>
          <c:tx>
            <c:strRef>
              <c:f>Sheet1!$E$1</c:f>
              <c:strCache>
                <c:ptCount val="1"/>
                <c:pt idx="0">
                  <c:v>Suomi; yritysten tulos</c:v>
                </c:pt>
              </c:strCache>
            </c:strRef>
          </c:tx>
          <c:spPr>
            <a:solidFill>
              <a:srgbClr val="6161A3"/>
            </a:solidFill>
          </c:spPr>
          <c:cat>
            <c:numRef>
              <c:f>Sheet1!$A$2:$A$6</c:f>
              <c:numCache>
                <c:formatCode>General</c:formatCode>
                <c:ptCount val="5"/>
              </c:numCache>
            </c:numRef>
          </c:cat>
          <c:val>
            <c:numRef>
              <c:f>Sheet1!$E$2:$E$6</c:f>
              <c:numCache>
                <c:formatCode>General</c:formatCode>
                <c:ptCount val="5"/>
                <c:pt idx="0">
                  <c:v>180</c:v>
                </c:pt>
                <c:pt idx="1">
                  <c:v>102</c:v>
                </c:pt>
                <c:pt idx="2">
                  <c:v>30</c:v>
                </c:pt>
                <c:pt idx="3">
                  <c:v>-147</c:v>
                </c:pt>
                <c:pt idx="4">
                  <c:v>-1882</c:v>
                </c:pt>
              </c:numCache>
            </c:numRef>
          </c:val>
        </c:ser>
        <c:ser>
          <c:idx val="4"/>
          <c:order val="4"/>
          <c:tx>
            <c:strRef>
              <c:f>Sheet1!$F$1</c:f>
              <c:strCache>
                <c:ptCount val="1"/>
                <c:pt idx="0">
                  <c:v>Suomi; mekatroniikka-alan työntekijöiden määrä</c:v>
                </c:pt>
              </c:strCache>
            </c:strRef>
          </c:tx>
          <c:spPr>
            <a:solidFill>
              <a:srgbClr val="9C9CDF"/>
            </a:solidFill>
          </c:spPr>
          <c:cat>
            <c:numRef>
              <c:f>Sheet1!$A$2:$A$6</c:f>
              <c:numCache>
                <c:formatCode>General</c:formatCode>
                <c:ptCount val="5"/>
              </c:numCache>
            </c:numRef>
          </c:cat>
          <c:val>
            <c:numRef>
              <c:f>Sheet1!$F$2:$F$6</c:f>
              <c:numCache>
                <c:formatCode>General</c:formatCode>
                <c:ptCount val="5"/>
                <c:pt idx="0">
                  <c:v>24</c:v>
                </c:pt>
                <c:pt idx="1">
                  <c:v>25</c:v>
                </c:pt>
                <c:pt idx="2">
                  <c:v>11</c:v>
                </c:pt>
                <c:pt idx="3">
                  <c:v>23</c:v>
                </c:pt>
                <c:pt idx="4">
                  <c:v>116</c:v>
                </c:pt>
              </c:numCache>
            </c:numRef>
          </c:val>
        </c:ser>
        <c:axId val="88366080"/>
        <c:axId val="88388352"/>
      </c:barChart>
      <c:catAx>
        <c:axId val="88366080"/>
        <c:scaling>
          <c:orientation val="minMax"/>
        </c:scaling>
        <c:axPos val="b"/>
        <c:numFmt formatCode="General" sourceLinked="1"/>
        <c:tickLblPos val="nextTo"/>
        <c:txPr>
          <a:bodyPr/>
          <a:lstStyle/>
          <a:p>
            <a:pPr>
              <a:defRPr lang="et-EE"/>
            </a:pPr>
            <a:endParaRPr lang="et-EE"/>
          </a:p>
        </c:txPr>
        <c:crossAx val="88388352"/>
        <c:crosses val="autoZero"/>
        <c:auto val="1"/>
        <c:lblAlgn val="ctr"/>
        <c:lblOffset val="100"/>
      </c:catAx>
      <c:valAx>
        <c:axId val="88388352"/>
        <c:scaling>
          <c:logBase val="10"/>
          <c:orientation val="minMax"/>
        </c:scaling>
        <c:axPos val="l"/>
        <c:majorGridlines/>
        <c:numFmt formatCode="#,##0" sourceLinked="1"/>
        <c:tickLblPos val="nextTo"/>
        <c:txPr>
          <a:bodyPr/>
          <a:lstStyle/>
          <a:p>
            <a:pPr>
              <a:defRPr lang="et-EE" baseline="0">
                <a:solidFill>
                  <a:srgbClr val="010163"/>
                </a:solidFill>
              </a:defRPr>
            </a:pPr>
            <a:endParaRPr lang="et-EE"/>
          </a:p>
        </c:txPr>
        <c:crossAx val="88366080"/>
        <c:crosses val="autoZero"/>
        <c:crossBetween val="between"/>
      </c:valAx>
    </c:plotArea>
    <c:legend>
      <c:legendPos val="r"/>
      <c:legendEntry>
        <c:idx val="2"/>
        <c:delete val="1"/>
      </c:legendEntry>
      <c:layout>
        <c:manualLayout>
          <c:xMode val="edge"/>
          <c:yMode val="edge"/>
          <c:x val="0.5587008817542245"/>
          <c:y val="5.0784979193597814E-3"/>
          <c:w val="0.44129898516285287"/>
          <c:h val="0.93110911142273767"/>
        </c:manualLayout>
      </c:layout>
      <c:txPr>
        <a:bodyPr/>
        <a:lstStyle/>
        <a:p>
          <a:pPr>
            <a:defRPr lang="et-EE" sz="1800">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t-EE"/>
  <c:chart>
    <c:plotArea>
      <c:layout>
        <c:manualLayout>
          <c:layoutTarget val="inner"/>
          <c:xMode val="edge"/>
          <c:yMode val="edge"/>
          <c:x val="0.14765833841591341"/>
          <c:y val="0.19578938284293257"/>
          <c:w val="0.41089499331391588"/>
          <c:h val="0.65968683722425692"/>
        </c:manualLayout>
      </c:layout>
      <c:barChart>
        <c:barDir val="col"/>
        <c:grouping val="clustered"/>
        <c:ser>
          <c:idx val="0"/>
          <c:order val="0"/>
          <c:tx>
            <c:strRef>
              <c:f>Sheet1!$B$1</c:f>
              <c:strCache>
                <c:ptCount val="1"/>
                <c:pt idx="0">
                  <c:v>Viro</c:v>
                </c:pt>
              </c:strCache>
            </c:strRef>
          </c:tx>
          <c:spPr>
            <a:solidFill>
              <a:srgbClr val="FA740A"/>
            </a:solidFill>
          </c:spPr>
          <c:cat>
            <c:numRef>
              <c:f>Sheet1!$A$2:$A$7</c:f>
              <c:numCache>
                <c:formatCode>General</c:formatCode>
                <c:ptCount val="6"/>
              </c:numCache>
            </c:numRef>
          </c:cat>
          <c:val>
            <c:numRef>
              <c:f>Sheet1!$B$2:$B$7</c:f>
              <c:numCache>
                <c:formatCode>General</c:formatCode>
                <c:ptCount val="6"/>
                <c:pt idx="0">
                  <c:v>202</c:v>
                </c:pt>
                <c:pt idx="1">
                  <c:v>46</c:v>
                </c:pt>
                <c:pt idx="2">
                  <c:v>43</c:v>
                </c:pt>
                <c:pt idx="3">
                  <c:v>20</c:v>
                </c:pt>
                <c:pt idx="4">
                  <c:v>9</c:v>
                </c:pt>
              </c:numCache>
            </c:numRef>
          </c:val>
        </c:ser>
        <c:ser>
          <c:idx val="1"/>
          <c:order val="1"/>
          <c:tx>
            <c:strRef>
              <c:f>Sheet1!$C$1</c:f>
              <c:strCache>
                <c:ptCount val="1"/>
                <c:pt idx="0">
                  <c:v>Viro; 3-5 vuoden kuluessa</c:v>
                </c:pt>
              </c:strCache>
            </c:strRef>
          </c:tx>
          <c:spPr>
            <a:solidFill>
              <a:srgbClr val="FFCC99"/>
            </a:solidFill>
          </c:spPr>
          <c:cat>
            <c:numRef>
              <c:f>Sheet1!$A$2:$A$7</c:f>
              <c:numCache>
                <c:formatCode>General</c:formatCode>
                <c:ptCount val="6"/>
              </c:numCache>
            </c:numRef>
          </c:cat>
          <c:val>
            <c:numRef>
              <c:f>Sheet1!$C$2:$C$7</c:f>
              <c:numCache>
                <c:formatCode>0</c:formatCode>
                <c:ptCount val="6"/>
                <c:pt idx="0">
                  <c:v>227</c:v>
                </c:pt>
                <c:pt idx="1">
                  <c:v>147</c:v>
                </c:pt>
                <c:pt idx="2">
                  <c:v>55</c:v>
                </c:pt>
                <c:pt idx="3">
                  <c:v>20</c:v>
                </c:pt>
                <c:pt idx="4" formatCode="General">
                  <c:v>17</c:v>
                </c:pt>
              </c:numCache>
            </c:numRef>
          </c:val>
        </c:ser>
        <c:ser>
          <c:idx val="2"/>
          <c:order val="2"/>
          <c:tx>
            <c:strRef>
              <c:f>Sheet1!$D$1</c:f>
              <c:strCache>
                <c:ptCount val="1"/>
                <c:pt idx="0">
                  <c:v>  </c:v>
                </c:pt>
              </c:strCache>
            </c:strRef>
          </c:tx>
          <c:spPr>
            <a:solidFill>
              <a:schemeClr val="bg1"/>
            </a:solidFill>
          </c:spPr>
          <c:cat>
            <c:numRef>
              <c:f>Sheet1!$A$2:$A$7</c:f>
              <c:numCache>
                <c:formatCode>General</c:formatCode>
                <c:ptCount val="6"/>
              </c:numCache>
            </c:numRef>
          </c:cat>
          <c:val>
            <c:numRef>
              <c:f>Sheet1!$D$2:$D$7</c:f>
              <c:numCache>
                <c:formatCode>General</c:formatCode>
                <c:ptCount val="6"/>
              </c:numCache>
            </c:numRef>
          </c:val>
        </c:ser>
        <c:ser>
          <c:idx val="3"/>
          <c:order val="3"/>
          <c:tx>
            <c:strRef>
              <c:f>Sheet1!$E$1</c:f>
              <c:strCache>
                <c:ptCount val="1"/>
                <c:pt idx="0">
                  <c:v>Suomi</c:v>
                </c:pt>
              </c:strCache>
            </c:strRef>
          </c:tx>
          <c:spPr>
            <a:solidFill>
              <a:srgbClr val="6161A3"/>
            </a:solidFill>
          </c:spPr>
          <c:cat>
            <c:numRef>
              <c:f>Sheet1!$A$2:$A$7</c:f>
              <c:numCache>
                <c:formatCode>General</c:formatCode>
                <c:ptCount val="6"/>
              </c:numCache>
            </c:numRef>
          </c:cat>
          <c:val>
            <c:numRef>
              <c:f>Sheet1!$E$2:$E$7</c:f>
              <c:numCache>
                <c:formatCode>General</c:formatCode>
                <c:ptCount val="6"/>
                <c:pt idx="0">
                  <c:v>116</c:v>
                </c:pt>
                <c:pt idx="1">
                  <c:v>25</c:v>
                </c:pt>
                <c:pt idx="2">
                  <c:v>24</c:v>
                </c:pt>
                <c:pt idx="3">
                  <c:v>23</c:v>
                </c:pt>
                <c:pt idx="4">
                  <c:v>11</c:v>
                </c:pt>
              </c:numCache>
            </c:numRef>
          </c:val>
        </c:ser>
        <c:ser>
          <c:idx val="4"/>
          <c:order val="4"/>
          <c:tx>
            <c:strRef>
              <c:f>Sheet1!$F$1</c:f>
              <c:strCache>
                <c:ptCount val="1"/>
                <c:pt idx="0">
                  <c:v>Suomi; 3-5 vuoden kuluessa</c:v>
                </c:pt>
              </c:strCache>
            </c:strRef>
          </c:tx>
          <c:spPr>
            <a:solidFill>
              <a:srgbClr val="9C9CDF"/>
            </a:solidFill>
          </c:spPr>
          <c:cat>
            <c:numRef>
              <c:f>Sheet1!$A$2:$A$7</c:f>
              <c:numCache>
                <c:formatCode>General</c:formatCode>
                <c:ptCount val="6"/>
              </c:numCache>
            </c:numRef>
          </c:cat>
          <c:val>
            <c:numRef>
              <c:f>Sheet1!$F$2:$F$7</c:f>
              <c:numCache>
                <c:formatCode>0</c:formatCode>
                <c:ptCount val="6"/>
                <c:pt idx="0">
                  <c:v>160</c:v>
                </c:pt>
                <c:pt idx="1">
                  <c:v>29</c:v>
                </c:pt>
                <c:pt idx="2">
                  <c:v>36</c:v>
                </c:pt>
                <c:pt idx="3">
                  <c:v>23</c:v>
                </c:pt>
                <c:pt idx="4" formatCode="General">
                  <c:v>13</c:v>
                </c:pt>
              </c:numCache>
            </c:numRef>
          </c:val>
        </c:ser>
        <c:ser>
          <c:idx val="5"/>
          <c:order val="5"/>
          <c:tx>
            <c:strRef>
              <c:f>Sheet1!#REF!</c:f>
              <c:strCache>
                <c:ptCount val="1"/>
                <c:pt idx="0">
                  <c:v>#REF!</c:v>
                </c:pt>
              </c:strCache>
            </c:strRef>
          </c:tx>
          <c:cat>
            <c:numRef>
              <c:f>Sheet1!$A$2:$A$7</c:f>
              <c:numCache>
                <c:formatCode>General</c:formatCode>
                <c:ptCount val="6"/>
              </c:numCache>
            </c:numRef>
          </c:cat>
          <c:val>
            <c:numRef>
              <c:f>Sheet1!#REF!</c:f>
              <c:numCache>
                <c:formatCode>General</c:formatCode>
                <c:ptCount val="1"/>
                <c:pt idx="0">
                  <c:v>1</c:v>
                </c:pt>
              </c:numCache>
            </c:numRef>
          </c:val>
        </c:ser>
        <c:ser>
          <c:idx val="6"/>
          <c:order val="6"/>
          <c:tx>
            <c:strRef>
              <c:f>Sheet1!$G$1</c:f>
              <c:strCache>
                <c:ptCount val="1"/>
                <c:pt idx="0">
                  <c:v>Viro ja Suomi yhteensä</c:v>
                </c:pt>
              </c:strCache>
            </c:strRef>
          </c:tx>
          <c:spPr>
            <a:solidFill>
              <a:srgbClr val="6699FF"/>
            </a:solidFill>
          </c:spPr>
          <c:cat>
            <c:numRef>
              <c:f>Sheet1!$A$2:$A$7</c:f>
              <c:numCache>
                <c:formatCode>General</c:formatCode>
                <c:ptCount val="6"/>
              </c:numCache>
            </c:numRef>
          </c:cat>
          <c:val>
            <c:numRef>
              <c:f>Sheet1!$G$2:$G$7</c:f>
              <c:numCache>
                <c:formatCode>General</c:formatCode>
                <c:ptCount val="6"/>
                <c:pt idx="5">
                  <c:v>519</c:v>
                </c:pt>
              </c:numCache>
            </c:numRef>
          </c:val>
        </c:ser>
        <c:ser>
          <c:idx val="7"/>
          <c:order val="7"/>
          <c:tx>
            <c:strRef>
              <c:f>Sheet1!$H$1</c:f>
              <c:strCache>
                <c:ptCount val="1"/>
                <c:pt idx="0">
                  <c:v>Viro ja Suomi yhteensä 3-5 vuoden kuluessa</c:v>
                </c:pt>
              </c:strCache>
            </c:strRef>
          </c:tx>
          <c:spPr>
            <a:solidFill>
              <a:schemeClr val="accent2">
                <a:lumMod val="75000"/>
              </a:schemeClr>
            </a:solidFill>
          </c:spPr>
          <c:cat>
            <c:numRef>
              <c:f>Sheet1!$A$2:$A$7</c:f>
              <c:numCache>
                <c:formatCode>General</c:formatCode>
                <c:ptCount val="6"/>
              </c:numCache>
            </c:numRef>
          </c:cat>
          <c:val>
            <c:numRef>
              <c:f>Sheet1!$H$2:$H$7</c:f>
              <c:numCache>
                <c:formatCode>General</c:formatCode>
                <c:ptCount val="6"/>
                <c:pt idx="5" formatCode="0">
                  <c:v>727</c:v>
                </c:pt>
              </c:numCache>
            </c:numRef>
          </c:val>
        </c:ser>
        <c:gapWidth val="0"/>
        <c:overlap val="32"/>
        <c:axId val="88670592"/>
        <c:axId val="88672128"/>
      </c:barChart>
      <c:catAx>
        <c:axId val="88670592"/>
        <c:scaling>
          <c:orientation val="minMax"/>
        </c:scaling>
        <c:axPos val="b"/>
        <c:numFmt formatCode="General" sourceLinked="1"/>
        <c:tickLblPos val="nextTo"/>
        <c:txPr>
          <a:bodyPr/>
          <a:lstStyle/>
          <a:p>
            <a:pPr>
              <a:defRPr lang="et-EE"/>
            </a:pPr>
            <a:endParaRPr lang="et-EE"/>
          </a:p>
        </c:txPr>
        <c:crossAx val="88672128"/>
        <c:crosses val="autoZero"/>
        <c:auto val="1"/>
        <c:lblAlgn val="ctr"/>
        <c:lblOffset val="100"/>
      </c:catAx>
      <c:valAx>
        <c:axId val="88672128"/>
        <c:scaling>
          <c:logBase val="10"/>
          <c:orientation val="minMax"/>
        </c:scaling>
        <c:axPos val="l"/>
        <c:majorGridlines/>
        <c:numFmt formatCode="General" sourceLinked="1"/>
        <c:tickLblPos val="nextTo"/>
        <c:txPr>
          <a:bodyPr/>
          <a:lstStyle/>
          <a:p>
            <a:pPr>
              <a:defRPr lang="et-EE" baseline="0">
                <a:solidFill>
                  <a:srgbClr val="010163"/>
                </a:solidFill>
              </a:defRPr>
            </a:pPr>
            <a:endParaRPr lang="et-EE"/>
          </a:p>
        </c:txPr>
        <c:crossAx val="88670592"/>
        <c:crosses val="autoZero"/>
        <c:crossBetween val="between"/>
      </c:valAx>
    </c:plotArea>
    <c:legend>
      <c:legendPos val="r"/>
      <c:legendEntry>
        <c:idx val="2"/>
        <c:delete val="1"/>
      </c:legendEntry>
      <c:legendEntry>
        <c:idx val="5"/>
        <c:delete val="1"/>
      </c:legendEntry>
      <c:layout>
        <c:manualLayout>
          <c:xMode val="edge"/>
          <c:yMode val="edge"/>
          <c:x val="0.55870092946913075"/>
          <c:y val="5.0785388134421934E-3"/>
          <c:w val="0.39710605974611884"/>
          <c:h val="0.98122094934118853"/>
        </c:manualLayout>
      </c:layout>
      <c:txPr>
        <a:bodyPr/>
        <a:lstStyle/>
        <a:p>
          <a:pPr>
            <a:defRPr lang="et-EE" sz="1800">
              <a:solidFill>
                <a:srgbClr val="010163"/>
              </a:solidFill>
            </a:defRPr>
          </a:pPr>
          <a:endParaRPr lang="et-EE"/>
        </a:p>
      </c:txPr>
    </c:legend>
    <c:plotVisOnly val="1"/>
    <c:dispBlanksAs val="gap"/>
  </c:chart>
  <c:txPr>
    <a:bodyPr/>
    <a:lstStyle/>
    <a:p>
      <a:pPr>
        <a:defRPr sz="1800"/>
      </a:pPr>
      <a:endParaRPr lang="et-E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t-EE"/>
  <c:chart>
    <c:plotArea>
      <c:layout>
        <c:manualLayout>
          <c:layoutTarget val="inner"/>
          <c:xMode val="edge"/>
          <c:yMode val="edge"/>
          <c:x val="0.21741805190031127"/>
          <c:y val="4.5504132019519201E-2"/>
          <c:w val="0.42727938421154732"/>
          <c:h val="0.83460085631511305"/>
        </c:manualLayout>
      </c:layout>
      <c:barChart>
        <c:barDir val="bar"/>
        <c:grouping val="clustered"/>
        <c:ser>
          <c:idx val="0"/>
          <c:order val="0"/>
          <c:tx>
            <c:strRef>
              <c:f>Sheet1!$C$1</c:f>
              <c:strCache>
                <c:ptCount val="1"/>
                <c:pt idx="0">
                  <c:v>Projektinjohtaja</c:v>
                </c:pt>
              </c:strCache>
            </c:strRef>
          </c:tx>
          <c:spPr>
            <a:solidFill>
              <a:schemeClr val="accent2">
                <a:lumMod val="60000"/>
                <a:lumOff val="40000"/>
              </a:schemeClr>
            </a:solidFill>
          </c:spPr>
          <c:cat>
            <c:numRef>
              <c:f>Sheet1!$B$2</c:f>
              <c:numCache>
                <c:formatCode>General</c:formatCode>
                <c:ptCount val="1"/>
                <c:pt idx="0">
                  <c:v>1</c:v>
                </c:pt>
              </c:numCache>
            </c:numRef>
          </c:cat>
          <c:val>
            <c:numRef>
              <c:f>Sheet1!$C$2</c:f>
              <c:numCache>
                <c:formatCode>General</c:formatCode>
                <c:ptCount val="1"/>
                <c:pt idx="0">
                  <c:v>1</c:v>
                </c:pt>
              </c:numCache>
            </c:numRef>
          </c:val>
        </c:ser>
        <c:ser>
          <c:idx val="1"/>
          <c:order val="1"/>
          <c:tx>
            <c:strRef>
              <c:f>Sheet1!$D$1</c:f>
              <c:strCache>
                <c:ptCount val="1"/>
                <c:pt idx="0">
                  <c:v>Ohjelmistonsuunnittelija</c:v>
                </c:pt>
              </c:strCache>
            </c:strRef>
          </c:tx>
          <c:spPr>
            <a:solidFill>
              <a:schemeClr val="accent1"/>
            </a:solidFill>
            <a:ln>
              <a:solidFill>
                <a:srgbClr val="010163"/>
              </a:solidFill>
            </a:ln>
          </c:spPr>
          <c:cat>
            <c:numRef>
              <c:f>Sheet1!$B$2</c:f>
              <c:numCache>
                <c:formatCode>General</c:formatCode>
                <c:ptCount val="1"/>
                <c:pt idx="0">
                  <c:v>1</c:v>
                </c:pt>
              </c:numCache>
            </c:numRef>
          </c:cat>
          <c:val>
            <c:numRef>
              <c:f>Sheet1!$D$2</c:f>
              <c:numCache>
                <c:formatCode>General</c:formatCode>
                <c:ptCount val="1"/>
                <c:pt idx="0">
                  <c:v>1</c:v>
                </c:pt>
              </c:numCache>
            </c:numRef>
          </c:val>
        </c:ser>
        <c:ser>
          <c:idx val="2"/>
          <c:order val="2"/>
          <c:tx>
            <c:strRef>
              <c:f>Sheet1!$E$1</c:f>
              <c:strCache>
                <c:ptCount val="1"/>
                <c:pt idx="0">
                  <c:v>Linjatyöntekijä</c:v>
                </c:pt>
              </c:strCache>
            </c:strRef>
          </c:tx>
          <c:spPr>
            <a:solidFill>
              <a:schemeClr val="bg1"/>
            </a:solidFill>
            <a:ln>
              <a:solidFill>
                <a:srgbClr val="010163"/>
              </a:solidFill>
            </a:ln>
          </c:spPr>
          <c:cat>
            <c:numRef>
              <c:f>Sheet1!$B$2</c:f>
              <c:numCache>
                <c:formatCode>General</c:formatCode>
                <c:ptCount val="1"/>
                <c:pt idx="0">
                  <c:v>1</c:v>
                </c:pt>
              </c:numCache>
            </c:numRef>
          </c:cat>
          <c:val>
            <c:numRef>
              <c:f>Sheet1!$E$2</c:f>
              <c:numCache>
                <c:formatCode>General</c:formatCode>
                <c:ptCount val="1"/>
                <c:pt idx="0">
                  <c:v>2</c:v>
                </c:pt>
              </c:numCache>
            </c:numRef>
          </c:val>
        </c:ser>
        <c:ser>
          <c:idx val="3"/>
          <c:order val="3"/>
          <c:tx>
            <c:strRef>
              <c:f>Sheet1!$F$1</c:f>
              <c:strCache>
                <c:ptCount val="1"/>
                <c:pt idx="0">
                  <c:v>Johtava insinööri</c:v>
                </c:pt>
              </c:strCache>
            </c:strRef>
          </c:tx>
          <c:spPr>
            <a:solidFill>
              <a:srgbClr val="FA740A"/>
            </a:solidFill>
          </c:spPr>
          <c:cat>
            <c:numRef>
              <c:f>Sheet1!$B$2</c:f>
              <c:numCache>
                <c:formatCode>General</c:formatCode>
                <c:ptCount val="1"/>
                <c:pt idx="0">
                  <c:v>1</c:v>
                </c:pt>
              </c:numCache>
            </c:numRef>
          </c:cat>
          <c:val>
            <c:numRef>
              <c:f>Sheet1!$F$2</c:f>
              <c:numCache>
                <c:formatCode>General</c:formatCode>
                <c:ptCount val="1"/>
                <c:pt idx="0">
                  <c:v>2</c:v>
                </c:pt>
              </c:numCache>
            </c:numRef>
          </c:val>
        </c:ser>
        <c:ser>
          <c:idx val="4"/>
          <c:order val="4"/>
          <c:tx>
            <c:strRef>
              <c:f>Sheet1!$G$1</c:f>
              <c:strCache>
                <c:ptCount val="1"/>
                <c:pt idx="0">
                  <c:v>Harjoittelijat</c:v>
                </c:pt>
              </c:strCache>
            </c:strRef>
          </c:tx>
          <c:spPr>
            <a:solidFill>
              <a:srgbClr val="6666FF"/>
            </a:solidFill>
          </c:spPr>
          <c:cat>
            <c:numRef>
              <c:f>Sheet1!$B$2</c:f>
              <c:numCache>
                <c:formatCode>General</c:formatCode>
                <c:ptCount val="1"/>
                <c:pt idx="0">
                  <c:v>1</c:v>
                </c:pt>
              </c:numCache>
            </c:numRef>
          </c:cat>
          <c:val>
            <c:numRef>
              <c:f>Sheet1!$G$2</c:f>
              <c:numCache>
                <c:formatCode>General</c:formatCode>
                <c:ptCount val="1"/>
                <c:pt idx="0">
                  <c:v>2</c:v>
                </c:pt>
              </c:numCache>
            </c:numRef>
          </c:val>
        </c:ser>
        <c:ser>
          <c:idx val="5"/>
          <c:order val="5"/>
          <c:tx>
            <c:strRef>
              <c:f>Sheet1!$H$1</c:f>
              <c:strCache>
                <c:ptCount val="1"/>
                <c:pt idx="0">
                  <c:v>Huoltaja</c:v>
                </c:pt>
              </c:strCache>
            </c:strRef>
          </c:tx>
          <c:cat>
            <c:numRef>
              <c:f>Sheet1!$B$2</c:f>
              <c:numCache>
                <c:formatCode>General</c:formatCode>
                <c:ptCount val="1"/>
                <c:pt idx="0">
                  <c:v>1</c:v>
                </c:pt>
              </c:numCache>
            </c:numRef>
          </c:cat>
          <c:val>
            <c:numRef>
              <c:f>Sheet1!$H$2</c:f>
              <c:numCache>
                <c:formatCode>General</c:formatCode>
                <c:ptCount val="1"/>
                <c:pt idx="0">
                  <c:v>2</c:v>
                </c:pt>
              </c:numCache>
            </c:numRef>
          </c:val>
        </c:ser>
        <c:ser>
          <c:idx val="6"/>
          <c:order val="6"/>
          <c:tx>
            <c:strRef>
              <c:f>Sheet1!$I$1</c:f>
              <c:strCache>
                <c:ptCount val="1"/>
                <c:pt idx="0">
                  <c:v>Kokoonpanija</c:v>
                </c:pt>
              </c:strCache>
            </c:strRef>
          </c:tx>
          <c:spPr>
            <a:ln>
              <a:solidFill>
                <a:srgbClr val="010163"/>
              </a:solidFill>
            </a:ln>
          </c:spPr>
          <c:cat>
            <c:numRef>
              <c:f>Sheet1!$B$2</c:f>
              <c:numCache>
                <c:formatCode>General</c:formatCode>
                <c:ptCount val="1"/>
                <c:pt idx="0">
                  <c:v>1</c:v>
                </c:pt>
              </c:numCache>
            </c:numRef>
          </c:cat>
          <c:val>
            <c:numRef>
              <c:f>Sheet1!$I$2</c:f>
              <c:numCache>
                <c:formatCode>General</c:formatCode>
                <c:ptCount val="1"/>
                <c:pt idx="0">
                  <c:v>3</c:v>
                </c:pt>
              </c:numCache>
            </c:numRef>
          </c:val>
        </c:ser>
        <c:ser>
          <c:idx val="7"/>
          <c:order val="7"/>
          <c:tx>
            <c:strRef>
              <c:f>Sheet1!$J$1</c:f>
              <c:strCache>
                <c:ptCount val="1"/>
                <c:pt idx="0">
                  <c:v>Tuotekehitysinsinööri</c:v>
                </c:pt>
              </c:strCache>
            </c:strRef>
          </c:tx>
          <c:spPr>
            <a:solidFill>
              <a:srgbClr val="FA740A"/>
            </a:solidFill>
          </c:spPr>
          <c:cat>
            <c:numRef>
              <c:f>Sheet1!$B$2</c:f>
              <c:numCache>
                <c:formatCode>General</c:formatCode>
                <c:ptCount val="1"/>
                <c:pt idx="0">
                  <c:v>1</c:v>
                </c:pt>
              </c:numCache>
            </c:numRef>
          </c:cat>
          <c:val>
            <c:numRef>
              <c:f>Sheet1!$J$2</c:f>
              <c:numCache>
                <c:formatCode>General</c:formatCode>
                <c:ptCount val="1"/>
                <c:pt idx="0">
                  <c:v>3</c:v>
                </c:pt>
              </c:numCache>
            </c:numRef>
          </c:val>
        </c:ser>
        <c:ser>
          <c:idx val="8"/>
          <c:order val="8"/>
          <c:tx>
            <c:strRef>
              <c:f>Sheet1!$K$1</c:f>
              <c:strCache>
                <c:ptCount val="1"/>
                <c:pt idx="0">
                  <c:v>Vientimyyjä</c:v>
                </c:pt>
              </c:strCache>
            </c:strRef>
          </c:tx>
          <c:spPr>
            <a:solidFill>
              <a:srgbClr val="6666FF"/>
            </a:solidFill>
            <a:ln>
              <a:solidFill>
                <a:srgbClr val="010163"/>
              </a:solidFill>
            </a:ln>
          </c:spPr>
          <c:cat>
            <c:numRef>
              <c:f>Sheet1!$B$2</c:f>
              <c:numCache>
                <c:formatCode>General</c:formatCode>
                <c:ptCount val="1"/>
                <c:pt idx="0">
                  <c:v>1</c:v>
                </c:pt>
              </c:numCache>
            </c:numRef>
          </c:cat>
          <c:val>
            <c:numRef>
              <c:f>Sheet1!$K$2</c:f>
              <c:numCache>
                <c:formatCode>General</c:formatCode>
                <c:ptCount val="1"/>
                <c:pt idx="0">
                  <c:v>4</c:v>
                </c:pt>
              </c:numCache>
            </c:numRef>
          </c:val>
        </c:ser>
        <c:ser>
          <c:idx val="9"/>
          <c:order val="9"/>
          <c:tx>
            <c:strRef>
              <c:f>Sheet1!$L$1</c:f>
              <c:strCache>
                <c:ptCount val="1"/>
                <c:pt idx="0">
                  <c:v>Laatupäällikkö</c:v>
                </c:pt>
              </c:strCache>
            </c:strRef>
          </c:tx>
          <c:cat>
            <c:numRef>
              <c:f>Sheet1!$B$2</c:f>
              <c:numCache>
                <c:formatCode>General</c:formatCode>
                <c:ptCount val="1"/>
                <c:pt idx="0">
                  <c:v>1</c:v>
                </c:pt>
              </c:numCache>
            </c:numRef>
          </c:cat>
          <c:val>
            <c:numRef>
              <c:f>Sheet1!$L$2</c:f>
              <c:numCache>
                <c:formatCode>General</c:formatCode>
                <c:ptCount val="1"/>
                <c:pt idx="0">
                  <c:v>4</c:v>
                </c:pt>
              </c:numCache>
            </c:numRef>
          </c:val>
        </c:ser>
        <c:ser>
          <c:idx val="10"/>
          <c:order val="10"/>
          <c:tx>
            <c:strRef>
              <c:f>Sheet1!$M$1</c:f>
              <c:strCache>
                <c:ptCount val="1"/>
                <c:pt idx="0">
                  <c:v>Myyntiedustaja</c:v>
                </c:pt>
              </c:strCache>
            </c:strRef>
          </c:tx>
          <c:spPr>
            <a:ln>
              <a:solidFill>
                <a:srgbClr val="010163"/>
              </a:solidFill>
            </a:ln>
          </c:spPr>
          <c:cat>
            <c:numRef>
              <c:f>Sheet1!$B$2</c:f>
              <c:numCache>
                <c:formatCode>General</c:formatCode>
                <c:ptCount val="1"/>
                <c:pt idx="0">
                  <c:v>1</c:v>
                </c:pt>
              </c:numCache>
            </c:numRef>
          </c:cat>
          <c:val>
            <c:numRef>
              <c:f>Sheet1!$M$2</c:f>
              <c:numCache>
                <c:formatCode>General</c:formatCode>
                <c:ptCount val="1"/>
                <c:pt idx="0">
                  <c:v>4</c:v>
                </c:pt>
              </c:numCache>
            </c:numRef>
          </c:val>
        </c:ser>
        <c:ser>
          <c:idx val="11"/>
          <c:order val="11"/>
          <c:tx>
            <c:strRef>
              <c:f>Sheet1!$N$1</c:f>
              <c:strCache>
                <c:ptCount val="1"/>
                <c:pt idx="0">
                  <c:v>Robottiohjelmoija</c:v>
                </c:pt>
              </c:strCache>
            </c:strRef>
          </c:tx>
          <c:spPr>
            <a:solidFill>
              <a:srgbClr val="FA740A"/>
            </a:solidFill>
          </c:spPr>
          <c:cat>
            <c:numRef>
              <c:f>Sheet1!$B$2</c:f>
              <c:numCache>
                <c:formatCode>General</c:formatCode>
                <c:ptCount val="1"/>
                <c:pt idx="0">
                  <c:v>1</c:v>
                </c:pt>
              </c:numCache>
            </c:numRef>
          </c:cat>
          <c:val>
            <c:numRef>
              <c:f>Sheet1!$N$2</c:f>
              <c:numCache>
                <c:formatCode>General</c:formatCode>
                <c:ptCount val="1"/>
                <c:pt idx="0">
                  <c:v>4</c:v>
                </c:pt>
              </c:numCache>
            </c:numRef>
          </c:val>
        </c:ser>
        <c:ser>
          <c:idx val="12"/>
          <c:order val="12"/>
          <c:tx>
            <c:strRef>
              <c:f>Sheet1!$O$1</c:f>
              <c:strCache>
                <c:ptCount val="1"/>
                <c:pt idx="0">
                  <c:v>Rakennesuunnittelija</c:v>
                </c:pt>
              </c:strCache>
            </c:strRef>
          </c:tx>
          <c:spPr>
            <a:solidFill>
              <a:srgbClr val="6666FF"/>
            </a:solidFill>
            <a:ln>
              <a:solidFill>
                <a:srgbClr val="010163"/>
              </a:solidFill>
            </a:ln>
          </c:spPr>
          <c:cat>
            <c:numRef>
              <c:f>Sheet1!$B$2</c:f>
              <c:numCache>
                <c:formatCode>General</c:formatCode>
                <c:ptCount val="1"/>
                <c:pt idx="0">
                  <c:v>1</c:v>
                </c:pt>
              </c:numCache>
            </c:numRef>
          </c:cat>
          <c:val>
            <c:numRef>
              <c:f>Sheet1!$O$2</c:f>
              <c:numCache>
                <c:formatCode>General</c:formatCode>
                <c:ptCount val="1"/>
                <c:pt idx="0">
                  <c:v>5</c:v>
                </c:pt>
              </c:numCache>
            </c:numRef>
          </c:val>
        </c:ser>
        <c:ser>
          <c:idx val="13"/>
          <c:order val="13"/>
          <c:tx>
            <c:strRef>
              <c:f>Sheet1!$P$1</c:f>
              <c:strCache>
                <c:ptCount val="1"/>
                <c:pt idx="0">
                  <c:v>Tuotantoinsinööri</c:v>
                </c:pt>
              </c:strCache>
            </c:strRef>
          </c:tx>
          <c:spPr>
            <a:solidFill>
              <a:srgbClr val="FA740A"/>
            </a:solidFill>
          </c:spPr>
          <c:cat>
            <c:numRef>
              <c:f>Sheet1!$B$2</c:f>
              <c:numCache>
                <c:formatCode>General</c:formatCode>
                <c:ptCount val="1"/>
                <c:pt idx="0">
                  <c:v>1</c:v>
                </c:pt>
              </c:numCache>
            </c:numRef>
          </c:cat>
          <c:val>
            <c:numRef>
              <c:f>Sheet1!$P$2</c:f>
              <c:numCache>
                <c:formatCode>General</c:formatCode>
                <c:ptCount val="1"/>
                <c:pt idx="0">
                  <c:v>5</c:v>
                </c:pt>
              </c:numCache>
            </c:numRef>
          </c:val>
        </c:ser>
        <c:ser>
          <c:idx val="14"/>
          <c:order val="14"/>
          <c:tx>
            <c:strRef>
              <c:f>Sheet1!$Q$1</c:f>
              <c:strCache>
                <c:ptCount val="1"/>
                <c:pt idx="0">
                  <c:v>Huoltoteknikko</c:v>
                </c:pt>
              </c:strCache>
            </c:strRef>
          </c:tx>
          <c:spPr>
            <a:solidFill>
              <a:srgbClr val="00B0F0"/>
            </a:solidFill>
            <a:ln>
              <a:solidFill>
                <a:srgbClr val="010163"/>
              </a:solidFill>
            </a:ln>
          </c:spPr>
          <c:cat>
            <c:numRef>
              <c:f>Sheet1!$B$2</c:f>
              <c:numCache>
                <c:formatCode>General</c:formatCode>
                <c:ptCount val="1"/>
                <c:pt idx="0">
                  <c:v>1</c:v>
                </c:pt>
              </c:numCache>
            </c:numRef>
          </c:cat>
          <c:val>
            <c:numRef>
              <c:f>Sheet1!$Q$2</c:f>
              <c:numCache>
                <c:formatCode>General</c:formatCode>
                <c:ptCount val="1"/>
                <c:pt idx="0">
                  <c:v>6</c:v>
                </c:pt>
              </c:numCache>
            </c:numRef>
          </c:val>
        </c:ser>
        <c:ser>
          <c:idx val="15"/>
          <c:order val="15"/>
          <c:tx>
            <c:strRef>
              <c:f>Sheet1!$R$1</c:f>
              <c:strCache>
                <c:ptCount val="1"/>
                <c:pt idx="0">
                  <c:v>Tuotantotyöntekijä</c:v>
                </c:pt>
              </c:strCache>
            </c:strRef>
          </c:tx>
          <c:cat>
            <c:numRef>
              <c:f>Sheet1!$B$2</c:f>
              <c:numCache>
                <c:formatCode>General</c:formatCode>
                <c:ptCount val="1"/>
                <c:pt idx="0">
                  <c:v>1</c:v>
                </c:pt>
              </c:numCache>
            </c:numRef>
          </c:cat>
          <c:val>
            <c:numRef>
              <c:f>Sheet1!$R$2</c:f>
              <c:numCache>
                <c:formatCode>General</c:formatCode>
                <c:ptCount val="1"/>
                <c:pt idx="0">
                  <c:v>6</c:v>
                </c:pt>
              </c:numCache>
            </c:numRef>
          </c:val>
        </c:ser>
        <c:ser>
          <c:idx val="16"/>
          <c:order val="16"/>
          <c:tx>
            <c:strRef>
              <c:f>Sheet1!$S$1</c:f>
              <c:strCache>
                <c:ptCount val="1"/>
                <c:pt idx="0">
                  <c:v>Varastotyöntekijä</c:v>
                </c:pt>
              </c:strCache>
            </c:strRef>
          </c:tx>
          <c:spPr>
            <a:solidFill>
              <a:srgbClr val="6666FF"/>
            </a:solidFill>
            <a:ln>
              <a:solidFill>
                <a:srgbClr val="010163"/>
              </a:solidFill>
            </a:ln>
          </c:spPr>
          <c:cat>
            <c:numRef>
              <c:f>Sheet1!$B$2</c:f>
              <c:numCache>
                <c:formatCode>General</c:formatCode>
                <c:ptCount val="1"/>
                <c:pt idx="0">
                  <c:v>1</c:v>
                </c:pt>
              </c:numCache>
            </c:numRef>
          </c:cat>
          <c:val>
            <c:numRef>
              <c:f>Sheet1!$S$2</c:f>
              <c:numCache>
                <c:formatCode>General</c:formatCode>
                <c:ptCount val="1"/>
                <c:pt idx="0">
                  <c:v>8</c:v>
                </c:pt>
              </c:numCache>
            </c:numRef>
          </c:val>
        </c:ser>
        <c:ser>
          <c:idx val="17"/>
          <c:order val="17"/>
          <c:tx>
            <c:strRef>
              <c:f>Sheet1!$T$1</c:f>
              <c:strCache>
                <c:ptCount val="1"/>
                <c:pt idx="0">
                  <c:v>Laserleikkaus, insinööri</c:v>
                </c:pt>
              </c:strCache>
            </c:strRef>
          </c:tx>
          <c:spPr>
            <a:solidFill>
              <a:srgbClr val="FA740A"/>
            </a:solidFill>
          </c:spPr>
          <c:cat>
            <c:numRef>
              <c:f>Sheet1!$B$2</c:f>
              <c:numCache>
                <c:formatCode>General</c:formatCode>
                <c:ptCount val="1"/>
                <c:pt idx="0">
                  <c:v>1</c:v>
                </c:pt>
              </c:numCache>
            </c:numRef>
          </c:cat>
          <c:val>
            <c:numRef>
              <c:f>Sheet1!$T$2</c:f>
              <c:numCache>
                <c:formatCode>General</c:formatCode>
                <c:ptCount val="1"/>
                <c:pt idx="0">
                  <c:v>9</c:v>
                </c:pt>
              </c:numCache>
            </c:numRef>
          </c:val>
        </c:ser>
        <c:ser>
          <c:idx val="18"/>
          <c:order val="18"/>
          <c:tx>
            <c:strRef>
              <c:f>Sheet1!$U$1</c:f>
              <c:strCache>
                <c:ptCount val="1"/>
                <c:pt idx="0">
                  <c:v>Sähköasentaja</c:v>
                </c:pt>
              </c:strCache>
            </c:strRef>
          </c:tx>
          <c:spPr>
            <a:solidFill>
              <a:schemeClr val="accent6">
                <a:lumMod val="20000"/>
                <a:lumOff val="80000"/>
              </a:schemeClr>
            </a:solidFill>
            <a:ln>
              <a:solidFill>
                <a:srgbClr val="010163"/>
              </a:solidFill>
            </a:ln>
          </c:spPr>
          <c:cat>
            <c:numRef>
              <c:f>Sheet1!$B$2</c:f>
              <c:numCache>
                <c:formatCode>General</c:formatCode>
                <c:ptCount val="1"/>
                <c:pt idx="0">
                  <c:v>1</c:v>
                </c:pt>
              </c:numCache>
            </c:numRef>
          </c:cat>
          <c:val>
            <c:numRef>
              <c:f>Sheet1!$U$2</c:f>
              <c:numCache>
                <c:formatCode>General</c:formatCode>
                <c:ptCount val="1"/>
                <c:pt idx="0">
                  <c:v>11</c:v>
                </c:pt>
              </c:numCache>
            </c:numRef>
          </c:val>
        </c:ser>
        <c:ser>
          <c:idx val="19"/>
          <c:order val="19"/>
          <c:tx>
            <c:strRef>
              <c:f>Sheet1!$V$1</c:f>
              <c:strCache>
                <c:ptCount val="1"/>
                <c:pt idx="0">
                  <c:v>Asentaja</c:v>
                </c:pt>
              </c:strCache>
            </c:strRef>
          </c:tx>
          <c:cat>
            <c:numRef>
              <c:f>Sheet1!$B$2</c:f>
              <c:numCache>
                <c:formatCode>General</c:formatCode>
                <c:ptCount val="1"/>
                <c:pt idx="0">
                  <c:v>1</c:v>
                </c:pt>
              </c:numCache>
            </c:numRef>
          </c:cat>
          <c:val>
            <c:numRef>
              <c:f>Sheet1!$V$2</c:f>
              <c:numCache>
                <c:formatCode>General</c:formatCode>
                <c:ptCount val="1"/>
                <c:pt idx="0">
                  <c:v>12</c:v>
                </c:pt>
              </c:numCache>
            </c:numRef>
          </c:val>
        </c:ser>
        <c:ser>
          <c:idx val="20"/>
          <c:order val="20"/>
          <c:tx>
            <c:strRef>
              <c:f>Sheet1!$W$1</c:f>
              <c:strCache>
                <c:ptCount val="1"/>
                <c:pt idx="0">
                  <c:v>Mekatroonikko, insinööri</c:v>
                </c:pt>
              </c:strCache>
            </c:strRef>
          </c:tx>
          <c:spPr>
            <a:solidFill>
              <a:srgbClr val="FA740A"/>
            </a:solidFill>
            <a:ln>
              <a:noFill/>
            </a:ln>
          </c:spPr>
          <c:cat>
            <c:numRef>
              <c:f>Sheet1!$B$2</c:f>
              <c:numCache>
                <c:formatCode>General</c:formatCode>
                <c:ptCount val="1"/>
                <c:pt idx="0">
                  <c:v>1</c:v>
                </c:pt>
              </c:numCache>
            </c:numRef>
          </c:cat>
          <c:val>
            <c:numRef>
              <c:f>Sheet1!$W$2</c:f>
              <c:numCache>
                <c:formatCode>General</c:formatCode>
                <c:ptCount val="1"/>
                <c:pt idx="0">
                  <c:v>14</c:v>
                </c:pt>
              </c:numCache>
            </c:numRef>
          </c:val>
        </c:ser>
        <c:ser>
          <c:idx val="21"/>
          <c:order val="21"/>
          <c:tx>
            <c:strRef>
              <c:f>Sheet1!$X$1</c:f>
              <c:strCache>
                <c:ptCount val="1"/>
                <c:pt idx="0">
                  <c:v>Elektroniikkamekaanikko</c:v>
                </c:pt>
              </c:strCache>
            </c:strRef>
          </c:tx>
          <c:spPr>
            <a:solidFill>
              <a:srgbClr val="FA740A"/>
            </a:solidFill>
            <a:ln>
              <a:solidFill>
                <a:srgbClr val="010163"/>
              </a:solidFill>
            </a:ln>
          </c:spPr>
          <c:cat>
            <c:numRef>
              <c:f>Sheet1!$B$2</c:f>
              <c:numCache>
                <c:formatCode>General</c:formatCode>
                <c:ptCount val="1"/>
                <c:pt idx="0">
                  <c:v>1</c:v>
                </c:pt>
              </c:numCache>
            </c:numRef>
          </c:cat>
          <c:val>
            <c:numRef>
              <c:f>Sheet1!$X$2</c:f>
              <c:numCache>
                <c:formatCode>General</c:formatCode>
                <c:ptCount val="1"/>
                <c:pt idx="0">
                  <c:v>14</c:v>
                </c:pt>
              </c:numCache>
            </c:numRef>
          </c:val>
        </c:ser>
        <c:ser>
          <c:idx val="22"/>
          <c:order val="22"/>
          <c:tx>
            <c:strRef>
              <c:f>Sheet1!$Y$1</c:f>
              <c:strCache>
                <c:ptCount val="1"/>
                <c:pt idx="0">
                  <c:v>Automaatioasentaja, insinööri</c:v>
                </c:pt>
              </c:strCache>
            </c:strRef>
          </c:tx>
          <c:spPr>
            <a:solidFill>
              <a:srgbClr val="FA740A"/>
            </a:solidFill>
            <a:ln>
              <a:solidFill>
                <a:srgbClr val="010163"/>
              </a:solidFill>
            </a:ln>
          </c:spPr>
          <c:cat>
            <c:numRef>
              <c:f>Sheet1!$B$2</c:f>
              <c:numCache>
                <c:formatCode>General</c:formatCode>
                <c:ptCount val="1"/>
                <c:pt idx="0">
                  <c:v>1</c:v>
                </c:pt>
              </c:numCache>
            </c:numRef>
          </c:cat>
          <c:val>
            <c:numRef>
              <c:f>Sheet1!$Y$2</c:f>
              <c:numCache>
                <c:formatCode>General</c:formatCode>
                <c:ptCount val="1"/>
                <c:pt idx="0">
                  <c:v>15</c:v>
                </c:pt>
              </c:numCache>
            </c:numRef>
          </c:val>
        </c:ser>
        <c:ser>
          <c:idx val="23"/>
          <c:order val="23"/>
          <c:tx>
            <c:strRef>
              <c:f>Sheet1!$Z$1</c:f>
              <c:strCache>
                <c:ptCount val="1"/>
                <c:pt idx="0">
                  <c:v>Leikkaaja</c:v>
                </c:pt>
              </c:strCache>
            </c:strRef>
          </c:tx>
          <c:spPr>
            <a:solidFill>
              <a:srgbClr val="6666FF"/>
            </a:solidFill>
          </c:spPr>
          <c:cat>
            <c:numRef>
              <c:f>Sheet1!$B$2</c:f>
              <c:numCache>
                <c:formatCode>General</c:formatCode>
                <c:ptCount val="1"/>
                <c:pt idx="0">
                  <c:v>1</c:v>
                </c:pt>
              </c:numCache>
            </c:numRef>
          </c:cat>
          <c:val>
            <c:numRef>
              <c:f>Sheet1!$Z$2</c:f>
              <c:numCache>
                <c:formatCode>General</c:formatCode>
                <c:ptCount val="1"/>
                <c:pt idx="0">
                  <c:v>18</c:v>
                </c:pt>
              </c:numCache>
            </c:numRef>
          </c:val>
        </c:ser>
        <c:ser>
          <c:idx val="24"/>
          <c:order val="24"/>
          <c:tx>
            <c:strRef>
              <c:f>Sheet1!$AA$1</c:f>
              <c:strCache>
                <c:ptCount val="1"/>
                <c:pt idx="0">
                  <c:v>Mekaanikko, mekaniikkasuunnittelija</c:v>
                </c:pt>
              </c:strCache>
            </c:strRef>
          </c:tx>
          <c:spPr>
            <a:ln>
              <a:solidFill>
                <a:srgbClr val="010163"/>
              </a:solidFill>
            </a:ln>
          </c:spPr>
          <c:cat>
            <c:numRef>
              <c:f>Sheet1!$B$2</c:f>
              <c:numCache>
                <c:formatCode>General</c:formatCode>
                <c:ptCount val="1"/>
                <c:pt idx="0">
                  <c:v>1</c:v>
                </c:pt>
              </c:numCache>
            </c:numRef>
          </c:cat>
          <c:val>
            <c:numRef>
              <c:f>Sheet1!$AA$2</c:f>
              <c:numCache>
                <c:formatCode>General</c:formatCode>
                <c:ptCount val="1"/>
                <c:pt idx="0">
                  <c:v>20</c:v>
                </c:pt>
              </c:numCache>
            </c:numRef>
          </c:val>
        </c:ser>
        <c:ser>
          <c:idx val="25"/>
          <c:order val="25"/>
          <c:tx>
            <c:strRef>
              <c:f>Sheet1!$AB$1</c:f>
              <c:strCache>
                <c:ptCount val="1"/>
                <c:pt idx="0">
                  <c:v>Testausteknikko, testausinsinööri</c:v>
                </c:pt>
              </c:strCache>
            </c:strRef>
          </c:tx>
          <c:spPr>
            <a:solidFill>
              <a:srgbClr val="FA740A"/>
            </a:solidFill>
          </c:spPr>
          <c:cat>
            <c:numRef>
              <c:f>Sheet1!$B$2</c:f>
              <c:numCache>
                <c:formatCode>General</c:formatCode>
                <c:ptCount val="1"/>
                <c:pt idx="0">
                  <c:v>1</c:v>
                </c:pt>
              </c:numCache>
            </c:numRef>
          </c:cat>
          <c:val>
            <c:numRef>
              <c:f>Sheet1!$AB$2</c:f>
              <c:numCache>
                <c:formatCode>General</c:formatCode>
                <c:ptCount val="1"/>
                <c:pt idx="0">
                  <c:v>20</c:v>
                </c:pt>
              </c:numCache>
            </c:numRef>
          </c:val>
        </c:ser>
        <c:ser>
          <c:idx val="26"/>
          <c:order val="26"/>
          <c:tx>
            <c:strRef>
              <c:f>Sheet1!$AC$1</c:f>
              <c:strCache>
                <c:ptCount val="1"/>
                <c:pt idx="0">
                  <c:v>Myynti-insinööri</c:v>
                </c:pt>
              </c:strCache>
            </c:strRef>
          </c:tx>
          <c:spPr>
            <a:ln>
              <a:solidFill>
                <a:srgbClr val="010163"/>
              </a:solidFill>
            </a:ln>
          </c:spPr>
          <c:cat>
            <c:numRef>
              <c:f>Sheet1!$B$2</c:f>
              <c:numCache>
                <c:formatCode>General</c:formatCode>
                <c:ptCount val="1"/>
                <c:pt idx="0">
                  <c:v>1</c:v>
                </c:pt>
              </c:numCache>
            </c:numRef>
          </c:cat>
          <c:val>
            <c:numRef>
              <c:f>Sheet1!$AC$2</c:f>
              <c:numCache>
                <c:formatCode>General</c:formatCode>
                <c:ptCount val="1"/>
                <c:pt idx="0">
                  <c:v>23</c:v>
                </c:pt>
              </c:numCache>
            </c:numRef>
          </c:val>
        </c:ser>
        <c:ser>
          <c:idx val="27"/>
          <c:order val="27"/>
          <c:tx>
            <c:strRef>
              <c:f>Sheet1!$AD$1</c:f>
              <c:strCache>
                <c:ptCount val="1"/>
                <c:pt idx="0">
                  <c:v>Koneistaja</c:v>
                </c:pt>
              </c:strCache>
            </c:strRef>
          </c:tx>
          <c:spPr>
            <a:solidFill>
              <a:srgbClr val="6161A3"/>
            </a:solidFill>
          </c:spPr>
          <c:cat>
            <c:numRef>
              <c:f>Sheet1!$B$2</c:f>
              <c:numCache>
                <c:formatCode>General</c:formatCode>
                <c:ptCount val="1"/>
                <c:pt idx="0">
                  <c:v>1</c:v>
                </c:pt>
              </c:numCache>
            </c:numRef>
          </c:cat>
          <c:val>
            <c:numRef>
              <c:f>Sheet1!$AD$2</c:f>
              <c:numCache>
                <c:formatCode>General</c:formatCode>
                <c:ptCount val="1"/>
                <c:pt idx="0">
                  <c:v>28</c:v>
                </c:pt>
              </c:numCache>
            </c:numRef>
          </c:val>
        </c:ser>
        <c:ser>
          <c:idx val="28"/>
          <c:order val="28"/>
          <c:tx>
            <c:strRef>
              <c:f>Sheet1!$AE$1</c:f>
              <c:strCache>
                <c:ptCount val="1"/>
                <c:pt idx="0">
                  <c:v>Ohjelmistoinsinööri</c:v>
                </c:pt>
              </c:strCache>
            </c:strRef>
          </c:tx>
          <c:spPr>
            <a:ln>
              <a:solidFill>
                <a:srgbClr val="010163"/>
              </a:solidFill>
            </a:ln>
          </c:spPr>
          <c:cat>
            <c:numRef>
              <c:f>Sheet1!$B$2</c:f>
              <c:numCache>
                <c:formatCode>General</c:formatCode>
                <c:ptCount val="1"/>
                <c:pt idx="0">
                  <c:v>1</c:v>
                </c:pt>
              </c:numCache>
            </c:numRef>
          </c:cat>
          <c:val>
            <c:numRef>
              <c:f>Sheet1!$AE$2</c:f>
              <c:numCache>
                <c:formatCode>General</c:formatCode>
                <c:ptCount val="1"/>
                <c:pt idx="0">
                  <c:v>29</c:v>
                </c:pt>
              </c:numCache>
            </c:numRef>
          </c:val>
        </c:ser>
        <c:ser>
          <c:idx val="29"/>
          <c:order val="29"/>
          <c:tx>
            <c:strRef>
              <c:f>Sheet1!$AF$1</c:f>
              <c:strCache>
                <c:ptCount val="1"/>
                <c:pt idx="0">
                  <c:v>CNC- koneistaja</c:v>
                </c:pt>
              </c:strCache>
            </c:strRef>
          </c:tx>
          <c:spPr>
            <a:solidFill>
              <a:srgbClr val="FA740A"/>
            </a:solidFill>
          </c:spPr>
          <c:cat>
            <c:numRef>
              <c:f>Sheet1!$B$2</c:f>
              <c:numCache>
                <c:formatCode>General</c:formatCode>
                <c:ptCount val="1"/>
                <c:pt idx="0">
                  <c:v>1</c:v>
                </c:pt>
              </c:numCache>
            </c:numRef>
          </c:cat>
          <c:val>
            <c:numRef>
              <c:f>Sheet1!$AF$2</c:f>
              <c:numCache>
                <c:formatCode>General</c:formatCode>
                <c:ptCount val="1"/>
                <c:pt idx="0">
                  <c:v>45</c:v>
                </c:pt>
              </c:numCache>
            </c:numRef>
          </c:val>
        </c:ser>
        <c:ser>
          <c:idx val="30"/>
          <c:order val="30"/>
          <c:tx>
            <c:strRef>
              <c:f>Sheet1!$AG$1</c:f>
              <c:strCache>
                <c:ptCount val="1"/>
                <c:pt idx="0">
                  <c:v>Hitsaaja</c:v>
                </c:pt>
              </c:strCache>
            </c:strRef>
          </c:tx>
          <c:spPr>
            <a:ln>
              <a:solidFill>
                <a:srgbClr val="010163"/>
              </a:solidFill>
            </a:ln>
          </c:spPr>
          <c:cat>
            <c:numRef>
              <c:f>Sheet1!$B$2</c:f>
              <c:numCache>
                <c:formatCode>General</c:formatCode>
                <c:ptCount val="1"/>
                <c:pt idx="0">
                  <c:v>1</c:v>
                </c:pt>
              </c:numCache>
            </c:numRef>
          </c:cat>
          <c:val>
            <c:numRef>
              <c:f>Sheet1!$AG$2</c:f>
              <c:numCache>
                <c:formatCode>General</c:formatCode>
                <c:ptCount val="1"/>
                <c:pt idx="0">
                  <c:v>51</c:v>
                </c:pt>
              </c:numCache>
            </c:numRef>
          </c:val>
        </c:ser>
        <c:ser>
          <c:idx val="31"/>
          <c:order val="31"/>
          <c:tx>
            <c:strRef>
              <c:f>Sheet1!$AH$1</c:f>
              <c:strCache>
                <c:ptCount val="1"/>
                <c:pt idx="0">
                  <c:v>Elektroniikkateknikko</c:v>
                </c:pt>
              </c:strCache>
            </c:strRef>
          </c:tx>
          <c:spPr>
            <a:ln>
              <a:solidFill>
                <a:srgbClr val="010163"/>
              </a:solidFill>
            </a:ln>
          </c:spPr>
          <c:cat>
            <c:numRef>
              <c:f>Sheet1!$B$2</c:f>
              <c:numCache>
                <c:formatCode>General</c:formatCode>
                <c:ptCount val="1"/>
                <c:pt idx="0">
                  <c:v>1</c:v>
                </c:pt>
              </c:numCache>
            </c:numRef>
          </c:cat>
          <c:val>
            <c:numRef>
              <c:f>Sheet1!$AH$2</c:f>
              <c:numCache>
                <c:formatCode>General</c:formatCode>
                <c:ptCount val="1"/>
                <c:pt idx="0">
                  <c:v>61</c:v>
                </c:pt>
              </c:numCache>
            </c:numRef>
          </c:val>
        </c:ser>
        <c:ser>
          <c:idx val="32"/>
          <c:order val="32"/>
          <c:tx>
            <c:strRef>
              <c:f>Sheet1!$AI$1</c:f>
              <c:strCache>
                <c:ptCount val="1"/>
                <c:pt idx="0">
                  <c:v>SMA-asentaja</c:v>
                </c:pt>
              </c:strCache>
            </c:strRef>
          </c:tx>
          <c:spPr>
            <a:solidFill>
              <a:schemeClr val="accent6">
                <a:lumMod val="40000"/>
                <a:lumOff val="60000"/>
              </a:schemeClr>
            </a:solidFill>
            <a:ln>
              <a:solidFill>
                <a:srgbClr val="010163"/>
              </a:solidFill>
            </a:ln>
          </c:spPr>
          <c:cat>
            <c:numRef>
              <c:f>Sheet1!$B$2</c:f>
              <c:numCache>
                <c:formatCode>General</c:formatCode>
                <c:ptCount val="1"/>
                <c:pt idx="0">
                  <c:v>1</c:v>
                </c:pt>
              </c:numCache>
            </c:numRef>
          </c:cat>
          <c:val>
            <c:numRef>
              <c:f>Sheet1!$AI$2</c:f>
              <c:numCache>
                <c:formatCode>General</c:formatCode>
                <c:ptCount val="1"/>
                <c:pt idx="0">
                  <c:v>86</c:v>
                </c:pt>
              </c:numCache>
            </c:numRef>
          </c:val>
        </c:ser>
        <c:axId val="89135744"/>
        <c:axId val="89153920"/>
      </c:barChart>
      <c:catAx>
        <c:axId val="89135744"/>
        <c:scaling>
          <c:orientation val="minMax"/>
        </c:scaling>
        <c:delete val="1"/>
        <c:axPos val="r"/>
        <c:numFmt formatCode="General" sourceLinked="1"/>
        <c:tickLblPos val="none"/>
        <c:crossAx val="89153920"/>
        <c:crosses val="autoZero"/>
        <c:auto val="1"/>
        <c:lblAlgn val="ctr"/>
        <c:lblOffset val="100"/>
      </c:catAx>
      <c:valAx>
        <c:axId val="89153920"/>
        <c:scaling>
          <c:orientation val="maxMin"/>
          <c:max val="90"/>
        </c:scaling>
        <c:axPos val="b"/>
        <c:majorGridlines/>
        <c:numFmt formatCode="General" sourceLinked="1"/>
        <c:majorTickMark val="in"/>
        <c:minorTickMark val="in"/>
        <c:tickLblPos val="nextTo"/>
        <c:txPr>
          <a:bodyPr/>
          <a:lstStyle/>
          <a:p>
            <a:pPr>
              <a:defRPr lang="et-EE" baseline="0">
                <a:solidFill>
                  <a:srgbClr val="010163"/>
                </a:solidFill>
              </a:defRPr>
            </a:pPr>
            <a:endParaRPr lang="et-EE"/>
          </a:p>
        </c:txPr>
        <c:crossAx val="89135744"/>
        <c:crosses val="autoZero"/>
        <c:crossBetween val="between"/>
        <c:majorUnit val="10"/>
      </c:valAx>
    </c:plotArea>
    <c:legend>
      <c:legendPos val="r"/>
      <c:legendEntry>
        <c:idx val="30"/>
        <c:delete val="1"/>
      </c:legendEntry>
      <c:layout>
        <c:manualLayout>
          <c:xMode val="edge"/>
          <c:yMode val="edge"/>
          <c:x val="0.66492758043012001"/>
          <c:y val="4.6799714561629895E-2"/>
          <c:w val="0.29942254578917338"/>
          <c:h val="0.87680777652501418"/>
        </c:manualLayout>
      </c:layout>
      <c:overlay val="1"/>
      <c:spPr>
        <a:noFill/>
      </c:spPr>
      <c:txPr>
        <a:bodyPr/>
        <a:lstStyle/>
        <a:p>
          <a:pPr algn="l">
            <a:defRPr lang="et-EE" sz="1000">
              <a:solidFill>
                <a:srgbClr val="010163"/>
              </a:solidFill>
            </a:defRPr>
          </a:pPr>
          <a:endParaRPr lang="et-EE"/>
        </a:p>
      </c:txPr>
    </c:legend>
    <c:plotVisOnly val="1"/>
    <c:dispBlanksAs val="gap"/>
  </c:chart>
  <c:txPr>
    <a:bodyPr/>
    <a:lstStyle/>
    <a:p>
      <a:pPr>
        <a:defRPr sz="1800"/>
      </a:pPr>
      <a:endParaRPr lang="et-E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4FA0D-0D96-4189-8C39-60050ABD6D3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C695CF2-3AE1-44DF-81DB-ABB802EDAB07}">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600" dirty="0" smtClean="0">
              <a:solidFill>
                <a:srgbClr val="010163"/>
              </a:solidFill>
            </a:rPr>
            <a:t>Mekatroniikka</a:t>
          </a:r>
          <a:endParaRPr lang="en-US" sz="1600" dirty="0">
            <a:solidFill>
              <a:srgbClr val="010163"/>
            </a:solidFill>
          </a:endParaRPr>
        </a:p>
      </dgm:t>
    </dgm:pt>
    <dgm:pt modelId="{9960184F-D3EC-479C-B616-AAD31405A48E}" type="parTrans" cxnId="{806F6055-032D-4DC3-AB61-1550533923C2}">
      <dgm:prSet/>
      <dgm:spPr/>
      <dgm:t>
        <a:bodyPr/>
        <a:lstStyle/>
        <a:p>
          <a:endParaRPr lang="en-US"/>
        </a:p>
      </dgm:t>
    </dgm:pt>
    <dgm:pt modelId="{64796D21-FFA9-4772-98F2-DCCA48C5A25F}" type="sibTrans" cxnId="{806F6055-032D-4DC3-AB61-1550533923C2}">
      <dgm:prSet/>
      <dgm:spPr/>
      <dgm:t>
        <a:bodyPr/>
        <a:lstStyle/>
        <a:p>
          <a:endParaRPr lang="en-US"/>
        </a:p>
      </dgm:t>
    </dgm:pt>
    <dgm:pt modelId="{A9013310-3457-45DD-9635-46ED14B40F19}">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600" dirty="0" smtClean="0">
              <a:solidFill>
                <a:srgbClr val="010163"/>
              </a:solidFill>
            </a:rPr>
            <a:t>Numeerisesti ohjatut välineet</a:t>
          </a:r>
          <a:endParaRPr lang="en-US" sz="1600" dirty="0">
            <a:solidFill>
              <a:srgbClr val="010163"/>
            </a:solidFill>
          </a:endParaRPr>
        </a:p>
      </dgm:t>
    </dgm:pt>
    <dgm:pt modelId="{451D3C7D-F698-4C34-A3AC-2DBCA9BAA0EA}" type="parTrans" cxnId="{FD7F24A8-E20D-4271-8E5E-0667830BDA76}">
      <dgm:prSet/>
      <dgm:spPr/>
      <dgm:t>
        <a:bodyPr/>
        <a:lstStyle/>
        <a:p>
          <a:endParaRPr lang="en-US" dirty="0"/>
        </a:p>
      </dgm:t>
    </dgm:pt>
    <dgm:pt modelId="{D72111EB-C4BB-43EB-9714-1805272B3FA2}" type="sibTrans" cxnId="{FD7F24A8-E20D-4271-8E5E-0667830BDA76}">
      <dgm:prSet/>
      <dgm:spPr/>
      <dgm:t>
        <a:bodyPr/>
        <a:lstStyle/>
        <a:p>
          <a:endParaRPr lang="en-US"/>
        </a:p>
      </dgm:t>
    </dgm:pt>
    <dgm:pt modelId="{5A1454E7-11B5-4B53-9BB3-D3248AB31436}">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600" dirty="0" smtClean="0">
              <a:solidFill>
                <a:srgbClr val="010163"/>
              </a:solidFill>
            </a:rPr>
            <a:t>Automatisoidut tuotantojärjestelmät</a:t>
          </a:r>
          <a:endParaRPr lang="en-US" sz="1600" dirty="0">
            <a:solidFill>
              <a:srgbClr val="010163"/>
            </a:solidFill>
          </a:endParaRPr>
        </a:p>
      </dgm:t>
    </dgm:pt>
    <dgm:pt modelId="{D6BAA1E0-D50D-4D3E-9270-70C6624A7AB3}" type="parTrans" cxnId="{E5BDF51B-82C3-4DEE-A7E9-60D4977EF7F4}">
      <dgm:prSet/>
      <dgm:spPr/>
      <dgm:t>
        <a:bodyPr/>
        <a:lstStyle/>
        <a:p>
          <a:endParaRPr lang="en-US" dirty="0"/>
        </a:p>
      </dgm:t>
    </dgm:pt>
    <dgm:pt modelId="{E3A2E4C1-F9C1-49F9-9977-C7A638A67899}" type="sibTrans" cxnId="{E5BDF51B-82C3-4DEE-A7E9-60D4977EF7F4}">
      <dgm:prSet/>
      <dgm:spPr/>
      <dgm:t>
        <a:bodyPr/>
        <a:lstStyle/>
        <a:p>
          <a:endParaRPr lang="en-US"/>
        </a:p>
      </dgm:t>
    </dgm:pt>
    <dgm:pt modelId="{7E8D1EC0-891F-41CE-A1E6-36642BC3969D}">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600" dirty="0" smtClean="0">
              <a:solidFill>
                <a:schemeClr val="accent6">
                  <a:lumMod val="75000"/>
                </a:schemeClr>
              </a:solidFill>
            </a:rPr>
            <a:t>Automaattiset </a:t>
          </a:r>
          <a:r>
            <a:rPr lang="fi-FI" sz="1600" noProof="0" dirty="0" smtClean="0">
              <a:solidFill>
                <a:schemeClr val="accent6">
                  <a:lumMod val="75000"/>
                </a:schemeClr>
              </a:solidFill>
            </a:rPr>
            <a:t>laitteet</a:t>
          </a:r>
          <a:endParaRPr lang="fi-FI" sz="1600" noProof="0" dirty="0">
            <a:solidFill>
              <a:schemeClr val="accent6">
                <a:lumMod val="75000"/>
              </a:schemeClr>
            </a:solidFill>
          </a:endParaRPr>
        </a:p>
      </dgm:t>
    </dgm:pt>
    <dgm:pt modelId="{ACB5C453-9612-4059-87E1-BAA07C00593D}" type="parTrans" cxnId="{6746FA8C-D015-4FE5-8474-F4E30505B29F}">
      <dgm:prSet/>
      <dgm:spPr/>
      <dgm:t>
        <a:bodyPr/>
        <a:lstStyle/>
        <a:p>
          <a:endParaRPr lang="en-US" dirty="0"/>
        </a:p>
      </dgm:t>
    </dgm:pt>
    <dgm:pt modelId="{46ACA66F-E0B1-49EE-B123-C7EE13B13EBD}" type="sibTrans" cxnId="{6746FA8C-D015-4FE5-8474-F4E30505B29F}">
      <dgm:prSet/>
      <dgm:spPr/>
      <dgm:t>
        <a:bodyPr/>
        <a:lstStyle/>
        <a:p>
          <a:endParaRPr lang="en-US"/>
        </a:p>
      </dgm:t>
    </dgm:pt>
    <dgm:pt modelId="{A81CF680-26FA-4DA7-9A8E-732F1E25FDB4}">
      <dgm:prSe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600" dirty="0" smtClean="0">
              <a:solidFill>
                <a:srgbClr val="010163"/>
              </a:solidFill>
            </a:rPr>
            <a:t>Laitteiden kokoonpano</a:t>
          </a:r>
          <a:endParaRPr lang="en-US" sz="1600" dirty="0">
            <a:solidFill>
              <a:srgbClr val="010163"/>
            </a:solidFill>
          </a:endParaRPr>
        </a:p>
      </dgm:t>
    </dgm:pt>
    <dgm:pt modelId="{384E0817-5302-4135-A9D4-25A11D057A17}" type="parTrans" cxnId="{8C7D456F-2979-4D03-9BCB-CE33A96927A4}">
      <dgm:prSet/>
      <dgm:spPr/>
      <dgm:t>
        <a:bodyPr/>
        <a:lstStyle/>
        <a:p>
          <a:endParaRPr lang="en-US" dirty="0"/>
        </a:p>
      </dgm:t>
    </dgm:pt>
    <dgm:pt modelId="{9469AE42-D450-4C52-BE16-284E72410A78}" type="sibTrans" cxnId="{8C7D456F-2979-4D03-9BCB-CE33A96927A4}">
      <dgm:prSet/>
      <dgm:spPr/>
      <dgm:t>
        <a:bodyPr/>
        <a:lstStyle/>
        <a:p>
          <a:endParaRPr lang="en-US"/>
        </a:p>
      </dgm:t>
    </dgm:pt>
    <dgm:pt modelId="{2C9634D1-C2BF-4145-BB43-493471D31E70}">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Huoltoteknikk</a:t>
          </a:r>
          <a:r>
            <a:rPr lang="et-EE" sz="1200" dirty="0" smtClean="0">
              <a:solidFill>
                <a:srgbClr val="010163"/>
              </a:solidFill>
            </a:rPr>
            <a:t>o</a:t>
          </a:r>
          <a:endParaRPr lang="en-US" sz="1200" dirty="0">
            <a:solidFill>
              <a:srgbClr val="010163"/>
            </a:solidFill>
          </a:endParaRPr>
        </a:p>
      </dgm:t>
    </dgm:pt>
    <dgm:pt modelId="{DDDF1104-78AC-4649-A968-4BABB27FA0CC}" type="parTrans" cxnId="{EAA041A0-3EB9-413E-B21B-F969B4F59F02}">
      <dgm:prSet/>
      <dgm:spPr/>
      <dgm:t>
        <a:bodyPr/>
        <a:lstStyle/>
        <a:p>
          <a:endParaRPr lang="en-US" dirty="0"/>
        </a:p>
      </dgm:t>
    </dgm:pt>
    <dgm:pt modelId="{DA9D4EB8-7EB1-4A1B-B062-64FA2605AFF7}" type="sibTrans" cxnId="{EAA041A0-3EB9-413E-B21B-F969B4F59F02}">
      <dgm:prSet/>
      <dgm:spPr/>
      <dgm:t>
        <a:bodyPr/>
        <a:lstStyle/>
        <a:p>
          <a:endParaRPr lang="en-US"/>
        </a:p>
      </dgm:t>
    </dgm:pt>
    <dgm:pt modelId="{41175BBD-6FE4-421D-BB2E-F404D9292926}">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Sähköasentaja</a:t>
          </a:r>
          <a:endParaRPr lang="en-US" sz="1200" dirty="0">
            <a:solidFill>
              <a:srgbClr val="010163"/>
            </a:solidFill>
          </a:endParaRPr>
        </a:p>
      </dgm:t>
    </dgm:pt>
    <dgm:pt modelId="{84C507CD-DB63-4F9D-9591-3F3F190C377E}" type="parTrans" cxnId="{F22C5366-F754-4666-8991-E86424E7BD1E}">
      <dgm:prSet/>
      <dgm:spPr/>
      <dgm:t>
        <a:bodyPr/>
        <a:lstStyle/>
        <a:p>
          <a:endParaRPr lang="en-US" dirty="0"/>
        </a:p>
      </dgm:t>
    </dgm:pt>
    <dgm:pt modelId="{81DAEF53-2D06-4E38-8732-C4CDBDAE3F90}" type="sibTrans" cxnId="{F22C5366-F754-4666-8991-E86424E7BD1E}">
      <dgm:prSet/>
      <dgm:spPr/>
      <dgm:t>
        <a:bodyPr/>
        <a:lstStyle/>
        <a:p>
          <a:endParaRPr lang="en-US"/>
        </a:p>
      </dgm:t>
    </dgm:pt>
    <dgm:pt modelId="{BADC72DD-57F6-4261-AFE7-E2680BF07CE7}">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noProof="0" dirty="0" smtClean="0">
              <a:solidFill>
                <a:srgbClr val="010163"/>
              </a:solidFill>
            </a:rPr>
            <a:t>Elektroniikka-asentaja</a:t>
          </a:r>
          <a:endParaRPr lang="fi-FI" sz="1200" noProof="0" dirty="0">
            <a:solidFill>
              <a:srgbClr val="010163"/>
            </a:solidFill>
          </a:endParaRPr>
        </a:p>
      </dgm:t>
    </dgm:pt>
    <dgm:pt modelId="{96079A3C-F2C0-491E-B081-7B63CA6B3778}" type="parTrans" cxnId="{E062E034-CC71-4E74-9119-34ABD27A4661}">
      <dgm:prSet/>
      <dgm:spPr/>
      <dgm:t>
        <a:bodyPr/>
        <a:lstStyle/>
        <a:p>
          <a:endParaRPr lang="en-US" dirty="0"/>
        </a:p>
      </dgm:t>
    </dgm:pt>
    <dgm:pt modelId="{CCF574D7-E37E-4FF7-A7F6-CA8994036EF2}" type="sibTrans" cxnId="{E062E034-CC71-4E74-9119-34ABD27A4661}">
      <dgm:prSet/>
      <dgm:spPr/>
      <dgm:t>
        <a:bodyPr/>
        <a:lstStyle/>
        <a:p>
          <a:endParaRPr lang="en-US"/>
        </a:p>
      </dgm:t>
    </dgm:pt>
    <dgm:pt modelId="{BD1D6A3C-CB31-4443-B89F-07D9C1CBE20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noProof="0" dirty="0" smtClean="0">
              <a:solidFill>
                <a:srgbClr val="010163"/>
              </a:solidFill>
            </a:rPr>
            <a:t>Automaatio</a:t>
          </a:r>
          <a:r>
            <a:rPr lang="et-EE" sz="1200" dirty="0" smtClean="0">
              <a:solidFill>
                <a:srgbClr val="010163"/>
              </a:solidFill>
            </a:rPr>
            <a:t>-</a:t>
          </a:r>
          <a:r>
            <a:rPr lang="fi-FI" sz="1200" noProof="0" dirty="0" smtClean="0">
              <a:solidFill>
                <a:srgbClr val="010163"/>
              </a:solidFill>
            </a:rPr>
            <a:t>asentaja</a:t>
          </a:r>
          <a:endParaRPr lang="fi-FI" sz="1200" noProof="0" dirty="0">
            <a:solidFill>
              <a:srgbClr val="010163"/>
            </a:solidFill>
          </a:endParaRPr>
        </a:p>
      </dgm:t>
    </dgm:pt>
    <dgm:pt modelId="{E2AA48C4-B84F-4E98-97C1-3F75945FD8BD}" type="parTrans" cxnId="{430C594C-AED1-4B51-B857-C07E260EF905}">
      <dgm:prSet/>
      <dgm:spPr/>
      <dgm:t>
        <a:bodyPr/>
        <a:lstStyle/>
        <a:p>
          <a:endParaRPr lang="en-US" dirty="0"/>
        </a:p>
      </dgm:t>
    </dgm:pt>
    <dgm:pt modelId="{3C68A10E-8996-4D01-B049-4120BAE2B074}" type="sibTrans" cxnId="{430C594C-AED1-4B51-B857-C07E260EF905}">
      <dgm:prSet/>
      <dgm:spPr/>
      <dgm:t>
        <a:bodyPr/>
        <a:lstStyle/>
        <a:p>
          <a:endParaRPr lang="en-US"/>
        </a:p>
      </dgm:t>
    </dgm:pt>
    <dgm:pt modelId="{327C8DAA-3CB1-4CFE-85EB-A1F991DA46D8}">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noProof="0" dirty="0" smtClean="0">
              <a:solidFill>
                <a:srgbClr val="010163"/>
              </a:solidFill>
            </a:rPr>
            <a:t>Mekatroniikka-asentaja</a:t>
          </a:r>
          <a:endParaRPr lang="fi-FI" sz="1200" noProof="0" dirty="0">
            <a:solidFill>
              <a:srgbClr val="010163"/>
            </a:solidFill>
          </a:endParaRPr>
        </a:p>
      </dgm:t>
    </dgm:pt>
    <dgm:pt modelId="{ED36C05F-DE97-4A77-9651-C13B1A67A11B}" type="parTrans" cxnId="{4FC9776C-92B6-4F8B-9298-82339299D283}">
      <dgm:prSet/>
      <dgm:spPr/>
      <dgm:t>
        <a:bodyPr/>
        <a:lstStyle/>
        <a:p>
          <a:endParaRPr lang="en-US" dirty="0"/>
        </a:p>
      </dgm:t>
    </dgm:pt>
    <dgm:pt modelId="{F0FBCDFA-28DA-42BF-9BC0-C3A501F10DFC}" type="sibTrans" cxnId="{4FC9776C-92B6-4F8B-9298-82339299D283}">
      <dgm:prSet/>
      <dgm:spPr/>
      <dgm:t>
        <a:bodyPr/>
        <a:lstStyle/>
        <a:p>
          <a:endParaRPr lang="en-US"/>
        </a:p>
      </dgm:t>
    </dgm:pt>
    <dgm:pt modelId="{C0FAC13A-3ABD-4DBC-B88B-D5269686BB75}">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Huoltotekni</a:t>
          </a:r>
          <a:r>
            <a:rPr lang="et-EE" sz="1200" dirty="0" smtClean="0">
              <a:solidFill>
                <a:srgbClr val="010163"/>
              </a:solidFill>
            </a:rPr>
            <a:t>kko</a:t>
          </a:r>
          <a:endParaRPr lang="en-US" sz="1200" dirty="0">
            <a:solidFill>
              <a:srgbClr val="010163"/>
            </a:solidFill>
          </a:endParaRPr>
        </a:p>
      </dgm:t>
    </dgm:pt>
    <dgm:pt modelId="{7158D4A1-8817-4067-9820-B1036511794F}" type="parTrans" cxnId="{901B6B37-F8F1-4DDA-B39E-C9E664802FE1}">
      <dgm:prSet/>
      <dgm:spPr/>
      <dgm:t>
        <a:bodyPr/>
        <a:lstStyle/>
        <a:p>
          <a:endParaRPr lang="en-US" dirty="0"/>
        </a:p>
      </dgm:t>
    </dgm:pt>
    <dgm:pt modelId="{3FE0EB49-A6F4-48E9-B3D0-04D82C4AF7CD}" type="sibTrans" cxnId="{901B6B37-F8F1-4DDA-B39E-C9E664802FE1}">
      <dgm:prSet/>
      <dgm:spPr/>
      <dgm:t>
        <a:bodyPr/>
        <a:lstStyle/>
        <a:p>
          <a:endParaRPr lang="en-US"/>
        </a:p>
      </dgm:t>
    </dgm:pt>
    <dgm:pt modelId="{FFB10C7F-CF9E-47F4-9D43-A8A58748427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Koneenkäyttäjä</a:t>
          </a:r>
          <a:endParaRPr lang="et-EE" sz="1200" dirty="0" smtClean="0">
            <a:solidFill>
              <a:srgbClr val="010163"/>
            </a:solidFill>
          </a:endParaRPr>
        </a:p>
      </dgm:t>
    </dgm:pt>
    <dgm:pt modelId="{9B0275C0-0D9E-4FA6-ADB4-A0403B9B1B88}" type="parTrans" cxnId="{16E8E5D3-3CBF-441E-A21A-E09CA62BE723}">
      <dgm:prSet/>
      <dgm:spPr/>
      <dgm:t>
        <a:bodyPr/>
        <a:lstStyle/>
        <a:p>
          <a:endParaRPr lang="en-US" dirty="0"/>
        </a:p>
      </dgm:t>
    </dgm:pt>
    <dgm:pt modelId="{0B29F49C-8DF4-4DE7-9D1E-D41358C687EB}" type="sibTrans" cxnId="{16E8E5D3-3CBF-441E-A21A-E09CA62BE723}">
      <dgm:prSet/>
      <dgm:spPr/>
      <dgm:t>
        <a:bodyPr/>
        <a:lstStyle/>
        <a:p>
          <a:endParaRPr lang="en-US"/>
        </a:p>
      </dgm:t>
    </dgm:pt>
    <dgm:pt modelId="{742DCF5C-4243-4DB0-9F33-D7D3AFBCB906}">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Huoltoteknikk</a:t>
          </a:r>
          <a:r>
            <a:rPr lang="et-EE" sz="1200" dirty="0" smtClean="0">
              <a:solidFill>
                <a:srgbClr val="010163"/>
              </a:solidFill>
            </a:rPr>
            <a:t>o</a:t>
          </a:r>
          <a:endParaRPr lang="en-US" sz="1200" dirty="0">
            <a:solidFill>
              <a:srgbClr val="010163"/>
            </a:solidFill>
          </a:endParaRPr>
        </a:p>
      </dgm:t>
    </dgm:pt>
    <dgm:pt modelId="{784183F8-7364-4ED4-8708-CA711C6389D4}" type="parTrans" cxnId="{D0AFD9AD-FA42-4D99-9150-C47E9CDB9DAA}">
      <dgm:prSet/>
      <dgm:spPr/>
      <dgm:t>
        <a:bodyPr/>
        <a:lstStyle/>
        <a:p>
          <a:endParaRPr lang="en-US" dirty="0"/>
        </a:p>
      </dgm:t>
    </dgm:pt>
    <dgm:pt modelId="{9C840F79-0F32-4C34-A3AA-06C348F664F1}" type="sibTrans" cxnId="{D0AFD9AD-FA42-4D99-9150-C47E9CDB9DAA}">
      <dgm:prSet/>
      <dgm:spPr/>
      <dgm:t>
        <a:bodyPr/>
        <a:lstStyle/>
        <a:p>
          <a:endParaRPr lang="en-US"/>
        </a:p>
      </dgm:t>
    </dgm:pt>
    <dgm:pt modelId="{62DECC4F-D9A5-4206-8452-DB3CFA75F6C8}">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noProof="0" dirty="0" smtClean="0">
              <a:solidFill>
                <a:srgbClr val="010163"/>
              </a:solidFill>
            </a:rPr>
            <a:t>Mekaanikko</a:t>
          </a:r>
        </a:p>
      </dgm:t>
    </dgm:pt>
    <dgm:pt modelId="{FC73F350-7F21-49DB-AC03-A1E614F546DC}" type="parTrans" cxnId="{EBA0EE97-B69F-4EDC-B0F7-F067A5A50B3D}">
      <dgm:prSet/>
      <dgm:spPr/>
      <dgm:t>
        <a:bodyPr/>
        <a:lstStyle/>
        <a:p>
          <a:endParaRPr lang="en-US" dirty="0"/>
        </a:p>
      </dgm:t>
    </dgm:pt>
    <dgm:pt modelId="{82606822-35F3-41E0-91FF-E77549C41E07}" type="sibTrans" cxnId="{EBA0EE97-B69F-4EDC-B0F7-F067A5A50B3D}">
      <dgm:prSet/>
      <dgm:spPr/>
      <dgm:t>
        <a:bodyPr/>
        <a:lstStyle/>
        <a:p>
          <a:endParaRPr lang="en-US"/>
        </a:p>
      </dgm:t>
    </dgm:pt>
    <dgm:pt modelId="{024516F1-4FD8-42B9-BC1A-5B2C5E0D07F5}">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Kokoonpanija</a:t>
          </a:r>
          <a:endParaRPr lang="en-US" sz="1200" dirty="0">
            <a:solidFill>
              <a:srgbClr val="010163"/>
            </a:solidFill>
          </a:endParaRPr>
        </a:p>
      </dgm:t>
    </dgm:pt>
    <dgm:pt modelId="{082950E2-2F38-44E5-98BB-7B1D57D8C9F9}" type="parTrans" cxnId="{35B78E93-8EA1-49AB-AC15-3400FD696037}">
      <dgm:prSet/>
      <dgm:spPr/>
      <dgm:t>
        <a:bodyPr/>
        <a:lstStyle/>
        <a:p>
          <a:endParaRPr lang="en-US" dirty="0"/>
        </a:p>
      </dgm:t>
    </dgm:pt>
    <dgm:pt modelId="{3CAC2D38-5B4E-475C-BEF7-4D54ED627B01}" type="sibTrans" cxnId="{35B78E93-8EA1-49AB-AC15-3400FD696037}">
      <dgm:prSet/>
      <dgm:spPr/>
      <dgm:t>
        <a:bodyPr/>
        <a:lstStyle/>
        <a:p>
          <a:endParaRPr lang="en-US"/>
        </a:p>
      </dgm:t>
    </dgm:pt>
    <dgm:pt modelId="{C3B5AEB9-8440-4009-8EF8-A5D7A5F04DBD}">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Sähkö</a:t>
          </a:r>
          <a:r>
            <a:rPr lang="et-EE" sz="1200" dirty="0" smtClean="0">
              <a:solidFill>
                <a:srgbClr val="010163"/>
              </a:solidFill>
            </a:rPr>
            <a:t>asentaja</a:t>
          </a:r>
          <a:endParaRPr lang="en-US" sz="1200" dirty="0">
            <a:solidFill>
              <a:srgbClr val="010163"/>
            </a:solidFill>
          </a:endParaRPr>
        </a:p>
      </dgm:t>
    </dgm:pt>
    <dgm:pt modelId="{38CB33F7-C8FE-406F-A46E-6F0897157C5B}" type="parTrans" cxnId="{3CBCF024-509A-4C2C-A4A8-A3309D5BBFC3}">
      <dgm:prSet/>
      <dgm:spPr/>
      <dgm:t>
        <a:bodyPr/>
        <a:lstStyle/>
        <a:p>
          <a:endParaRPr lang="en-US" dirty="0"/>
        </a:p>
      </dgm:t>
    </dgm:pt>
    <dgm:pt modelId="{7A06C570-CB8E-4DF0-8AA7-546DFDEB1978}" type="sibTrans" cxnId="{3CBCF024-509A-4C2C-A4A8-A3309D5BBFC3}">
      <dgm:prSet/>
      <dgm:spPr/>
      <dgm:t>
        <a:bodyPr/>
        <a:lstStyle/>
        <a:p>
          <a:endParaRPr lang="en-US"/>
        </a:p>
      </dgm:t>
    </dgm:pt>
    <dgm:pt modelId="{5374B8B6-2603-48AC-952E-386D97309FD9}">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Meka</a:t>
          </a:r>
          <a:r>
            <a:rPr lang="et-EE" sz="1200" dirty="0" smtClean="0">
              <a:solidFill>
                <a:srgbClr val="010163"/>
              </a:solidFill>
            </a:rPr>
            <a:t>a</a:t>
          </a:r>
          <a:r>
            <a:rPr lang="fi-FI" sz="1200" dirty="0" smtClean="0">
              <a:solidFill>
                <a:srgbClr val="010163"/>
              </a:solidFill>
            </a:rPr>
            <a:t>nikk</a:t>
          </a:r>
          <a:r>
            <a:rPr lang="et-EE" sz="1200" dirty="0" smtClean="0">
              <a:solidFill>
                <a:srgbClr val="010163"/>
              </a:solidFill>
            </a:rPr>
            <a:t>o</a:t>
          </a:r>
          <a:endParaRPr lang="en-US" sz="1200" dirty="0">
            <a:solidFill>
              <a:srgbClr val="010163"/>
            </a:solidFill>
          </a:endParaRPr>
        </a:p>
      </dgm:t>
    </dgm:pt>
    <dgm:pt modelId="{4FAC08D3-20EC-4F99-9A08-705CAA38E619}" type="parTrans" cxnId="{9AEBEC24-532A-489F-B76F-A46C78CFF463}">
      <dgm:prSet/>
      <dgm:spPr/>
      <dgm:t>
        <a:bodyPr/>
        <a:lstStyle/>
        <a:p>
          <a:endParaRPr lang="en-US" dirty="0"/>
        </a:p>
      </dgm:t>
    </dgm:pt>
    <dgm:pt modelId="{2497D7DE-8985-441F-B7CD-ED66D89FFE0C}" type="sibTrans" cxnId="{9AEBEC24-532A-489F-B76F-A46C78CFF463}">
      <dgm:prSet/>
      <dgm:spPr/>
      <dgm:t>
        <a:bodyPr/>
        <a:lstStyle/>
        <a:p>
          <a:endParaRPr lang="en-US"/>
        </a:p>
      </dgm:t>
    </dgm:pt>
    <dgm:pt modelId="{505DC6BF-F1ED-4FA2-B7E9-EAC4DCDABFDD}">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noProof="0" dirty="0" smtClean="0">
              <a:solidFill>
                <a:srgbClr val="010163"/>
              </a:solidFill>
            </a:rPr>
            <a:t>Mekaanikko</a:t>
          </a:r>
        </a:p>
      </dgm:t>
    </dgm:pt>
    <dgm:pt modelId="{D9441101-B2D3-484D-8BD3-F051FAAD9B8E}" type="parTrans" cxnId="{E20DE375-F13E-46CC-A21C-84B872550D92}">
      <dgm:prSet/>
      <dgm:spPr/>
      <dgm:t>
        <a:bodyPr/>
        <a:lstStyle/>
        <a:p>
          <a:endParaRPr lang="et-EE"/>
        </a:p>
      </dgm:t>
    </dgm:pt>
    <dgm:pt modelId="{2E1A141C-E669-478D-BFBC-C1E1D487F948}" type="sibTrans" cxnId="{E20DE375-F13E-46CC-A21C-84B872550D92}">
      <dgm:prSet/>
      <dgm:spPr/>
      <dgm:t>
        <a:bodyPr/>
        <a:lstStyle/>
        <a:p>
          <a:endParaRPr lang="et-EE"/>
        </a:p>
      </dgm:t>
    </dgm:pt>
    <dgm:pt modelId="{39538BE5-670E-48A5-8B8A-D662AD7CC70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Meka</a:t>
          </a:r>
          <a:r>
            <a:rPr lang="et-EE" sz="1200" dirty="0" smtClean="0">
              <a:solidFill>
                <a:srgbClr val="010163"/>
              </a:solidFill>
            </a:rPr>
            <a:t>a</a:t>
          </a:r>
          <a:r>
            <a:rPr lang="fi-FI" sz="1200" dirty="0" smtClean="0">
              <a:solidFill>
                <a:srgbClr val="010163"/>
              </a:solidFill>
            </a:rPr>
            <a:t>nikk</a:t>
          </a:r>
          <a:r>
            <a:rPr lang="et-EE" sz="1200" dirty="0" smtClean="0">
              <a:solidFill>
                <a:srgbClr val="010163"/>
              </a:solidFill>
            </a:rPr>
            <a:t>o</a:t>
          </a:r>
          <a:endParaRPr lang="en-US" sz="1200" dirty="0">
            <a:solidFill>
              <a:srgbClr val="010163"/>
            </a:solidFill>
          </a:endParaRPr>
        </a:p>
      </dgm:t>
    </dgm:pt>
    <dgm:pt modelId="{EB86FAAF-3D60-42F1-800C-1F27DDE4377E}" type="parTrans" cxnId="{4C473956-B1C3-4F7C-BEF5-3C8DDBF4029D}">
      <dgm:prSet/>
      <dgm:spPr/>
      <dgm:t>
        <a:bodyPr/>
        <a:lstStyle/>
        <a:p>
          <a:endParaRPr lang="et-EE"/>
        </a:p>
      </dgm:t>
    </dgm:pt>
    <dgm:pt modelId="{4167A160-391A-4741-BE25-BECA5B544BF3}" type="sibTrans" cxnId="{4C473956-B1C3-4F7C-BEF5-3C8DDBF4029D}">
      <dgm:prSet/>
      <dgm:spPr/>
      <dgm:t>
        <a:bodyPr/>
        <a:lstStyle/>
        <a:p>
          <a:endParaRPr lang="et-EE"/>
        </a:p>
      </dgm:t>
    </dgm:pt>
    <dgm:pt modelId="{9FC1AE48-62CF-4F4A-870C-2E41FCE5782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dirty="0" smtClean="0">
              <a:solidFill>
                <a:srgbClr val="010163"/>
              </a:solidFill>
            </a:rPr>
            <a:t>Tuotantolinjan käyttäjä</a:t>
          </a:r>
          <a:endParaRPr lang="et-EE" sz="1200" dirty="0" smtClean="0">
            <a:solidFill>
              <a:srgbClr val="010163"/>
            </a:solidFill>
          </a:endParaRPr>
        </a:p>
      </dgm:t>
    </dgm:pt>
    <dgm:pt modelId="{D7E2E1FF-38B0-4338-85E4-7C9156306132}" type="parTrans" cxnId="{C8DE86E3-F96C-4579-AE45-77E20F3BDA65}">
      <dgm:prSet/>
      <dgm:spPr/>
      <dgm:t>
        <a:bodyPr/>
        <a:lstStyle/>
        <a:p>
          <a:endParaRPr lang="et-EE"/>
        </a:p>
      </dgm:t>
    </dgm:pt>
    <dgm:pt modelId="{470F6D4B-CBF8-4E2D-8AB9-9C8A91BE1DA5}" type="sibTrans" cxnId="{C8DE86E3-F96C-4579-AE45-77E20F3BDA65}">
      <dgm:prSet/>
      <dgm:spPr/>
      <dgm:t>
        <a:bodyPr/>
        <a:lstStyle/>
        <a:p>
          <a:endParaRPr lang="et-EE"/>
        </a:p>
      </dgm:t>
    </dgm:pt>
    <dgm:pt modelId="{C2B26E77-13AA-4F39-9C0F-904BA2C9CB5E}">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dirty="0" smtClean="0">
              <a:solidFill>
                <a:srgbClr val="010163"/>
              </a:solidFill>
            </a:rPr>
            <a:t>CNC </a:t>
          </a:r>
          <a:r>
            <a:rPr lang="et-EE" sz="1200" dirty="0" smtClean="0">
              <a:solidFill>
                <a:srgbClr val="010163"/>
              </a:solidFill>
            </a:rPr>
            <a:t>koneistaja</a:t>
          </a:r>
          <a:endParaRPr lang="en-US" sz="1200" dirty="0">
            <a:solidFill>
              <a:srgbClr val="010163"/>
            </a:solidFill>
          </a:endParaRPr>
        </a:p>
      </dgm:t>
    </dgm:pt>
    <dgm:pt modelId="{FC8564FE-01BC-4FC5-80E9-B302974C2E0F}" type="parTrans" cxnId="{521AF469-21A4-41AD-B1EC-308C5CDC6229}">
      <dgm:prSet/>
      <dgm:spPr/>
      <dgm:t>
        <a:bodyPr/>
        <a:lstStyle/>
        <a:p>
          <a:endParaRPr lang="et-EE"/>
        </a:p>
      </dgm:t>
    </dgm:pt>
    <dgm:pt modelId="{AAD657BE-D413-482C-B28E-078E9D5B8B53}" type="sibTrans" cxnId="{521AF469-21A4-41AD-B1EC-308C5CDC6229}">
      <dgm:prSet/>
      <dgm:spPr/>
      <dgm:t>
        <a:bodyPr/>
        <a:lstStyle/>
        <a:p>
          <a:endParaRPr lang="et-EE"/>
        </a:p>
      </dgm:t>
    </dgm:pt>
    <dgm:pt modelId="{D44F5E73-12C1-4F9E-9132-03DC90094C2C}">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noProof="0" dirty="0" smtClean="0">
              <a:solidFill>
                <a:srgbClr val="010163"/>
              </a:solidFill>
            </a:rPr>
            <a:t>Automaatio-asentaja</a:t>
          </a:r>
        </a:p>
      </dgm:t>
    </dgm:pt>
    <dgm:pt modelId="{3D91E598-AA68-445B-840A-5A2B347687C4}" type="parTrans" cxnId="{39FB5F62-5FF0-4458-9D7D-E6E33263D84C}">
      <dgm:prSet/>
      <dgm:spPr/>
      <dgm:t>
        <a:bodyPr/>
        <a:lstStyle/>
        <a:p>
          <a:endParaRPr lang="et-EE"/>
        </a:p>
      </dgm:t>
    </dgm:pt>
    <dgm:pt modelId="{E938BD8A-64BD-4E5D-AF4F-9B88DB23A04D}" type="sibTrans" cxnId="{39FB5F62-5FF0-4458-9D7D-E6E33263D84C}">
      <dgm:prSet/>
      <dgm:spPr/>
      <dgm:t>
        <a:bodyPr/>
        <a:lstStyle/>
        <a:p>
          <a:endParaRPr lang="et-EE"/>
        </a:p>
      </dgm:t>
    </dgm:pt>
    <dgm:pt modelId="{061FC9A2-8822-4AEA-878A-F46718EA08A9}">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i-FI" sz="1200" dirty="0" smtClean="0">
              <a:solidFill>
                <a:srgbClr val="010163"/>
              </a:solidFill>
            </a:rPr>
            <a:t>Sähkö</a:t>
          </a:r>
          <a:r>
            <a:rPr lang="et-EE" sz="1200" dirty="0" smtClean="0">
              <a:solidFill>
                <a:srgbClr val="010163"/>
              </a:solidFill>
            </a:rPr>
            <a:t>asentaja</a:t>
          </a:r>
          <a:endParaRPr lang="en-US" sz="1200" dirty="0">
            <a:solidFill>
              <a:srgbClr val="010163"/>
            </a:solidFill>
          </a:endParaRPr>
        </a:p>
      </dgm:t>
    </dgm:pt>
    <dgm:pt modelId="{C41988ED-D5FF-4802-B105-3A8DB50FC1BD}" type="sibTrans" cxnId="{08839588-C708-4478-B893-3B26CB3FEB90}">
      <dgm:prSet/>
      <dgm:spPr/>
      <dgm:t>
        <a:bodyPr/>
        <a:lstStyle/>
        <a:p>
          <a:endParaRPr lang="et-EE"/>
        </a:p>
      </dgm:t>
    </dgm:pt>
    <dgm:pt modelId="{69E1785B-6CA3-4A72-B35C-2194F39738CC}" type="parTrans" cxnId="{08839588-C708-4478-B893-3B26CB3FEB90}">
      <dgm:prSet/>
      <dgm:spPr/>
      <dgm:t>
        <a:bodyPr/>
        <a:lstStyle/>
        <a:p>
          <a:endParaRPr lang="et-EE"/>
        </a:p>
      </dgm:t>
    </dgm:pt>
    <dgm:pt modelId="{7F47FD74-BCDC-4B73-BF91-2CA65B3C87F7}">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noProof="0" dirty="0" smtClean="0">
              <a:solidFill>
                <a:srgbClr val="010163"/>
              </a:solidFill>
            </a:rPr>
            <a:t>Elektroniikka-asentaja </a:t>
          </a:r>
          <a:endParaRPr lang="fi-FI" sz="1200" noProof="0" dirty="0">
            <a:solidFill>
              <a:srgbClr val="010163"/>
            </a:solidFill>
          </a:endParaRPr>
        </a:p>
      </dgm:t>
    </dgm:pt>
    <dgm:pt modelId="{3286724A-F4EC-44C7-8B68-13DF1CFE0729}" type="parTrans" cxnId="{2D3BE47E-9E6F-41F6-8BED-F33DA27F88C6}">
      <dgm:prSet/>
      <dgm:spPr/>
      <dgm:t>
        <a:bodyPr/>
        <a:lstStyle/>
        <a:p>
          <a:endParaRPr lang="et-EE"/>
        </a:p>
      </dgm:t>
    </dgm:pt>
    <dgm:pt modelId="{143D9F52-80C5-42ED-8F51-2F75BAB82166}" type="sibTrans" cxnId="{2D3BE47E-9E6F-41F6-8BED-F33DA27F88C6}">
      <dgm:prSet/>
      <dgm:spPr/>
      <dgm:t>
        <a:bodyPr/>
        <a:lstStyle/>
        <a:p>
          <a:endParaRPr lang="et-EE"/>
        </a:p>
      </dgm:t>
    </dgm:pt>
    <dgm:pt modelId="{D51F0120-2F8F-4766-942B-90C41EC30042}">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70000"/>
            </a:lnSpc>
          </a:pPr>
          <a:r>
            <a:rPr lang="fi-FI" sz="1200" noProof="0" dirty="0" smtClean="0">
              <a:solidFill>
                <a:srgbClr val="010163"/>
              </a:solidFill>
            </a:rPr>
            <a:t>Mekatroniikka-asentaja</a:t>
          </a:r>
        </a:p>
      </dgm:t>
    </dgm:pt>
    <dgm:pt modelId="{4DA006BD-83E7-47AB-B82C-7BAF1208644D}" type="parTrans" cxnId="{5482E51E-5649-4C81-B106-2114D20A214B}">
      <dgm:prSet/>
      <dgm:spPr/>
      <dgm:t>
        <a:bodyPr/>
        <a:lstStyle/>
        <a:p>
          <a:endParaRPr lang="et-EE"/>
        </a:p>
      </dgm:t>
    </dgm:pt>
    <dgm:pt modelId="{7046EDF0-AF02-4278-95D0-3C524C6D3494}" type="sibTrans" cxnId="{5482E51E-5649-4C81-B106-2114D20A214B}">
      <dgm:prSet/>
      <dgm:spPr/>
      <dgm:t>
        <a:bodyPr/>
        <a:lstStyle/>
        <a:p>
          <a:endParaRPr lang="et-EE"/>
        </a:p>
      </dgm:t>
    </dgm:pt>
    <dgm:pt modelId="{77505F92-5899-4972-AA8D-CC653092ECAF}" type="pres">
      <dgm:prSet presAssocID="{FBC4FA0D-0D96-4189-8C39-60050ABD6D31}" presName="hierChild1" presStyleCnt="0">
        <dgm:presLayoutVars>
          <dgm:orgChart val="1"/>
          <dgm:chPref val="1"/>
          <dgm:dir/>
          <dgm:animOne val="branch"/>
          <dgm:animLvl val="lvl"/>
          <dgm:resizeHandles/>
        </dgm:presLayoutVars>
      </dgm:prSet>
      <dgm:spPr/>
      <dgm:t>
        <a:bodyPr/>
        <a:lstStyle/>
        <a:p>
          <a:endParaRPr lang="en-US"/>
        </a:p>
      </dgm:t>
    </dgm:pt>
    <dgm:pt modelId="{364BDB6A-D929-4979-8835-50F8C7578065}" type="pres">
      <dgm:prSet presAssocID="{EC695CF2-3AE1-44DF-81DB-ABB802EDAB07}" presName="hierRoot1" presStyleCnt="0">
        <dgm:presLayoutVars>
          <dgm:hierBranch val="init"/>
        </dgm:presLayoutVars>
      </dgm:prSet>
      <dgm:spPr/>
    </dgm:pt>
    <dgm:pt modelId="{0469489F-A9C7-49F9-B3B9-9CC79110154A}" type="pres">
      <dgm:prSet presAssocID="{EC695CF2-3AE1-44DF-81DB-ABB802EDAB07}" presName="rootComposite1" presStyleCnt="0"/>
      <dgm:spPr/>
    </dgm:pt>
    <dgm:pt modelId="{3745E154-68D1-4D45-97CD-6343369DF62C}" type="pres">
      <dgm:prSet presAssocID="{EC695CF2-3AE1-44DF-81DB-ABB802EDAB07}" presName="rootText1" presStyleLbl="node0" presStyleIdx="0" presStyleCnt="1" custScaleX="130038" custLinFactNeighborX="4805" custLinFactNeighborY="-71571">
        <dgm:presLayoutVars>
          <dgm:chPref val="3"/>
        </dgm:presLayoutVars>
      </dgm:prSet>
      <dgm:spPr/>
      <dgm:t>
        <a:bodyPr/>
        <a:lstStyle/>
        <a:p>
          <a:endParaRPr lang="en-US"/>
        </a:p>
      </dgm:t>
    </dgm:pt>
    <dgm:pt modelId="{B4A6C7AA-28D3-4F5E-A461-814ABD0283DF}" type="pres">
      <dgm:prSet presAssocID="{EC695CF2-3AE1-44DF-81DB-ABB802EDAB07}" presName="rootConnector1" presStyleLbl="node1" presStyleIdx="0" presStyleCnt="0"/>
      <dgm:spPr/>
      <dgm:t>
        <a:bodyPr/>
        <a:lstStyle/>
        <a:p>
          <a:endParaRPr lang="en-US"/>
        </a:p>
      </dgm:t>
    </dgm:pt>
    <dgm:pt modelId="{04961B53-F4B0-47CB-BF4C-91BB9D4EAA46}" type="pres">
      <dgm:prSet presAssocID="{EC695CF2-3AE1-44DF-81DB-ABB802EDAB07}" presName="hierChild2" presStyleCnt="0"/>
      <dgm:spPr/>
    </dgm:pt>
    <dgm:pt modelId="{BAA6E44F-CE9E-423F-8A51-B8815ABC9B2B}" type="pres">
      <dgm:prSet presAssocID="{451D3C7D-F698-4C34-A3AC-2DBCA9BAA0EA}" presName="Name37" presStyleLbl="parChTrans1D2" presStyleIdx="0" presStyleCnt="4"/>
      <dgm:spPr/>
      <dgm:t>
        <a:bodyPr/>
        <a:lstStyle/>
        <a:p>
          <a:endParaRPr lang="en-US"/>
        </a:p>
      </dgm:t>
    </dgm:pt>
    <dgm:pt modelId="{1EDC4A14-15ED-4337-8DBB-691076559162}" type="pres">
      <dgm:prSet presAssocID="{A9013310-3457-45DD-9635-46ED14B40F19}" presName="hierRoot2" presStyleCnt="0">
        <dgm:presLayoutVars>
          <dgm:hierBranch val="init"/>
        </dgm:presLayoutVars>
      </dgm:prSet>
      <dgm:spPr/>
    </dgm:pt>
    <dgm:pt modelId="{9BB81721-16D0-4731-8BC6-D1BFC4161EB1}" type="pres">
      <dgm:prSet presAssocID="{A9013310-3457-45DD-9635-46ED14B40F19}" presName="rootComposite" presStyleCnt="0"/>
      <dgm:spPr/>
    </dgm:pt>
    <dgm:pt modelId="{4859FEE3-1BE5-4F6A-B49D-B03A3F7F1D1B}" type="pres">
      <dgm:prSet presAssocID="{A9013310-3457-45DD-9635-46ED14B40F19}" presName="rootText" presStyleLbl="node2" presStyleIdx="0" presStyleCnt="4" custScaleX="148112" custLinFactNeighborX="10505" custLinFactNeighborY="-73952">
        <dgm:presLayoutVars>
          <dgm:chPref val="3"/>
        </dgm:presLayoutVars>
      </dgm:prSet>
      <dgm:spPr/>
      <dgm:t>
        <a:bodyPr/>
        <a:lstStyle/>
        <a:p>
          <a:endParaRPr lang="en-US"/>
        </a:p>
      </dgm:t>
    </dgm:pt>
    <dgm:pt modelId="{75A0E6A7-5A32-4B7C-9A41-45B7697511BB}" type="pres">
      <dgm:prSet presAssocID="{A9013310-3457-45DD-9635-46ED14B40F19}" presName="rootConnector" presStyleLbl="node2" presStyleIdx="0" presStyleCnt="4"/>
      <dgm:spPr/>
      <dgm:t>
        <a:bodyPr/>
        <a:lstStyle/>
        <a:p>
          <a:endParaRPr lang="en-US"/>
        </a:p>
      </dgm:t>
    </dgm:pt>
    <dgm:pt modelId="{EC0A346C-C2E4-4694-ABA2-3EE96B40DA2C}" type="pres">
      <dgm:prSet presAssocID="{A9013310-3457-45DD-9635-46ED14B40F19}" presName="hierChild4" presStyleCnt="0"/>
      <dgm:spPr/>
    </dgm:pt>
    <dgm:pt modelId="{8A766CEE-4E57-44E6-A234-E5243DFCBE2A}" type="pres">
      <dgm:prSet presAssocID="{FC8564FE-01BC-4FC5-80E9-B302974C2E0F}" presName="Name37" presStyleLbl="parChTrans1D3" presStyleIdx="0" presStyleCnt="20"/>
      <dgm:spPr/>
      <dgm:t>
        <a:bodyPr/>
        <a:lstStyle/>
        <a:p>
          <a:endParaRPr lang="et-EE"/>
        </a:p>
      </dgm:t>
    </dgm:pt>
    <dgm:pt modelId="{35CF2654-5325-4568-B710-2A1393AD1678}" type="pres">
      <dgm:prSet presAssocID="{C2B26E77-13AA-4F39-9C0F-904BA2C9CB5E}" presName="hierRoot2" presStyleCnt="0">
        <dgm:presLayoutVars>
          <dgm:hierBranch val="init"/>
        </dgm:presLayoutVars>
      </dgm:prSet>
      <dgm:spPr/>
    </dgm:pt>
    <dgm:pt modelId="{7CB37408-225D-4B3F-92E4-86FF554C409E}" type="pres">
      <dgm:prSet presAssocID="{C2B26E77-13AA-4F39-9C0F-904BA2C9CB5E}" presName="rootComposite" presStyleCnt="0"/>
      <dgm:spPr/>
    </dgm:pt>
    <dgm:pt modelId="{9C4B1CE9-65B9-4690-B0CC-171AC6FB6F93}" type="pres">
      <dgm:prSet presAssocID="{C2B26E77-13AA-4F39-9C0F-904BA2C9CB5E}" presName="rootText" presStyleLbl="node3" presStyleIdx="0" presStyleCnt="20" custScaleY="40087" custLinFactY="57327" custLinFactNeighborX="-2016" custLinFactNeighborY="100000">
        <dgm:presLayoutVars>
          <dgm:chPref val="3"/>
        </dgm:presLayoutVars>
      </dgm:prSet>
      <dgm:spPr/>
      <dgm:t>
        <a:bodyPr/>
        <a:lstStyle/>
        <a:p>
          <a:endParaRPr lang="et-EE"/>
        </a:p>
      </dgm:t>
    </dgm:pt>
    <dgm:pt modelId="{E2507339-719A-45FD-8DA0-1B56962404D7}" type="pres">
      <dgm:prSet presAssocID="{C2B26E77-13AA-4F39-9C0F-904BA2C9CB5E}" presName="rootConnector" presStyleLbl="node3" presStyleIdx="0" presStyleCnt="20"/>
      <dgm:spPr/>
      <dgm:t>
        <a:bodyPr/>
        <a:lstStyle/>
        <a:p>
          <a:endParaRPr lang="et-EE"/>
        </a:p>
      </dgm:t>
    </dgm:pt>
    <dgm:pt modelId="{5B16B308-2D1C-4637-BACC-289712CF5143}" type="pres">
      <dgm:prSet presAssocID="{C2B26E77-13AA-4F39-9C0F-904BA2C9CB5E}" presName="hierChild4" presStyleCnt="0"/>
      <dgm:spPr/>
    </dgm:pt>
    <dgm:pt modelId="{4AED19F6-BF91-471F-A52E-7B88D3421B53}" type="pres">
      <dgm:prSet presAssocID="{C2B26E77-13AA-4F39-9C0F-904BA2C9CB5E}" presName="hierChild5" presStyleCnt="0"/>
      <dgm:spPr/>
    </dgm:pt>
    <dgm:pt modelId="{82799062-E23B-4BB1-A1F3-085BC5CEBEEB}" type="pres">
      <dgm:prSet presAssocID="{E2AA48C4-B84F-4E98-97C1-3F75945FD8BD}" presName="Name37" presStyleLbl="parChTrans1D3" presStyleIdx="1" presStyleCnt="20"/>
      <dgm:spPr/>
      <dgm:t>
        <a:bodyPr/>
        <a:lstStyle/>
        <a:p>
          <a:endParaRPr lang="en-US"/>
        </a:p>
      </dgm:t>
    </dgm:pt>
    <dgm:pt modelId="{B1D3441B-56BE-4D8E-B771-EC86F9AFCC07}" type="pres">
      <dgm:prSet presAssocID="{BD1D6A3C-CB31-4443-B89F-07D9C1CBE204}" presName="hierRoot2" presStyleCnt="0">
        <dgm:presLayoutVars>
          <dgm:hierBranch val="init"/>
        </dgm:presLayoutVars>
      </dgm:prSet>
      <dgm:spPr/>
    </dgm:pt>
    <dgm:pt modelId="{21FCDCE5-6EA0-424F-AF01-75242FDDC242}" type="pres">
      <dgm:prSet presAssocID="{BD1D6A3C-CB31-4443-B89F-07D9C1CBE204}" presName="rootComposite" presStyleCnt="0"/>
      <dgm:spPr/>
    </dgm:pt>
    <dgm:pt modelId="{474A2651-E78E-48DB-9871-A56E6A0F94B4}" type="pres">
      <dgm:prSet presAssocID="{BD1D6A3C-CB31-4443-B89F-07D9C1CBE204}" presName="rootText" presStyleLbl="node3" presStyleIdx="1" presStyleCnt="20" custScaleY="40087" custLinFactY="33913" custLinFactNeighborX="-1261" custLinFactNeighborY="100000">
        <dgm:presLayoutVars>
          <dgm:chPref val="3"/>
        </dgm:presLayoutVars>
      </dgm:prSet>
      <dgm:spPr/>
      <dgm:t>
        <a:bodyPr/>
        <a:lstStyle/>
        <a:p>
          <a:endParaRPr lang="en-US"/>
        </a:p>
      </dgm:t>
    </dgm:pt>
    <dgm:pt modelId="{1E4D0FF8-B88F-43FF-9677-F6E081FCA806}" type="pres">
      <dgm:prSet presAssocID="{BD1D6A3C-CB31-4443-B89F-07D9C1CBE204}" presName="rootConnector" presStyleLbl="node3" presStyleIdx="1" presStyleCnt="20"/>
      <dgm:spPr/>
      <dgm:t>
        <a:bodyPr/>
        <a:lstStyle/>
        <a:p>
          <a:endParaRPr lang="en-US"/>
        </a:p>
      </dgm:t>
    </dgm:pt>
    <dgm:pt modelId="{EEBA5AC4-20D5-45B3-8A05-7163B03DEE9D}" type="pres">
      <dgm:prSet presAssocID="{BD1D6A3C-CB31-4443-B89F-07D9C1CBE204}" presName="hierChild4" presStyleCnt="0"/>
      <dgm:spPr/>
    </dgm:pt>
    <dgm:pt modelId="{A07DBCD7-2298-410B-A1A0-490420A78276}" type="pres">
      <dgm:prSet presAssocID="{BD1D6A3C-CB31-4443-B89F-07D9C1CBE204}" presName="hierChild5" presStyleCnt="0"/>
      <dgm:spPr/>
    </dgm:pt>
    <dgm:pt modelId="{4F6797F2-11F3-43F6-9212-9ABE53CB8B7E}" type="pres">
      <dgm:prSet presAssocID="{ED36C05F-DE97-4A77-9651-C13B1A67A11B}" presName="Name37" presStyleLbl="parChTrans1D3" presStyleIdx="2" presStyleCnt="20"/>
      <dgm:spPr/>
      <dgm:t>
        <a:bodyPr/>
        <a:lstStyle/>
        <a:p>
          <a:endParaRPr lang="en-US"/>
        </a:p>
      </dgm:t>
    </dgm:pt>
    <dgm:pt modelId="{EA078AC7-A0A8-4B2A-9EA7-F1FEE426A175}" type="pres">
      <dgm:prSet presAssocID="{327C8DAA-3CB1-4CFE-85EB-A1F991DA46D8}" presName="hierRoot2" presStyleCnt="0">
        <dgm:presLayoutVars>
          <dgm:hierBranch val="init"/>
        </dgm:presLayoutVars>
      </dgm:prSet>
      <dgm:spPr/>
    </dgm:pt>
    <dgm:pt modelId="{A3592E2B-2260-4098-8AFC-4F7E7A6B7B6A}" type="pres">
      <dgm:prSet presAssocID="{327C8DAA-3CB1-4CFE-85EB-A1F991DA46D8}" presName="rootComposite" presStyleCnt="0"/>
      <dgm:spPr/>
    </dgm:pt>
    <dgm:pt modelId="{C6C8CC80-AB77-417C-9222-8AFA2B3D6AA5}" type="pres">
      <dgm:prSet presAssocID="{327C8DAA-3CB1-4CFE-85EB-A1F991DA46D8}" presName="rootText" presStyleLbl="node3" presStyleIdx="2" presStyleCnt="20" custScaleY="40087" custLinFactY="11695" custLinFactNeighborX="-1261" custLinFactNeighborY="100000">
        <dgm:presLayoutVars>
          <dgm:chPref val="3"/>
        </dgm:presLayoutVars>
      </dgm:prSet>
      <dgm:spPr/>
      <dgm:t>
        <a:bodyPr/>
        <a:lstStyle/>
        <a:p>
          <a:endParaRPr lang="en-US"/>
        </a:p>
      </dgm:t>
    </dgm:pt>
    <dgm:pt modelId="{AE7177CB-6EAC-4C4D-83EC-8B10E601F1C1}" type="pres">
      <dgm:prSet presAssocID="{327C8DAA-3CB1-4CFE-85EB-A1F991DA46D8}" presName="rootConnector" presStyleLbl="node3" presStyleIdx="2" presStyleCnt="20"/>
      <dgm:spPr/>
      <dgm:t>
        <a:bodyPr/>
        <a:lstStyle/>
        <a:p>
          <a:endParaRPr lang="en-US"/>
        </a:p>
      </dgm:t>
    </dgm:pt>
    <dgm:pt modelId="{13C73740-2CCB-420B-A5C3-C836CA499781}" type="pres">
      <dgm:prSet presAssocID="{327C8DAA-3CB1-4CFE-85EB-A1F991DA46D8}" presName="hierChild4" presStyleCnt="0"/>
      <dgm:spPr/>
    </dgm:pt>
    <dgm:pt modelId="{111EC958-683E-4354-9356-71618F0E443D}" type="pres">
      <dgm:prSet presAssocID="{327C8DAA-3CB1-4CFE-85EB-A1F991DA46D8}" presName="hierChild5" presStyleCnt="0"/>
      <dgm:spPr/>
    </dgm:pt>
    <dgm:pt modelId="{31100B67-8BC6-4565-9022-073983016544}" type="pres">
      <dgm:prSet presAssocID="{7158D4A1-8817-4067-9820-B1036511794F}" presName="Name37" presStyleLbl="parChTrans1D3" presStyleIdx="3" presStyleCnt="20"/>
      <dgm:spPr/>
      <dgm:t>
        <a:bodyPr/>
        <a:lstStyle/>
        <a:p>
          <a:endParaRPr lang="en-US"/>
        </a:p>
      </dgm:t>
    </dgm:pt>
    <dgm:pt modelId="{B3B9798D-E3CD-47A1-8C5D-756C996921F6}" type="pres">
      <dgm:prSet presAssocID="{C0FAC13A-3ABD-4DBC-B88B-D5269686BB75}" presName="hierRoot2" presStyleCnt="0">
        <dgm:presLayoutVars>
          <dgm:hierBranch val="init"/>
        </dgm:presLayoutVars>
      </dgm:prSet>
      <dgm:spPr/>
    </dgm:pt>
    <dgm:pt modelId="{2E84A1F2-5EFB-437A-83DA-9DD4085E1EF5}" type="pres">
      <dgm:prSet presAssocID="{C0FAC13A-3ABD-4DBC-B88B-D5269686BB75}" presName="rootComposite" presStyleCnt="0"/>
      <dgm:spPr/>
    </dgm:pt>
    <dgm:pt modelId="{2BCF7A0C-A10C-4649-A2B9-E1FA5E402BA2}" type="pres">
      <dgm:prSet presAssocID="{C0FAC13A-3ABD-4DBC-B88B-D5269686BB75}" presName="rootText" presStyleLbl="node3" presStyleIdx="3" presStyleCnt="20" custScaleY="40087" custLinFactNeighborX="-1261" custLinFactNeighborY="89477">
        <dgm:presLayoutVars>
          <dgm:chPref val="3"/>
        </dgm:presLayoutVars>
      </dgm:prSet>
      <dgm:spPr/>
      <dgm:t>
        <a:bodyPr/>
        <a:lstStyle/>
        <a:p>
          <a:endParaRPr lang="en-US"/>
        </a:p>
      </dgm:t>
    </dgm:pt>
    <dgm:pt modelId="{ADACF997-8847-4340-9A6C-3DD23CF4829F}" type="pres">
      <dgm:prSet presAssocID="{C0FAC13A-3ABD-4DBC-B88B-D5269686BB75}" presName="rootConnector" presStyleLbl="node3" presStyleIdx="3" presStyleCnt="20"/>
      <dgm:spPr/>
      <dgm:t>
        <a:bodyPr/>
        <a:lstStyle/>
        <a:p>
          <a:endParaRPr lang="en-US"/>
        </a:p>
      </dgm:t>
    </dgm:pt>
    <dgm:pt modelId="{6B4E082B-83B9-43FE-8D80-0439AC89C440}" type="pres">
      <dgm:prSet presAssocID="{C0FAC13A-3ABD-4DBC-B88B-D5269686BB75}" presName="hierChild4" presStyleCnt="0"/>
      <dgm:spPr/>
    </dgm:pt>
    <dgm:pt modelId="{36334232-825A-4484-9377-13C9E6F5CD23}" type="pres">
      <dgm:prSet presAssocID="{C0FAC13A-3ABD-4DBC-B88B-D5269686BB75}" presName="hierChild5" presStyleCnt="0"/>
      <dgm:spPr/>
    </dgm:pt>
    <dgm:pt modelId="{DEAAC01A-5CE5-47AB-952C-0FD4C2443DC7}" type="pres">
      <dgm:prSet presAssocID="{EB86FAAF-3D60-42F1-800C-1F27DDE4377E}" presName="Name37" presStyleLbl="parChTrans1D3" presStyleIdx="4" presStyleCnt="20"/>
      <dgm:spPr/>
      <dgm:t>
        <a:bodyPr/>
        <a:lstStyle/>
        <a:p>
          <a:endParaRPr lang="et-EE"/>
        </a:p>
      </dgm:t>
    </dgm:pt>
    <dgm:pt modelId="{0DAA82AB-5922-4A47-9B9A-11DD635299A6}" type="pres">
      <dgm:prSet presAssocID="{39538BE5-670E-48A5-8B8A-D662AD7CC704}" presName="hierRoot2" presStyleCnt="0">
        <dgm:presLayoutVars>
          <dgm:hierBranch val="init"/>
        </dgm:presLayoutVars>
      </dgm:prSet>
      <dgm:spPr/>
    </dgm:pt>
    <dgm:pt modelId="{B067DD7C-0C2B-4B4C-90D0-E115C6B9B22A}" type="pres">
      <dgm:prSet presAssocID="{39538BE5-670E-48A5-8B8A-D662AD7CC704}" presName="rootComposite" presStyleCnt="0"/>
      <dgm:spPr/>
    </dgm:pt>
    <dgm:pt modelId="{1412EEDA-E7EE-42B2-9BF2-D17ACD394CE5}" type="pres">
      <dgm:prSet presAssocID="{39538BE5-670E-48A5-8B8A-D662AD7CC704}" presName="rootText" presStyleLbl="node3" presStyleIdx="4" presStyleCnt="20" custScaleY="40087" custLinFactNeighborX="-2016" custLinFactNeighborY="60216">
        <dgm:presLayoutVars>
          <dgm:chPref val="3"/>
        </dgm:presLayoutVars>
      </dgm:prSet>
      <dgm:spPr/>
      <dgm:t>
        <a:bodyPr/>
        <a:lstStyle/>
        <a:p>
          <a:endParaRPr lang="et-EE"/>
        </a:p>
      </dgm:t>
    </dgm:pt>
    <dgm:pt modelId="{1571EAF6-528A-4333-95AA-249A589FD0F3}" type="pres">
      <dgm:prSet presAssocID="{39538BE5-670E-48A5-8B8A-D662AD7CC704}" presName="rootConnector" presStyleLbl="node3" presStyleIdx="4" presStyleCnt="20"/>
      <dgm:spPr/>
      <dgm:t>
        <a:bodyPr/>
        <a:lstStyle/>
        <a:p>
          <a:endParaRPr lang="et-EE"/>
        </a:p>
      </dgm:t>
    </dgm:pt>
    <dgm:pt modelId="{6E5D7658-5A76-4B0C-A965-3E7DFDA2171D}" type="pres">
      <dgm:prSet presAssocID="{39538BE5-670E-48A5-8B8A-D662AD7CC704}" presName="hierChild4" presStyleCnt="0"/>
      <dgm:spPr/>
    </dgm:pt>
    <dgm:pt modelId="{BB18D53F-3E3A-4848-9BDC-5D0725634CD4}" type="pres">
      <dgm:prSet presAssocID="{39538BE5-670E-48A5-8B8A-D662AD7CC704}" presName="hierChild5" presStyleCnt="0"/>
      <dgm:spPr/>
    </dgm:pt>
    <dgm:pt modelId="{8B0CE897-594D-4870-A79A-5F19A5AA446C}" type="pres">
      <dgm:prSet presAssocID="{A9013310-3457-45DD-9635-46ED14B40F19}" presName="hierChild5" presStyleCnt="0"/>
      <dgm:spPr/>
    </dgm:pt>
    <dgm:pt modelId="{2242FB83-F508-4EFD-9D82-D9CC0731DC73}" type="pres">
      <dgm:prSet presAssocID="{D6BAA1E0-D50D-4D3E-9270-70C6624A7AB3}" presName="Name37" presStyleLbl="parChTrans1D2" presStyleIdx="1" presStyleCnt="4"/>
      <dgm:spPr/>
      <dgm:t>
        <a:bodyPr/>
        <a:lstStyle/>
        <a:p>
          <a:endParaRPr lang="en-US"/>
        </a:p>
      </dgm:t>
    </dgm:pt>
    <dgm:pt modelId="{F0E81FF6-BA6E-4A91-B148-1AC8A5CC0B94}" type="pres">
      <dgm:prSet presAssocID="{5A1454E7-11B5-4B53-9BB3-D3248AB31436}" presName="hierRoot2" presStyleCnt="0">
        <dgm:presLayoutVars>
          <dgm:hierBranch val="init"/>
        </dgm:presLayoutVars>
      </dgm:prSet>
      <dgm:spPr/>
    </dgm:pt>
    <dgm:pt modelId="{ACD1DB88-F9EC-4DA3-A3D0-1F82DC773967}" type="pres">
      <dgm:prSet presAssocID="{5A1454E7-11B5-4B53-9BB3-D3248AB31436}" presName="rootComposite" presStyleCnt="0"/>
      <dgm:spPr/>
    </dgm:pt>
    <dgm:pt modelId="{A016EEAA-FFCC-4501-ADBC-CE03455A88D7}" type="pres">
      <dgm:prSet presAssocID="{5A1454E7-11B5-4B53-9BB3-D3248AB31436}" presName="rootText" presStyleLbl="node2" presStyleIdx="1" presStyleCnt="4" custScaleX="148112" custLinFactNeighborX="5334" custLinFactNeighborY="-73952">
        <dgm:presLayoutVars>
          <dgm:chPref val="3"/>
        </dgm:presLayoutVars>
      </dgm:prSet>
      <dgm:spPr/>
      <dgm:t>
        <a:bodyPr/>
        <a:lstStyle/>
        <a:p>
          <a:endParaRPr lang="en-US"/>
        </a:p>
      </dgm:t>
    </dgm:pt>
    <dgm:pt modelId="{C8C5BFF6-B697-4E68-BFEE-E2FF0B971A57}" type="pres">
      <dgm:prSet presAssocID="{5A1454E7-11B5-4B53-9BB3-D3248AB31436}" presName="rootConnector" presStyleLbl="node2" presStyleIdx="1" presStyleCnt="4"/>
      <dgm:spPr/>
      <dgm:t>
        <a:bodyPr/>
        <a:lstStyle/>
        <a:p>
          <a:endParaRPr lang="en-US"/>
        </a:p>
      </dgm:t>
    </dgm:pt>
    <dgm:pt modelId="{F7B1576F-5E01-4589-A773-50CE3F91A15A}" type="pres">
      <dgm:prSet presAssocID="{5A1454E7-11B5-4B53-9BB3-D3248AB31436}" presName="hierChild4" presStyleCnt="0"/>
      <dgm:spPr/>
    </dgm:pt>
    <dgm:pt modelId="{1046020D-AAF7-4A93-9CCB-D23FB9B35877}" type="pres">
      <dgm:prSet presAssocID="{D7E2E1FF-38B0-4338-85E4-7C9156306132}" presName="Name37" presStyleLbl="parChTrans1D3" presStyleIdx="5" presStyleCnt="20"/>
      <dgm:spPr/>
      <dgm:t>
        <a:bodyPr/>
        <a:lstStyle/>
        <a:p>
          <a:endParaRPr lang="et-EE"/>
        </a:p>
      </dgm:t>
    </dgm:pt>
    <dgm:pt modelId="{2AD89B71-E2B7-4BC8-A7FA-78A2D65B526B}" type="pres">
      <dgm:prSet presAssocID="{9FC1AE48-62CF-4F4A-870C-2E41FCE57824}" presName="hierRoot2" presStyleCnt="0">
        <dgm:presLayoutVars>
          <dgm:hierBranch val="init"/>
        </dgm:presLayoutVars>
      </dgm:prSet>
      <dgm:spPr/>
    </dgm:pt>
    <dgm:pt modelId="{2D3089C3-5E47-4264-AD5E-7EDAE7C80395}" type="pres">
      <dgm:prSet presAssocID="{9FC1AE48-62CF-4F4A-870C-2E41FCE57824}" presName="rootComposite" presStyleCnt="0"/>
      <dgm:spPr/>
    </dgm:pt>
    <dgm:pt modelId="{DF9DA91F-EE29-4754-8C99-43C94805EB32}" type="pres">
      <dgm:prSet presAssocID="{9FC1AE48-62CF-4F4A-870C-2E41FCE57824}" presName="rootText" presStyleLbl="node3" presStyleIdx="5" presStyleCnt="20" custScaleY="40087" custLinFactY="57327" custLinFactNeighborX="-10078" custLinFactNeighborY="100000">
        <dgm:presLayoutVars>
          <dgm:chPref val="3"/>
        </dgm:presLayoutVars>
      </dgm:prSet>
      <dgm:spPr/>
      <dgm:t>
        <a:bodyPr/>
        <a:lstStyle/>
        <a:p>
          <a:endParaRPr lang="et-EE"/>
        </a:p>
      </dgm:t>
    </dgm:pt>
    <dgm:pt modelId="{296EBCD3-68EE-4EC4-885D-B96A1FA10CB0}" type="pres">
      <dgm:prSet presAssocID="{9FC1AE48-62CF-4F4A-870C-2E41FCE57824}" presName="rootConnector" presStyleLbl="node3" presStyleIdx="5" presStyleCnt="20"/>
      <dgm:spPr/>
      <dgm:t>
        <a:bodyPr/>
        <a:lstStyle/>
        <a:p>
          <a:endParaRPr lang="et-EE"/>
        </a:p>
      </dgm:t>
    </dgm:pt>
    <dgm:pt modelId="{ED324C21-CC8B-44D7-8266-A555207C4832}" type="pres">
      <dgm:prSet presAssocID="{9FC1AE48-62CF-4F4A-870C-2E41FCE57824}" presName="hierChild4" presStyleCnt="0"/>
      <dgm:spPr/>
    </dgm:pt>
    <dgm:pt modelId="{5EC1066F-9587-4EDA-A12F-AFDF41E50576}" type="pres">
      <dgm:prSet presAssocID="{9FC1AE48-62CF-4F4A-870C-2E41FCE57824}" presName="hierChild5" presStyleCnt="0"/>
      <dgm:spPr/>
    </dgm:pt>
    <dgm:pt modelId="{2E79DD69-9A55-4842-843E-000DBC472BA3}" type="pres">
      <dgm:prSet presAssocID="{84C507CD-DB63-4F9D-9591-3F3F190C377E}" presName="Name37" presStyleLbl="parChTrans1D3" presStyleIdx="6" presStyleCnt="20"/>
      <dgm:spPr/>
      <dgm:t>
        <a:bodyPr/>
        <a:lstStyle/>
        <a:p>
          <a:endParaRPr lang="en-US"/>
        </a:p>
      </dgm:t>
    </dgm:pt>
    <dgm:pt modelId="{7A4AB891-A94E-4C7D-8F90-DE16B6023435}" type="pres">
      <dgm:prSet presAssocID="{41175BBD-6FE4-421D-BB2E-F404D9292926}" presName="hierRoot2" presStyleCnt="0">
        <dgm:presLayoutVars>
          <dgm:hierBranch val="init"/>
        </dgm:presLayoutVars>
      </dgm:prSet>
      <dgm:spPr/>
    </dgm:pt>
    <dgm:pt modelId="{5CFA75BF-C639-4612-8726-91FF4DC33148}" type="pres">
      <dgm:prSet presAssocID="{41175BBD-6FE4-421D-BB2E-F404D9292926}" presName="rootComposite" presStyleCnt="0"/>
      <dgm:spPr/>
    </dgm:pt>
    <dgm:pt modelId="{CD4E5643-43CA-41F3-8494-D5E9D46FFDD5}" type="pres">
      <dgm:prSet presAssocID="{41175BBD-6FE4-421D-BB2E-F404D9292926}" presName="rootText" presStyleLbl="node3" presStyleIdx="6" presStyleCnt="20" custScaleY="40087" custLinFactY="33913" custLinFactNeighborX="-9323" custLinFactNeighborY="100000">
        <dgm:presLayoutVars>
          <dgm:chPref val="3"/>
        </dgm:presLayoutVars>
      </dgm:prSet>
      <dgm:spPr/>
      <dgm:t>
        <a:bodyPr/>
        <a:lstStyle/>
        <a:p>
          <a:endParaRPr lang="en-US"/>
        </a:p>
      </dgm:t>
    </dgm:pt>
    <dgm:pt modelId="{A444564C-649A-4A64-9CF4-F3B91286D066}" type="pres">
      <dgm:prSet presAssocID="{41175BBD-6FE4-421D-BB2E-F404D9292926}" presName="rootConnector" presStyleLbl="node3" presStyleIdx="6" presStyleCnt="20"/>
      <dgm:spPr/>
      <dgm:t>
        <a:bodyPr/>
        <a:lstStyle/>
        <a:p>
          <a:endParaRPr lang="en-US"/>
        </a:p>
      </dgm:t>
    </dgm:pt>
    <dgm:pt modelId="{7501746F-684A-409E-B577-220C9A58F0D9}" type="pres">
      <dgm:prSet presAssocID="{41175BBD-6FE4-421D-BB2E-F404D9292926}" presName="hierChild4" presStyleCnt="0"/>
      <dgm:spPr/>
    </dgm:pt>
    <dgm:pt modelId="{8D0A333C-DAA3-42BE-98DA-38EDDCBD744C}" type="pres">
      <dgm:prSet presAssocID="{41175BBD-6FE4-421D-BB2E-F404D9292926}" presName="hierChild5" presStyleCnt="0"/>
      <dgm:spPr/>
    </dgm:pt>
    <dgm:pt modelId="{22B837A7-56E1-4B46-B7D9-1426B9487EF0}" type="pres">
      <dgm:prSet presAssocID="{96079A3C-F2C0-491E-B081-7B63CA6B3778}" presName="Name37" presStyleLbl="parChTrans1D3" presStyleIdx="7" presStyleCnt="20"/>
      <dgm:spPr/>
      <dgm:t>
        <a:bodyPr/>
        <a:lstStyle/>
        <a:p>
          <a:endParaRPr lang="en-US"/>
        </a:p>
      </dgm:t>
    </dgm:pt>
    <dgm:pt modelId="{6C0C08CB-9511-430D-A8A2-2A668FC183DA}" type="pres">
      <dgm:prSet presAssocID="{BADC72DD-57F6-4261-AFE7-E2680BF07CE7}" presName="hierRoot2" presStyleCnt="0">
        <dgm:presLayoutVars>
          <dgm:hierBranch val="init"/>
        </dgm:presLayoutVars>
      </dgm:prSet>
      <dgm:spPr/>
    </dgm:pt>
    <dgm:pt modelId="{52AA89C7-E95A-48E9-8BE6-C53C08FFA949}" type="pres">
      <dgm:prSet presAssocID="{BADC72DD-57F6-4261-AFE7-E2680BF07CE7}" presName="rootComposite" presStyleCnt="0"/>
      <dgm:spPr/>
    </dgm:pt>
    <dgm:pt modelId="{F4B56471-971D-4227-B043-60ABC81ACF40}" type="pres">
      <dgm:prSet presAssocID="{BADC72DD-57F6-4261-AFE7-E2680BF07CE7}" presName="rootText" presStyleLbl="node3" presStyleIdx="7" presStyleCnt="20" custScaleY="40087" custLinFactY="11695" custLinFactNeighborX="-9323" custLinFactNeighborY="100000">
        <dgm:presLayoutVars>
          <dgm:chPref val="3"/>
        </dgm:presLayoutVars>
      </dgm:prSet>
      <dgm:spPr/>
      <dgm:t>
        <a:bodyPr/>
        <a:lstStyle/>
        <a:p>
          <a:endParaRPr lang="en-US"/>
        </a:p>
      </dgm:t>
    </dgm:pt>
    <dgm:pt modelId="{068956EC-9C14-4AD2-8796-17A432788129}" type="pres">
      <dgm:prSet presAssocID="{BADC72DD-57F6-4261-AFE7-E2680BF07CE7}" presName="rootConnector" presStyleLbl="node3" presStyleIdx="7" presStyleCnt="20"/>
      <dgm:spPr/>
      <dgm:t>
        <a:bodyPr/>
        <a:lstStyle/>
        <a:p>
          <a:endParaRPr lang="en-US"/>
        </a:p>
      </dgm:t>
    </dgm:pt>
    <dgm:pt modelId="{0BA39579-C0EB-48AD-AAB8-F711AC1AD99A}" type="pres">
      <dgm:prSet presAssocID="{BADC72DD-57F6-4261-AFE7-E2680BF07CE7}" presName="hierChild4" presStyleCnt="0"/>
      <dgm:spPr/>
    </dgm:pt>
    <dgm:pt modelId="{2977CF9B-E02D-4A3B-8A29-9746C2960B24}" type="pres">
      <dgm:prSet presAssocID="{BADC72DD-57F6-4261-AFE7-E2680BF07CE7}" presName="hierChild5" presStyleCnt="0"/>
      <dgm:spPr/>
    </dgm:pt>
    <dgm:pt modelId="{158E0072-E8FB-422C-9F45-473119E405D5}" type="pres">
      <dgm:prSet presAssocID="{DDDF1104-78AC-4649-A968-4BABB27FA0CC}" presName="Name37" presStyleLbl="parChTrans1D3" presStyleIdx="8" presStyleCnt="20"/>
      <dgm:spPr/>
      <dgm:t>
        <a:bodyPr/>
        <a:lstStyle/>
        <a:p>
          <a:endParaRPr lang="en-US"/>
        </a:p>
      </dgm:t>
    </dgm:pt>
    <dgm:pt modelId="{489A4F72-8211-4B43-A709-CAC6A8F53215}" type="pres">
      <dgm:prSet presAssocID="{2C9634D1-C2BF-4145-BB43-493471D31E70}" presName="hierRoot2" presStyleCnt="0">
        <dgm:presLayoutVars>
          <dgm:hierBranch val="init"/>
        </dgm:presLayoutVars>
      </dgm:prSet>
      <dgm:spPr/>
    </dgm:pt>
    <dgm:pt modelId="{8960D349-D579-44AA-83E1-1326B9F737AD}" type="pres">
      <dgm:prSet presAssocID="{2C9634D1-C2BF-4145-BB43-493471D31E70}" presName="rootComposite" presStyleCnt="0"/>
      <dgm:spPr/>
    </dgm:pt>
    <dgm:pt modelId="{E3A1DE6D-A992-4B48-AE47-B0F199789422}" type="pres">
      <dgm:prSet presAssocID="{2C9634D1-C2BF-4145-BB43-493471D31E70}" presName="rootText" presStyleLbl="node3" presStyleIdx="8" presStyleCnt="20" custScaleY="40087" custLinFactNeighborX="-9323" custLinFactNeighborY="89477">
        <dgm:presLayoutVars>
          <dgm:chPref val="3"/>
        </dgm:presLayoutVars>
      </dgm:prSet>
      <dgm:spPr/>
      <dgm:t>
        <a:bodyPr/>
        <a:lstStyle/>
        <a:p>
          <a:endParaRPr lang="en-US"/>
        </a:p>
      </dgm:t>
    </dgm:pt>
    <dgm:pt modelId="{0BD12A81-7B61-45C7-8808-B9C594A973D9}" type="pres">
      <dgm:prSet presAssocID="{2C9634D1-C2BF-4145-BB43-493471D31E70}" presName="rootConnector" presStyleLbl="node3" presStyleIdx="8" presStyleCnt="20"/>
      <dgm:spPr/>
      <dgm:t>
        <a:bodyPr/>
        <a:lstStyle/>
        <a:p>
          <a:endParaRPr lang="en-US"/>
        </a:p>
      </dgm:t>
    </dgm:pt>
    <dgm:pt modelId="{1314BB4B-2581-4072-8E8E-093EAB86C143}" type="pres">
      <dgm:prSet presAssocID="{2C9634D1-C2BF-4145-BB43-493471D31E70}" presName="hierChild4" presStyleCnt="0"/>
      <dgm:spPr/>
    </dgm:pt>
    <dgm:pt modelId="{84BAB5E3-0796-4158-BBDB-3D7142F5B31C}" type="pres">
      <dgm:prSet presAssocID="{2C9634D1-C2BF-4145-BB43-493471D31E70}" presName="hierChild5" presStyleCnt="0"/>
      <dgm:spPr/>
    </dgm:pt>
    <dgm:pt modelId="{4AD38D00-FC6E-43DD-B1A0-71A43A54AB12}" type="pres">
      <dgm:prSet presAssocID="{D9441101-B2D3-484D-8BD3-F051FAAD9B8E}" presName="Name37" presStyleLbl="parChTrans1D3" presStyleIdx="9" presStyleCnt="20"/>
      <dgm:spPr/>
      <dgm:t>
        <a:bodyPr/>
        <a:lstStyle/>
        <a:p>
          <a:endParaRPr lang="et-EE"/>
        </a:p>
      </dgm:t>
    </dgm:pt>
    <dgm:pt modelId="{BA92209A-AE4B-4804-832D-85EE327FC2C9}" type="pres">
      <dgm:prSet presAssocID="{505DC6BF-F1ED-4FA2-B7E9-EAC4DCDABFDD}" presName="hierRoot2" presStyleCnt="0">
        <dgm:presLayoutVars>
          <dgm:hierBranch val="init"/>
        </dgm:presLayoutVars>
      </dgm:prSet>
      <dgm:spPr/>
    </dgm:pt>
    <dgm:pt modelId="{E974AB80-6F4A-494D-8AF9-5EB43EE674AD}" type="pres">
      <dgm:prSet presAssocID="{505DC6BF-F1ED-4FA2-B7E9-EAC4DCDABFDD}" presName="rootComposite" presStyleCnt="0"/>
      <dgm:spPr/>
    </dgm:pt>
    <dgm:pt modelId="{6382DB06-A9F2-43F1-8A6B-2B38967D8BE6}" type="pres">
      <dgm:prSet presAssocID="{505DC6BF-F1ED-4FA2-B7E9-EAC4DCDABFDD}" presName="rootText" presStyleLbl="node3" presStyleIdx="9" presStyleCnt="20" custScaleY="40087" custLinFactNeighborX="-10078" custLinFactNeighborY="60216">
        <dgm:presLayoutVars>
          <dgm:chPref val="3"/>
        </dgm:presLayoutVars>
      </dgm:prSet>
      <dgm:spPr/>
      <dgm:t>
        <a:bodyPr/>
        <a:lstStyle/>
        <a:p>
          <a:endParaRPr lang="et-EE"/>
        </a:p>
      </dgm:t>
    </dgm:pt>
    <dgm:pt modelId="{B51641BB-39BB-4A14-9E98-18D276D6AA98}" type="pres">
      <dgm:prSet presAssocID="{505DC6BF-F1ED-4FA2-B7E9-EAC4DCDABFDD}" presName="rootConnector" presStyleLbl="node3" presStyleIdx="9" presStyleCnt="20"/>
      <dgm:spPr/>
      <dgm:t>
        <a:bodyPr/>
        <a:lstStyle/>
        <a:p>
          <a:endParaRPr lang="et-EE"/>
        </a:p>
      </dgm:t>
    </dgm:pt>
    <dgm:pt modelId="{95D53739-9D79-4FAB-BAB1-6CA0F9F0D293}" type="pres">
      <dgm:prSet presAssocID="{505DC6BF-F1ED-4FA2-B7E9-EAC4DCDABFDD}" presName="hierChild4" presStyleCnt="0"/>
      <dgm:spPr/>
    </dgm:pt>
    <dgm:pt modelId="{408BD4B9-76CF-4BBF-8E47-21B2F1BC84E5}" type="pres">
      <dgm:prSet presAssocID="{505DC6BF-F1ED-4FA2-B7E9-EAC4DCDABFDD}" presName="hierChild5" presStyleCnt="0"/>
      <dgm:spPr/>
    </dgm:pt>
    <dgm:pt modelId="{3D79EB61-DDA8-4D3C-9B0C-8FDA30219E86}" type="pres">
      <dgm:prSet presAssocID="{5A1454E7-11B5-4B53-9BB3-D3248AB31436}" presName="hierChild5" presStyleCnt="0"/>
      <dgm:spPr/>
    </dgm:pt>
    <dgm:pt modelId="{2D8F3F16-2BC6-44A6-82B6-EB987057EF7B}" type="pres">
      <dgm:prSet presAssocID="{ACB5C453-9612-4059-87E1-BAA07C00593D}" presName="Name37" presStyleLbl="parChTrans1D2" presStyleIdx="2" presStyleCnt="4"/>
      <dgm:spPr/>
      <dgm:t>
        <a:bodyPr/>
        <a:lstStyle/>
        <a:p>
          <a:endParaRPr lang="en-US"/>
        </a:p>
      </dgm:t>
    </dgm:pt>
    <dgm:pt modelId="{52361176-66EB-4D9B-87B6-6F6F12B88F3C}" type="pres">
      <dgm:prSet presAssocID="{7E8D1EC0-891F-41CE-A1E6-36642BC3969D}" presName="hierRoot2" presStyleCnt="0">
        <dgm:presLayoutVars>
          <dgm:hierBranch val="init"/>
        </dgm:presLayoutVars>
      </dgm:prSet>
      <dgm:spPr/>
    </dgm:pt>
    <dgm:pt modelId="{DB5283CB-DE39-4EAE-B83C-30DFB570F56E}" type="pres">
      <dgm:prSet presAssocID="{7E8D1EC0-891F-41CE-A1E6-36642BC3969D}" presName="rootComposite" presStyleCnt="0"/>
      <dgm:spPr/>
    </dgm:pt>
    <dgm:pt modelId="{37E9739B-B58C-4470-9320-DF0103436494}" type="pres">
      <dgm:prSet presAssocID="{7E8D1EC0-891F-41CE-A1E6-36642BC3969D}" presName="rootText" presStyleLbl="node2" presStyleIdx="2" presStyleCnt="4" custScaleX="148112" custLinFactNeighborX="5334" custLinFactNeighborY="-73952">
        <dgm:presLayoutVars>
          <dgm:chPref val="3"/>
        </dgm:presLayoutVars>
      </dgm:prSet>
      <dgm:spPr/>
      <dgm:t>
        <a:bodyPr/>
        <a:lstStyle/>
        <a:p>
          <a:endParaRPr lang="en-US"/>
        </a:p>
      </dgm:t>
    </dgm:pt>
    <dgm:pt modelId="{EA47C195-1C6E-49A9-8990-8049D2BB124E}" type="pres">
      <dgm:prSet presAssocID="{7E8D1EC0-891F-41CE-A1E6-36642BC3969D}" presName="rootConnector" presStyleLbl="node2" presStyleIdx="2" presStyleCnt="4"/>
      <dgm:spPr/>
      <dgm:t>
        <a:bodyPr/>
        <a:lstStyle/>
        <a:p>
          <a:endParaRPr lang="en-US"/>
        </a:p>
      </dgm:t>
    </dgm:pt>
    <dgm:pt modelId="{CCE203CA-14C3-46FF-9BC8-438835BBCE24}" type="pres">
      <dgm:prSet presAssocID="{7E8D1EC0-891F-41CE-A1E6-36642BC3969D}" presName="hierChild4" presStyleCnt="0"/>
      <dgm:spPr/>
    </dgm:pt>
    <dgm:pt modelId="{5B2DDE22-66C1-45B2-959D-13AEEA5E477D}" type="pres">
      <dgm:prSet presAssocID="{9B0275C0-0D9E-4FA6-ADB4-A0403B9B1B88}" presName="Name37" presStyleLbl="parChTrans1D3" presStyleIdx="10" presStyleCnt="20"/>
      <dgm:spPr/>
      <dgm:t>
        <a:bodyPr/>
        <a:lstStyle/>
        <a:p>
          <a:endParaRPr lang="en-US"/>
        </a:p>
      </dgm:t>
    </dgm:pt>
    <dgm:pt modelId="{CA943C2C-B59F-45B4-8304-2555C178BE46}" type="pres">
      <dgm:prSet presAssocID="{FFB10C7F-CF9E-47F4-9D43-A8A587484274}" presName="hierRoot2" presStyleCnt="0">
        <dgm:presLayoutVars>
          <dgm:hierBranch val="init"/>
        </dgm:presLayoutVars>
      </dgm:prSet>
      <dgm:spPr/>
    </dgm:pt>
    <dgm:pt modelId="{2EA2937D-0272-4F4F-A2A6-30D9E07CEB9D}" type="pres">
      <dgm:prSet presAssocID="{FFB10C7F-CF9E-47F4-9D43-A8A587484274}" presName="rootComposite" presStyleCnt="0"/>
      <dgm:spPr/>
    </dgm:pt>
    <dgm:pt modelId="{93D59DE2-8864-436B-A114-5867955D87E6}" type="pres">
      <dgm:prSet presAssocID="{FFB10C7F-CF9E-47F4-9D43-A8A587484274}" presName="rootText" presStyleLbl="node3" presStyleIdx="10" presStyleCnt="20" custScaleY="40087" custLinFactY="57327" custLinFactNeighborX="-7033" custLinFactNeighborY="100000">
        <dgm:presLayoutVars>
          <dgm:chPref val="3"/>
        </dgm:presLayoutVars>
      </dgm:prSet>
      <dgm:spPr/>
      <dgm:t>
        <a:bodyPr/>
        <a:lstStyle/>
        <a:p>
          <a:endParaRPr lang="en-US"/>
        </a:p>
      </dgm:t>
    </dgm:pt>
    <dgm:pt modelId="{223B537E-AD62-4B13-A5BA-774892B6B745}" type="pres">
      <dgm:prSet presAssocID="{FFB10C7F-CF9E-47F4-9D43-A8A587484274}" presName="rootConnector" presStyleLbl="node3" presStyleIdx="10" presStyleCnt="20"/>
      <dgm:spPr/>
      <dgm:t>
        <a:bodyPr/>
        <a:lstStyle/>
        <a:p>
          <a:endParaRPr lang="en-US"/>
        </a:p>
      </dgm:t>
    </dgm:pt>
    <dgm:pt modelId="{2CBF5415-6C56-4E79-82B4-957822D38BA9}" type="pres">
      <dgm:prSet presAssocID="{FFB10C7F-CF9E-47F4-9D43-A8A587484274}" presName="hierChild4" presStyleCnt="0"/>
      <dgm:spPr/>
    </dgm:pt>
    <dgm:pt modelId="{DBF34314-6922-4545-89C1-6241E97EBC95}" type="pres">
      <dgm:prSet presAssocID="{FFB10C7F-CF9E-47F4-9D43-A8A587484274}" presName="hierChild5" presStyleCnt="0"/>
      <dgm:spPr/>
    </dgm:pt>
    <dgm:pt modelId="{851BB622-B7B5-4D2F-8B8C-A265DCA16A07}" type="pres">
      <dgm:prSet presAssocID="{784183F8-7364-4ED4-8708-CA711C6389D4}" presName="Name37" presStyleLbl="parChTrans1D3" presStyleIdx="11" presStyleCnt="20"/>
      <dgm:spPr/>
      <dgm:t>
        <a:bodyPr/>
        <a:lstStyle/>
        <a:p>
          <a:endParaRPr lang="en-US"/>
        </a:p>
      </dgm:t>
    </dgm:pt>
    <dgm:pt modelId="{36919111-81D8-47AE-B31A-8D4C8D47AAA1}" type="pres">
      <dgm:prSet presAssocID="{742DCF5C-4243-4DB0-9F33-D7D3AFBCB906}" presName="hierRoot2" presStyleCnt="0">
        <dgm:presLayoutVars>
          <dgm:hierBranch val="init"/>
        </dgm:presLayoutVars>
      </dgm:prSet>
      <dgm:spPr/>
    </dgm:pt>
    <dgm:pt modelId="{9A7E58EC-D600-4CF3-BDE4-4D1F79A8019A}" type="pres">
      <dgm:prSet presAssocID="{742DCF5C-4243-4DB0-9F33-D7D3AFBCB906}" presName="rootComposite" presStyleCnt="0"/>
      <dgm:spPr/>
    </dgm:pt>
    <dgm:pt modelId="{3A096A35-97EA-4489-8A35-E39CB5C2C231}" type="pres">
      <dgm:prSet presAssocID="{742DCF5C-4243-4DB0-9F33-D7D3AFBCB906}" presName="rootText" presStyleLbl="node3" presStyleIdx="11" presStyleCnt="20" custScaleY="40087" custLinFactY="33913" custLinFactNeighborX="-6278" custLinFactNeighborY="100000">
        <dgm:presLayoutVars>
          <dgm:chPref val="3"/>
        </dgm:presLayoutVars>
      </dgm:prSet>
      <dgm:spPr/>
      <dgm:t>
        <a:bodyPr/>
        <a:lstStyle/>
        <a:p>
          <a:endParaRPr lang="en-US"/>
        </a:p>
      </dgm:t>
    </dgm:pt>
    <dgm:pt modelId="{6E6B128F-56C4-4F63-88F4-AE473FF10EBE}" type="pres">
      <dgm:prSet presAssocID="{742DCF5C-4243-4DB0-9F33-D7D3AFBCB906}" presName="rootConnector" presStyleLbl="node3" presStyleIdx="11" presStyleCnt="20"/>
      <dgm:spPr/>
      <dgm:t>
        <a:bodyPr/>
        <a:lstStyle/>
        <a:p>
          <a:endParaRPr lang="en-US"/>
        </a:p>
      </dgm:t>
    </dgm:pt>
    <dgm:pt modelId="{87118284-82F9-40F4-8A17-4153847DCC48}" type="pres">
      <dgm:prSet presAssocID="{742DCF5C-4243-4DB0-9F33-D7D3AFBCB906}" presName="hierChild4" presStyleCnt="0"/>
      <dgm:spPr/>
    </dgm:pt>
    <dgm:pt modelId="{224DA7BE-81EE-4CFC-A089-5752E1181E35}" type="pres">
      <dgm:prSet presAssocID="{742DCF5C-4243-4DB0-9F33-D7D3AFBCB906}" presName="hierChild5" presStyleCnt="0"/>
      <dgm:spPr/>
    </dgm:pt>
    <dgm:pt modelId="{FD79B6BF-A6BF-4A66-A4A8-099DE22AE54F}" type="pres">
      <dgm:prSet presAssocID="{FC73F350-7F21-49DB-AC03-A1E614F546DC}" presName="Name37" presStyleLbl="parChTrans1D3" presStyleIdx="12" presStyleCnt="20"/>
      <dgm:spPr/>
      <dgm:t>
        <a:bodyPr/>
        <a:lstStyle/>
        <a:p>
          <a:endParaRPr lang="en-US"/>
        </a:p>
      </dgm:t>
    </dgm:pt>
    <dgm:pt modelId="{73DF2C4B-749D-44B8-B7F4-0C5E0F727F46}" type="pres">
      <dgm:prSet presAssocID="{62DECC4F-D9A5-4206-8452-DB3CFA75F6C8}" presName="hierRoot2" presStyleCnt="0">
        <dgm:presLayoutVars>
          <dgm:hierBranch val="init"/>
        </dgm:presLayoutVars>
      </dgm:prSet>
      <dgm:spPr/>
    </dgm:pt>
    <dgm:pt modelId="{CA330BD1-5ABB-40AE-81DA-670D06152953}" type="pres">
      <dgm:prSet presAssocID="{62DECC4F-D9A5-4206-8452-DB3CFA75F6C8}" presName="rootComposite" presStyleCnt="0"/>
      <dgm:spPr/>
    </dgm:pt>
    <dgm:pt modelId="{146FFAD6-E1E6-4D6D-8BCA-75311CA3DB08}" type="pres">
      <dgm:prSet presAssocID="{62DECC4F-D9A5-4206-8452-DB3CFA75F6C8}" presName="rootText" presStyleLbl="node3" presStyleIdx="12" presStyleCnt="20" custScaleY="40087" custLinFactY="11695" custLinFactNeighborX="-6278" custLinFactNeighborY="100000">
        <dgm:presLayoutVars>
          <dgm:chPref val="3"/>
        </dgm:presLayoutVars>
      </dgm:prSet>
      <dgm:spPr/>
      <dgm:t>
        <a:bodyPr/>
        <a:lstStyle/>
        <a:p>
          <a:endParaRPr lang="en-US"/>
        </a:p>
      </dgm:t>
    </dgm:pt>
    <dgm:pt modelId="{F402F8CF-EEE6-4E19-BCBE-B5206DF0B2D3}" type="pres">
      <dgm:prSet presAssocID="{62DECC4F-D9A5-4206-8452-DB3CFA75F6C8}" presName="rootConnector" presStyleLbl="node3" presStyleIdx="12" presStyleCnt="20"/>
      <dgm:spPr/>
      <dgm:t>
        <a:bodyPr/>
        <a:lstStyle/>
        <a:p>
          <a:endParaRPr lang="en-US"/>
        </a:p>
      </dgm:t>
    </dgm:pt>
    <dgm:pt modelId="{61FF5DE9-563C-4686-B8F6-5ED71326150B}" type="pres">
      <dgm:prSet presAssocID="{62DECC4F-D9A5-4206-8452-DB3CFA75F6C8}" presName="hierChild4" presStyleCnt="0"/>
      <dgm:spPr/>
    </dgm:pt>
    <dgm:pt modelId="{D9A645B6-DE9D-4C9D-A371-9AFE3D875CA7}" type="pres">
      <dgm:prSet presAssocID="{62DECC4F-D9A5-4206-8452-DB3CFA75F6C8}" presName="hierChild5" presStyleCnt="0"/>
      <dgm:spPr/>
    </dgm:pt>
    <dgm:pt modelId="{9CD5F205-B25B-48E7-A8CF-3AFA94B7A63D}" type="pres">
      <dgm:prSet presAssocID="{69E1785B-6CA3-4A72-B35C-2194F39738CC}" presName="Name37" presStyleLbl="parChTrans1D3" presStyleIdx="13" presStyleCnt="20"/>
      <dgm:spPr/>
      <dgm:t>
        <a:bodyPr/>
        <a:lstStyle/>
        <a:p>
          <a:endParaRPr lang="et-EE"/>
        </a:p>
      </dgm:t>
    </dgm:pt>
    <dgm:pt modelId="{0F38633F-423E-425D-BB84-72272247A117}" type="pres">
      <dgm:prSet presAssocID="{061FC9A2-8822-4AEA-878A-F46718EA08A9}" presName="hierRoot2" presStyleCnt="0">
        <dgm:presLayoutVars>
          <dgm:hierBranch val="init"/>
        </dgm:presLayoutVars>
      </dgm:prSet>
      <dgm:spPr/>
    </dgm:pt>
    <dgm:pt modelId="{8BB00109-6BC4-4053-B9A2-B083511646ED}" type="pres">
      <dgm:prSet presAssocID="{061FC9A2-8822-4AEA-878A-F46718EA08A9}" presName="rootComposite" presStyleCnt="0"/>
      <dgm:spPr/>
    </dgm:pt>
    <dgm:pt modelId="{D81841DE-091A-4DEA-9C03-96774B7B7B7A}" type="pres">
      <dgm:prSet presAssocID="{061FC9A2-8822-4AEA-878A-F46718EA08A9}" presName="rootText" presStyleLbl="node3" presStyleIdx="13" presStyleCnt="20" custScaleY="40087" custLinFactNeighborX="-7033" custLinFactNeighborY="88776">
        <dgm:presLayoutVars>
          <dgm:chPref val="3"/>
        </dgm:presLayoutVars>
      </dgm:prSet>
      <dgm:spPr/>
      <dgm:t>
        <a:bodyPr/>
        <a:lstStyle/>
        <a:p>
          <a:endParaRPr lang="et-EE"/>
        </a:p>
      </dgm:t>
    </dgm:pt>
    <dgm:pt modelId="{024D087A-0458-45D8-927F-13D072D3452B}" type="pres">
      <dgm:prSet presAssocID="{061FC9A2-8822-4AEA-878A-F46718EA08A9}" presName="rootConnector" presStyleLbl="node3" presStyleIdx="13" presStyleCnt="20"/>
      <dgm:spPr/>
      <dgm:t>
        <a:bodyPr/>
        <a:lstStyle/>
        <a:p>
          <a:endParaRPr lang="et-EE"/>
        </a:p>
      </dgm:t>
    </dgm:pt>
    <dgm:pt modelId="{B099D3E9-101D-4402-9919-873A340A7317}" type="pres">
      <dgm:prSet presAssocID="{061FC9A2-8822-4AEA-878A-F46718EA08A9}" presName="hierChild4" presStyleCnt="0"/>
      <dgm:spPr/>
    </dgm:pt>
    <dgm:pt modelId="{71907B42-F022-435B-AC86-86F99DA54D58}" type="pres">
      <dgm:prSet presAssocID="{061FC9A2-8822-4AEA-878A-F46718EA08A9}" presName="hierChild5" presStyleCnt="0"/>
      <dgm:spPr/>
    </dgm:pt>
    <dgm:pt modelId="{3A5A8917-8BCD-482C-97BB-CE8AD352597A}" type="pres">
      <dgm:prSet presAssocID="{3D91E598-AA68-445B-840A-5A2B347687C4}" presName="Name37" presStyleLbl="parChTrans1D3" presStyleIdx="14" presStyleCnt="20"/>
      <dgm:spPr/>
      <dgm:t>
        <a:bodyPr/>
        <a:lstStyle/>
        <a:p>
          <a:endParaRPr lang="et-EE"/>
        </a:p>
      </dgm:t>
    </dgm:pt>
    <dgm:pt modelId="{7AF32B7E-B9FB-453B-885D-9308D63C2362}" type="pres">
      <dgm:prSet presAssocID="{D44F5E73-12C1-4F9E-9132-03DC90094C2C}" presName="hierRoot2" presStyleCnt="0">
        <dgm:presLayoutVars>
          <dgm:hierBranch val="init"/>
        </dgm:presLayoutVars>
      </dgm:prSet>
      <dgm:spPr/>
    </dgm:pt>
    <dgm:pt modelId="{2EA7F046-9C7F-4CF1-8F19-B3B62465457C}" type="pres">
      <dgm:prSet presAssocID="{D44F5E73-12C1-4F9E-9132-03DC90094C2C}" presName="rootComposite" presStyleCnt="0"/>
      <dgm:spPr/>
    </dgm:pt>
    <dgm:pt modelId="{D97E7932-82DF-4465-9DB0-7816C44C9EB4}" type="pres">
      <dgm:prSet presAssocID="{D44F5E73-12C1-4F9E-9132-03DC90094C2C}" presName="rootText" presStyleLbl="node3" presStyleIdx="14" presStyleCnt="20" custScaleY="40087" custLinFactNeighborX="-7033" custLinFactNeighborY="62223">
        <dgm:presLayoutVars>
          <dgm:chPref val="3"/>
        </dgm:presLayoutVars>
      </dgm:prSet>
      <dgm:spPr/>
      <dgm:t>
        <a:bodyPr/>
        <a:lstStyle/>
        <a:p>
          <a:endParaRPr lang="et-EE"/>
        </a:p>
      </dgm:t>
    </dgm:pt>
    <dgm:pt modelId="{A59248DB-0AE9-4372-835A-78ED663045C4}" type="pres">
      <dgm:prSet presAssocID="{D44F5E73-12C1-4F9E-9132-03DC90094C2C}" presName="rootConnector" presStyleLbl="node3" presStyleIdx="14" presStyleCnt="20"/>
      <dgm:spPr/>
      <dgm:t>
        <a:bodyPr/>
        <a:lstStyle/>
        <a:p>
          <a:endParaRPr lang="et-EE"/>
        </a:p>
      </dgm:t>
    </dgm:pt>
    <dgm:pt modelId="{3C48774F-7049-4062-AD97-46CDE0950A3A}" type="pres">
      <dgm:prSet presAssocID="{D44F5E73-12C1-4F9E-9132-03DC90094C2C}" presName="hierChild4" presStyleCnt="0"/>
      <dgm:spPr/>
    </dgm:pt>
    <dgm:pt modelId="{09CCB7E1-8D66-4A61-B839-D90894248F0B}" type="pres">
      <dgm:prSet presAssocID="{D44F5E73-12C1-4F9E-9132-03DC90094C2C}" presName="hierChild5" presStyleCnt="0"/>
      <dgm:spPr/>
    </dgm:pt>
    <dgm:pt modelId="{BC848C43-4DED-4EF1-A44E-2FDCDA310E37}" type="pres">
      <dgm:prSet presAssocID="{7E8D1EC0-891F-41CE-A1E6-36642BC3969D}" presName="hierChild5" presStyleCnt="0"/>
      <dgm:spPr/>
    </dgm:pt>
    <dgm:pt modelId="{F23D92CC-088C-4744-9E5B-08A83D9ADBF3}" type="pres">
      <dgm:prSet presAssocID="{384E0817-5302-4135-A9D4-25A11D057A17}" presName="Name37" presStyleLbl="parChTrans1D2" presStyleIdx="3" presStyleCnt="4"/>
      <dgm:spPr/>
      <dgm:t>
        <a:bodyPr/>
        <a:lstStyle/>
        <a:p>
          <a:endParaRPr lang="en-US"/>
        </a:p>
      </dgm:t>
    </dgm:pt>
    <dgm:pt modelId="{FF6BF73E-4C49-40D6-9B1C-FC0BFAB5C159}" type="pres">
      <dgm:prSet presAssocID="{A81CF680-26FA-4DA7-9A8E-732F1E25FDB4}" presName="hierRoot2" presStyleCnt="0">
        <dgm:presLayoutVars>
          <dgm:hierBranch val="init"/>
        </dgm:presLayoutVars>
      </dgm:prSet>
      <dgm:spPr/>
    </dgm:pt>
    <dgm:pt modelId="{A24AE93B-A93A-45CA-9D24-898BF63CD522}" type="pres">
      <dgm:prSet presAssocID="{A81CF680-26FA-4DA7-9A8E-732F1E25FDB4}" presName="rootComposite" presStyleCnt="0"/>
      <dgm:spPr/>
    </dgm:pt>
    <dgm:pt modelId="{295408B0-988F-405D-BF6A-67E0465DAC06}" type="pres">
      <dgm:prSet presAssocID="{A81CF680-26FA-4DA7-9A8E-732F1E25FDB4}" presName="rootText" presStyleLbl="node2" presStyleIdx="3" presStyleCnt="4" custScaleX="148112" custLinFactNeighborX="284" custLinFactNeighborY="-73952">
        <dgm:presLayoutVars>
          <dgm:chPref val="3"/>
        </dgm:presLayoutVars>
      </dgm:prSet>
      <dgm:spPr/>
      <dgm:t>
        <a:bodyPr/>
        <a:lstStyle/>
        <a:p>
          <a:endParaRPr lang="en-US"/>
        </a:p>
      </dgm:t>
    </dgm:pt>
    <dgm:pt modelId="{FF16CA69-161E-4FB7-AE35-A2464DAFF027}" type="pres">
      <dgm:prSet presAssocID="{A81CF680-26FA-4DA7-9A8E-732F1E25FDB4}" presName="rootConnector" presStyleLbl="node2" presStyleIdx="3" presStyleCnt="4"/>
      <dgm:spPr/>
      <dgm:t>
        <a:bodyPr/>
        <a:lstStyle/>
        <a:p>
          <a:endParaRPr lang="en-US"/>
        </a:p>
      </dgm:t>
    </dgm:pt>
    <dgm:pt modelId="{BA48EC9F-1ADB-404A-BE8F-E90051824ED9}" type="pres">
      <dgm:prSet presAssocID="{A81CF680-26FA-4DA7-9A8E-732F1E25FDB4}" presName="hierChild4" presStyleCnt="0"/>
      <dgm:spPr/>
    </dgm:pt>
    <dgm:pt modelId="{82B4067F-F740-46F4-AC0B-AA6C875D0858}" type="pres">
      <dgm:prSet presAssocID="{082950E2-2F38-44E5-98BB-7B1D57D8C9F9}" presName="Name37" presStyleLbl="parChTrans1D3" presStyleIdx="15" presStyleCnt="20"/>
      <dgm:spPr/>
      <dgm:t>
        <a:bodyPr/>
        <a:lstStyle/>
        <a:p>
          <a:endParaRPr lang="en-US"/>
        </a:p>
      </dgm:t>
    </dgm:pt>
    <dgm:pt modelId="{4B632AD4-82A6-422F-B70D-F431D39D888B}" type="pres">
      <dgm:prSet presAssocID="{024516F1-4FD8-42B9-BC1A-5B2C5E0D07F5}" presName="hierRoot2" presStyleCnt="0">
        <dgm:presLayoutVars>
          <dgm:hierBranch val="init"/>
        </dgm:presLayoutVars>
      </dgm:prSet>
      <dgm:spPr/>
    </dgm:pt>
    <dgm:pt modelId="{B5D8CAFB-57C8-4425-93C9-16C5D0B28068}" type="pres">
      <dgm:prSet presAssocID="{024516F1-4FD8-42B9-BC1A-5B2C5E0D07F5}" presName="rootComposite" presStyleCnt="0"/>
      <dgm:spPr/>
    </dgm:pt>
    <dgm:pt modelId="{8AEA0AC0-D482-49CC-A166-C1F045830944}" type="pres">
      <dgm:prSet presAssocID="{024516F1-4FD8-42B9-BC1A-5B2C5E0D07F5}" presName="rootText" presStyleLbl="node3" presStyleIdx="15" presStyleCnt="20" custScaleY="40087" custLinFactY="57327" custLinFactNeighborX="-9542" custLinFactNeighborY="100000">
        <dgm:presLayoutVars>
          <dgm:chPref val="3"/>
        </dgm:presLayoutVars>
      </dgm:prSet>
      <dgm:spPr/>
      <dgm:t>
        <a:bodyPr/>
        <a:lstStyle/>
        <a:p>
          <a:endParaRPr lang="en-US"/>
        </a:p>
      </dgm:t>
    </dgm:pt>
    <dgm:pt modelId="{06544151-237F-4A91-A5E5-B3354ECCC3C6}" type="pres">
      <dgm:prSet presAssocID="{024516F1-4FD8-42B9-BC1A-5B2C5E0D07F5}" presName="rootConnector" presStyleLbl="node3" presStyleIdx="15" presStyleCnt="20"/>
      <dgm:spPr/>
      <dgm:t>
        <a:bodyPr/>
        <a:lstStyle/>
        <a:p>
          <a:endParaRPr lang="en-US"/>
        </a:p>
      </dgm:t>
    </dgm:pt>
    <dgm:pt modelId="{3D0B79F1-7E8C-48D0-B836-B8BFDD153871}" type="pres">
      <dgm:prSet presAssocID="{024516F1-4FD8-42B9-BC1A-5B2C5E0D07F5}" presName="hierChild4" presStyleCnt="0"/>
      <dgm:spPr/>
    </dgm:pt>
    <dgm:pt modelId="{52B6EC7B-2F1C-4FE4-9D83-468BD60402F5}" type="pres">
      <dgm:prSet presAssocID="{024516F1-4FD8-42B9-BC1A-5B2C5E0D07F5}" presName="hierChild5" presStyleCnt="0"/>
      <dgm:spPr/>
    </dgm:pt>
    <dgm:pt modelId="{43B474D2-5F30-4792-9CA4-F82453FD2471}" type="pres">
      <dgm:prSet presAssocID="{38CB33F7-C8FE-406F-A46E-6F0897157C5B}" presName="Name37" presStyleLbl="parChTrans1D3" presStyleIdx="16" presStyleCnt="20"/>
      <dgm:spPr/>
      <dgm:t>
        <a:bodyPr/>
        <a:lstStyle/>
        <a:p>
          <a:endParaRPr lang="en-US"/>
        </a:p>
      </dgm:t>
    </dgm:pt>
    <dgm:pt modelId="{C4E6405C-E970-4EC4-A787-3714D5613077}" type="pres">
      <dgm:prSet presAssocID="{C3B5AEB9-8440-4009-8EF8-A5D7A5F04DBD}" presName="hierRoot2" presStyleCnt="0">
        <dgm:presLayoutVars>
          <dgm:hierBranch val="init"/>
        </dgm:presLayoutVars>
      </dgm:prSet>
      <dgm:spPr/>
    </dgm:pt>
    <dgm:pt modelId="{4E95DE61-0317-471C-83F7-8179DDDBDFA3}" type="pres">
      <dgm:prSet presAssocID="{C3B5AEB9-8440-4009-8EF8-A5D7A5F04DBD}" presName="rootComposite" presStyleCnt="0"/>
      <dgm:spPr/>
    </dgm:pt>
    <dgm:pt modelId="{E52F2982-AEEC-496E-8CF8-35E3E6B4ECA9}" type="pres">
      <dgm:prSet presAssocID="{C3B5AEB9-8440-4009-8EF8-A5D7A5F04DBD}" presName="rootText" presStyleLbl="node3" presStyleIdx="16" presStyleCnt="20" custScaleY="40087" custLinFactY="33913" custLinFactNeighborX="-8787" custLinFactNeighborY="100000">
        <dgm:presLayoutVars>
          <dgm:chPref val="3"/>
        </dgm:presLayoutVars>
      </dgm:prSet>
      <dgm:spPr/>
      <dgm:t>
        <a:bodyPr/>
        <a:lstStyle/>
        <a:p>
          <a:endParaRPr lang="en-US"/>
        </a:p>
      </dgm:t>
    </dgm:pt>
    <dgm:pt modelId="{4535655A-43F8-4D57-965F-5E42ACAFB7F3}" type="pres">
      <dgm:prSet presAssocID="{C3B5AEB9-8440-4009-8EF8-A5D7A5F04DBD}" presName="rootConnector" presStyleLbl="node3" presStyleIdx="16" presStyleCnt="20"/>
      <dgm:spPr/>
      <dgm:t>
        <a:bodyPr/>
        <a:lstStyle/>
        <a:p>
          <a:endParaRPr lang="en-US"/>
        </a:p>
      </dgm:t>
    </dgm:pt>
    <dgm:pt modelId="{67BE3E6A-846F-48C1-B7F2-3A5FA108B080}" type="pres">
      <dgm:prSet presAssocID="{C3B5AEB9-8440-4009-8EF8-A5D7A5F04DBD}" presName="hierChild4" presStyleCnt="0"/>
      <dgm:spPr/>
    </dgm:pt>
    <dgm:pt modelId="{A438D162-1CFB-4CFC-9B1A-4D2F66F2C592}" type="pres">
      <dgm:prSet presAssocID="{C3B5AEB9-8440-4009-8EF8-A5D7A5F04DBD}" presName="hierChild5" presStyleCnt="0"/>
      <dgm:spPr/>
    </dgm:pt>
    <dgm:pt modelId="{157798C5-C3A7-4C93-8754-F6FDB177D086}" type="pres">
      <dgm:prSet presAssocID="{4FAC08D3-20EC-4F99-9A08-705CAA38E619}" presName="Name37" presStyleLbl="parChTrans1D3" presStyleIdx="17" presStyleCnt="20"/>
      <dgm:spPr/>
      <dgm:t>
        <a:bodyPr/>
        <a:lstStyle/>
        <a:p>
          <a:endParaRPr lang="en-US"/>
        </a:p>
      </dgm:t>
    </dgm:pt>
    <dgm:pt modelId="{7A53AF0A-09A1-45CE-9E49-729A10B1BCD7}" type="pres">
      <dgm:prSet presAssocID="{5374B8B6-2603-48AC-952E-386D97309FD9}" presName="hierRoot2" presStyleCnt="0">
        <dgm:presLayoutVars>
          <dgm:hierBranch val="init"/>
        </dgm:presLayoutVars>
      </dgm:prSet>
      <dgm:spPr/>
    </dgm:pt>
    <dgm:pt modelId="{6646D72B-BCFB-4102-B281-67F5ABBA4C00}" type="pres">
      <dgm:prSet presAssocID="{5374B8B6-2603-48AC-952E-386D97309FD9}" presName="rootComposite" presStyleCnt="0"/>
      <dgm:spPr/>
    </dgm:pt>
    <dgm:pt modelId="{A35C55FC-8D4B-46C8-B43C-7A391CFA7804}" type="pres">
      <dgm:prSet presAssocID="{5374B8B6-2603-48AC-952E-386D97309FD9}" presName="rootText" presStyleLbl="node3" presStyleIdx="17" presStyleCnt="20" custScaleY="40087" custLinFactY="11695" custLinFactNeighborX="-8787" custLinFactNeighborY="100000">
        <dgm:presLayoutVars>
          <dgm:chPref val="3"/>
        </dgm:presLayoutVars>
      </dgm:prSet>
      <dgm:spPr/>
      <dgm:t>
        <a:bodyPr/>
        <a:lstStyle/>
        <a:p>
          <a:endParaRPr lang="en-US"/>
        </a:p>
      </dgm:t>
    </dgm:pt>
    <dgm:pt modelId="{3B94285A-E0A1-418D-8C85-E76DA1242743}" type="pres">
      <dgm:prSet presAssocID="{5374B8B6-2603-48AC-952E-386D97309FD9}" presName="rootConnector" presStyleLbl="node3" presStyleIdx="17" presStyleCnt="20"/>
      <dgm:spPr/>
      <dgm:t>
        <a:bodyPr/>
        <a:lstStyle/>
        <a:p>
          <a:endParaRPr lang="en-US"/>
        </a:p>
      </dgm:t>
    </dgm:pt>
    <dgm:pt modelId="{CE617B9F-6BCB-4A7F-87B9-BA63927FAE3F}" type="pres">
      <dgm:prSet presAssocID="{5374B8B6-2603-48AC-952E-386D97309FD9}" presName="hierChild4" presStyleCnt="0"/>
      <dgm:spPr/>
    </dgm:pt>
    <dgm:pt modelId="{FC475545-5B06-4AC2-805C-74FEE4F78121}" type="pres">
      <dgm:prSet presAssocID="{5374B8B6-2603-48AC-952E-386D97309FD9}" presName="hierChild5" presStyleCnt="0"/>
      <dgm:spPr/>
    </dgm:pt>
    <dgm:pt modelId="{8DB4DD9D-2C54-493C-8F2A-E538E19B26D8}" type="pres">
      <dgm:prSet presAssocID="{3286724A-F4EC-44C7-8B68-13DF1CFE0729}" presName="Name37" presStyleLbl="parChTrans1D3" presStyleIdx="18" presStyleCnt="20"/>
      <dgm:spPr/>
      <dgm:t>
        <a:bodyPr/>
        <a:lstStyle/>
        <a:p>
          <a:endParaRPr lang="et-EE"/>
        </a:p>
      </dgm:t>
    </dgm:pt>
    <dgm:pt modelId="{982F047D-DB95-48CA-B879-162E85A9E651}" type="pres">
      <dgm:prSet presAssocID="{7F47FD74-BCDC-4B73-BF91-2CA65B3C87F7}" presName="hierRoot2" presStyleCnt="0">
        <dgm:presLayoutVars>
          <dgm:hierBranch val="init"/>
        </dgm:presLayoutVars>
      </dgm:prSet>
      <dgm:spPr/>
    </dgm:pt>
    <dgm:pt modelId="{E182B633-809C-4439-81F6-09DB0F277002}" type="pres">
      <dgm:prSet presAssocID="{7F47FD74-BCDC-4B73-BF91-2CA65B3C87F7}" presName="rootComposite" presStyleCnt="0"/>
      <dgm:spPr/>
    </dgm:pt>
    <dgm:pt modelId="{6A46B8EC-34A2-41BC-8632-47022201A6FC}" type="pres">
      <dgm:prSet presAssocID="{7F47FD74-BCDC-4B73-BF91-2CA65B3C87F7}" presName="rootText" presStyleLbl="node3" presStyleIdx="18" presStyleCnt="20" custScaleY="40087" custLinFactNeighborX="-9542" custLinFactNeighborY="88776">
        <dgm:presLayoutVars>
          <dgm:chPref val="3"/>
        </dgm:presLayoutVars>
      </dgm:prSet>
      <dgm:spPr/>
      <dgm:t>
        <a:bodyPr/>
        <a:lstStyle/>
        <a:p>
          <a:endParaRPr lang="et-EE"/>
        </a:p>
      </dgm:t>
    </dgm:pt>
    <dgm:pt modelId="{3B2BE542-2265-4182-A8C3-0237603D4401}" type="pres">
      <dgm:prSet presAssocID="{7F47FD74-BCDC-4B73-BF91-2CA65B3C87F7}" presName="rootConnector" presStyleLbl="node3" presStyleIdx="18" presStyleCnt="20"/>
      <dgm:spPr/>
      <dgm:t>
        <a:bodyPr/>
        <a:lstStyle/>
        <a:p>
          <a:endParaRPr lang="et-EE"/>
        </a:p>
      </dgm:t>
    </dgm:pt>
    <dgm:pt modelId="{F0844367-6DB1-4CD2-92AE-9C7A8DABC631}" type="pres">
      <dgm:prSet presAssocID="{7F47FD74-BCDC-4B73-BF91-2CA65B3C87F7}" presName="hierChild4" presStyleCnt="0"/>
      <dgm:spPr/>
    </dgm:pt>
    <dgm:pt modelId="{8044F38F-171D-4DB9-B31E-BAB60D272D2E}" type="pres">
      <dgm:prSet presAssocID="{7F47FD74-BCDC-4B73-BF91-2CA65B3C87F7}" presName="hierChild5" presStyleCnt="0"/>
      <dgm:spPr/>
    </dgm:pt>
    <dgm:pt modelId="{57888484-323C-4888-9696-1738219499D2}" type="pres">
      <dgm:prSet presAssocID="{4DA006BD-83E7-47AB-B82C-7BAF1208644D}" presName="Name37" presStyleLbl="parChTrans1D3" presStyleIdx="19" presStyleCnt="20"/>
      <dgm:spPr/>
      <dgm:t>
        <a:bodyPr/>
        <a:lstStyle/>
        <a:p>
          <a:endParaRPr lang="et-EE"/>
        </a:p>
      </dgm:t>
    </dgm:pt>
    <dgm:pt modelId="{13D2A4D0-FFB7-434C-AB25-E382D0F963B7}" type="pres">
      <dgm:prSet presAssocID="{D51F0120-2F8F-4766-942B-90C41EC30042}" presName="hierRoot2" presStyleCnt="0">
        <dgm:presLayoutVars>
          <dgm:hierBranch val="init"/>
        </dgm:presLayoutVars>
      </dgm:prSet>
      <dgm:spPr/>
    </dgm:pt>
    <dgm:pt modelId="{6FD30F7F-FB93-4A93-9C66-05316F520292}" type="pres">
      <dgm:prSet presAssocID="{D51F0120-2F8F-4766-942B-90C41EC30042}" presName="rootComposite" presStyleCnt="0"/>
      <dgm:spPr/>
    </dgm:pt>
    <dgm:pt modelId="{A920AB8D-2C52-4862-BA87-0F17DFB9AF16}" type="pres">
      <dgm:prSet presAssocID="{D51F0120-2F8F-4766-942B-90C41EC30042}" presName="rootText" presStyleLbl="node3" presStyleIdx="19" presStyleCnt="20" custScaleY="40087" custLinFactNeighborX="-9542" custLinFactNeighborY="62223">
        <dgm:presLayoutVars>
          <dgm:chPref val="3"/>
        </dgm:presLayoutVars>
      </dgm:prSet>
      <dgm:spPr/>
      <dgm:t>
        <a:bodyPr/>
        <a:lstStyle/>
        <a:p>
          <a:endParaRPr lang="et-EE"/>
        </a:p>
      </dgm:t>
    </dgm:pt>
    <dgm:pt modelId="{D6D8968D-E256-4B30-AC0A-AEEC8D629F7A}" type="pres">
      <dgm:prSet presAssocID="{D51F0120-2F8F-4766-942B-90C41EC30042}" presName="rootConnector" presStyleLbl="node3" presStyleIdx="19" presStyleCnt="20"/>
      <dgm:spPr/>
      <dgm:t>
        <a:bodyPr/>
        <a:lstStyle/>
        <a:p>
          <a:endParaRPr lang="et-EE"/>
        </a:p>
      </dgm:t>
    </dgm:pt>
    <dgm:pt modelId="{30B7B75E-4781-482D-BDF3-30102FB5BCD3}" type="pres">
      <dgm:prSet presAssocID="{D51F0120-2F8F-4766-942B-90C41EC30042}" presName="hierChild4" presStyleCnt="0"/>
      <dgm:spPr/>
    </dgm:pt>
    <dgm:pt modelId="{689B2E8F-F063-4041-8102-6F8A055EA5B9}" type="pres">
      <dgm:prSet presAssocID="{D51F0120-2F8F-4766-942B-90C41EC30042}" presName="hierChild5" presStyleCnt="0"/>
      <dgm:spPr/>
    </dgm:pt>
    <dgm:pt modelId="{5D2D76AD-A877-4848-A8C3-0F66EB700803}" type="pres">
      <dgm:prSet presAssocID="{A81CF680-26FA-4DA7-9A8E-732F1E25FDB4}" presName="hierChild5" presStyleCnt="0"/>
      <dgm:spPr/>
    </dgm:pt>
    <dgm:pt modelId="{35BE4522-5F6F-4756-84FB-1AA4E33AA8AF}" type="pres">
      <dgm:prSet presAssocID="{EC695CF2-3AE1-44DF-81DB-ABB802EDAB07}" presName="hierChild3" presStyleCnt="0"/>
      <dgm:spPr/>
    </dgm:pt>
  </dgm:ptLst>
  <dgm:cxnLst>
    <dgm:cxn modelId="{D44FB66C-822F-4E29-919F-D581E1395AC5}" type="presOf" srcId="{384E0817-5302-4135-A9D4-25A11D057A17}" destId="{F23D92CC-088C-4744-9E5B-08A83D9ADBF3}" srcOrd="0" destOrd="0" presId="urn:microsoft.com/office/officeart/2005/8/layout/orgChart1"/>
    <dgm:cxn modelId="{109D93FF-A748-4DF3-8BEC-A5A79BA2164D}" type="presOf" srcId="{9B0275C0-0D9E-4FA6-ADB4-A0403B9B1B88}" destId="{5B2DDE22-66C1-45B2-959D-13AEEA5E477D}" srcOrd="0" destOrd="0" presId="urn:microsoft.com/office/officeart/2005/8/layout/orgChart1"/>
    <dgm:cxn modelId="{CAA74F86-A618-4D4C-A21A-6678A4C6079C}" type="presOf" srcId="{ACB5C453-9612-4059-87E1-BAA07C00593D}" destId="{2D8F3F16-2BC6-44A6-82B6-EB987057EF7B}" srcOrd="0" destOrd="0" presId="urn:microsoft.com/office/officeart/2005/8/layout/orgChart1"/>
    <dgm:cxn modelId="{D0AFD9AD-FA42-4D99-9150-C47E9CDB9DAA}" srcId="{7E8D1EC0-891F-41CE-A1E6-36642BC3969D}" destId="{742DCF5C-4243-4DB0-9F33-D7D3AFBCB906}" srcOrd="1" destOrd="0" parTransId="{784183F8-7364-4ED4-8708-CA711C6389D4}" sibTransId="{9C840F79-0F32-4C34-A3AA-06C348F664F1}"/>
    <dgm:cxn modelId="{C810A8E2-5355-46BA-8ED8-5E72F7F2103E}" type="presOf" srcId="{742DCF5C-4243-4DB0-9F33-D7D3AFBCB906}" destId="{3A096A35-97EA-4489-8A35-E39CB5C2C231}" srcOrd="0" destOrd="0" presId="urn:microsoft.com/office/officeart/2005/8/layout/orgChart1"/>
    <dgm:cxn modelId="{33E366B4-EC1E-471F-BEBB-E988FADC63C2}" type="presOf" srcId="{327C8DAA-3CB1-4CFE-85EB-A1F991DA46D8}" destId="{C6C8CC80-AB77-417C-9222-8AFA2B3D6AA5}" srcOrd="0" destOrd="0" presId="urn:microsoft.com/office/officeart/2005/8/layout/orgChart1"/>
    <dgm:cxn modelId="{4FC9776C-92B6-4F8B-9298-82339299D283}" srcId="{A9013310-3457-45DD-9635-46ED14B40F19}" destId="{327C8DAA-3CB1-4CFE-85EB-A1F991DA46D8}" srcOrd="2" destOrd="0" parTransId="{ED36C05F-DE97-4A77-9651-C13B1A67A11B}" sibTransId="{F0FBCDFA-28DA-42BF-9BC0-C3A501F10DFC}"/>
    <dgm:cxn modelId="{14805CC0-A30F-49B0-9FC4-C999B0494F82}" type="presOf" srcId="{D7E2E1FF-38B0-4338-85E4-7C9156306132}" destId="{1046020D-AAF7-4A93-9CCB-D23FB9B35877}" srcOrd="0" destOrd="0" presId="urn:microsoft.com/office/officeart/2005/8/layout/orgChart1"/>
    <dgm:cxn modelId="{806F6055-032D-4DC3-AB61-1550533923C2}" srcId="{FBC4FA0D-0D96-4189-8C39-60050ABD6D31}" destId="{EC695CF2-3AE1-44DF-81DB-ABB802EDAB07}" srcOrd="0" destOrd="0" parTransId="{9960184F-D3EC-479C-B616-AAD31405A48E}" sibTransId="{64796D21-FFA9-4772-98F2-DCCA48C5A25F}"/>
    <dgm:cxn modelId="{7A4BC912-FC80-4EE3-9625-9F4F94840BEA}" type="presOf" srcId="{FFB10C7F-CF9E-47F4-9D43-A8A587484274}" destId="{223B537E-AD62-4B13-A5BA-774892B6B745}" srcOrd="1" destOrd="0" presId="urn:microsoft.com/office/officeart/2005/8/layout/orgChart1"/>
    <dgm:cxn modelId="{7F72C745-3FDD-4140-B002-1D4DE1DCE2D6}" type="presOf" srcId="{9FC1AE48-62CF-4F4A-870C-2E41FCE57824}" destId="{296EBCD3-68EE-4EC4-885D-B96A1FA10CB0}" srcOrd="1" destOrd="0" presId="urn:microsoft.com/office/officeart/2005/8/layout/orgChart1"/>
    <dgm:cxn modelId="{2D3BE47E-9E6F-41F6-8BED-F33DA27F88C6}" srcId="{A81CF680-26FA-4DA7-9A8E-732F1E25FDB4}" destId="{7F47FD74-BCDC-4B73-BF91-2CA65B3C87F7}" srcOrd="3" destOrd="0" parTransId="{3286724A-F4EC-44C7-8B68-13DF1CFE0729}" sibTransId="{143D9F52-80C5-42ED-8F51-2F75BAB82166}"/>
    <dgm:cxn modelId="{4B579468-974A-4E06-AFB6-E0A2E04DF04A}" type="presOf" srcId="{C2B26E77-13AA-4F39-9C0F-904BA2C9CB5E}" destId="{9C4B1CE9-65B9-4690-B0CC-171AC6FB6F93}" srcOrd="0" destOrd="0" presId="urn:microsoft.com/office/officeart/2005/8/layout/orgChart1"/>
    <dgm:cxn modelId="{71DCE3CC-996A-4014-B236-B9F0C02D7A85}" type="presOf" srcId="{62DECC4F-D9A5-4206-8452-DB3CFA75F6C8}" destId="{146FFAD6-E1E6-4D6D-8BCA-75311CA3DB08}" srcOrd="0" destOrd="0" presId="urn:microsoft.com/office/officeart/2005/8/layout/orgChart1"/>
    <dgm:cxn modelId="{EDBD60F4-DAA5-4AAA-A0B2-7970AEF3E150}" type="presOf" srcId="{39538BE5-670E-48A5-8B8A-D662AD7CC704}" destId="{1571EAF6-528A-4333-95AA-249A589FD0F3}" srcOrd="1" destOrd="0" presId="urn:microsoft.com/office/officeart/2005/8/layout/orgChart1"/>
    <dgm:cxn modelId="{602CDF8C-B4EF-4495-B15D-3B91E8346D44}" type="presOf" srcId="{024516F1-4FD8-42B9-BC1A-5B2C5E0D07F5}" destId="{8AEA0AC0-D482-49CC-A166-C1F045830944}" srcOrd="0" destOrd="0" presId="urn:microsoft.com/office/officeart/2005/8/layout/orgChart1"/>
    <dgm:cxn modelId="{9AEBEC24-532A-489F-B76F-A46C78CFF463}" srcId="{A81CF680-26FA-4DA7-9A8E-732F1E25FDB4}" destId="{5374B8B6-2603-48AC-952E-386D97309FD9}" srcOrd="2" destOrd="0" parTransId="{4FAC08D3-20EC-4F99-9A08-705CAA38E619}" sibTransId="{2497D7DE-8985-441F-B7CD-ED66D89FFE0C}"/>
    <dgm:cxn modelId="{357640A2-B419-4A92-9AFD-55F712FE6326}" type="presOf" srcId="{061FC9A2-8822-4AEA-878A-F46718EA08A9}" destId="{D81841DE-091A-4DEA-9C03-96774B7B7B7A}" srcOrd="0" destOrd="0" presId="urn:microsoft.com/office/officeart/2005/8/layout/orgChart1"/>
    <dgm:cxn modelId="{FE57C308-2CF9-4EB5-BA23-6600F7CE88A4}" type="presOf" srcId="{FFB10C7F-CF9E-47F4-9D43-A8A587484274}" destId="{93D59DE2-8864-436B-A114-5867955D87E6}" srcOrd="0" destOrd="0" presId="urn:microsoft.com/office/officeart/2005/8/layout/orgChart1"/>
    <dgm:cxn modelId="{FC678566-F1EF-47B8-9FB0-F10BB3640DFF}" type="presOf" srcId="{96079A3C-F2C0-491E-B081-7B63CA6B3778}" destId="{22B837A7-56E1-4B46-B7D9-1426B9487EF0}" srcOrd="0" destOrd="0" presId="urn:microsoft.com/office/officeart/2005/8/layout/orgChart1"/>
    <dgm:cxn modelId="{A4AB4867-1A2C-42C0-AD79-1B09090DA210}" type="presOf" srcId="{A9013310-3457-45DD-9635-46ED14B40F19}" destId="{75A0E6A7-5A32-4B7C-9A41-45B7697511BB}" srcOrd="1" destOrd="0" presId="urn:microsoft.com/office/officeart/2005/8/layout/orgChart1"/>
    <dgm:cxn modelId="{39FB5F62-5FF0-4458-9D7D-E6E33263D84C}" srcId="{7E8D1EC0-891F-41CE-A1E6-36642BC3969D}" destId="{D44F5E73-12C1-4F9E-9132-03DC90094C2C}" srcOrd="4" destOrd="0" parTransId="{3D91E598-AA68-445B-840A-5A2B347687C4}" sibTransId="{E938BD8A-64BD-4E5D-AF4F-9B88DB23A04D}"/>
    <dgm:cxn modelId="{AFA3CF6B-3189-44A9-B2A7-A14264E96453}" type="presOf" srcId="{061FC9A2-8822-4AEA-878A-F46718EA08A9}" destId="{024D087A-0458-45D8-927F-13D072D3452B}" srcOrd="1" destOrd="0" presId="urn:microsoft.com/office/officeart/2005/8/layout/orgChart1"/>
    <dgm:cxn modelId="{DF8FFB34-C77E-4CCC-9B20-C864EB475F4A}" type="presOf" srcId="{BADC72DD-57F6-4261-AFE7-E2680BF07CE7}" destId="{068956EC-9C14-4AD2-8796-17A432788129}" srcOrd="1" destOrd="0" presId="urn:microsoft.com/office/officeart/2005/8/layout/orgChart1"/>
    <dgm:cxn modelId="{18FB9296-A658-4711-AD6E-25326FEB67E8}" type="presOf" srcId="{7E8D1EC0-891F-41CE-A1E6-36642BC3969D}" destId="{EA47C195-1C6E-49A9-8990-8049D2BB124E}" srcOrd="1" destOrd="0" presId="urn:microsoft.com/office/officeart/2005/8/layout/orgChart1"/>
    <dgm:cxn modelId="{A290311D-E3AF-4188-9BF2-9C2BB18760B9}" type="presOf" srcId="{A81CF680-26FA-4DA7-9A8E-732F1E25FDB4}" destId="{295408B0-988F-405D-BF6A-67E0465DAC06}" srcOrd="0" destOrd="0" presId="urn:microsoft.com/office/officeart/2005/8/layout/orgChart1"/>
    <dgm:cxn modelId="{8646EF0D-571B-4226-9FCC-5F8AEED556F5}" type="presOf" srcId="{FC73F350-7F21-49DB-AC03-A1E614F546DC}" destId="{FD79B6BF-A6BF-4A66-A4A8-099DE22AE54F}" srcOrd="0" destOrd="0" presId="urn:microsoft.com/office/officeart/2005/8/layout/orgChart1"/>
    <dgm:cxn modelId="{E77385E2-B6C7-4836-AD29-BFC3AE9B7291}" type="presOf" srcId="{A9013310-3457-45DD-9635-46ED14B40F19}" destId="{4859FEE3-1BE5-4F6A-B49D-B03A3F7F1D1B}" srcOrd="0" destOrd="0" presId="urn:microsoft.com/office/officeart/2005/8/layout/orgChart1"/>
    <dgm:cxn modelId="{E0F6F48D-66B2-4579-AE1C-B52C275F04E4}" type="presOf" srcId="{784183F8-7364-4ED4-8708-CA711C6389D4}" destId="{851BB622-B7B5-4D2F-8B8C-A265DCA16A07}" srcOrd="0" destOrd="0" presId="urn:microsoft.com/office/officeart/2005/8/layout/orgChart1"/>
    <dgm:cxn modelId="{A488D7E9-8561-4CD9-95E5-7AB0C1609A4B}" type="presOf" srcId="{5374B8B6-2603-48AC-952E-386D97309FD9}" destId="{A35C55FC-8D4B-46C8-B43C-7A391CFA7804}" srcOrd="0" destOrd="0" presId="urn:microsoft.com/office/officeart/2005/8/layout/orgChart1"/>
    <dgm:cxn modelId="{970F2D15-41C9-4E86-8580-C40190E2E530}" type="presOf" srcId="{FBC4FA0D-0D96-4189-8C39-60050ABD6D31}" destId="{77505F92-5899-4972-AA8D-CC653092ECAF}" srcOrd="0" destOrd="0" presId="urn:microsoft.com/office/officeart/2005/8/layout/orgChart1"/>
    <dgm:cxn modelId="{969BCE9E-56C8-4365-B436-0C25DD166956}" type="presOf" srcId="{BD1D6A3C-CB31-4443-B89F-07D9C1CBE204}" destId="{474A2651-E78E-48DB-9871-A56E6A0F94B4}" srcOrd="0" destOrd="0" presId="urn:microsoft.com/office/officeart/2005/8/layout/orgChart1"/>
    <dgm:cxn modelId="{F2E9421C-43F2-4A95-8239-F4A7D3E7575A}" type="presOf" srcId="{7158D4A1-8817-4067-9820-B1036511794F}" destId="{31100B67-8BC6-4565-9022-073983016544}" srcOrd="0" destOrd="0" presId="urn:microsoft.com/office/officeart/2005/8/layout/orgChart1"/>
    <dgm:cxn modelId="{5D32EA5C-083A-4198-B43A-BD450D76D257}" type="presOf" srcId="{4DA006BD-83E7-47AB-B82C-7BAF1208644D}" destId="{57888484-323C-4888-9696-1738219499D2}" srcOrd="0" destOrd="0" presId="urn:microsoft.com/office/officeart/2005/8/layout/orgChart1"/>
    <dgm:cxn modelId="{C7CEC6AC-9CE0-48C8-943A-ADC4E1FF09A8}" type="presOf" srcId="{C0FAC13A-3ABD-4DBC-B88B-D5269686BB75}" destId="{2BCF7A0C-A10C-4649-A2B9-E1FA5E402BA2}" srcOrd="0" destOrd="0" presId="urn:microsoft.com/office/officeart/2005/8/layout/orgChart1"/>
    <dgm:cxn modelId="{EBA0EE97-B69F-4EDC-B0F7-F067A5A50B3D}" srcId="{7E8D1EC0-891F-41CE-A1E6-36642BC3969D}" destId="{62DECC4F-D9A5-4206-8452-DB3CFA75F6C8}" srcOrd="2" destOrd="0" parTransId="{FC73F350-7F21-49DB-AC03-A1E614F546DC}" sibTransId="{82606822-35F3-41E0-91FF-E77549C41E07}"/>
    <dgm:cxn modelId="{71981B4F-176E-4DE6-A7EC-BEE716CAD8D1}" type="presOf" srcId="{4FAC08D3-20EC-4F99-9A08-705CAA38E619}" destId="{157798C5-C3A7-4C93-8754-F6FDB177D086}" srcOrd="0" destOrd="0" presId="urn:microsoft.com/office/officeart/2005/8/layout/orgChart1"/>
    <dgm:cxn modelId="{69FED289-668C-4D29-9A88-B52909E05133}" type="presOf" srcId="{7F47FD74-BCDC-4B73-BF91-2CA65B3C87F7}" destId="{3B2BE542-2265-4182-A8C3-0237603D4401}" srcOrd="1" destOrd="0" presId="urn:microsoft.com/office/officeart/2005/8/layout/orgChart1"/>
    <dgm:cxn modelId="{382A530B-ADFA-4907-A8EF-E2F9ACA8EA97}" type="presOf" srcId="{5374B8B6-2603-48AC-952E-386D97309FD9}" destId="{3B94285A-E0A1-418D-8C85-E76DA1242743}" srcOrd="1" destOrd="0" presId="urn:microsoft.com/office/officeart/2005/8/layout/orgChart1"/>
    <dgm:cxn modelId="{BD6084D1-B921-44EB-AEBB-F66DC4F83C6B}" type="presOf" srcId="{024516F1-4FD8-42B9-BC1A-5B2C5E0D07F5}" destId="{06544151-237F-4A91-A5E5-B3354ECCC3C6}" srcOrd="1" destOrd="0" presId="urn:microsoft.com/office/officeart/2005/8/layout/orgChart1"/>
    <dgm:cxn modelId="{D9063DEB-04FA-44EE-9B6A-CD1A69A04771}" type="presOf" srcId="{E2AA48C4-B84F-4E98-97C1-3F75945FD8BD}" destId="{82799062-E23B-4BB1-A1F3-085BC5CEBEEB}" srcOrd="0" destOrd="0" presId="urn:microsoft.com/office/officeart/2005/8/layout/orgChart1"/>
    <dgm:cxn modelId="{A13E78C6-6A17-41BA-AFE4-C74C15C549F1}" type="presOf" srcId="{C0FAC13A-3ABD-4DBC-B88B-D5269686BB75}" destId="{ADACF997-8847-4340-9A6C-3DD23CF4829F}" srcOrd="1" destOrd="0" presId="urn:microsoft.com/office/officeart/2005/8/layout/orgChart1"/>
    <dgm:cxn modelId="{901B6B37-F8F1-4DDA-B39E-C9E664802FE1}" srcId="{A9013310-3457-45DD-9635-46ED14B40F19}" destId="{C0FAC13A-3ABD-4DBC-B88B-D5269686BB75}" srcOrd="3" destOrd="0" parTransId="{7158D4A1-8817-4067-9820-B1036511794F}" sibTransId="{3FE0EB49-A6F4-48E9-B3D0-04D82C4AF7CD}"/>
    <dgm:cxn modelId="{E062E034-CC71-4E74-9119-34ABD27A4661}" srcId="{5A1454E7-11B5-4B53-9BB3-D3248AB31436}" destId="{BADC72DD-57F6-4261-AFE7-E2680BF07CE7}" srcOrd="2" destOrd="0" parTransId="{96079A3C-F2C0-491E-B081-7B63CA6B3778}" sibTransId="{CCF574D7-E37E-4FF7-A7F6-CA8994036EF2}"/>
    <dgm:cxn modelId="{E20DE375-F13E-46CC-A21C-84B872550D92}" srcId="{5A1454E7-11B5-4B53-9BB3-D3248AB31436}" destId="{505DC6BF-F1ED-4FA2-B7E9-EAC4DCDABFDD}" srcOrd="4" destOrd="0" parTransId="{D9441101-B2D3-484D-8BD3-F051FAAD9B8E}" sibTransId="{2E1A141C-E669-478D-BFBC-C1E1D487F948}"/>
    <dgm:cxn modelId="{88164D50-9CFB-4ABD-A5E7-7F70CBED9619}" type="presOf" srcId="{3D91E598-AA68-445B-840A-5A2B347687C4}" destId="{3A5A8917-8BCD-482C-97BB-CE8AD352597A}" srcOrd="0" destOrd="0" presId="urn:microsoft.com/office/officeart/2005/8/layout/orgChart1"/>
    <dgm:cxn modelId="{243BE38B-8E2B-48E0-92F3-88A3BE3AAC91}" type="presOf" srcId="{9FC1AE48-62CF-4F4A-870C-2E41FCE57824}" destId="{DF9DA91F-EE29-4754-8C99-43C94805EB32}" srcOrd="0" destOrd="0" presId="urn:microsoft.com/office/officeart/2005/8/layout/orgChart1"/>
    <dgm:cxn modelId="{8C7D456F-2979-4D03-9BCB-CE33A96927A4}" srcId="{EC695CF2-3AE1-44DF-81DB-ABB802EDAB07}" destId="{A81CF680-26FA-4DA7-9A8E-732F1E25FDB4}" srcOrd="3" destOrd="0" parTransId="{384E0817-5302-4135-A9D4-25A11D057A17}" sibTransId="{9469AE42-D450-4C52-BE16-284E72410A78}"/>
    <dgm:cxn modelId="{526EB957-49B8-4D97-9C35-5970B82EC81E}" type="presOf" srcId="{D44F5E73-12C1-4F9E-9132-03DC90094C2C}" destId="{A59248DB-0AE9-4372-835A-78ED663045C4}" srcOrd="1" destOrd="0" presId="urn:microsoft.com/office/officeart/2005/8/layout/orgChart1"/>
    <dgm:cxn modelId="{ADA95E6B-A6A7-4F55-BFF7-D17B66C26E2C}" type="presOf" srcId="{3286724A-F4EC-44C7-8B68-13DF1CFE0729}" destId="{8DB4DD9D-2C54-493C-8F2A-E538E19B26D8}" srcOrd="0" destOrd="0" presId="urn:microsoft.com/office/officeart/2005/8/layout/orgChart1"/>
    <dgm:cxn modelId="{16E8E5D3-3CBF-441E-A21A-E09CA62BE723}" srcId="{7E8D1EC0-891F-41CE-A1E6-36642BC3969D}" destId="{FFB10C7F-CF9E-47F4-9D43-A8A587484274}" srcOrd="0" destOrd="0" parTransId="{9B0275C0-0D9E-4FA6-ADB4-A0403B9B1B88}" sibTransId="{0B29F49C-8DF4-4DE7-9D1E-D41358C687EB}"/>
    <dgm:cxn modelId="{6746FA8C-D015-4FE5-8474-F4E30505B29F}" srcId="{EC695CF2-3AE1-44DF-81DB-ABB802EDAB07}" destId="{7E8D1EC0-891F-41CE-A1E6-36642BC3969D}" srcOrd="2" destOrd="0" parTransId="{ACB5C453-9612-4059-87E1-BAA07C00593D}" sibTransId="{46ACA66F-E0B1-49EE-B123-C7EE13B13EBD}"/>
    <dgm:cxn modelId="{5482E51E-5649-4C81-B106-2114D20A214B}" srcId="{A81CF680-26FA-4DA7-9A8E-732F1E25FDB4}" destId="{D51F0120-2F8F-4766-942B-90C41EC30042}" srcOrd="4" destOrd="0" parTransId="{4DA006BD-83E7-47AB-B82C-7BAF1208644D}" sibTransId="{7046EDF0-AF02-4278-95D0-3C524C6D3494}"/>
    <dgm:cxn modelId="{E6F895C6-022F-44E9-9369-CFBBF340E798}" type="presOf" srcId="{FC8564FE-01BC-4FC5-80E9-B302974C2E0F}" destId="{8A766CEE-4E57-44E6-A234-E5243DFCBE2A}" srcOrd="0" destOrd="0" presId="urn:microsoft.com/office/officeart/2005/8/layout/orgChart1"/>
    <dgm:cxn modelId="{8E44198D-91CF-4971-A5B8-05EA1DC7C046}" type="presOf" srcId="{D44F5E73-12C1-4F9E-9132-03DC90094C2C}" destId="{D97E7932-82DF-4465-9DB0-7816C44C9EB4}" srcOrd="0" destOrd="0" presId="urn:microsoft.com/office/officeart/2005/8/layout/orgChart1"/>
    <dgm:cxn modelId="{BA5261F1-70EF-4DCA-9ED2-1629D90E0036}" type="presOf" srcId="{505DC6BF-F1ED-4FA2-B7E9-EAC4DCDABFDD}" destId="{6382DB06-A9F2-43F1-8A6B-2B38967D8BE6}" srcOrd="0" destOrd="0" presId="urn:microsoft.com/office/officeart/2005/8/layout/orgChart1"/>
    <dgm:cxn modelId="{EAA041A0-3EB9-413E-B21B-F969B4F59F02}" srcId="{5A1454E7-11B5-4B53-9BB3-D3248AB31436}" destId="{2C9634D1-C2BF-4145-BB43-493471D31E70}" srcOrd="3" destOrd="0" parTransId="{DDDF1104-78AC-4649-A968-4BABB27FA0CC}" sibTransId="{DA9D4EB8-7EB1-4A1B-B062-64FA2605AFF7}"/>
    <dgm:cxn modelId="{D4274CF0-2D09-40DB-9344-6EC6BAC31E8D}" type="presOf" srcId="{41175BBD-6FE4-421D-BB2E-F404D9292926}" destId="{A444564C-649A-4A64-9CF4-F3B91286D066}" srcOrd="1" destOrd="0" presId="urn:microsoft.com/office/officeart/2005/8/layout/orgChart1"/>
    <dgm:cxn modelId="{FD7F24A8-E20D-4271-8E5E-0667830BDA76}" srcId="{EC695CF2-3AE1-44DF-81DB-ABB802EDAB07}" destId="{A9013310-3457-45DD-9635-46ED14B40F19}" srcOrd="0" destOrd="0" parTransId="{451D3C7D-F698-4C34-A3AC-2DBCA9BAA0EA}" sibTransId="{D72111EB-C4BB-43EB-9714-1805272B3FA2}"/>
    <dgm:cxn modelId="{CA0E2BAE-B00E-43A2-8A17-8A0C567681B5}" type="presOf" srcId="{39538BE5-670E-48A5-8B8A-D662AD7CC704}" destId="{1412EEDA-E7EE-42B2-9BF2-D17ACD394CE5}" srcOrd="0" destOrd="0" presId="urn:microsoft.com/office/officeart/2005/8/layout/orgChart1"/>
    <dgm:cxn modelId="{C8DE86E3-F96C-4579-AE45-77E20F3BDA65}" srcId="{5A1454E7-11B5-4B53-9BB3-D3248AB31436}" destId="{9FC1AE48-62CF-4F4A-870C-2E41FCE57824}" srcOrd="0" destOrd="0" parTransId="{D7E2E1FF-38B0-4338-85E4-7C9156306132}" sibTransId="{470F6D4B-CBF8-4E2D-8AB9-9C8A91BE1DA5}"/>
    <dgm:cxn modelId="{26291CB0-9698-4123-9B88-BCF973EA4F08}" type="presOf" srcId="{BD1D6A3C-CB31-4443-B89F-07D9C1CBE204}" destId="{1E4D0FF8-B88F-43FF-9677-F6E081FCA806}" srcOrd="1" destOrd="0" presId="urn:microsoft.com/office/officeart/2005/8/layout/orgChart1"/>
    <dgm:cxn modelId="{1D6BE50C-C447-470C-A96F-B50EB7EE573C}" type="presOf" srcId="{C3B5AEB9-8440-4009-8EF8-A5D7A5F04DBD}" destId="{E52F2982-AEEC-496E-8CF8-35E3E6B4ECA9}" srcOrd="0" destOrd="0" presId="urn:microsoft.com/office/officeart/2005/8/layout/orgChart1"/>
    <dgm:cxn modelId="{F22C5366-F754-4666-8991-E86424E7BD1E}" srcId="{5A1454E7-11B5-4B53-9BB3-D3248AB31436}" destId="{41175BBD-6FE4-421D-BB2E-F404D9292926}" srcOrd="1" destOrd="0" parTransId="{84C507CD-DB63-4F9D-9591-3F3F190C377E}" sibTransId="{81DAEF53-2D06-4E38-8732-C4CDBDAE3F90}"/>
    <dgm:cxn modelId="{35B78E93-8EA1-49AB-AC15-3400FD696037}" srcId="{A81CF680-26FA-4DA7-9A8E-732F1E25FDB4}" destId="{024516F1-4FD8-42B9-BC1A-5B2C5E0D07F5}" srcOrd="0" destOrd="0" parTransId="{082950E2-2F38-44E5-98BB-7B1D57D8C9F9}" sibTransId="{3CAC2D38-5B4E-475C-BEF7-4D54ED627B01}"/>
    <dgm:cxn modelId="{3CBCF024-509A-4C2C-A4A8-A3309D5BBFC3}" srcId="{A81CF680-26FA-4DA7-9A8E-732F1E25FDB4}" destId="{C3B5AEB9-8440-4009-8EF8-A5D7A5F04DBD}" srcOrd="1" destOrd="0" parTransId="{38CB33F7-C8FE-406F-A46E-6F0897157C5B}" sibTransId="{7A06C570-CB8E-4DF0-8AA7-546DFDEB1978}"/>
    <dgm:cxn modelId="{55833331-9817-4C56-ABD6-E1C2C7F0C856}" type="presOf" srcId="{2C9634D1-C2BF-4145-BB43-493471D31E70}" destId="{E3A1DE6D-A992-4B48-AE47-B0F199789422}" srcOrd="0" destOrd="0" presId="urn:microsoft.com/office/officeart/2005/8/layout/orgChart1"/>
    <dgm:cxn modelId="{430C594C-AED1-4B51-B857-C07E260EF905}" srcId="{A9013310-3457-45DD-9635-46ED14B40F19}" destId="{BD1D6A3C-CB31-4443-B89F-07D9C1CBE204}" srcOrd="1" destOrd="0" parTransId="{E2AA48C4-B84F-4E98-97C1-3F75945FD8BD}" sibTransId="{3C68A10E-8996-4D01-B049-4120BAE2B074}"/>
    <dgm:cxn modelId="{E5BDF51B-82C3-4DEE-A7E9-60D4977EF7F4}" srcId="{EC695CF2-3AE1-44DF-81DB-ABB802EDAB07}" destId="{5A1454E7-11B5-4B53-9BB3-D3248AB31436}" srcOrd="1" destOrd="0" parTransId="{D6BAA1E0-D50D-4D3E-9270-70C6624A7AB3}" sibTransId="{E3A2E4C1-F9C1-49F9-9977-C7A638A67899}"/>
    <dgm:cxn modelId="{812C0BA2-7E55-4697-BF3F-8BA7FC269B6F}" type="presOf" srcId="{EC695CF2-3AE1-44DF-81DB-ABB802EDAB07}" destId="{3745E154-68D1-4D45-97CD-6343369DF62C}" srcOrd="0" destOrd="0" presId="urn:microsoft.com/office/officeart/2005/8/layout/orgChart1"/>
    <dgm:cxn modelId="{B0BE59F0-BC97-47C4-AC44-9361B709092B}" type="presOf" srcId="{5A1454E7-11B5-4B53-9BB3-D3248AB31436}" destId="{A016EEAA-FFCC-4501-ADBC-CE03455A88D7}" srcOrd="0" destOrd="0" presId="urn:microsoft.com/office/officeart/2005/8/layout/orgChart1"/>
    <dgm:cxn modelId="{98E29D71-5449-4745-B6C1-5C16FB1D237D}" type="presOf" srcId="{84C507CD-DB63-4F9D-9591-3F3F190C377E}" destId="{2E79DD69-9A55-4842-843E-000DBC472BA3}" srcOrd="0" destOrd="0" presId="urn:microsoft.com/office/officeart/2005/8/layout/orgChart1"/>
    <dgm:cxn modelId="{67297956-BF3C-4B5D-818C-66C248B4789B}" type="presOf" srcId="{2C9634D1-C2BF-4145-BB43-493471D31E70}" destId="{0BD12A81-7B61-45C7-8808-B9C594A973D9}" srcOrd="1" destOrd="0" presId="urn:microsoft.com/office/officeart/2005/8/layout/orgChart1"/>
    <dgm:cxn modelId="{0228A000-682F-4214-9DAA-E1D3929090CA}" type="presOf" srcId="{DDDF1104-78AC-4649-A968-4BABB27FA0CC}" destId="{158E0072-E8FB-422C-9F45-473119E405D5}" srcOrd="0" destOrd="0" presId="urn:microsoft.com/office/officeart/2005/8/layout/orgChart1"/>
    <dgm:cxn modelId="{08839588-C708-4478-B893-3B26CB3FEB90}" srcId="{7E8D1EC0-891F-41CE-A1E6-36642BC3969D}" destId="{061FC9A2-8822-4AEA-878A-F46718EA08A9}" srcOrd="3" destOrd="0" parTransId="{69E1785B-6CA3-4A72-B35C-2194F39738CC}" sibTransId="{C41988ED-D5FF-4802-B105-3A8DB50FC1BD}"/>
    <dgm:cxn modelId="{7034260B-904B-4271-8F99-96056C07BE95}" type="presOf" srcId="{ED36C05F-DE97-4A77-9651-C13B1A67A11B}" destId="{4F6797F2-11F3-43F6-9212-9ABE53CB8B7E}" srcOrd="0" destOrd="0" presId="urn:microsoft.com/office/officeart/2005/8/layout/orgChart1"/>
    <dgm:cxn modelId="{3D3E2AEA-F32A-48D8-BACF-E6764A8A2CA3}" type="presOf" srcId="{EB86FAAF-3D60-42F1-800C-1F27DDE4377E}" destId="{DEAAC01A-5CE5-47AB-952C-0FD4C2443DC7}" srcOrd="0" destOrd="0" presId="urn:microsoft.com/office/officeart/2005/8/layout/orgChart1"/>
    <dgm:cxn modelId="{09348B6A-2C1F-4BA3-8518-1A118D9600EB}" type="presOf" srcId="{7F47FD74-BCDC-4B73-BF91-2CA65B3C87F7}" destId="{6A46B8EC-34A2-41BC-8632-47022201A6FC}" srcOrd="0" destOrd="0" presId="urn:microsoft.com/office/officeart/2005/8/layout/orgChart1"/>
    <dgm:cxn modelId="{B8F77832-A85C-4CA5-A78B-13E8F04225E2}" type="presOf" srcId="{C3B5AEB9-8440-4009-8EF8-A5D7A5F04DBD}" destId="{4535655A-43F8-4D57-965F-5E42ACAFB7F3}" srcOrd="1" destOrd="0" presId="urn:microsoft.com/office/officeart/2005/8/layout/orgChart1"/>
    <dgm:cxn modelId="{521AF469-21A4-41AD-B1EC-308C5CDC6229}" srcId="{A9013310-3457-45DD-9635-46ED14B40F19}" destId="{C2B26E77-13AA-4F39-9C0F-904BA2C9CB5E}" srcOrd="0" destOrd="0" parTransId="{FC8564FE-01BC-4FC5-80E9-B302974C2E0F}" sibTransId="{AAD657BE-D413-482C-B28E-078E9D5B8B53}"/>
    <dgm:cxn modelId="{8A358588-DB76-4A3A-A81E-B247E1F439D8}" type="presOf" srcId="{327C8DAA-3CB1-4CFE-85EB-A1F991DA46D8}" destId="{AE7177CB-6EAC-4C4D-83EC-8B10E601F1C1}" srcOrd="1" destOrd="0" presId="urn:microsoft.com/office/officeart/2005/8/layout/orgChart1"/>
    <dgm:cxn modelId="{A4072D75-325E-423D-8953-D507EFD8ECFD}" type="presOf" srcId="{D51F0120-2F8F-4766-942B-90C41EC30042}" destId="{D6D8968D-E256-4B30-AC0A-AEEC8D629F7A}" srcOrd="1" destOrd="0" presId="urn:microsoft.com/office/officeart/2005/8/layout/orgChart1"/>
    <dgm:cxn modelId="{D2797ED1-3654-4314-B8F5-9418257E2AC8}" type="presOf" srcId="{082950E2-2F38-44E5-98BB-7B1D57D8C9F9}" destId="{82B4067F-F740-46F4-AC0B-AA6C875D0858}" srcOrd="0" destOrd="0" presId="urn:microsoft.com/office/officeart/2005/8/layout/orgChart1"/>
    <dgm:cxn modelId="{5ECAF98E-6CCF-47E3-B880-426EECFD305B}" type="presOf" srcId="{C2B26E77-13AA-4F39-9C0F-904BA2C9CB5E}" destId="{E2507339-719A-45FD-8DA0-1B56962404D7}" srcOrd="1" destOrd="0" presId="urn:microsoft.com/office/officeart/2005/8/layout/orgChart1"/>
    <dgm:cxn modelId="{74C43118-B72E-429A-8085-9E27DF09B688}" type="presOf" srcId="{EC695CF2-3AE1-44DF-81DB-ABB802EDAB07}" destId="{B4A6C7AA-28D3-4F5E-A461-814ABD0283DF}" srcOrd="1" destOrd="0" presId="urn:microsoft.com/office/officeart/2005/8/layout/orgChart1"/>
    <dgm:cxn modelId="{4CCC7AA1-2445-4090-A751-5E4A25C6769C}" type="presOf" srcId="{D6BAA1E0-D50D-4D3E-9270-70C6624A7AB3}" destId="{2242FB83-F508-4EFD-9D82-D9CC0731DC73}" srcOrd="0" destOrd="0" presId="urn:microsoft.com/office/officeart/2005/8/layout/orgChart1"/>
    <dgm:cxn modelId="{EE2D351E-3E45-4AE0-9119-BB28D78486CC}" type="presOf" srcId="{38CB33F7-C8FE-406F-A46E-6F0897157C5B}" destId="{43B474D2-5F30-4792-9CA4-F82453FD2471}" srcOrd="0" destOrd="0" presId="urn:microsoft.com/office/officeart/2005/8/layout/orgChart1"/>
    <dgm:cxn modelId="{1B1384FF-055B-481D-8D81-FA23F32DBF2B}" type="presOf" srcId="{69E1785B-6CA3-4A72-B35C-2194F39738CC}" destId="{9CD5F205-B25B-48E7-A8CF-3AFA94B7A63D}" srcOrd="0" destOrd="0" presId="urn:microsoft.com/office/officeart/2005/8/layout/orgChart1"/>
    <dgm:cxn modelId="{4C473956-B1C3-4F7C-BEF5-3C8DDBF4029D}" srcId="{A9013310-3457-45DD-9635-46ED14B40F19}" destId="{39538BE5-670E-48A5-8B8A-D662AD7CC704}" srcOrd="4" destOrd="0" parTransId="{EB86FAAF-3D60-42F1-800C-1F27DDE4377E}" sibTransId="{4167A160-391A-4741-BE25-BECA5B544BF3}"/>
    <dgm:cxn modelId="{BB7EEC88-8768-4072-A857-A66878C3AF1D}" type="presOf" srcId="{62DECC4F-D9A5-4206-8452-DB3CFA75F6C8}" destId="{F402F8CF-EEE6-4E19-BCBE-B5206DF0B2D3}" srcOrd="1" destOrd="0" presId="urn:microsoft.com/office/officeart/2005/8/layout/orgChart1"/>
    <dgm:cxn modelId="{2375E213-DD25-49B0-9CFB-991E80E69A40}" type="presOf" srcId="{BADC72DD-57F6-4261-AFE7-E2680BF07CE7}" destId="{F4B56471-971D-4227-B043-60ABC81ACF40}" srcOrd="0" destOrd="0" presId="urn:microsoft.com/office/officeart/2005/8/layout/orgChart1"/>
    <dgm:cxn modelId="{556AE086-BB44-49B4-8E47-23E92126455C}" type="presOf" srcId="{41175BBD-6FE4-421D-BB2E-F404D9292926}" destId="{CD4E5643-43CA-41F3-8494-D5E9D46FFDD5}" srcOrd="0" destOrd="0" presId="urn:microsoft.com/office/officeart/2005/8/layout/orgChart1"/>
    <dgm:cxn modelId="{9A83B443-2690-4AC0-807D-5FCA081AFFDE}" type="presOf" srcId="{D51F0120-2F8F-4766-942B-90C41EC30042}" destId="{A920AB8D-2C52-4862-BA87-0F17DFB9AF16}" srcOrd="0" destOrd="0" presId="urn:microsoft.com/office/officeart/2005/8/layout/orgChart1"/>
    <dgm:cxn modelId="{17F3DAD1-F7F8-48AA-9959-D0842A2E923D}" type="presOf" srcId="{A81CF680-26FA-4DA7-9A8E-732F1E25FDB4}" destId="{FF16CA69-161E-4FB7-AE35-A2464DAFF027}" srcOrd="1" destOrd="0" presId="urn:microsoft.com/office/officeart/2005/8/layout/orgChart1"/>
    <dgm:cxn modelId="{6BC3EA3C-0214-47EF-9E16-DA929205E82C}" type="presOf" srcId="{7E8D1EC0-891F-41CE-A1E6-36642BC3969D}" destId="{37E9739B-B58C-4470-9320-DF0103436494}" srcOrd="0" destOrd="0" presId="urn:microsoft.com/office/officeart/2005/8/layout/orgChart1"/>
    <dgm:cxn modelId="{AA3ECA43-7AEB-4607-A3D2-D138E666F41C}" type="presOf" srcId="{D9441101-B2D3-484D-8BD3-F051FAAD9B8E}" destId="{4AD38D00-FC6E-43DD-B1A0-71A43A54AB12}" srcOrd="0" destOrd="0" presId="urn:microsoft.com/office/officeart/2005/8/layout/orgChart1"/>
    <dgm:cxn modelId="{9A1B9047-9C56-44A9-B444-37999848CC62}" type="presOf" srcId="{451D3C7D-F698-4C34-A3AC-2DBCA9BAA0EA}" destId="{BAA6E44F-CE9E-423F-8A51-B8815ABC9B2B}" srcOrd="0" destOrd="0" presId="urn:microsoft.com/office/officeart/2005/8/layout/orgChart1"/>
    <dgm:cxn modelId="{9A738D52-8881-48E3-B85F-7D43FD99EE6E}" type="presOf" srcId="{742DCF5C-4243-4DB0-9F33-D7D3AFBCB906}" destId="{6E6B128F-56C4-4F63-88F4-AE473FF10EBE}" srcOrd="1" destOrd="0" presId="urn:microsoft.com/office/officeart/2005/8/layout/orgChart1"/>
    <dgm:cxn modelId="{A513772C-BF3E-4C10-BC60-98E26580FBF2}" type="presOf" srcId="{505DC6BF-F1ED-4FA2-B7E9-EAC4DCDABFDD}" destId="{B51641BB-39BB-4A14-9E98-18D276D6AA98}" srcOrd="1" destOrd="0" presId="urn:microsoft.com/office/officeart/2005/8/layout/orgChart1"/>
    <dgm:cxn modelId="{CB19DCEC-4366-4823-8B59-2832653D4717}" type="presOf" srcId="{5A1454E7-11B5-4B53-9BB3-D3248AB31436}" destId="{C8C5BFF6-B697-4E68-BFEE-E2FF0B971A57}" srcOrd="1" destOrd="0" presId="urn:microsoft.com/office/officeart/2005/8/layout/orgChart1"/>
    <dgm:cxn modelId="{D7ED1913-4F35-41EE-AFEC-64A32757876B}" type="presParOf" srcId="{77505F92-5899-4972-AA8D-CC653092ECAF}" destId="{364BDB6A-D929-4979-8835-50F8C7578065}" srcOrd="0" destOrd="0" presId="urn:microsoft.com/office/officeart/2005/8/layout/orgChart1"/>
    <dgm:cxn modelId="{E5E4503A-E983-4CCD-BDD1-F01B6874385E}" type="presParOf" srcId="{364BDB6A-D929-4979-8835-50F8C7578065}" destId="{0469489F-A9C7-49F9-B3B9-9CC79110154A}" srcOrd="0" destOrd="0" presId="urn:microsoft.com/office/officeart/2005/8/layout/orgChart1"/>
    <dgm:cxn modelId="{CB97CB45-6362-4467-8F14-E3F219818A13}" type="presParOf" srcId="{0469489F-A9C7-49F9-B3B9-9CC79110154A}" destId="{3745E154-68D1-4D45-97CD-6343369DF62C}" srcOrd="0" destOrd="0" presId="urn:microsoft.com/office/officeart/2005/8/layout/orgChart1"/>
    <dgm:cxn modelId="{ADB75A44-E2D6-48E7-A2A6-EFB8F4EEA69A}" type="presParOf" srcId="{0469489F-A9C7-49F9-B3B9-9CC79110154A}" destId="{B4A6C7AA-28D3-4F5E-A461-814ABD0283DF}" srcOrd="1" destOrd="0" presId="urn:microsoft.com/office/officeart/2005/8/layout/orgChart1"/>
    <dgm:cxn modelId="{8F87F19C-F435-4C67-99FD-BFD8592A825C}" type="presParOf" srcId="{364BDB6A-D929-4979-8835-50F8C7578065}" destId="{04961B53-F4B0-47CB-BF4C-91BB9D4EAA46}" srcOrd="1" destOrd="0" presId="urn:microsoft.com/office/officeart/2005/8/layout/orgChart1"/>
    <dgm:cxn modelId="{3A7D97D0-1044-4BBE-9697-DC33D79A595B}" type="presParOf" srcId="{04961B53-F4B0-47CB-BF4C-91BB9D4EAA46}" destId="{BAA6E44F-CE9E-423F-8A51-B8815ABC9B2B}" srcOrd="0" destOrd="0" presId="urn:microsoft.com/office/officeart/2005/8/layout/orgChart1"/>
    <dgm:cxn modelId="{139921AA-B019-4A38-811D-591DDAE6ACD7}" type="presParOf" srcId="{04961B53-F4B0-47CB-BF4C-91BB9D4EAA46}" destId="{1EDC4A14-15ED-4337-8DBB-691076559162}" srcOrd="1" destOrd="0" presId="urn:microsoft.com/office/officeart/2005/8/layout/orgChart1"/>
    <dgm:cxn modelId="{0B0691B2-2DBE-47C5-8C09-23B7017CB0BA}" type="presParOf" srcId="{1EDC4A14-15ED-4337-8DBB-691076559162}" destId="{9BB81721-16D0-4731-8BC6-D1BFC4161EB1}" srcOrd="0" destOrd="0" presId="urn:microsoft.com/office/officeart/2005/8/layout/orgChart1"/>
    <dgm:cxn modelId="{34F27ADE-6C49-47ED-B78C-9388BAA92C00}" type="presParOf" srcId="{9BB81721-16D0-4731-8BC6-D1BFC4161EB1}" destId="{4859FEE3-1BE5-4F6A-B49D-B03A3F7F1D1B}" srcOrd="0" destOrd="0" presId="urn:microsoft.com/office/officeart/2005/8/layout/orgChart1"/>
    <dgm:cxn modelId="{440EE10F-DD6E-42CF-8F3F-E0E3B89713B2}" type="presParOf" srcId="{9BB81721-16D0-4731-8BC6-D1BFC4161EB1}" destId="{75A0E6A7-5A32-4B7C-9A41-45B7697511BB}" srcOrd="1" destOrd="0" presId="urn:microsoft.com/office/officeart/2005/8/layout/orgChart1"/>
    <dgm:cxn modelId="{4DC17CB1-F173-4125-A040-7A6A30E45FEA}" type="presParOf" srcId="{1EDC4A14-15ED-4337-8DBB-691076559162}" destId="{EC0A346C-C2E4-4694-ABA2-3EE96B40DA2C}" srcOrd="1" destOrd="0" presId="urn:microsoft.com/office/officeart/2005/8/layout/orgChart1"/>
    <dgm:cxn modelId="{C57BEB17-6619-45B9-8FB3-B0493D0A4797}" type="presParOf" srcId="{EC0A346C-C2E4-4694-ABA2-3EE96B40DA2C}" destId="{8A766CEE-4E57-44E6-A234-E5243DFCBE2A}" srcOrd="0" destOrd="0" presId="urn:microsoft.com/office/officeart/2005/8/layout/orgChart1"/>
    <dgm:cxn modelId="{0B618EAC-503B-4D6E-A3AB-275B2D453C1A}" type="presParOf" srcId="{EC0A346C-C2E4-4694-ABA2-3EE96B40DA2C}" destId="{35CF2654-5325-4568-B710-2A1393AD1678}" srcOrd="1" destOrd="0" presId="urn:microsoft.com/office/officeart/2005/8/layout/orgChart1"/>
    <dgm:cxn modelId="{FA8C3EB8-6D9A-490C-AFA1-C8FFEDA170A5}" type="presParOf" srcId="{35CF2654-5325-4568-B710-2A1393AD1678}" destId="{7CB37408-225D-4B3F-92E4-86FF554C409E}" srcOrd="0" destOrd="0" presId="urn:microsoft.com/office/officeart/2005/8/layout/orgChart1"/>
    <dgm:cxn modelId="{5472FC59-0141-4FDE-BE2F-DB8CBA854BF9}" type="presParOf" srcId="{7CB37408-225D-4B3F-92E4-86FF554C409E}" destId="{9C4B1CE9-65B9-4690-B0CC-171AC6FB6F93}" srcOrd="0" destOrd="0" presId="urn:microsoft.com/office/officeart/2005/8/layout/orgChart1"/>
    <dgm:cxn modelId="{6DED547D-E288-46B1-BEF6-80758AE33E14}" type="presParOf" srcId="{7CB37408-225D-4B3F-92E4-86FF554C409E}" destId="{E2507339-719A-45FD-8DA0-1B56962404D7}" srcOrd="1" destOrd="0" presId="urn:microsoft.com/office/officeart/2005/8/layout/orgChart1"/>
    <dgm:cxn modelId="{7A6731B1-14F2-49E1-8617-85EF14320830}" type="presParOf" srcId="{35CF2654-5325-4568-B710-2A1393AD1678}" destId="{5B16B308-2D1C-4637-BACC-289712CF5143}" srcOrd="1" destOrd="0" presId="urn:microsoft.com/office/officeart/2005/8/layout/orgChart1"/>
    <dgm:cxn modelId="{62A22AF1-C650-4127-9170-485205212304}" type="presParOf" srcId="{35CF2654-5325-4568-B710-2A1393AD1678}" destId="{4AED19F6-BF91-471F-A52E-7B88D3421B53}" srcOrd="2" destOrd="0" presId="urn:microsoft.com/office/officeart/2005/8/layout/orgChart1"/>
    <dgm:cxn modelId="{70DC016B-167B-46B7-B196-5D39422EA537}" type="presParOf" srcId="{EC0A346C-C2E4-4694-ABA2-3EE96B40DA2C}" destId="{82799062-E23B-4BB1-A1F3-085BC5CEBEEB}" srcOrd="2" destOrd="0" presId="urn:microsoft.com/office/officeart/2005/8/layout/orgChart1"/>
    <dgm:cxn modelId="{14CC96C3-532E-4951-8C4B-9D26B2C3AB67}" type="presParOf" srcId="{EC0A346C-C2E4-4694-ABA2-3EE96B40DA2C}" destId="{B1D3441B-56BE-4D8E-B771-EC86F9AFCC07}" srcOrd="3" destOrd="0" presId="urn:microsoft.com/office/officeart/2005/8/layout/orgChart1"/>
    <dgm:cxn modelId="{75957C8F-F37E-47E7-AA64-A0F50E52B643}" type="presParOf" srcId="{B1D3441B-56BE-4D8E-B771-EC86F9AFCC07}" destId="{21FCDCE5-6EA0-424F-AF01-75242FDDC242}" srcOrd="0" destOrd="0" presId="urn:microsoft.com/office/officeart/2005/8/layout/orgChart1"/>
    <dgm:cxn modelId="{7ADCA698-643F-4C08-B984-539152E5E2DF}" type="presParOf" srcId="{21FCDCE5-6EA0-424F-AF01-75242FDDC242}" destId="{474A2651-E78E-48DB-9871-A56E6A0F94B4}" srcOrd="0" destOrd="0" presId="urn:microsoft.com/office/officeart/2005/8/layout/orgChart1"/>
    <dgm:cxn modelId="{D11E161F-791C-4DAD-937B-C9B5A355ECF4}" type="presParOf" srcId="{21FCDCE5-6EA0-424F-AF01-75242FDDC242}" destId="{1E4D0FF8-B88F-43FF-9677-F6E081FCA806}" srcOrd="1" destOrd="0" presId="urn:microsoft.com/office/officeart/2005/8/layout/orgChart1"/>
    <dgm:cxn modelId="{B5B70C8D-607C-432A-A6B8-1AC9A1FA2297}" type="presParOf" srcId="{B1D3441B-56BE-4D8E-B771-EC86F9AFCC07}" destId="{EEBA5AC4-20D5-45B3-8A05-7163B03DEE9D}" srcOrd="1" destOrd="0" presId="urn:microsoft.com/office/officeart/2005/8/layout/orgChart1"/>
    <dgm:cxn modelId="{C4F75B53-B2AB-4E5F-9C12-1B683556D3A0}" type="presParOf" srcId="{B1D3441B-56BE-4D8E-B771-EC86F9AFCC07}" destId="{A07DBCD7-2298-410B-A1A0-490420A78276}" srcOrd="2" destOrd="0" presId="urn:microsoft.com/office/officeart/2005/8/layout/orgChart1"/>
    <dgm:cxn modelId="{4883FF37-BCC1-4097-B9E7-A05A0862D6FA}" type="presParOf" srcId="{EC0A346C-C2E4-4694-ABA2-3EE96B40DA2C}" destId="{4F6797F2-11F3-43F6-9212-9ABE53CB8B7E}" srcOrd="4" destOrd="0" presId="urn:microsoft.com/office/officeart/2005/8/layout/orgChart1"/>
    <dgm:cxn modelId="{85D04CFB-E5E6-4BC3-83C0-B41FBAF37D3E}" type="presParOf" srcId="{EC0A346C-C2E4-4694-ABA2-3EE96B40DA2C}" destId="{EA078AC7-A0A8-4B2A-9EA7-F1FEE426A175}" srcOrd="5" destOrd="0" presId="urn:microsoft.com/office/officeart/2005/8/layout/orgChart1"/>
    <dgm:cxn modelId="{431DA4DF-7F55-4A13-B89E-C7252BFF5776}" type="presParOf" srcId="{EA078AC7-A0A8-4B2A-9EA7-F1FEE426A175}" destId="{A3592E2B-2260-4098-8AFC-4F7E7A6B7B6A}" srcOrd="0" destOrd="0" presId="urn:microsoft.com/office/officeart/2005/8/layout/orgChart1"/>
    <dgm:cxn modelId="{57F77935-CE40-4377-A9DE-712DC24C713C}" type="presParOf" srcId="{A3592E2B-2260-4098-8AFC-4F7E7A6B7B6A}" destId="{C6C8CC80-AB77-417C-9222-8AFA2B3D6AA5}" srcOrd="0" destOrd="0" presId="urn:microsoft.com/office/officeart/2005/8/layout/orgChart1"/>
    <dgm:cxn modelId="{469432E0-0D17-4412-A89F-63E7D84EC23F}" type="presParOf" srcId="{A3592E2B-2260-4098-8AFC-4F7E7A6B7B6A}" destId="{AE7177CB-6EAC-4C4D-83EC-8B10E601F1C1}" srcOrd="1" destOrd="0" presId="urn:microsoft.com/office/officeart/2005/8/layout/orgChart1"/>
    <dgm:cxn modelId="{8FBFB2AF-283B-426E-8AAC-FA4518A64CEB}" type="presParOf" srcId="{EA078AC7-A0A8-4B2A-9EA7-F1FEE426A175}" destId="{13C73740-2CCB-420B-A5C3-C836CA499781}" srcOrd="1" destOrd="0" presId="urn:microsoft.com/office/officeart/2005/8/layout/orgChart1"/>
    <dgm:cxn modelId="{60809F75-2960-4864-AC3D-063E24E279E5}" type="presParOf" srcId="{EA078AC7-A0A8-4B2A-9EA7-F1FEE426A175}" destId="{111EC958-683E-4354-9356-71618F0E443D}" srcOrd="2" destOrd="0" presId="urn:microsoft.com/office/officeart/2005/8/layout/orgChart1"/>
    <dgm:cxn modelId="{EE4FBE72-803D-47A5-823F-0B63F665E947}" type="presParOf" srcId="{EC0A346C-C2E4-4694-ABA2-3EE96B40DA2C}" destId="{31100B67-8BC6-4565-9022-073983016544}" srcOrd="6" destOrd="0" presId="urn:microsoft.com/office/officeart/2005/8/layout/orgChart1"/>
    <dgm:cxn modelId="{333C364F-A57B-4EF0-A356-4A84CCB82EF0}" type="presParOf" srcId="{EC0A346C-C2E4-4694-ABA2-3EE96B40DA2C}" destId="{B3B9798D-E3CD-47A1-8C5D-756C996921F6}" srcOrd="7" destOrd="0" presId="urn:microsoft.com/office/officeart/2005/8/layout/orgChart1"/>
    <dgm:cxn modelId="{74D9FC2C-5329-446F-8290-420C6894C5B2}" type="presParOf" srcId="{B3B9798D-E3CD-47A1-8C5D-756C996921F6}" destId="{2E84A1F2-5EFB-437A-83DA-9DD4085E1EF5}" srcOrd="0" destOrd="0" presId="urn:microsoft.com/office/officeart/2005/8/layout/orgChart1"/>
    <dgm:cxn modelId="{42974815-34D3-4724-8D37-4900A1693038}" type="presParOf" srcId="{2E84A1F2-5EFB-437A-83DA-9DD4085E1EF5}" destId="{2BCF7A0C-A10C-4649-A2B9-E1FA5E402BA2}" srcOrd="0" destOrd="0" presId="urn:microsoft.com/office/officeart/2005/8/layout/orgChart1"/>
    <dgm:cxn modelId="{38503A11-1DA7-4EA5-B542-62182AC65502}" type="presParOf" srcId="{2E84A1F2-5EFB-437A-83DA-9DD4085E1EF5}" destId="{ADACF997-8847-4340-9A6C-3DD23CF4829F}" srcOrd="1" destOrd="0" presId="urn:microsoft.com/office/officeart/2005/8/layout/orgChart1"/>
    <dgm:cxn modelId="{C173524E-BF69-405D-9BCB-F72D59FD62FE}" type="presParOf" srcId="{B3B9798D-E3CD-47A1-8C5D-756C996921F6}" destId="{6B4E082B-83B9-43FE-8D80-0439AC89C440}" srcOrd="1" destOrd="0" presId="urn:microsoft.com/office/officeart/2005/8/layout/orgChart1"/>
    <dgm:cxn modelId="{D5A3A38F-952B-404D-8CC8-B6E536C8CC28}" type="presParOf" srcId="{B3B9798D-E3CD-47A1-8C5D-756C996921F6}" destId="{36334232-825A-4484-9377-13C9E6F5CD23}" srcOrd="2" destOrd="0" presId="urn:microsoft.com/office/officeart/2005/8/layout/orgChart1"/>
    <dgm:cxn modelId="{F9DC9731-E471-46EC-AE86-549340A5518E}" type="presParOf" srcId="{EC0A346C-C2E4-4694-ABA2-3EE96B40DA2C}" destId="{DEAAC01A-5CE5-47AB-952C-0FD4C2443DC7}" srcOrd="8" destOrd="0" presId="urn:microsoft.com/office/officeart/2005/8/layout/orgChart1"/>
    <dgm:cxn modelId="{1EA2472D-A17E-46EB-B0B7-334EF27847F2}" type="presParOf" srcId="{EC0A346C-C2E4-4694-ABA2-3EE96B40DA2C}" destId="{0DAA82AB-5922-4A47-9B9A-11DD635299A6}" srcOrd="9" destOrd="0" presId="urn:microsoft.com/office/officeart/2005/8/layout/orgChart1"/>
    <dgm:cxn modelId="{0E1F9454-80C0-497F-8B15-BF6E191E0549}" type="presParOf" srcId="{0DAA82AB-5922-4A47-9B9A-11DD635299A6}" destId="{B067DD7C-0C2B-4B4C-90D0-E115C6B9B22A}" srcOrd="0" destOrd="0" presId="urn:microsoft.com/office/officeart/2005/8/layout/orgChart1"/>
    <dgm:cxn modelId="{C48CF76A-0B41-40B1-B7A1-44F986DEB2F5}" type="presParOf" srcId="{B067DD7C-0C2B-4B4C-90D0-E115C6B9B22A}" destId="{1412EEDA-E7EE-42B2-9BF2-D17ACD394CE5}" srcOrd="0" destOrd="0" presId="urn:microsoft.com/office/officeart/2005/8/layout/orgChart1"/>
    <dgm:cxn modelId="{5BA34A2F-36B7-489A-BA54-5449F1D456A5}" type="presParOf" srcId="{B067DD7C-0C2B-4B4C-90D0-E115C6B9B22A}" destId="{1571EAF6-528A-4333-95AA-249A589FD0F3}" srcOrd="1" destOrd="0" presId="urn:microsoft.com/office/officeart/2005/8/layout/orgChart1"/>
    <dgm:cxn modelId="{6346A1F0-B464-4198-82BB-3C7BAA20B292}" type="presParOf" srcId="{0DAA82AB-5922-4A47-9B9A-11DD635299A6}" destId="{6E5D7658-5A76-4B0C-A965-3E7DFDA2171D}" srcOrd="1" destOrd="0" presId="urn:microsoft.com/office/officeart/2005/8/layout/orgChart1"/>
    <dgm:cxn modelId="{CC92B0FB-FE7D-49D9-84EA-59327C8AF09F}" type="presParOf" srcId="{0DAA82AB-5922-4A47-9B9A-11DD635299A6}" destId="{BB18D53F-3E3A-4848-9BDC-5D0725634CD4}" srcOrd="2" destOrd="0" presId="urn:microsoft.com/office/officeart/2005/8/layout/orgChart1"/>
    <dgm:cxn modelId="{EDADE1C0-A1D7-497F-9DFF-CDC17B61D26B}" type="presParOf" srcId="{1EDC4A14-15ED-4337-8DBB-691076559162}" destId="{8B0CE897-594D-4870-A79A-5F19A5AA446C}" srcOrd="2" destOrd="0" presId="urn:microsoft.com/office/officeart/2005/8/layout/orgChart1"/>
    <dgm:cxn modelId="{336A6828-AE4E-4BCE-A85C-0E2FABACF21E}" type="presParOf" srcId="{04961B53-F4B0-47CB-BF4C-91BB9D4EAA46}" destId="{2242FB83-F508-4EFD-9D82-D9CC0731DC73}" srcOrd="2" destOrd="0" presId="urn:microsoft.com/office/officeart/2005/8/layout/orgChart1"/>
    <dgm:cxn modelId="{133A750A-7E08-4B2E-ACBE-EE03CF75CA99}" type="presParOf" srcId="{04961B53-F4B0-47CB-BF4C-91BB9D4EAA46}" destId="{F0E81FF6-BA6E-4A91-B148-1AC8A5CC0B94}" srcOrd="3" destOrd="0" presId="urn:microsoft.com/office/officeart/2005/8/layout/orgChart1"/>
    <dgm:cxn modelId="{3FBC9BEE-0658-4873-9561-DA861CBE8A47}" type="presParOf" srcId="{F0E81FF6-BA6E-4A91-B148-1AC8A5CC0B94}" destId="{ACD1DB88-F9EC-4DA3-A3D0-1F82DC773967}" srcOrd="0" destOrd="0" presId="urn:microsoft.com/office/officeart/2005/8/layout/orgChart1"/>
    <dgm:cxn modelId="{9A2A0780-37C1-4824-862D-7026671EE111}" type="presParOf" srcId="{ACD1DB88-F9EC-4DA3-A3D0-1F82DC773967}" destId="{A016EEAA-FFCC-4501-ADBC-CE03455A88D7}" srcOrd="0" destOrd="0" presId="urn:microsoft.com/office/officeart/2005/8/layout/orgChart1"/>
    <dgm:cxn modelId="{737BB6F0-898E-4729-8EA3-4D9FD4814CE0}" type="presParOf" srcId="{ACD1DB88-F9EC-4DA3-A3D0-1F82DC773967}" destId="{C8C5BFF6-B697-4E68-BFEE-E2FF0B971A57}" srcOrd="1" destOrd="0" presId="urn:microsoft.com/office/officeart/2005/8/layout/orgChart1"/>
    <dgm:cxn modelId="{E758E09D-B6B2-4733-8841-ADF0CE5846F5}" type="presParOf" srcId="{F0E81FF6-BA6E-4A91-B148-1AC8A5CC0B94}" destId="{F7B1576F-5E01-4589-A773-50CE3F91A15A}" srcOrd="1" destOrd="0" presId="urn:microsoft.com/office/officeart/2005/8/layout/orgChart1"/>
    <dgm:cxn modelId="{723C910E-6D3F-4400-96E1-B5A49749C30A}" type="presParOf" srcId="{F7B1576F-5E01-4589-A773-50CE3F91A15A}" destId="{1046020D-AAF7-4A93-9CCB-D23FB9B35877}" srcOrd="0" destOrd="0" presId="urn:microsoft.com/office/officeart/2005/8/layout/orgChart1"/>
    <dgm:cxn modelId="{96E2771F-444E-417D-9D10-4C8D03309252}" type="presParOf" srcId="{F7B1576F-5E01-4589-A773-50CE3F91A15A}" destId="{2AD89B71-E2B7-4BC8-A7FA-78A2D65B526B}" srcOrd="1" destOrd="0" presId="urn:microsoft.com/office/officeart/2005/8/layout/orgChart1"/>
    <dgm:cxn modelId="{7D802399-0F69-4D39-84F7-1F04F5214B3B}" type="presParOf" srcId="{2AD89B71-E2B7-4BC8-A7FA-78A2D65B526B}" destId="{2D3089C3-5E47-4264-AD5E-7EDAE7C80395}" srcOrd="0" destOrd="0" presId="urn:microsoft.com/office/officeart/2005/8/layout/orgChart1"/>
    <dgm:cxn modelId="{E60EC0B5-DDDA-4B34-B510-A10A4940D107}" type="presParOf" srcId="{2D3089C3-5E47-4264-AD5E-7EDAE7C80395}" destId="{DF9DA91F-EE29-4754-8C99-43C94805EB32}" srcOrd="0" destOrd="0" presId="urn:microsoft.com/office/officeart/2005/8/layout/orgChart1"/>
    <dgm:cxn modelId="{E73EB771-322E-47B2-AE61-442381E81636}" type="presParOf" srcId="{2D3089C3-5E47-4264-AD5E-7EDAE7C80395}" destId="{296EBCD3-68EE-4EC4-885D-B96A1FA10CB0}" srcOrd="1" destOrd="0" presId="urn:microsoft.com/office/officeart/2005/8/layout/orgChart1"/>
    <dgm:cxn modelId="{CAEAB33F-873A-4E3B-8AF9-709F8E84FE03}" type="presParOf" srcId="{2AD89B71-E2B7-4BC8-A7FA-78A2D65B526B}" destId="{ED324C21-CC8B-44D7-8266-A555207C4832}" srcOrd="1" destOrd="0" presId="urn:microsoft.com/office/officeart/2005/8/layout/orgChart1"/>
    <dgm:cxn modelId="{0DA9688B-D131-4415-903C-8FA932F2720C}" type="presParOf" srcId="{2AD89B71-E2B7-4BC8-A7FA-78A2D65B526B}" destId="{5EC1066F-9587-4EDA-A12F-AFDF41E50576}" srcOrd="2" destOrd="0" presId="urn:microsoft.com/office/officeart/2005/8/layout/orgChart1"/>
    <dgm:cxn modelId="{87EFD1C9-965F-4CC4-9982-F80466D2A2C8}" type="presParOf" srcId="{F7B1576F-5E01-4589-A773-50CE3F91A15A}" destId="{2E79DD69-9A55-4842-843E-000DBC472BA3}" srcOrd="2" destOrd="0" presId="urn:microsoft.com/office/officeart/2005/8/layout/orgChart1"/>
    <dgm:cxn modelId="{4DE8E965-FF1C-4B92-AA93-80614515669A}" type="presParOf" srcId="{F7B1576F-5E01-4589-A773-50CE3F91A15A}" destId="{7A4AB891-A94E-4C7D-8F90-DE16B6023435}" srcOrd="3" destOrd="0" presId="urn:microsoft.com/office/officeart/2005/8/layout/orgChart1"/>
    <dgm:cxn modelId="{2769F36C-62E7-4485-B7AE-81797CC7D303}" type="presParOf" srcId="{7A4AB891-A94E-4C7D-8F90-DE16B6023435}" destId="{5CFA75BF-C639-4612-8726-91FF4DC33148}" srcOrd="0" destOrd="0" presId="urn:microsoft.com/office/officeart/2005/8/layout/orgChart1"/>
    <dgm:cxn modelId="{FFB7D9DF-F9D3-4916-A502-55F3A6C316E5}" type="presParOf" srcId="{5CFA75BF-C639-4612-8726-91FF4DC33148}" destId="{CD4E5643-43CA-41F3-8494-D5E9D46FFDD5}" srcOrd="0" destOrd="0" presId="urn:microsoft.com/office/officeart/2005/8/layout/orgChart1"/>
    <dgm:cxn modelId="{4C138F2E-D18D-4675-8DF4-12F4C1C40262}" type="presParOf" srcId="{5CFA75BF-C639-4612-8726-91FF4DC33148}" destId="{A444564C-649A-4A64-9CF4-F3B91286D066}" srcOrd="1" destOrd="0" presId="urn:microsoft.com/office/officeart/2005/8/layout/orgChart1"/>
    <dgm:cxn modelId="{2039F5A2-3839-4793-9E71-7667B41308C1}" type="presParOf" srcId="{7A4AB891-A94E-4C7D-8F90-DE16B6023435}" destId="{7501746F-684A-409E-B577-220C9A58F0D9}" srcOrd="1" destOrd="0" presId="urn:microsoft.com/office/officeart/2005/8/layout/orgChart1"/>
    <dgm:cxn modelId="{33243B2D-D212-48CB-B027-7688D91854BC}" type="presParOf" srcId="{7A4AB891-A94E-4C7D-8F90-DE16B6023435}" destId="{8D0A333C-DAA3-42BE-98DA-38EDDCBD744C}" srcOrd="2" destOrd="0" presId="urn:microsoft.com/office/officeart/2005/8/layout/orgChart1"/>
    <dgm:cxn modelId="{7B57660F-06D5-4C83-8735-396D91658222}" type="presParOf" srcId="{F7B1576F-5E01-4589-A773-50CE3F91A15A}" destId="{22B837A7-56E1-4B46-B7D9-1426B9487EF0}" srcOrd="4" destOrd="0" presId="urn:microsoft.com/office/officeart/2005/8/layout/orgChart1"/>
    <dgm:cxn modelId="{E77E1D65-614B-405B-90EC-C53C3E90E43A}" type="presParOf" srcId="{F7B1576F-5E01-4589-A773-50CE3F91A15A}" destId="{6C0C08CB-9511-430D-A8A2-2A668FC183DA}" srcOrd="5" destOrd="0" presId="urn:microsoft.com/office/officeart/2005/8/layout/orgChart1"/>
    <dgm:cxn modelId="{49CB367C-EAF6-4904-B3BA-A06C9A997C9B}" type="presParOf" srcId="{6C0C08CB-9511-430D-A8A2-2A668FC183DA}" destId="{52AA89C7-E95A-48E9-8BE6-C53C08FFA949}" srcOrd="0" destOrd="0" presId="urn:microsoft.com/office/officeart/2005/8/layout/orgChart1"/>
    <dgm:cxn modelId="{BF9DD301-0957-4C2A-9B1B-051D561FDA9E}" type="presParOf" srcId="{52AA89C7-E95A-48E9-8BE6-C53C08FFA949}" destId="{F4B56471-971D-4227-B043-60ABC81ACF40}" srcOrd="0" destOrd="0" presId="urn:microsoft.com/office/officeart/2005/8/layout/orgChart1"/>
    <dgm:cxn modelId="{20616072-7BF7-41CD-B835-361BBD0E18DE}" type="presParOf" srcId="{52AA89C7-E95A-48E9-8BE6-C53C08FFA949}" destId="{068956EC-9C14-4AD2-8796-17A432788129}" srcOrd="1" destOrd="0" presId="urn:microsoft.com/office/officeart/2005/8/layout/orgChart1"/>
    <dgm:cxn modelId="{5C4241F2-13DE-4057-9849-61B7AB56B995}" type="presParOf" srcId="{6C0C08CB-9511-430D-A8A2-2A668FC183DA}" destId="{0BA39579-C0EB-48AD-AAB8-F711AC1AD99A}" srcOrd="1" destOrd="0" presId="urn:microsoft.com/office/officeart/2005/8/layout/orgChart1"/>
    <dgm:cxn modelId="{5C9F5179-3FFE-48AC-9361-6F6F7634EDA3}" type="presParOf" srcId="{6C0C08CB-9511-430D-A8A2-2A668FC183DA}" destId="{2977CF9B-E02D-4A3B-8A29-9746C2960B24}" srcOrd="2" destOrd="0" presId="urn:microsoft.com/office/officeart/2005/8/layout/orgChart1"/>
    <dgm:cxn modelId="{78A327F1-4D08-48DA-8327-6E02D0E701DD}" type="presParOf" srcId="{F7B1576F-5E01-4589-A773-50CE3F91A15A}" destId="{158E0072-E8FB-422C-9F45-473119E405D5}" srcOrd="6" destOrd="0" presId="urn:microsoft.com/office/officeart/2005/8/layout/orgChart1"/>
    <dgm:cxn modelId="{EA7B8420-124A-473B-B8C5-A7E9D11B4A73}" type="presParOf" srcId="{F7B1576F-5E01-4589-A773-50CE3F91A15A}" destId="{489A4F72-8211-4B43-A709-CAC6A8F53215}" srcOrd="7" destOrd="0" presId="urn:microsoft.com/office/officeart/2005/8/layout/orgChart1"/>
    <dgm:cxn modelId="{14D8AC01-1B4D-44CB-8542-F4FDAE7701AB}" type="presParOf" srcId="{489A4F72-8211-4B43-A709-CAC6A8F53215}" destId="{8960D349-D579-44AA-83E1-1326B9F737AD}" srcOrd="0" destOrd="0" presId="urn:microsoft.com/office/officeart/2005/8/layout/orgChart1"/>
    <dgm:cxn modelId="{E77370D7-8016-4AFE-BDB9-E629E22EE8A5}" type="presParOf" srcId="{8960D349-D579-44AA-83E1-1326B9F737AD}" destId="{E3A1DE6D-A992-4B48-AE47-B0F199789422}" srcOrd="0" destOrd="0" presId="urn:microsoft.com/office/officeart/2005/8/layout/orgChart1"/>
    <dgm:cxn modelId="{796A4ACD-1D1E-4428-A39D-DDC27296FF6C}" type="presParOf" srcId="{8960D349-D579-44AA-83E1-1326B9F737AD}" destId="{0BD12A81-7B61-45C7-8808-B9C594A973D9}" srcOrd="1" destOrd="0" presId="urn:microsoft.com/office/officeart/2005/8/layout/orgChart1"/>
    <dgm:cxn modelId="{2399C19A-332C-41F6-A964-E0CD70514B54}" type="presParOf" srcId="{489A4F72-8211-4B43-A709-CAC6A8F53215}" destId="{1314BB4B-2581-4072-8E8E-093EAB86C143}" srcOrd="1" destOrd="0" presId="urn:microsoft.com/office/officeart/2005/8/layout/orgChart1"/>
    <dgm:cxn modelId="{81E96A1F-85A5-488B-843B-C06AEDA0E333}" type="presParOf" srcId="{489A4F72-8211-4B43-A709-CAC6A8F53215}" destId="{84BAB5E3-0796-4158-BBDB-3D7142F5B31C}" srcOrd="2" destOrd="0" presId="urn:microsoft.com/office/officeart/2005/8/layout/orgChart1"/>
    <dgm:cxn modelId="{3138E3E3-23E5-4705-8E08-1896ACE5C83D}" type="presParOf" srcId="{F7B1576F-5E01-4589-A773-50CE3F91A15A}" destId="{4AD38D00-FC6E-43DD-B1A0-71A43A54AB12}" srcOrd="8" destOrd="0" presId="urn:microsoft.com/office/officeart/2005/8/layout/orgChart1"/>
    <dgm:cxn modelId="{60899C66-2A5C-4165-9C48-2D73367F20EC}" type="presParOf" srcId="{F7B1576F-5E01-4589-A773-50CE3F91A15A}" destId="{BA92209A-AE4B-4804-832D-85EE327FC2C9}" srcOrd="9" destOrd="0" presId="urn:microsoft.com/office/officeart/2005/8/layout/orgChart1"/>
    <dgm:cxn modelId="{01233F79-D5AE-498F-9E2B-4314A6956251}" type="presParOf" srcId="{BA92209A-AE4B-4804-832D-85EE327FC2C9}" destId="{E974AB80-6F4A-494D-8AF9-5EB43EE674AD}" srcOrd="0" destOrd="0" presId="urn:microsoft.com/office/officeart/2005/8/layout/orgChart1"/>
    <dgm:cxn modelId="{73EBDDE8-E8C6-4F70-B64B-248D21A67FBC}" type="presParOf" srcId="{E974AB80-6F4A-494D-8AF9-5EB43EE674AD}" destId="{6382DB06-A9F2-43F1-8A6B-2B38967D8BE6}" srcOrd="0" destOrd="0" presId="urn:microsoft.com/office/officeart/2005/8/layout/orgChart1"/>
    <dgm:cxn modelId="{A50FF524-36AA-4BA2-BCA8-D522F9F49EE5}" type="presParOf" srcId="{E974AB80-6F4A-494D-8AF9-5EB43EE674AD}" destId="{B51641BB-39BB-4A14-9E98-18D276D6AA98}" srcOrd="1" destOrd="0" presId="urn:microsoft.com/office/officeart/2005/8/layout/orgChart1"/>
    <dgm:cxn modelId="{7C3656D8-C66C-4E22-B711-83A1428C7895}" type="presParOf" srcId="{BA92209A-AE4B-4804-832D-85EE327FC2C9}" destId="{95D53739-9D79-4FAB-BAB1-6CA0F9F0D293}" srcOrd="1" destOrd="0" presId="urn:microsoft.com/office/officeart/2005/8/layout/orgChart1"/>
    <dgm:cxn modelId="{4EDADA17-C735-44BB-BF3B-73F6458604F3}" type="presParOf" srcId="{BA92209A-AE4B-4804-832D-85EE327FC2C9}" destId="{408BD4B9-76CF-4BBF-8E47-21B2F1BC84E5}" srcOrd="2" destOrd="0" presId="urn:microsoft.com/office/officeart/2005/8/layout/orgChart1"/>
    <dgm:cxn modelId="{096F1570-86EB-495D-9EAD-2D2F8B344779}" type="presParOf" srcId="{F0E81FF6-BA6E-4A91-B148-1AC8A5CC0B94}" destId="{3D79EB61-DDA8-4D3C-9B0C-8FDA30219E86}" srcOrd="2" destOrd="0" presId="urn:microsoft.com/office/officeart/2005/8/layout/orgChart1"/>
    <dgm:cxn modelId="{53E9F847-E712-4D03-92A2-476A23D9245F}" type="presParOf" srcId="{04961B53-F4B0-47CB-BF4C-91BB9D4EAA46}" destId="{2D8F3F16-2BC6-44A6-82B6-EB987057EF7B}" srcOrd="4" destOrd="0" presId="urn:microsoft.com/office/officeart/2005/8/layout/orgChart1"/>
    <dgm:cxn modelId="{11E45495-AC52-43E4-B1FC-890A59AFEA8B}" type="presParOf" srcId="{04961B53-F4B0-47CB-BF4C-91BB9D4EAA46}" destId="{52361176-66EB-4D9B-87B6-6F6F12B88F3C}" srcOrd="5" destOrd="0" presId="urn:microsoft.com/office/officeart/2005/8/layout/orgChart1"/>
    <dgm:cxn modelId="{1AFC3536-50ED-4CF1-B354-4E4D57C456EC}" type="presParOf" srcId="{52361176-66EB-4D9B-87B6-6F6F12B88F3C}" destId="{DB5283CB-DE39-4EAE-B83C-30DFB570F56E}" srcOrd="0" destOrd="0" presId="urn:microsoft.com/office/officeart/2005/8/layout/orgChart1"/>
    <dgm:cxn modelId="{4820D19A-8BC2-4CBD-AC3A-F672F797AE4A}" type="presParOf" srcId="{DB5283CB-DE39-4EAE-B83C-30DFB570F56E}" destId="{37E9739B-B58C-4470-9320-DF0103436494}" srcOrd="0" destOrd="0" presId="urn:microsoft.com/office/officeart/2005/8/layout/orgChart1"/>
    <dgm:cxn modelId="{6200A484-116B-4152-8ECA-D456A5895A42}" type="presParOf" srcId="{DB5283CB-DE39-4EAE-B83C-30DFB570F56E}" destId="{EA47C195-1C6E-49A9-8990-8049D2BB124E}" srcOrd="1" destOrd="0" presId="urn:microsoft.com/office/officeart/2005/8/layout/orgChart1"/>
    <dgm:cxn modelId="{F849C1BE-D1A0-40F3-AE5F-DA982A812009}" type="presParOf" srcId="{52361176-66EB-4D9B-87B6-6F6F12B88F3C}" destId="{CCE203CA-14C3-46FF-9BC8-438835BBCE24}" srcOrd="1" destOrd="0" presId="urn:microsoft.com/office/officeart/2005/8/layout/orgChart1"/>
    <dgm:cxn modelId="{270B4709-46C5-4092-B048-669B49EC282F}" type="presParOf" srcId="{CCE203CA-14C3-46FF-9BC8-438835BBCE24}" destId="{5B2DDE22-66C1-45B2-959D-13AEEA5E477D}" srcOrd="0" destOrd="0" presId="urn:microsoft.com/office/officeart/2005/8/layout/orgChart1"/>
    <dgm:cxn modelId="{27037620-9444-4E3C-B58C-F086040C1F25}" type="presParOf" srcId="{CCE203CA-14C3-46FF-9BC8-438835BBCE24}" destId="{CA943C2C-B59F-45B4-8304-2555C178BE46}" srcOrd="1" destOrd="0" presId="urn:microsoft.com/office/officeart/2005/8/layout/orgChart1"/>
    <dgm:cxn modelId="{C36F1756-A580-4145-9AAD-B5F259724433}" type="presParOf" srcId="{CA943C2C-B59F-45B4-8304-2555C178BE46}" destId="{2EA2937D-0272-4F4F-A2A6-30D9E07CEB9D}" srcOrd="0" destOrd="0" presId="urn:microsoft.com/office/officeart/2005/8/layout/orgChart1"/>
    <dgm:cxn modelId="{DCA37F24-0069-4AA2-8ABD-958020B6F450}" type="presParOf" srcId="{2EA2937D-0272-4F4F-A2A6-30D9E07CEB9D}" destId="{93D59DE2-8864-436B-A114-5867955D87E6}" srcOrd="0" destOrd="0" presId="urn:microsoft.com/office/officeart/2005/8/layout/orgChart1"/>
    <dgm:cxn modelId="{DD4E9ACE-1983-4696-BC20-9C32B26EEE78}" type="presParOf" srcId="{2EA2937D-0272-4F4F-A2A6-30D9E07CEB9D}" destId="{223B537E-AD62-4B13-A5BA-774892B6B745}" srcOrd="1" destOrd="0" presId="urn:microsoft.com/office/officeart/2005/8/layout/orgChart1"/>
    <dgm:cxn modelId="{C23FFCD9-C1C5-4DA6-8827-6E8937F2F70F}" type="presParOf" srcId="{CA943C2C-B59F-45B4-8304-2555C178BE46}" destId="{2CBF5415-6C56-4E79-82B4-957822D38BA9}" srcOrd="1" destOrd="0" presId="urn:microsoft.com/office/officeart/2005/8/layout/orgChart1"/>
    <dgm:cxn modelId="{F6E8BD7A-A0C2-4CF4-9439-27EA39825D7C}" type="presParOf" srcId="{CA943C2C-B59F-45B4-8304-2555C178BE46}" destId="{DBF34314-6922-4545-89C1-6241E97EBC95}" srcOrd="2" destOrd="0" presId="urn:microsoft.com/office/officeart/2005/8/layout/orgChart1"/>
    <dgm:cxn modelId="{303778DC-C66D-440D-82EF-DA38C1E6EB8D}" type="presParOf" srcId="{CCE203CA-14C3-46FF-9BC8-438835BBCE24}" destId="{851BB622-B7B5-4D2F-8B8C-A265DCA16A07}" srcOrd="2" destOrd="0" presId="urn:microsoft.com/office/officeart/2005/8/layout/orgChart1"/>
    <dgm:cxn modelId="{6F1BE2BE-D951-4601-B27D-EB6A3DCCB852}" type="presParOf" srcId="{CCE203CA-14C3-46FF-9BC8-438835BBCE24}" destId="{36919111-81D8-47AE-B31A-8D4C8D47AAA1}" srcOrd="3" destOrd="0" presId="urn:microsoft.com/office/officeart/2005/8/layout/orgChart1"/>
    <dgm:cxn modelId="{D13768AF-32C5-4B4E-9F3C-B5EBEB4108E2}" type="presParOf" srcId="{36919111-81D8-47AE-B31A-8D4C8D47AAA1}" destId="{9A7E58EC-D600-4CF3-BDE4-4D1F79A8019A}" srcOrd="0" destOrd="0" presId="urn:microsoft.com/office/officeart/2005/8/layout/orgChart1"/>
    <dgm:cxn modelId="{C97855DA-6961-4F28-ADBF-720DBE343F60}" type="presParOf" srcId="{9A7E58EC-D600-4CF3-BDE4-4D1F79A8019A}" destId="{3A096A35-97EA-4489-8A35-E39CB5C2C231}" srcOrd="0" destOrd="0" presId="urn:microsoft.com/office/officeart/2005/8/layout/orgChart1"/>
    <dgm:cxn modelId="{2CC6D700-54D2-4B03-B62E-AB627DFC7916}" type="presParOf" srcId="{9A7E58EC-D600-4CF3-BDE4-4D1F79A8019A}" destId="{6E6B128F-56C4-4F63-88F4-AE473FF10EBE}" srcOrd="1" destOrd="0" presId="urn:microsoft.com/office/officeart/2005/8/layout/orgChart1"/>
    <dgm:cxn modelId="{E856EE0C-7733-4678-BE55-0DD1DED1E7DB}" type="presParOf" srcId="{36919111-81D8-47AE-B31A-8D4C8D47AAA1}" destId="{87118284-82F9-40F4-8A17-4153847DCC48}" srcOrd="1" destOrd="0" presId="urn:microsoft.com/office/officeart/2005/8/layout/orgChart1"/>
    <dgm:cxn modelId="{8C4150DD-96BA-4A21-A4EE-E5C6BE5AF41F}" type="presParOf" srcId="{36919111-81D8-47AE-B31A-8D4C8D47AAA1}" destId="{224DA7BE-81EE-4CFC-A089-5752E1181E35}" srcOrd="2" destOrd="0" presId="urn:microsoft.com/office/officeart/2005/8/layout/orgChart1"/>
    <dgm:cxn modelId="{88449CEE-BF76-47C1-8731-1FAA31C0D0D0}" type="presParOf" srcId="{CCE203CA-14C3-46FF-9BC8-438835BBCE24}" destId="{FD79B6BF-A6BF-4A66-A4A8-099DE22AE54F}" srcOrd="4" destOrd="0" presId="urn:microsoft.com/office/officeart/2005/8/layout/orgChart1"/>
    <dgm:cxn modelId="{1CC411B9-679E-4555-BA1A-0D45F051D466}" type="presParOf" srcId="{CCE203CA-14C3-46FF-9BC8-438835BBCE24}" destId="{73DF2C4B-749D-44B8-B7F4-0C5E0F727F46}" srcOrd="5" destOrd="0" presId="urn:microsoft.com/office/officeart/2005/8/layout/orgChart1"/>
    <dgm:cxn modelId="{2B6CE9CC-D89F-48AD-BE11-D58079D6D0C2}" type="presParOf" srcId="{73DF2C4B-749D-44B8-B7F4-0C5E0F727F46}" destId="{CA330BD1-5ABB-40AE-81DA-670D06152953}" srcOrd="0" destOrd="0" presId="urn:microsoft.com/office/officeart/2005/8/layout/orgChart1"/>
    <dgm:cxn modelId="{27832943-C856-473A-83EB-941E4881D338}" type="presParOf" srcId="{CA330BD1-5ABB-40AE-81DA-670D06152953}" destId="{146FFAD6-E1E6-4D6D-8BCA-75311CA3DB08}" srcOrd="0" destOrd="0" presId="urn:microsoft.com/office/officeart/2005/8/layout/orgChart1"/>
    <dgm:cxn modelId="{BD2A9B25-2922-4889-9969-233292F51187}" type="presParOf" srcId="{CA330BD1-5ABB-40AE-81DA-670D06152953}" destId="{F402F8CF-EEE6-4E19-BCBE-B5206DF0B2D3}" srcOrd="1" destOrd="0" presId="urn:microsoft.com/office/officeart/2005/8/layout/orgChart1"/>
    <dgm:cxn modelId="{A5857F0B-78A7-4784-BBD7-AFAAF91FF25F}" type="presParOf" srcId="{73DF2C4B-749D-44B8-B7F4-0C5E0F727F46}" destId="{61FF5DE9-563C-4686-B8F6-5ED71326150B}" srcOrd="1" destOrd="0" presId="urn:microsoft.com/office/officeart/2005/8/layout/orgChart1"/>
    <dgm:cxn modelId="{40549AD0-A6D1-4B16-AB7E-9D8439C7C0EC}" type="presParOf" srcId="{73DF2C4B-749D-44B8-B7F4-0C5E0F727F46}" destId="{D9A645B6-DE9D-4C9D-A371-9AFE3D875CA7}" srcOrd="2" destOrd="0" presId="urn:microsoft.com/office/officeart/2005/8/layout/orgChart1"/>
    <dgm:cxn modelId="{86C48D89-3113-47E9-9432-5A1CE030E729}" type="presParOf" srcId="{CCE203CA-14C3-46FF-9BC8-438835BBCE24}" destId="{9CD5F205-B25B-48E7-A8CF-3AFA94B7A63D}" srcOrd="6" destOrd="0" presId="urn:microsoft.com/office/officeart/2005/8/layout/orgChart1"/>
    <dgm:cxn modelId="{89395F10-D21B-4D88-97E8-9BF1F59437FC}" type="presParOf" srcId="{CCE203CA-14C3-46FF-9BC8-438835BBCE24}" destId="{0F38633F-423E-425D-BB84-72272247A117}" srcOrd="7" destOrd="0" presId="urn:microsoft.com/office/officeart/2005/8/layout/orgChart1"/>
    <dgm:cxn modelId="{8A1C95B9-E056-460A-B3DE-DBE6CA0C6CDB}" type="presParOf" srcId="{0F38633F-423E-425D-BB84-72272247A117}" destId="{8BB00109-6BC4-4053-B9A2-B083511646ED}" srcOrd="0" destOrd="0" presId="urn:microsoft.com/office/officeart/2005/8/layout/orgChart1"/>
    <dgm:cxn modelId="{9FB19ED1-A31D-4A4F-BDAD-AE32F1F18BFA}" type="presParOf" srcId="{8BB00109-6BC4-4053-B9A2-B083511646ED}" destId="{D81841DE-091A-4DEA-9C03-96774B7B7B7A}" srcOrd="0" destOrd="0" presId="urn:microsoft.com/office/officeart/2005/8/layout/orgChart1"/>
    <dgm:cxn modelId="{7F8462E9-EB19-44A7-B87D-E56930060DB3}" type="presParOf" srcId="{8BB00109-6BC4-4053-B9A2-B083511646ED}" destId="{024D087A-0458-45D8-927F-13D072D3452B}" srcOrd="1" destOrd="0" presId="urn:microsoft.com/office/officeart/2005/8/layout/orgChart1"/>
    <dgm:cxn modelId="{D85FA400-20C2-47C3-A8D5-B5EA686FEF99}" type="presParOf" srcId="{0F38633F-423E-425D-BB84-72272247A117}" destId="{B099D3E9-101D-4402-9919-873A340A7317}" srcOrd="1" destOrd="0" presId="urn:microsoft.com/office/officeart/2005/8/layout/orgChart1"/>
    <dgm:cxn modelId="{5A779175-01F1-4C46-99FE-0D773F0AA2C5}" type="presParOf" srcId="{0F38633F-423E-425D-BB84-72272247A117}" destId="{71907B42-F022-435B-AC86-86F99DA54D58}" srcOrd="2" destOrd="0" presId="urn:microsoft.com/office/officeart/2005/8/layout/orgChart1"/>
    <dgm:cxn modelId="{F34DE14D-8E63-44C6-9F09-17FF2C828750}" type="presParOf" srcId="{CCE203CA-14C3-46FF-9BC8-438835BBCE24}" destId="{3A5A8917-8BCD-482C-97BB-CE8AD352597A}" srcOrd="8" destOrd="0" presId="urn:microsoft.com/office/officeart/2005/8/layout/orgChart1"/>
    <dgm:cxn modelId="{0E348CA1-1EAD-4F45-9384-F046CFE64CC7}" type="presParOf" srcId="{CCE203CA-14C3-46FF-9BC8-438835BBCE24}" destId="{7AF32B7E-B9FB-453B-885D-9308D63C2362}" srcOrd="9" destOrd="0" presId="urn:microsoft.com/office/officeart/2005/8/layout/orgChart1"/>
    <dgm:cxn modelId="{BAF2BA8A-2050-408D-A75B-724A7B6DDB6E}" type="presParOf" srcId="{7AF32B7E-B9FB-453B-885D-9308D63C2362}" destId="{2EA7F046-9C7F-4CF1-8F19-B3B62465457C}" srcOrd="0" destOrd="0" presId="urn:microsoft.com/office/officeart/2005/8/layout/orgChart1"/>
    <dgm:cxn modelId="{5B128EB4-8637-431D-81F6-710D062AE435}" type="presParOf" srcId="{2EA7F046-9C7F-4CF1-8F19-B3B62465457C}" destId="{D97E7932-82DF-4465-9DB0-7816C44C9EB4}" srcOrd="0" destOrd="0" presId="urn:microsoft.com/office/officeart/2005/8/layout/orgChart1"/>
    <dgm:cxn modelId="{1135DCA0-812B-4824-84BE-87C8DCDF6F39}" type="presParOf" srcId="{2EA7F046-9C7F-4CF1-8F19-B3B62465457C}" destId="{A59248DB-0AE9-4372-835A-78ED663045C4}" srcOrd="1" destOrd="0" presId="urn:microsoft.com/office/officeart/2005/8/layout/orgChart1"/>
    <dgm:cxn modelId="{6C73B01B-19E4-4720-A311-DDA2230D71BE}" type="presParOf" srcId="{7AF32B7E-B9FB-453B-885D-9308D63C2362}" destId="{3C48774F-7049-4062-AD97-46CDE0950A3A}" srcOrd="1" destOrd="0" presId="urn:microsoft.com/office/officeart/2005/8/layout/orgChart1"/>
    <dgm:cxn modelId="{E12FE91D-70DD-415C-91D6-1517C078A149}" type="presParOf" srcId="{7AF32B7E-B9FB-453B-885D-9308D63C2362}" destId="{09CCB7E1-8D66-4A61-B839-D90894248F0B}" srcOrd="2" destOrd="0" presId="urn:microsoft.com/office/officeart/2005/8/layout/orgChart1"/>
    <dgm:cxn modelId="{F1C0C561-F843-498D-AE35-FC8C661132AF}" type="presParOf" srcId="{52361176-66EB-4D9B-87B6-6F6F12B88F3C}" destId="{BC848C43-4DED-4EF1-A44E-2FDCDA310E37}" srcOrd="2" destOrd="0" presId="urn:microsoft.com/office/officeart/2005/8/layout/orgChart1"/>
    <dgm:cxn modelId="{A836E154-E124-477A-9A9A-35F785A496E5}" type="presParOf" srcId="{04961B53-F4B0-47CB-BF4C-91BB9D4EAA46}" destId="{F23D92CC-088C-4744-9E5B-08A83D9ADBF3}" srcOrd="6" destOrd="0" presId="urn:microsoft.com/office/officeart/2005/8/layout/orgChart1"/>
    <dgm:cxn modelId="{6E0E6F7B-77BB-472B-BE62-D6E25B1D4A48}" type="presParOf" srcId="{04961B53-F4B0-47CB-BF4C-91BB9D4EAA46}" destId="{FF6BF73E-4C49-40D6-9B1C-FC0BFAB5C159}" srcOrd="7" destOrd="0" presId="urn:microsoft.com/office/officeart/2005/8/layout/orgChart1"/>
    <dgm:cxn modelId="{F3FF010C-F9A8-46AF-B97C-841BEADBAF7A}" type="presParOf" srcId="{FF6BF73E-4C49-40D6-9B1C-FC0BFAB5C159}" destId="{A24AE93B-A93A-45CA-9D24-898BF63CD522}" srcOrd="0" destOrd="0" presId="urn:microsoft.com/office/officeart/2005/8/layout/orgChart1"/>
    <dgm:cxn modelId="{56CEB0D7-09CB-40B6-8E95-C4C0FAD96C84}" type="presParOf" srcId="{A24AE93B-A93A-45CA-9D24-898BF63CD522}" destId="{295408B0-988F-405D-BF6A-67E0465DAC06}" srcOrd="0" destOrd="0" presId="urn:microsoft.com/office/officeart/2005/8/layout/orgChart1"/>
    <dgm:cxn modelId="{5801862D-6EE8-485F-9E4D-F17DF6459E32}" type="presParOf" srcId="{A24AE93B-A93A-45CA-9D24-898BF63CD522}" destId="{FF16CA69-161E-4FB7-AE35-A2464DAFF027}" srcOrd="1" destOrd="0" presId="urn:microsoft.com/office/officeart/2005/8/layout/orgChart1"/>
    <dgm:cxn modelId="{70596F9C-E3E9-4278-90D9-EE829EE50177}" type="presParOf" srcId="{FF6BF73E-4C49-40D6-9B1C-FC0BFAB5C159}" destId="{BA48EC9F-1ADB-404A-BE8F-E90051824ED9}" srcOrd="1" destOrd="0" presId="urn:microsoft.com/office/officeart/2005/8/layout/orgChart1"/>
    <dgm:cxn modelId="{C3EF575B-E7AC-42A9-B0B5-0AF01CA89265}" type="presParOf" srcId="{BA48EC9F-1ADB-404A-BE8F-E90051824ED9}" destId="{82B4067F-F740-46F4-AC0B-AA6C875D0858}" srcOrd="0" destOrd="0" presId="urn:microsoft.com/office/officeart/2005/8/layout/orgChart1"/>
    <dgm:cxn modelId="{0C6BB431-2EEE-4A55-8E21-6AF535ECADAA}" type="presParOf" srcId="{BA48EC9F-1ADB-404A-BE8F-E90051824ED9}" destId="{4B632AD4-82A6-422F-B70D-F431D39D888B}" srcOrd="1" destOrd="0" presId="urn:microsoft.com/office/officeart/2005/8/layout/orgChart1"/>
    <dgm:cxn modelId="{5EC5B765-3A84-43AA-82BE-23F91F8E19FE}" type="presParOf" srcId="{4B632AD4-82A6-422F-B70D-F431D39D888B}" destId="{B5D8CAFB-57C8-4425-93C9-16C5D0B28068}" srcOrd="0" destOrd="0" presId="urn:microsoft.com/office/officeart/2005/8/layout/orgChart1"/>
    <dgm:cxn modelId="{BF1EE433-FB57-4B93-96F7-3BC4B2E9D873}" type="presParOf" srcId="{B5D8CAFB-57C8-4425-93C9-16C5D0B28068}" destId="{8AEA0AC0-D482-49CC-A166-C1F045830944}" srcOrd="0" destOrd="0" presId="urn:microsoft.com/office/officeart/2005/8/layout/orgChart1"/>
    <dgm:cxn modelId="{AFA27FE4-C7DD-434D-BE4F-677D054F883E}" type="presParOf" srcId="{B5D8CAFB-57C8-4425-93C9-16C5D0B28068}" destId="{06544151-237F-4A91-A5E5-B3354ECCC3C6}" srcOrd="1" destOrd="0" presId="urn:microsoft.com/office/officeart/2005/8/layout/orgChart1"/>
    <dgm:cxn modelId="{10DD883D-E122-44BB-91BD-65E30E1ED44D}" type="presParOf" srcId="{4B632AD4-82A6-422F-B70D-F431D39D888B}" destId="{3D0B79F1-7E8C-48D0-B836-B8BFDD153871}" srcOrd="1" destOrd="0" presId="urn:microsoft.com/office/officeart/2005/8/layout/orgChart1"/>
    <dgm:cxn modelId="{77975EBA-1635-413A-A5F8-774E490E0262}" type="presParOf" srcId="{4B632AD4-82A6-422F-B70D-F431D39D888B}" destId="{52B6EC7B-2F1C-4FE4-9D83-468BD60402F5}" srcOrd="2" destOrd="0" presId="urn:microsoft.com/office/officeart/2005/8/layout/orgChart1"/>
    <dgm:cxn modelId="{F9889CE2-BA14-44D6-8171-212B4EF58BAA}" type="presParOf" srcId="{BA48EC9F-1ADB-404A-BE8F-E90051824ED9}" destId="{43B474D2-5F30-4792-9CA4-F82453FD2471}" srcOrd="2" destOrd="0" presId="urn:microsoft.com/office/officeart/2005/8/layout/orgChart1"/>
    <dgm:cxn modelId="{5DD438BC-5366-4B5F-A0BA-17B255792581}" type="presParOf" srcId="{BA48EC9F-1ADB-404A-BE8F-E90051824ED9}" destId="{C4E6405C-E970-4EC4-A787-3714D5613077}" srcOrd="3" destOrd="0" presId="urn:microsoft.com/office/officeart/2005/8/layout/orgChart1"/>
    <dgm:cxn modelId="{65294656-E30D-4AF6-958C-2BD2ECE32B50}" type="presParOf" srcId="{C4E6405C-E970-4EC4-A787-3714D5613077}" destId="{4E95DE61-0317-471C-83F7-8179DDDBDFA3}" srcOrd="0" destOrd="0" presId="urn:microsoft.com/office/officeart/2005/8/layout/orgChart1"/>
    <dgm:cxn modelId="{98238C3B-7D20-4F7D-9AF2-97A9AB46CBC8}" type="presParOf" srcId="{4E95DE61-0317-471C-83F7-8179DDDBDFA3}" destId="{E52F2982-AEEC-496E-8CF8-35E3E6B4ECA9}" srcOrd="0" destOrd="0" presId="urn:microsoft.com/office/officeart/2005/8/layout/orgChart1"/>
    <dgm:cxn modelId="{E105709F-848B-435A-B1A0-540CC7E27C70}" type="presParOf" srcId="{4E95DE61-0317-471C-83F7-8179DDDBDFA3}" destId="{4535655A-43F8-4D57-965F-5E42ACAFB7F3}" srcOrd="1" destOrd="0" presId="urn:microsoft.com/office/officeart/2005/8/layout/orgChart1"/>
    <dgm:cxn modelId="{F9DB271A-BA91-4704-9F67-D11BFB247183}" type="presParOf" srcId="{C4E6405C-E970-4EC4-A787-3714D5613077}" destId="{67BE3E6A-846F-48C1-B7F2-3A5FA108B080}" srcOrd="1" destOrd="0" presId="urn:microsoft.com/office/officeart/2005/8/layout/orgChart1"/>
    <dgm:cxn modelId="{AB7B09EB-55F3-4F57-807C-4297BFDA1CA1}" type="presParOf" srcId="{C4E6405C-E970-4EC4-A787-3714D5613077}" destId="{A438D162-1CFB-4CFC-9B1A-4D2F66F2C592}" srcOrd="2" destOrd="0" presId="urn:microsoft.com/office/officeart/2005/8/layout/orgChart1"/>
    <dgm:cxn modelId="{671DC7B7-1D39-404A-8AB3-322C93C60C30}" type="presParOf" srcId="{BA48EC9F-1ADB-404A-BE8F-E90051824ED9}" destId="{157798C5-C3A7-4C93-8754-F6FDB177D086}" srcOrd="4" destOrd="0" presId="urn:microsoft.com/office/officeart/2005/8/layout/orgChart1"/>
    <dgm:cxn modelId="{30FD3703-2390-473A-8566-CB849658F7A8}" type="presParOf" srcId="{BA48EC9F-1ADB-404A-BE8F-E90051824ED9}" destId="{7A53AF0A-09A1-45CE-9E49-729A10B1BCD7}" srcOrd="5" destOrd="0" presId="urn:microsoft.com/office/officeart/2005/8/layout/orgChart1"/>
    <dgm:cxn modelId="{4F5ED7BE-D41D-4E6E-99A0-A5AC4AE6BFEA}" type="presParOf" srcId="{7A53AF0A-09A1-45CE-9E49-729A10B1BCD7}" destId="{6646D72B-BCFB-4102-B281-67F5ABBA4C00}" srcOrd="0" destOrd="0" presId="urn:microsoft.com/office/officeart/2005/8/layout/orgChart1"/>
    <dgm:cxn modelId="{40687E97-A316-4740-8F3B-6F72F33461E4}" type="presParOf" srcId="{6646D72B-BCFB-4102-B281-67F5ABBA4C00}" destId="{A35C55FC-8D4B-46C8-B43C-7A391CFA7804}" srcOrd="0" destOrd="0" presId="urn:microsoft.com/office/officeart/2005/8/layout/orgChart1"/>
    <dgm:cxn modelId="{9D4C24D6-2426-4746-9A36-8B36965E0581}" type="presParOf" srcId="{6646D72B-BCFB-4102-B281-67F5ABBA4C00}" destId="{3B94285A-E0A1-418D-8C85-E76DA1242743}" srcOrd="1" destOrd="0" presId="urn:microsoft.com/office/officeart/2005/8/layout/orgChart1"/>
    <dgm:cxn modelId="{044923CA-AB5D-402F-A861-71D26891D454}" type="presParOf" srcId="{7A53AF0A-09A1-45CE-9E49-729A10B1BCD7}" destId="{CE617B9F-6BCB-4A7F-87B9-BA63927FAE3F}" srcOrd="1" destOrd="0" presId="urn:microsoft.com/office/officeart/2005/8/layout/orgChart1"/>
    <dgm:cxn modelId="{44BAEBF5-DD5F-49CA-9218-E9D1C4492C12}" type="presParOf" srcId="{7A53AF0A-09A1-45CE-9E49-729A10B1BCD7}" destId="{FC475545-5B06-4AC2-805C-74FEE4F78121}" srcOrd="2" destOrd="0" presId="urn:microsoft.com/office/officeart/2005/8/layout/orgChart1"/>
    <dgm:cxn modelId="{8B6115DD-64BE-436F-9A08-F470929336C7}" type="presParOf" srcId="{BA48EC9F-1ADB-404A-BE8F-E90051824ED9}" destId="{8DB4DD9D-2C54-493C-8F2A-E538E19B26D8}" srcOrd="6" destOrd="0" presId="urn:microsoft.com/office/officeart/2005/8/layout/orgChart1"/>
    <dgm:cxn modelId="{D521E4B5-EBE9-4F55-B054-E4912432F801}" type="presParOf" srcId="{BA48EC9F-1ADB-404A-BE8F-E90051824ED9}" destId="{982F047D-DB95-48CA-B879-162E85A9E651}" srcOrd="7" destOrd="0" presId="urn:microsoft.com/office/officeart/2005/8/layout/orgChart1"/>
    <dgm:cxn modelId="{4C2179D5-9C09-4532-B728-67EB9087EE68}" type="presParOf" srcId="{982F047D-DB95-48CA-B879-162E85A9E651}" destId="{E182B633-809C-4439-81F6-09DB0F277002}" srcOrd="0" destOrd="0" presId="urn:microsoft.com/office/officeart/2005/8/layout/orgChart1"/>
    <dgm:cxn modelId="{913F3FCC-B8BA-4CEE-AA34-9A31A6FA44A4}" type="presParOf" srcId="{E182B633-809C-4439-81F6-09DB0F277002}" destId="{6A46B8EC-34A2-41BC-8632-47022201A6FC}" srcOrd="0" destOrd="0" presId="urn:microsoft.com/office/officeart/2005/8/layout/orgChart1"/>
    <dgm:cxn modelId="{7A22B6E9-EB72-4288-BC88-30BD20E11B72}" type="presParOf" srcId="{E182B633-809C-4439-81F6-09DB0F277002}" destId="{3B2BE542-2265-4182-A8C3-0237603D4401}" srcOrd="1" destOrd="0" presId="urn:microsoft.com/office/officeart/2005/8/layout/orgChart1"/>
    <dgm:cxn modelId="{2A402E79-0BD8-4D4F-8C62-1975591D034D}" type="presParOf" srcId="{982F047D-DB95-48CA-B879-162E85A9E651}" destId="{F0844367-6DB1-4CD2-92AE-9C7A8DABC631}" srcOrd="1" destOrd="0" presId="urn:microsoft.com/office/officeart/2005/8/layout/orgChart1"/>
    <dgm:cxn modelId="{210E5370-1FC7-4D1A-9055-124C28D9D24D}" type="presParOf" srcId="{982F047D-DB95-48CA-B879-162E85A9E651}" destId="{8044F38F-171D-4DB9-B31E-BAB60D272D2E}" srcOrd="2" destOrd="0" presId="urn:microsoft.com/office/officeart/2005/8/layout/orgChart1"/>
    <dgm:cxn modelId="{15D5122A-C1DA-421E-A90B-37BA5070AEDD}" type="presParOf" srcId="{BA48EC9F-1ADB-404A-BE8F-E90051824ED9}" destId="{57888484-323C-4888-9696-1738219499D2}" srcOrd="8" destOrd="0" presId="urn:microsoft.com/office/officeart/2005/8/layout/orgChart1"/>
    <dgm:cxn modelId="{E6143132-F806-4330-B9CD-7B1E7E77C651}" type="presParOf" srcId="{BA48EC9F-1ADB-404A-BE8F-E90051824ED9}" destId="{13D2A4D0-FFB7-434C-AB25-E382D0F963B7}" srcOrd="9" destOrd="0" presId="urn:microsoft.com/office/officeart/2005/8/layout/orgChart1"/>
    <dgm:cxn modelId="{9698718F-09A0-4D20-BA22-2E9306E3B4B5}" type="presParOf" srcId="{13D2A4D0-FFB7-434C-AB25-E382D0F963B7}" destId="{6FD30F7F-FB93-4A93-9C66-05316F520292}" srcOrd="0" destOrd="0" presId="urn:microsoft.com/office/officeart/2005/8/layout/orgChart1"/>
    <dgm:cxn modelId="{B9D28B9F-A029-4FCE-8FA9-C66B3AF165E4}" type="presParOf" srcId="{6FD30F7F-FB93-4A93-9C66-05316F520292}" destId="{A920AB8D-2C52-4862-BA87-0F17DFB9AF16}" srcOrd="0" destOrd="0" presId="urn:microsoft.com/office/officeart/2005/8/layout/orgChart1"/>
    <dgm:cxn modelId="{D7D70864-E25F-4687-93AB-F6957E3FBC40}" type="presParOf" srcId="{6FD30F7F-FB93-4A93-9C66-05316F520292}" destId="{D6D8968D-E256-4B30-AC0A-AEEC8D629F7A}" srcOrd="1" destOrd="0" presId="urn:microsoft.com/office/officeart/2005/8/layout/orgChart1"/>
    <dgm:cxn modelId="{DE5C957F-492D-40BA-9724-383D208C3337}" type="presParOf" srcId="{13D2A4D0-FFB7-434C-AB25-E382D0F963B7}" destId="{30B7B75E-4781-482D-BDF3-30102FB5BCD3}" srcOrd="1" destOrd="0" presId="urn:microsoft.com/office/officeart/2005/8/layout/orgChart1"/>
    <dgm:cxn modelId="{87D26DAC-1A9C-4E36-915D-46802DBA8852}" type="presParOf" srcId="{13D2A4D0-FFB7-434C-AB25-E382D0F963B7}" destId="{689B2E8F-F063-4041-8102-6F8A055EA5B9}" srcOrd="2" destOrd="0" presId="urn:microsoft.com/office/officeart/2005/8/layout/orgChart1"/>
    <dgm:cxn modelId="{BEC4C195-070C-40E6-8729-EF537EB78E88}" type="presParOf" srcId="{FF6BF73E-4C49-40D6-9B1C-FC0BFAB5C159}" destId="{5D2D76AD-A877-4848-A8C3-0F66EB700803}" srcOrd="2" destOrd="0" presId="urn:microsoft.com/office/officeart/2005/8/layout/orgChart1"/>
    <dgm:cxn modelId="{8F386A6A-917A-43FC-B9D0-81CF868F9A1B}" type="presParOf" srcId="{364BDB6A-D929-4979-8835-50F8C7578065}" destId="{35BE4522-5F6F-4756-84FB-1AA4E33AA8AF}"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C93A9-F0CA-445E-BF11-DF7153864F17}"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t-EE"/>
        </a:p>
      </dgm:t>
    </dgm:pt>
    <dgm:pt modelId="{1EB14C5C-56E3-4899-9798-8B2F66A61F65}">
      <dgm:prSet phldrT="[Text]" custT="1"/>
      <dgm:spPr>
        <a:solidFill>
          <a:schemeClr val="accent1">
            <a:lumMod val="90000"/>
          </a:schemeClr>
        </a:solidFill>
      </dgm:spPr>
      <dgm:t>
        <a:bodyPr/>
        <a:lstStyle/>
        <a:p>
          <a:r>
            <a:rPr lang="fi-FI" sz="2400" dirty="0" smtClean="0">
              <a:solidFill>
                <a:srgbClr val="010163"/>
              </a:solidFill>
            </a:rPr>
            <a:t>Yritysten toiveet</a:t>
          </a:r>
          <a:endParaRPr lang="et-EE" sz="2400" dirty="0">
            <a:solidFill>
              <a:srgbClr val="010163"/>
            </a:solidFill>
          </a:endParaRPr>
        </a:p>
      </dgm:t>
    </dgm:pt>
    <dgm:pt modelId="{AD742ADE-D9B7-462B-AD6E-BD520A1EC1C3}" type="parTrans" cxnId="{DB01E8E2-4CF5-406E-A967-C6119C255039}">
      <dgm:prSet/>
      <dgm:spPr/>
      <dgm:t>
        <a:bodyPr/>
        <a:lstStyle/>
        <a:p>
          <a:endParaRPr lang="et-EE"/>
        </a:p>
      </dgm:t>
    </dgm:pt>
    <dgm:pt modelId="{7E470D35-3D6F-4FB4-86E1-70771FBBBE5C}" type="sibTrans" cxnId="{DB01E8E2-4CF5-406E-A967-C6119C255039}">
      <dgm:prSet/>
      <dgm:spPr/>
      <dgm:t>
        <a:bodyPr/>
        <a:lstStyle/>
        <a:p>
          <a:endParaRPr lang="et-EE"/>
        </a:p>
      </dgm:t>
    </dgm:pt>
    <dgm:pt modelId="{5CBC2872-EA69-44EC-A46A-A8FD94510A59}">
      <dgm:prSet phldrT="[Text]" custT="1"/>
      <dgm:spPr>
        <a:solidFill>
          <a:srgbClr val="6666FF"/>
        </a:solidFill>
      </dgm:spPr>
      <dgm:t>
        <a:bodyPr/>
        <a:lstStyle/>
        <a:p>
          <a:r>
            <a:rPr lang="fi-FI" sz="2400" dirty="0" smtClean="0">
              <a:solidFill>
                <a:srgbClr val="010163"/>
              </a:solidFill>
            </a:rPr>
            <a:t>Oppilaitosten tarjonta</a:t>
          </a:r>
          <a:endParaRPr lang="et-EE" sz="2400" dirty="0">
            <a:solidFill>
              <a:srgbClr val="010163"/>
            </a:solidFill>
          </a:endParaRPr>
        </a:p>
      </dgm:t>
    </dgm:pt>
    <dgm:pt modelId="{90D71F1D-4945-42BB-B1BF-478E2A9C858B}" type="parTrans" cxnId="{4D3BC5C3-4730-4A28-9DF8-B243FA0DC1A4}">
      <dgm:prSet/>
      <dgm:spPr/>
      <dgm:t>
        <a:bodyPr/>
        <a:lstStyle/>
        <a:p>
          <a:endParaRPr lang="et-EE"/>
        </a:p>
      </dgm:t>
    </dgm:pt>
    <dgm:pt modelId="{DB66E93A-8A26-4CC4-9818-27328DCD28D7}" type="sibTrans" cxnId="{4D3BC5C3-4730-4A28-9DF8-B243FA0DC1A4}">
      <dgm:prSet/>
      <dgm:spPr/>
      <dgm:t>
        <a:bodyPr/>
        <a:lstStyle/>
        <a:p>
          <a:endParaRPr lang="et-EE"/>
        </a:p>
      </dgm:t>
    </dgm:pt>
    <dgm:pt modelId="{797EC02A-E7DE-49A8-B43A-8C9446A45EF9}" type="pres">
      <dgm:prSet presAssocID="{895C93A9-F0CA-445E-BF11-DF7153864F17}" presName="diagram" presStyleCnt="0">
        <dgm:presLayoutVars>
          <dgm:dir/>
          <dgm:resizeHandles val="exact"/>
        </dgm:presLayoutVars>
      </dgm:prSet>
      <dgm:spPr/>
      <dgm:t>
        <a:bodyPr/>
        <a:lstStyle/>
        <a:p>
          <a:endParaRPr lang="en-US"/>
        </a:p>
      </dgm:t>
    </dgm:pt>
    <dgm:pt modelId="{FEF36923-8052-4989-A298-64533CAEC40A}" type="pres">
      <dgm:prSet presAssocID="{1EB14C5C-56E3-4899-9798-8B2F66A61F65}" presName="arrow" presStyleLbl="node1" presStyleIdx="0" presStyleCnt="2" custScaleX="87948" custScaleY="100104" custRadScaleRad="82918" custRadScaleInc="3624">
        <dgm:presLayoutVars>
          <dgm:bulletEnabled val="1"/>
        </dgm:presLayoutVars>
      </dgm:prSet>
      <dgm:spPr/>
      <dgm:t>
        <a:bodyPr/>
        <a:lstStyle/>
        <a:p>
          <a:endParaRPr lang="en-US"/>
        </a:p>
      </dgm:t>
    </dgm:pt>
    <dgm:pt modelId="{B5F5801A-8A66-4350-8216-62A6D060E882}" type="pres">
      <dgm:prSet presAssocID="{5CBC2872-EA69-44EC-A46A-A8FD94510A59}" presName="arrow" presStyleLbl="node1" presStyleIdx="1" presStyleCnt="2" custScaleX="90100" custScaleY="100104" custRadScaleRad="95580" custRadScaleInc="-2757">
        <dgm:presLayoutVars>
          <dgm:bulletEnabled val="1"/>
        </dgm:presLayoutVars>
      </dgm:prSet>
      <dgm:spPr/>
      <dgm:t>
        <a:bodyPr/>
        <a:lstStyle/>
        <a:p>
          <a:endParaRPr lang="en-US"/>
        </a:p>
      </dgm:t>
    </dgm:pt>
  </dgm:ptLst>
  <dgm:cxnLst>
    <dgm:cxn modelId="{4D3BC5C3-4730-4A28-9DF8-B243FA0DC1A4}" srcId="{895C93A9-F0CA-445E-BF11-DF7153864F17}" destId="{5CBC2872-EA69-44EC-A46A-A8FD94510A59}" srcOrd="1" destOrd="0" parTransId="{90D71F1D-4945-42BB-B1BF-478E2A9C858B}" sibTransId="{DB66E93A-8A26-4CC4-9818-27328DCD28D7}"/>
    <dgm:cxn modelId="{BC781A48-A95B-41F7-A940-8F669484573B}" type="presOf" srcId="{1EB14C5C-56E3-4899-9798-8B2F66A61F65}" destId="{FEF36923-8052-4989-A298-64533CAEC40A}" srcOrd="0" destOrd="0" presId="urn:microsoft.com/office/officeart/2005/8/layout/arrow5"/>
    <dgm:cxn modelId="{DB01E8E2-4CF5-406E-A967-C6119C255039}" srcId="{895C93A9-F0CA-445E-BF11-DF7153864F17}" destId="{1EB14C5C-56E3-4899-9798-8B2F66A61F65}" srcOrd="0" destOrd="0" parTransId="{AD742ADE-D9B7-462B-AD6E-BD520A1EC1C3}" sibTransId="{7E470D35-3D6F-4FB4-86E1-70771FBBBE5C}"/>
    <dgm:cxn modelId="{5E4B61DB-F144-4679-B340-73E7A09699F4}" type="presOf" srcId="{5CBC2872-EA69-44EC-A46A-A8FD94510A59}" destId="{B5F5801A-8A66-4350-8216-62A6D060E882}" srcOrd="0" destOrd="0" presId="urn:microsoft.com/office/officeart/2005/8/layout/arrow5"/>
    <dgm:cxn modelId="{1B077C31-89BC-4E35-827A-6DB449472318}" type="presOf" srcId="{895C93A9-F0CA-445E-BF11-DF7153864F17}" destId="{797EC02A-E7DE-49A8-B43A-8C9446A45EF9}" srcOrd="0" destOrd="0" presId="urn:microsoft.com/office/officeart/2005/8/layout/arrow5"/>
    <dgm:cxn modelId="{A19D721E-8E2E-4769-A727-5F68EF700188}" type="presParOf" srcId="{797EC02A-E7DE-49A8-B43A-8C9446A45EF9}" destId="{FEF36923-8052-4989-A298-64533CAEC40A}" srcOrd="0" destOrd="0" presId="urn:microsoft.com/office/officeart/2005/8/layout/arrow5"/>
    <dgm:cxn modelId="{AA0EF715-9236-453B-ACC5-018EB7D28A4C}" type="presParOf" srcId="{797EC02A-E7DE-49A8-B43A-8C9446A45EF9}" destId="{B5F5801A-8A66-4350-8216-62A6D060E882}"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888484-323C-4888-9696-1738219499D2}">
      <dsp:nvSpPr>
        <dsp:cNvPr id="0" name=""/>
        <dsp:cNvSpPr/>
      </dsp:nvSpPr>
      <dsp:spPr>
        <a:xfrm>
          <a:off x="6696116" y="1606799"/>
          <a:ext cx="158729" cy="3372726"/>
        </a:xfrm>
        <a:custGeom>
          <a:avLst/>
          <a:gdLst/>
          <a:ahLst/>
          <a:cxnLst/>
          <a:rect l="0" t="0" r="0" b="0"/>
          <a:pathLst>
            <a:path>
              <a:moveTo>
                <a:pt x="0" y="0"/>
              </a:moveTo>
              <a:lnTo>
                <a:pt x="0" y="3372726"/>
              </a:lnTo>
              <a:lnTo>
                <a:pt x="158729" y="33727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4DD9D-2C54-493C-8F2A-E538E19B26D8}">
      <dsp:nvSpPr>
        <dsp:cNvPr id="0" name=""/>
        <dsp:cNvSpPr/>
      </dsp:nvSpPr>
      <dsp:spPr>
        <a:xfrm>
          <a:off x="6696116" y="1606799"/>
          <a:ext cx="158729" cy="3017023"/>
        </a:xfrm>
        <a:custGeom>
          <a:avLst/>
          <a:gdLst/>
          <a:ahLst/>
          <a:cxnLst/>
          <a:rect l="0" t="0" r="0" b="0"/>
          <a:pathLst>
            <a:path>
              <a:moveTo>
                <a:pt x="0" y="0"/>
              </a:moveTo>
              <a:lnTo>
                <a:pt x="0" y="3017023"/>
              </a:lnTo>
              <a:lnTo>
                <a:pt x="158729" y="3017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798C5-C3A7-4C93-8754-F6FDB177D086}">
      <dsp:nvSpPr>
        <dsp:cNvPr id="0" name=""/>
        <dsp:cNvSpPr/>
      </dsp:nvSpPr>
      <dsp:spPr>
        <a:xfrm>
          <a:off x="6696116" y="1606799"/>
          <a:ext cx="168401" cy="2638045"/>
        </a:xfrm>
        <a:custGeom>
          <a:avLst/>
          <a:gdLst/>
          <a:ahLst/>
          <a:cxnLst/>
          <a:rect l="0" t="0" r="0" b="0"/>
          <a:pathLst>
            <a:path>
              <a:moveTo>
                <a:pt x="0" y="0"/>
              </a:moveTo>
              <a:lnTo>
                <a:pt x="0" y="2638045"/>
              </a:lnTo>
              <a:lnTo>
                <a:pt x="168401"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474D2-5F30-4792-9CA4-F82453FD2471}">
      <dsp:nvSpPr>
        <dsp:cNvPr id="0" name=""/>
        <dsp:cNvSpPr/>
      </dsp:nvSpPr>
      <dsp:spPr>
        <a:xfrm>
          <a:off x="6696116" y="1606799"/>
          <a:ext cx="168401" cy="2254576"/>
        </a:xfrm>
        <a:custGeom>
          <a:avLst/>
          <a:gdLst/>
          <a:ahLst/>
          <a:cxnLst/>
          <a:rect l="0" t="0" r="0" b="0"/>
          <a:pathLst>
            <a:path>
              <a:moveTo>
                <a:pt x="0" y="0"/>
              </a:moveTo>
              <a:lnTo>
                <a:pt x="0" y="2254576"/>
              </a:lnTo>
              <a:lnTo>
                <a:pt x="168401"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4067F-F740-46F4-AC0B-AA6C875D0858}">
      <dsp:nvSpPr>
        <dsp:cNvPr id="0" name=""/>
        <dsp:cNvSpPr/>
      </dsp:nvSpPr>
      <dsp:spPr>
        <a:xfrm>
          <a:off x="6696116" y="1606799"/>
          <a:ext cx="158729" cy="1878768"/>
        </a:xfrm>
        <a:custGeom>
          <a:avLst/>
          <a:gdLst/>
          <a:ahLst/>
          <a:cxnLst/>
          <a:rect l="0" t="0" r="0" b="0"/>
          <a:pathLst>
            <a:path>
              <a:moveTo>
                <a:pt x="0" y="0"/>
              </a:moveTo>
              <a:lnTo>
                <a:pt x="0" y="1878768"/>
              </a:lnTo>
              <a:lnTo>
                <a:pt x="158729"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3D92CC-088C-4744-9E5B-08A83D9ADBF3}">
      <dsp:nvSpPr>
        <dsp:cNvPr id="0" name=""/>
        <dsp:cNvSpPr/>
      </dsp:nvSpPr>
      <dsp:spPr>
        <a:xfrm>
          <a:off x="4263420" y="712521"/>
          <a:ext cx="3191637" cy="253764"/>
        </a:xfrm>
        <a:custGeom>
          <a:avLst/>
          <a:gdLst/>
          <a:ahLst/>
          <a:cxnLst/>
          <a:rect l="0" t="0" r="0" b="0"/>
          <a:pathLst>
            <a:path>
              <a:moveTo>
                <a:pt x="0" y="0"/>
              </a:moveTo>
              <a:lnTo>
                <a:pt x="0" y="119257"/>
              </a:lnTo>
              <a:lnTo>
                <a:pt x="3191637" y="119257"/>
              </a:lnTo>
              <a:lnTo>
                <a:pt x="3191637"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A8917-8BCD-482C-97BB-CE8AD352597A}">
      <dsp:nvSpPr>
        <dsp:cNvPr id="0" name=""/>
        <dsp:cNvSpPr/>
      </dsp:nvSpPr>
      <dsp:spPr>
        <a:xfrm>
          <a:off x="4594439" y="1606799"/>
          <a:ext cx="126178" cy="3372726"/>
        </a:xfrm>
        <a:custGeom>
          <a:avLst/>
          <a:gdLst/>
          <a:ahLst/>
          <a:cxnLst/>
          <a:rect l="0" t="0" r="0" b="0"/>
          <a:pathLst>
            <a:path>
              <a:moveTo>
                <a:pt x="0" y="0"/>
              </a:moveTo>
              <a:lnTo>
                <a:pt x="0" y="3372726"/>
              </a:lnTo>
              <a:lnTo>
                <a:pt x="126178" y="33727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5F205-B25B-48E7-A8CF-3AFA94B7A63D}">
      <dsp:nvSpPr>
        <dsp:cNvPr id="0" name=""/>
        <dsp:cNvSpPr/>
      </dsp:nvSpPr>
      <dsp:spPr>
        <a:xfrm>
          <a:off x="4594439" y="1606799"/>
          <a:ext cx="126178" cy="3017023"/>
        </a:xfrm>
        <a:custGeom>
          <a:avLst/>
          <a:gdLst/>
          <a:ahLst/>
          <a:cxnLst/>
          <a:rect l="0" t="0" r="0" b="0"/>
          <a:pathLst>
            <a:path>
              <a:moveTo>
                <a:pt x="0" y="0"/>
              </a:moveTo>
              <a:lnTo>
                <a:pt x="0" y="3017023"/>
              </a:lnTo>
              <a:lnTo>
                <a:pt x="126178" y="30170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9B6BF-A6BF-4A66-A4A8-099DE22AE54F}">
      <dsp:nvSpPr>
        <dsp:cNvPr id="0" name=""/>
        <dsp:cNvSpPr/>
      </dsp:nvSpPr>
      <dsp:spPr>
        <a:xfrm>
          <a:off x="4594439" y="1606799"/>
          <a:ext cx="135850" cy="2638045"/>
        </a:xfrm>
        <a:custGeom>
          <a:avLst/>
          <a:gdLst/>
          <a:ahLst/>
          <a:cxnLst/>
          <a:rect l="0" t="0" r="0" b="0"/>
          <a:pathLst>
            <a:path>
              <a:moveTo>
                <a:pt x="0" y="0"/>
              </a:moveTo>
              <a:lnTo>
                <a:pt x="0" y="2638045"/>
              </a:lnTo>
              <a:lnTo>
                <a:pt x="135850"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1BB622-B7B5-4D2F-8B8C-A265DCA16A07}">
      <dsp:nvSpPr>
        <dsp:cNvPr id="0" name=""/>
        <dsp:cNvSpPr/>
      </dsp:nvSpPr>
      <dsp:spPr>
        <a:xfrm>
          <a:off x="4594439" y="1606799"/>
          <a:ext cx="135850" cy="2254576"/>
        </a:xfrm>
        <a:custGeom>
          <a:avLst/>
          <a:gdLst/>
          <a:ahLst/>
          <a:cxnLst/>
          <a:rect l="0" t="0" r="0" b="0"/>
          <a:pathLst>
            <a:path>
              <a:moveTo>
                <a:pt x="0" y="0"/>
              </a:moveTo>
              <a:lnTo>
                <a:pt x="0" y="2254576"/>
              </a:lnTo>
              <a:lnTo>
                <a:pt x="135850"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DDE22-66C1-45B2-959D-13AEEA5E477D}">
      <dsp:nvSpPr>
        <dsp:cNvPr id="0" name=""/>
        <dsp:cNvSpPr/>
      </dsp:nvSpPr>
      <dsp:spPr>
        <a:xfrm>
          <a:off x="4594439" y="1606799"/>
          <a:ext cx="126178" cy="1878768"/>
        </a:xfrm>
        <a:custGeom>
          <a:avLst/>
          <a:gdLst/>
          <a:ahLst/>
          <a:cxnLst/>
          <a:rect l="0" t="0" r="0" b="0"/>
          <a:pathLst>
            <a:path>
              <a:moveTo>
                <a:pt x="0" y="0"/>
              </a:moveTo>
              <a:lnTo>
                <a:pt x="0" y="1878768"/>
              </a:lnTo>
              <a:lnTo>
                <a:pt x="126178"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F3F16-2BC6-44A6-82B6-EB987057EF7B}">
      <dsp:nvSpPr>
        <dsp:cNvPr id="0" name=""/>
        <dsp:cNvSpPr/>
      </dsp:nvSpPr>
      <dsp:spPr>
        <a:xfrm>
          <a:off x="4263420" y="712521"/>
          <a:ext cx="1089960" cy="253764"/>
        </a:xfrm>
        <a:custGeom>
          <a:avLst/>
          <a:gdLst/>
          <a:ahLst/>
          <a:cxnLst/>
          <a:rect l="0" t="0" r="0" b="0"/>
          <a:pathLst>
            <a:path>
              <a:moveTo>
                <a:pt x="0" y="0"/>
              </a:moveTo>
              <a:lnTo>
                <a:pt x="0" y="119257"/>
              </a:lnTo>
              <a:lnTo>
                <a:pt x="1089960" y="119257"/>
              </a:lnTo>
              <a:lnTo>
                <a:pt x="1089960"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D38D00-FC6E-43DD-B1A0-71A43A54AB12}">
      <dsp:nvSpPr>
        <dsp:cNvPr id="0" name=""/>
        <dsp:cNvSpPr/>
      </dsp:nvSpPr>
      <dsp:spPr>
        <a:xfrm>
          <a:off x="2382351" y="1606799"/>
          <a:ext cx="91440" cy="3359871"/>
        </a:xfrm>
        <a:custGeom>
          <a:avLst/>
          <a:gdLst/>
          <a:ahLst/>
          <a:cxnLst/>
          <a:rect l="0" t="0" r="0" b="0"/>
          <a:pathLst>
            <a:path>
              <a:moveTo>
                <a:pt x="45720" y="0"/>
              </a:moveTo>
              <a:lnTo>
                <a:pt x="45720" y="3359871"/>
              </a:lnTo>
              <a:lnTo>
                <a:pt x="132891" y="33598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E0072-E8FB-422C-9F45-473119E405D5}">
      <dsp:nvSpPr>
        <dsp:cNvPr id="0" name=""/>
        <dsp:cNvSpPr/>
      </dsp:nvSpPr>
      <dsp:spPr>
        <a:xfrm>
          <a:off x="2428071" y="1606799"/>
          <a:ext cx="96842" cy="3021513"/>
        </a:xfrm>
        <a:custGeom>
          <a:avLst/>
          <a:gdLst/>
          <a:ahLst/>
          <a:cxnLst/>
          <a:rect l="0" t="0" r="0" b="0"/>
          <a:pathLst>
            <a:path>
              <a:moveTo>
                <a:pt x="0" y="0"/>
              </a:moveTo>
              <a:lnTo>
                <a:pt x="0" y="3021513"/>
              </a:lnTo>
              <a:lnTo>
                <a:pt x="96842" y="302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37A7-56E1-4B46-B7D9-1426B9487EF0}">
      <dsp:nvSpPr>
        <dsp:cNvPr id="0" name=""/>
        <dsp:cNvSpPr/>
      </dsp:nvSpPr>
      <dsp:spPr>
        <a:xfrm>
          <a:off x="2428071" y="1606799"/>
          <a:ext cx="96842" cy="2638045"/>
        </a:xfrm>
        <a:custGeom>
          <a:avLst/>
          <a:gdLst/>
          <a:ahLst/>
          <a:cxnLst/>
          <a:rect l="0" t="0" r="0" b="0"/>
          <a:pathLst>
            <a:path>
              <a:moveTo>
                <a:pt x="0" y="0"/>
              </a:moveTo>
              <a:lnTo>
                <a:pt x="0" y="2638045"/>
              </a:lnTo>
              <a:lnTo>
                <a:pt x="96842"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9DD69-9A55-4842-843E-000DBC472BA3}">
      <dsp:nvSpPr>
        <dsp:cNvPr id="0" name=""/>
        <dsp:cNvSpPr/>
      </dsp:nvSpPr>
      <dsp:spPr>
        <a:xfrm>
          <a:off x="2428071" y="1606799"/>
          <a:ext cx="96842" cy="2254576"/>
        </a:xfrm>
        <a:custGeom>
          <a:avLst/>
          <a:gdLst/>
          <a:ahLst/>
          <a:cxnLst/>
          <a:rect l="0" t="0" r="0" b="0"/>
          <a:pathLst>
            <a:path>
              <a:moveTo>
                <a:pt x="0" y="0"/>
              </a:moveTo>
              <a:lnTo>
                <a:pt x="0" y="2254576"/>
              </a:lnTo>
              <a:lnTo>
                <a:pt x="96842"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6020D-AAF7-4A93-9CCB-D23FB9B35877}">
      <dsp:nvSpPr>
        <dsp:cNvPr id="0" name=""/>
        <dsp:cNvSpPr/>
      </dsp:nvSpPr>
      <dsp:spPr>
        <a:xfrm>
          <a:off x="2382351" y="1606799"/>
          <a:ext cx="91440" cy="1878768"/>
        </a:xfrm>
        <a:custGeom>
          <a:avLst/>
          <a:gdLst/>
          <a:ahLst/>
          <a:cxnLst/>
          <a:rect l="0" t="0" r="0" b="0"/>
          <a:pathLst>
            <a:path>
              <a:moveTo>
                <a:pt x="45720" y="0"/>
              </a:moveTo>
              <a:lnTo>
                <a:pt x="45720" y="1878768"/>
              </a:lnTo>
              <a:lnTo>
                <a:pt x="132891"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42FB83-F508-4EFD-9D82-D9CC0731DC73}">
      <dsp:nvSpPr>
        <dsp:cNvPr id="0" name=""/>
        <dsp:cNvSpPr/>
      </dsp:nvSpPr>
      <dsp:spPr>
        <a:xfrm>
          <a:off x="3187012" y="712521"/>
          <a:ext cx="1076407" cy="253764"/>
        </a:xfrm>
        <a:custGeom>
          <a:avLst/>
          <a:gdLst/>
          <a:ahLst/>
          <a:cxnLst/>
          <a:rect l="0" t="0" r="0" b="0"/>
          <a:pathLst>
            <a:path>
              <a:moveTo>
                <a:pt x="1076407" y="0"/>
              </a:moveTo>
              <a:lnTo>
                <a:pt x="1076407" y="119257"/>
              </a:lnTo>
              <a:lnTo>
                <a:pt x="0" y="119257"/>
              </a:lnTo>
              <a:lnTo>
                <a:pt x="0"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AC01A-5CE5-47AB-952C-0FD4C2443DC7}">
      <dsp:nvSpPr>
        <dsp:cNvPr id="0" name=""/>
        <dsp:cNvSpPr/>
      </dsp:nvSpPr>
      <dsp:spPr>
        <a:xfrm>
          <a:off x="327945" y="1606799"/>
          <a:ext cx="124205" cy="3359871"/>
        </a:xfrm>
        <a:custGeom>
          <a:avLst/>
          <a:gdLst/>
          <a:ahLst/>
          <a:cxnLst/>
          <a:rect l="0" t="0" r="0" b="0"/>
          <a:pathLst>
            <a:path>
              <a:moveTo>
                <a:pt x="0" y="0"/>
              </a:moveTo>
              <a:lnTo>
                <a:pt x="0" y="3359871"/>
              </a:lnTo>
              <a:lnTo>
                <a:pt x="124205" y="33598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00B67-8BC6-4565-9022-073983016544}">
      <dsp:nvSpPr>
        <dsp:cNvPr id="0" name=""/>
        <dsp:cNvSpPr/>
      </dsp:nvSpPr>
      <dsp:spPr>
        <a:xfrm>
          <a:off x="327945" y="1606799"/>
          <a:ext cx="133877" cy="3021513"/>
        </a:xfrm>
        <a:custGeom>
          <a:avLst/>
          <a:gdLst/>
          <a:ahLst/>
          <a:cxnLst/>
          <a:rect l="0" t="0" r="0" b="0"/>
          <a:pathLst>
            <a:path>
              <a:moveTo>
                <a:pt x="0" y="0"/>
              </a:moveTo>
              <a:lnTo>
                <a:pt x="0" y="3021513"/>
              </a:lnTo>
              <a:lnTo>
                <a:pt x="133877" y="30215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797F2-11F3-43F6-9212-9ABE53CB8B7E}">
      <dsp:nvSpPr>
        <dsp:cNvPr id="0" name=""/>
        <dsp:cNvSpPr/>
      </dsp:nvSpPr>
      <dsp:spPr>
        <a:xfrm>
          <a:off x="327945" y="1606799"/>
          <a:ext cx="133877" cy="2638045"/>
        </a:xfrm>
        <a:custGeom>
          <a:avLst/>
          <a:gdLst/>
          <a:ahLst/>
          <a:cxnLst/>
          <a:rect l="0" t="0" r="0" b="0"/>
          <a:pathLst>
            <a:path>
              <a:moveTo>
                <a:pt x="0" y="0"/>
              </a:moveTo>
              <a:lnTo>
                <a:pt x="0" y="2638045"/>
              </a:lnTo>
              <a:lnTo>
                <a:pt x="133877" y="26380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99062-E23B-4BB1-A1F3-085BC5CEBEEB}">
      <dsp:nvSpPr>
        <dsp:cNvPr id="0" name=""/>
        <dsp:cNvSpPr/>
      </dsp:nvSpPr>
      <dsp:spPr>
        <a:xfrm>
          <a:off x="327945" y="1606799"/>
          <a:ext cx="133877" cy="2254576"/>
        </a:xfrm>
        <a:custGeom>
          <a:avLst/>
          <a:gdLst/>
          <a:ahLst/>
          <a:cxnLst/>
          <a:rect l="0" t="0" r="0" b="0"/>
          <a:pathLst>
            <a:path>
              <a:moveTo>
                <a:pt x="0" y="0"/>
              </a:moveTo>
              <a:lnTo>
                <a:pt x="0" y="2254576"/>
              </a:lnTo>
              <a:lnTo>
                <a:pt x="133877" y="22545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66CEE-4E57-44E6-A234-E5243DFCBE2A}">
      <dsp:nvSpPr>
        <dsp:cNvPr id="0" name=""/>
        <dsp:cNvSpPr/>
      </dsp:nvSpPr>
      <dsp:spPr>
        <a:xfrm>
          <a:off x="327945" y="1606799"/>
          <a:ext cx="124205" cy="1878768"/>
        </a:xfrm>
        <a:custGeom>
          <a:avLst/>
          <a:gdLst/>
          <a:ahLst/>
          <a:cxnLst/>
          <a:rect l="0" t="0" r="0" b="0"/>
          <a:pathLst>
            <a:path>
              <a:moveTo>
                <a:pt x="0" y="0"/>
              </a:moveTo>
              <a:lnTo>
                <a:pt x="0" y="1878768"/>
              </a:lnTo>
              <a:lnTo>
                <a:pt x="124205" y="18787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A6E44F-CE9E-423F-8A51-B8815ABC9B2B}">
      <dsp:nvSpPr>
        <dsp:cNvPr id="0" name=""/>
        <dsp:cNvSpPr/>
      </dsp:nvSpPr>
      <dsp:spPr>
        <a:xfrm>
          <a:off x="1086886" y="712521"/>
          <a:ext cx="3176533" cy="253764"/>
        </a:xfrm>
        <a:custGeom>
          <a:avLst/>
          <a:gdLst/>
          <a:ahLst/>
          <a:cxnLst/>
          <a:rect l="0" t="0" r="0" b="0"/>
          <a:pathLst>
            <a:path>
              <a:moveTo>
                <a:pt x="3176533" y="0"/>
              </a:moveTo>
              <a:lnTo>
                <a:pt x="3176533" y="119257"/>
              </a:lnTo>
              <a:lnTo>
                <a:pt x="0" y="119257"/>
              </a:lnTo>
              <a:lnTo>
                <a:pt x="0" y="253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5E154-68D1-4D45-97CD-6343369DF62C}">
      <dsp:nvSpPr>
        <dsp:cNvPr id="0" name=""/>
        <dsp:cNvSpPr/>
      </dsp:nvSpPr>
      <dsp:spPr>
        <a:xfrm>
          <a:off x="3430510" y="72008"/>
          <a:ext cx="1665820"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solidFill>
                <a:srgbClr val="010163"/>
              </a:solidFill>
            </a:rPr>
            <a:t>Mekatroniikka</a:t>
          </a:r>
          <a:endParaRPr lang="en-US" sz="1600" kern="1200" dirty="0">
            <a:solidFill>
              <a:srgbClr val="010163"/>
            </a:solidFill>
          </a:endParaRPr>
        </a:p>
      </dsp:txBody>
      <dsp:txXfrm>
        <a:off x="3430510" y="72008"/>
        <a:ext cx="1665820" cy="640512"/>
      </dsp:txXfrm>
    </dsp:sp>
    <dsp:sp modelId="{4859FEE3-1BE5-4F6A-B49D-B03A3F7F1D1B}">
      <dsp:nvSpPr>
        <dsp:cNvPr id="0" name=""/>
        <dsp:cNvSpPr/>
      </dsp:nvSpPr>
      <dsp:spPr>
        <a:xfrm>
          <a:off x="138209"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solidFill>
                <a:srgbClr val="010163"/>
              </a:solidFill>
            </a:rPr>
            <a:t>Numeerisesti ohjatut välineet</a:t>
          </a:r>
          <a:endParaRPr lang="en-US" sz="1600" kern="1200" dirty="0">
            <a:solidFill>
              <a:srgbClr val="010163"/>
            </a:solidFill>
          </a:endParaRPr>
        </a:p>
      </dsp:txBody>
      <dsp:txXfrm>
        <a:off x="138209" y="966286"/>
        <a:ext cx="1897352" cy="640512"/>
      </dsp:txXfrm>
    </dsp:sp>
    <dsp:sp modelId="{9C4B1CE9-65B9-4690-B0CC-171AC6FB6F93}">
      <dsp:nvSpPr>
        <dsp:cNvPr id="0" name=""/>
        <dsp:cNvSpPr/>
      </dsp:nvSpPr>
      <dsp:spPr>
        <a:xfrm>
          <a:off x="452150"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dirty="0" smtClean="0">
              <a:solidFill>
                <a:srgbClr val="010163"/>
              </a:solidFill>
            </a:rPr>
            <a:t>CNC </a:t>
          </a:r>
          <a:r>
            <a:rPr lang="et-EE" sz="1200" kern="1200" dirty="0" smtClean="0">
              <a:solidFill>
                <a:srgbClr val="010163"/>
              </a:solidFill>
            </a:rPr>
            <a:t>koneistaja</a:t>
          </a:r>
          <a:endParaRPr lang="en-US" sz="1200" kern="1200" dirty="0">
            <a:solidFill>
              <a:srgbClr val="010163"/>
            </a:solidFill>
          </a:endParaRPr>
        </a:p>
      </dsp:txBody>
      <dsp:txXfrm>
        <a:off x="452150" y="3357186"/>
        <a:ext cx="1281025" cy="256762"/>
      </dsp:txXfrm>
    </dsp:sp>
    <dsp:sp modelId="{474A2651-E78E-48DB-9871-A56E6A0F94B4}">
      <dsp:nvSpPr>
        <dsp:cNvPr id="0" name=""/>
        <dsp:cNvSpPr/>
      </dsp:nvSpPr>
      <dsp:spPr>
        <a:xfrm>
          <a:off x="461822"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noProof="0" dirty="0" smtClean="0">
              <a:solidFill>
                <a:srgbClr val="010163"/>
              </a:solidFill>
            </a:rPr>
            <a:t>Automaatio</a:t>
          </a:r>
          <a:r>
            <a:rPr lang="et-EE" sz="1200" kern="1200" dirty="0" smtClean="0">
              <a:solidFill>
                <a:srgbClr val="010163"/>
              </a:solidFill>
            </a:rPr>
            <a:t>-</a:t>
          </a:r>
          <a:r>
            <a:rPr lang="fi-FI" sz="1200" kern="1200" noProof="0" dirty="0" smtClean="0">
              <a:solidFill>
                <a:srgbClr val="010163"/>
              </a:solidFill>
            </a:rPr>
            <a:t>asentaja</a:t>
          </a:r>
          <a:endParaRPr lang="fi-FI" sz="1200" kern="1200" noProof="0" dirty="0">
            <a:solidFill>
              <a:srgbClr val="010163"/>
            </a:solidFill>
          </a:endParaRPr>
        </a:p>
      </dsp:txBody>
      <dsp:txXfrm>
        <a:off x="461822" y="3732994"/>
        <a:ext cx="1281025" cy="256762"/>
      </dsp:txXfrm>
    </dsp:sp>
    <dsp:sp modelId="{C6C8CC80-AB77-417C-9222-8AFA2B3D6AA5}">
      <dsp:nvSpPr>
        <dsp:cNvPr id="0" name=""/>
        <dsp:cNvSpPr/>
      </dsp:nvSpPr>
      <dsp:spPr>
        <a:xfrm>
          <a:off x="461822"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noProof="0" dirty="0" smtClean="0">
              <a:solidFill>
                <a:srgbClr val="010163"/>
              </a:solidFill>
            </a:rPr>
            <a:t>Mekatroniikka-asentaja</a:t>
          </a:r>
          <a:endParaRPr lang="fi-FI" sz="1200" kern="1200" noProof="0" dirty="0">
            <a:solidFill>
              <a:srgbClr val="010163"/>
            </a:solidFill>
          </a:endParaRPr>
        </a:p>
      </dsp:txBody>
      <dsp:txXfrm>
        <a:off x="461822" y="4116463"/>
        <a:ext cx="1281025" cy="256762"/>
      </dsp:txXfrm>
    </dsp:sp>
    <dsp:sp modelId="{2BCF7A0C-A10C-4649-A2B9-E1FA5E402BA2}">
      <dsp:nvSpPr>
        <dsp:cNvPr id="0" name=""/>
        <dsp:cNvSpPr/>
      </dsp:nvSpPr>
      <dsp:spPr>
        <a:xfrm>
          <a:off x="461822" y="449993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Huoltotekni</a:t>
          </a:r>
          <a:r>
            <a:rPr lang="et-EE" sz="1200" kern="1200" dirty="0" smtClean="0">
              <a:solidFill>
                <a:srgbClr val="010163"/>
              </a:solidFill>
            </a:rPr>
            <a:t>kko</a:t>
          </a:r>
          <a:endParaRPr lang="en-US" sz="1200" kern="1200" dirty="0">
            <a:solidFill>
              <a:srgbClr val="010163"/>
            </a:solidFill>
          </a:endParaRPr>
        </a:p>
      </dsp:txBody>
      <dsp:txXfrm>
        <a:off x="461822" y="4499932"/>
        <a:ext cx="1281025" cy="256762"/>
      </dsp:txXfrm>
    </dsp:sp>
    <dsp:sp modelId="{1412EEDA-E7EE-42B2-9BF2-D17ACD394CE5}">
      <dsp:nvSpPr>
        <dsp:cNvPr id="0" name=""/>
        <dsp:cNvSpPr/>
      </dsp:nvSpPr>
      <dsp:spPr>
        <a:xfrm>
          <a:off x="452150" y="4838289"/>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Meka</a:t>
          </a:r>
          <a:r>
            <a:rPr lang="et-EE" sz="1200" kern="1200" dirty="0" smtClean="0">
              <a:solidFill>
                <a:srgbClr val="010163"/>
              </a:solidFill>
            </a:rPr>
            <a:t>a</a:t>
          </a:r>
          <a:r>
            <a:rPr lang="fi-FI" sz="1200" kern="1200" dirty="0" smtClean="0">
              <a:solidFill>
                <a:srgbClr val="010163"/>
              </a:solidFill>
            </a:rPr>
            <a:t>nikk</a:t>
          </a:r>
          <a:r>
            <a:rPr lang="et-EE" sz="1200" kern="1200" dirty="0" smtClean="0">
              <a:solidFill>
                <a:srgbClr val="010163"/>
              </a:solidFill>
            </a:rPr>
            <a:t>o</a:t>
          </a:r>
          <a:endParaRPr lang="en-US" sz="1200" kern="1200" dirty="0">
            <a:solidFill>
              <a:srgbClr val="010163"/>
            </a:solidFill>
          </a:endParaRPr>
        </a:p>
      </dsp:txBody>
      <dsp:txXfrm>
        <a:off x="452150" y="4838289"/>
        <a:ext cx="1281025" cy="256762"/>
      </dsp:txXfrm>
    </dsp:sp>
    <dsp:sp modelId="{A016EEAA-FFCC-4501-ADBC-CE03455A88D7}">
      <dsp:nvSpPr>
        <dsp:cNvPr id="0" name=""/>
        <dsp:cNvSpPr/>
      </dsp:nvSpPr>
      <dsp:spPr>
        <a:xfrm>
          <a:off x="2238336"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solidFill>
                <a:srgbClr val="010163"/>
              </a:solidFill>
            </a:rPr>
            <a:t>Automatisoidut tuotantojärjestelmät</a:t>
          </a:r>
          <a:endParaRPr lang="en-US" sz="1600" kern="1200" dirty="0">
            <a:solidFill>
              <a:srgbClr val="010163"/>
            </a:solidFill>
          </a:endParaRPr>
        </a:p>
      </dsp:txBody>
      <dsp:txXfrm>
        <a:off x="2238336" y="966286"/>
        <a:ext cx="1897352" cy="640512"/>
      </dsp:txXfrm>
    </dsp:sp>
    <dsp:sp modelId="{DF9DA91F-EE29-4754-8C99-43C94805EB32}">
      <dsp:nvSpPr>
        <dsp:cNvPr id="0" name=""/>
        <dsp:cNvSpPr/>
      </dsp:nvSpPr>
      <dsp:spPr>
        <a:xfrm>
          <a:off x="2515242"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dirty="0" smtClean="0">
              <a:solidFill>
                <a:srgbClr val="010163"/>
              </a:solidFill>
            </a:rPr>
            <a:t>Tuotantolinjan käyttäjä</a:t>
          </a:r>
          <a:endParaRPr lang="et-EE" sz="1200" kern="1200" dirty="0" smtClean="0">
            <a:solidFill>
              <a:srgbClr val="010163"/>
            </a:solidFill>
          </a:endParaRPr>
        </a:p>
      </dsp:txBody>
      <dsp:txXfrm>
        <a:off x="2515242" y="3357186"/>
        <a:ext cx="1281025" cy="256762"/>
      </dsp:txXfrm>
    </dsp:sp>
    <dsp:sp modelId="{CD4E5643-43CA-41F3-8494-D5E9D46FFDD5}">
      <dsp:nvSpPr>
        <dsp:cNvPr id="0" name=""/>
        <dsp:cNvSpPr/>
      </dsp:nvSpPr>
      <dsp:spPr>
        <a:xfrm>
          <a:off x="2524914"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Sähköasentaja</a:t>
          </a:r>
          <a:endParaRPr lang="en-US" sz="1200" kern="1200" dirty="0">
            <a:solidFill>
              <a:srgbClr val="010163"/>
            </a:solidFill>
          </a:endParaRPr>
        </a:p>
      </dsp:txBody>
      <dsp:txXfrm>
        <a:off x="2524914" y="3732994"/>
        <a:ext cx="1281025" cy="256762"/>
      </dsp:txXfrm>
    </dsp:sp>
    <dsp:sp modelId="{F4B56471-971D-4227-B043-60ABC81ACF40}">
      <dsp:nvSpPr>
        <dsp:cNvPr id="0" name=""/>
        <dsp:cNvSpPr/>
      </dsp:nvSpPr>
      <dsp:spPr>
        <a:xfrm>
          <a:off x="2524914"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noProof="0" dirty="0" smtClean="0">
              <a:solidFill>
                <a:srgbClr val="010163"/>
              </a:solidFill>
            </a:rPr>
            <a:t>Elektroniikka-asentaja</a:t>
          </a:r>
          <a:endParaRPr lang="fi-FI" sz="1200" kern="1200" noProof="0" dirty="0">
            <a:solidFill>
              <a:srgbClr val="010163"/>
            </a:solidFill>
          </a:endParaRPr>
        </a:p>
      </dsp:txBody>
      <dsp:txXfrm>
        <a:off x="2524914" y="4116463"/>
        <a:ext cx="1281025" cy="256762"/>
      </dsp:txXfrm>
    </dsp:sp>
    <dsp:sp modelId="{E3A1DE6D-A992-4B48-AE47-B0F199789422}">
      <dsp:nvSpPr>
        <dsp:cNvPr id="0" name=""/>
        <dsp:cNvSpPr/>
      </dsp:nvSpPr>
      <dsp:spPr>
        <a:xfrm>
          <a:off x="2524914" y="449993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Huoltoteknikk</a:t>
          </a:r>
          <a:r>
            <a:rPr lang="et-EE" sz="1200" kern="1200" dirty="0" smtClean="0">
              <a:solidFill>
                <a:srgbClr val="010163"/>
              </a:solidFill>
            </a:rPr>
            <a:t>o</a:t>
          </a:r>
          <a:endParaRPr lang="en-US" sz="1200" kern="1200" dirty="0">
            <a:solidFill>
              <a:srgbClr val="010163"/>
            </a:solidFill>
          </a:endParaRPr>
        </a:p>
      </dsp:txBody>
      <dsp:txXfrm>
        <a:off x="2524914" y="4499932"/>
        <a:ext cx="1281025" cy="256762"/>
      </dsp:txXfrm>
    </dsp:sp>
    <dsp:sp modelId="{6382DB06-A9F2-43F1-8A6B-2B38967D8BE6}">
      <dsp:nvSpPr>
        <dsp:cNvPr id="0" name=""/>
        <dsp:cNvSpPr/>
      </dsp:nvSpPr>
      <dsp:spPr>
        <a:xfrm>
          <a:off x="2515242" y="4838289"/>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noProof="0" dirty="0" smtClean="0">
              <a:solidFill>
                <a:srgbClr val="010163"/>
              </a:solidFill>
            </a:rPr>
            <a:t>Mekaanikko</a:t>
          </a:r>
        </a:p>
      </dsp:txBody>
      <dsp:txXfrm>
        <a:off x="2515242" y="4838289"/>
        <a:ext cx="1281025" cy="256762"/>
      </dsp:txXfrm>
    </dsp:sp>
    <dsp:sp modelId="{37E9739B-B58C-4470-9320-DF0103436494}">
      <dsp:nvSpPr>
        <dsp:cNvPr id="0" name=""/>
        <dsp:cNvSpPr/>
      </dsp:nvSpPr>
      <dsp:spPr>
        <a:xfrm>
          <a:off x="4404704"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solidFill>
                <a:schemeClr val="accent6">
                  <a:lumMod val="75000"/>
                </a:schemeClr>
              </a:solidFill>
            </a:rPr>
            <a:t>Automaattiset </a:t>
          </a:r>
          <a:r>
            <a:rPr lang="fi-FI" sz="1600" kern="1200" noProof="0" dirty="0" smtClean="0">
              <a:solidFill>
                <a:schemeClr val="accent6">
                  <a:lumMod val="75000"/>
                </a:schemeClr>
              </a:solidFill>
            </a:rPr>
            <a:t>laitteet</a:t>
          </a:r>
          <a:endParaRPr lang="fi-FI" sz="1600" kern="1200" noProof="0" dirty="0">
            <a:solidFill>
              <a:schemeClr val="accent6">
                <a:lumMod val="75000"/>
              </a:schemeClr>
            </a:solidFill>
          </a:endParaRPr>
        </a:p>
      </dsp:txBody>
      <dsp:txXfrm>
        <a:off x="4404704" y="966286"/>
        <a:ext cx="1897352" cy="640512"/>
      </dsp:txXfrm>
    </dsp:sp>
    <dsp:sp modelId="{93D59DE2-8864-436B-A114-5867955D87E6}">
      <dsp:nvSpPr>
        <dsp:cNvPr id="0" name=""/>
        <dsp:cNvSpPr/>
      </dsp:nvSpPr>
      <dsp:spPr>
        <a:xfrm>
          <a:off x="4720618"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Koneenkäyttäjä</a:t>
          </a:r>
          <a:endParaRPr lang="et-EE" sz="1200" kern="1200" dirty="0" smtClean="0">
            <a:solidFill>
              <a:srgbClr val="010163"/>
            </a:solidFill>
          </a:endParaRPr>
        </a:p>
      </dsp:txBody>
      <dsp:txXfrm>
        <a:off x="4720618" y="3357186"/>
        <a:ext cx="1281025" cy="256762"/>
      </dsp:txXfrm>
    </dsp:sp>
    <dsp:sp modelId="{3A096A35-97EA-4489-8A35-E39CB5C2C231}">
      <dsp:nvSpPr>
        <dsp:cNvPr id="0" name=""/>
        <dsp:cNvSpPr/>
      </dsp:nvSpPr>
      <dsp:spPr>
        <a:xfrm>
          <a:off x="4730290"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Huoltoteknikk</a:t>
          </a:r>
          <a:r>
            <a:rPr lang="et-EE" sz="1200" kern="1200" dirty="0" smtClean="0">
              <a:solidFill>
                <a:srgbClr val="010163"/>
              </a:solidFill>
            </a:rPr>
            <a:t>o</a:t>
          </a:r>
          <a:endParaRPr lang="en-US" sz="1200" kern="1200" dirty="0">
            <a:solidFill>
              <a:srgbClr val="010163"/>
            </a:solidFill>
          </a:endParaRPr>
        </a:p>
      </dsp:txBody>
      <dsp:txXfrm>
        <a:off x="4730290" y="3732994"/>
        <a:ext cx="1281025" cy="256762"/>
      </dsp:txXfrm>
    </dsp:sp>
    <dsp:sp modelId="{146FFAD6-E1E6-4D6D-8BCA-75311CA3DB08}">
      <dsp:nvSpPr>
        <dsp:cNvPr id="0" name=""/>
        <dsp:cNvSpPr/>
      </dsp:nvSpPr>
      <dsp:spPr>
        <a:xfrm>
          <a:off x="4730290"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noProof="0" dirty="0" smtClean="0">
              <a:solidFill>
                <a:srgbClr val="010163"/>
              </a:solidFill>
            </a:rPr>
            <a:t>Mekaanikko</a:t>
          </a:r>
        </a:p>
      </dsp:txBody>
      <dsp:txXfrm>
        <a:off x="4730290" y="4116463"/>
        <a:ext cx="1281025" cy="256762"/>
      </dsp:txXfrm>
    </dsp:sp>
    <dsp:sp modelId="{D81841DE-091A-4DEA-9C03-96774B7B7B7A}">
      <dsp:nvSpPr>
        <dsp:cNvPr id="0" name=""/>
        <dsp:cNvSpPr/>
      </dsp:nvSpPr>
      <dsp:spPr>
        <a:xfrm>
          <a:off x="4720618" y="449544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Sähkö</a:t>
          </a:r>
          <a:r>
            <a:rPr lang="et-EE" sz="1200" kern="1200" dirty="0" smtClean="0">
              <a:solidFill>
                <a:srgbClr val="010163"/>
              </a:solidFill>
            </a:rPr>
            <a:t>asentaja</a:t>
          </a:r>
          <a:endParaRPr lang="en-US" sz="1200" kern="1200" dirty="0">
            <a:solidFill>
              <a:srgbClr val="010163"/>
            </a:solidFill>
          </a:endParaRPr>
        </a:p>
      </dsp:txBody>
      <dsp:txXfrm>
        <a:off x="4720618" y="4495442"/>
        <a:ext cx="1281025" cy="256762"/>
      </dsp:txXfrm>
    </dsp:sp>
    <dsp:sp modelId="{D97E7932-82DF-4465-9DB0-7816C44C9EB4}">
      <dsp:nvSpPr>
        <dsp:cNvPr id="0" name=""/>
        <dsp:cNvSpPr/>
      </dsp:nvSpPr>
      <dsp:spPr>
        <a:xfrm>
          <a:off x="4720618" y="485114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noProof="0" dirty="0" smtClean="0">
              <a:solidFill>
                <a:srgbClr val="010163"/>
              </a:solidFill>
            </a:rPr>
            <a:t>Automaatio-asentaja</a:t>
          </a:r>
        </a:p>
      </dsp:txBody>
      <dsp:txXfrm>
        <a:off x="4720618" y="4851144"/>
        <a:ext cx="1281025" cy="256762"/>
      </dsp:txXfrm>
    </dsp:sp>
    <dsp:sp modelId="{295408B0-988F-405D-BF6A-67E0465DAC06}">
      <dsp:nvSpPr>
        <dsp:cNvPr id="0" name=""/>
        <dsp:cNvSpPr/>
      </dsp:nvSpPr>
      <dsp:spPr>
        <a:xfrm>
          <a:off x="6506381" y="966286"/>
          <a:ext cx="1897352" cy="640512"/>
        </a:xfrm>
        <a:prstGeom prst="rect">
          <a:avLst/>
        </a:prstGeom>
        <a:solidFill>
          <a:schemeClr val="bg1"/>
        </a:solidFill>
        <a:ln w="25400" cap="flat" cmpd="sng" algn="ctr">
          <a:solidFill>
            <a:srgbClr val="010163"/>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i-FI" sz="1600" kern="1200" dirty="0" smtClean="0">
              <a:solidFill>
                <a:srgbClr val="010163"/>
              </a:solidFill>
            </a:rPr>
            <a:t>Laitteiden kokoonpano</a:t>
          </a:r>
          <a:endParaRPr lang="en-US" sz="1600" kern="1200" dirty="0">
            <a:solidFill>
              <a:srgbClr val="010163"/>
            </a:solidFill>
          </a:endParaRPr>
        </a:p>
      </dsp:txBody>
      <dsp:txXfrm>
        <a:off x="6506381" y="966286"/>
        <a:ext cx="1897352" cy="640512"/>
      </dsp:txXfrm>
    </dsp:sp>
    <dsp:sp modelId="{8AEA0AC0-D482-49CC-A166-C1F045830944}">
      <dsp:nvSpPr>
        <dsp:cNvPr id="0" name=""/>
        <dsp:cNvSpPr/>
      </dsp:nvSpPr>
      <dsp:spPr>
        <a:xfrm>
          <a:off x="6854845" y="3357186"/>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Kokoonpanija</a:t>
          </a:r>
          <a:endParaRPr lang="en-US" sz="1200" kern="1200" dirty="0">
            <a:solidFill>
              <a:srgbClr val="010163"/>
            </a:solidFill>
          </a:endParaRPr>
        </a:p>
      </dsp:txBody>
      <dsp:txXfrm>
        <a:off x="6854845" y="3357186"/>
        <a:ext cx="1281025" cy="256762"/>
      </dsp:txXfrm>
    </dsp:sp>
    <dsp:sp modelId="{E52F2982-AEEC-496E-8CF8-35E3E6B4ECA9}">
      <dsp:nvSpPr>
        <dsp:cNvPr id="0" name=""/>
        <dsp:cNvSpPr/>
      </dsp:nvSpPr>
      <dsp:spPr>
        <a:xfrm>
          <a:off x="6864517" y="373299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Sähkö</a:t>
          </a:r>
          <a:r>
            <a:rPr lang="et-EE" sz="1200" kern="1200" dirty="0" smtClean="0">
              <a:solidFill>
                <a:srgbClr val="010163"/>
              </a:solidFill>
            </a:rPr>
            <a:t>asentaja</a:t>
          </a:r>
          <a:endParaRPr lang="en-US" sz="1200" kern="1200" dirty="0">
            <a:solidFill>
              <a:srgbClr val="010163"/>
            </a:solidFill>
          </a:endParaRPr>
        </a:p>
      </dsp:txBody>
      <dsp:txXfrm>
        <a:off x="6864517" y="3732994"/>
        <a:ext cx="1281025" cy="256762"/>
      </dsp:txXfrm>
    </dsp:sp>
    <dsp:sp modelId="{A35C55FC-8D4B-46C8-B43C-7A391CFA7804}">
      <dsp:nvSpPr>
        <dsp:cNvPr id="0" name=""/>
        <dsp:cNvSpPr/>
      </dsp:nvSpPr>
      <dsp:spPr>
        <a:xfrm>
          <a:off x="6864517" y="4116463"/>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i-FI" sz="1200" kern="1200" dirty="0" smtClean="0">
              <a:solidFill>
                <a:srgbClr val="010163"/>
              </a:solidFill>
            </a:rPr>
            <a:t>Meka</a:t>
          </a:r>
          <a:r>
            <a:rPr lang="et-EE" sz="1200" kern="1200" dirty="0" smtClean="0">
              <a:solidFill>
                <a:srgbClr val="010163"/>
              </a:solidFill>
            </a:rPr>
            <a:t>a</a:t>
          </a:r>
          <a:r>
            <a:rPr lang="fi-FI" sz="1200" kern="1200" dirty="0" smtClean="0">
              <a:solidFill>
                <a:srgbClr val="010163"/>
              </a:solidFill>
            </a:rPr>
            <a:t>nikk</a:t>
          </a:r>
          <a:r>
            <a:rPr lang="et-EE" sz="1200" kern="1200" dirty="0" smtClean="0">
              <a:solidFill>
                <a:srgbClr val="010163"/>
              </a:solidFill>
            </a:rPr>
            <a:t>o</a:t>
          </a:r>
          <a:endParaRPr lang="en-US" sz="1200" kern="1200" dirty="0">
            <a:solidFill>
              <a:srgbClr val="010163"/>
            </a:solidFill>
          </a:endParaRPr>
        </a:p>
      </dsp:txBody>
      <dsp:txXfrm>
        <a:off x="6864517" y="4116463"/>
        <a:ext cx="1281025" cy="256762"/>
      </dsp:txXfrm>
    </dsp:sp>
    <dsp:sp modelId="{6A46B8EC-34A2-41BC-8632-47022201A6FC}">
      <dsp:nvSpPr>
        <dsp:cNvPr id="0" name=""/>
        <dsp:cNvSpPr/>
      </dsp:nvSpPr>
      <dsp:spPr>
        <a:xfrm>
          <a:off x="6854845" y="4495442"/>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noProof="0" dirty="0" smtClean="0">
              <a:solidFill>
                <a:srgbClr val="010163"/>
              </a:solidFill>
            </a:rPr>
            <a:t>Elektroniikka-asentaja </a:t>
          </a:r>
          <a:endParaRPr lang="fi-FI" sz="1200" kern="1200" noProof="0" dirty="0">
            <a:solidFill>
              <a:srgbClr val="010163"/>
            </a:solidFill>
          </a:endParaRPr>
        </a:p>
      </dsp:txBody>
      <dsp:txXfrm>
        <a:off x="6854845" y="4495442"/>
        <a:ext cx="1281025" cy="256762"/>
      </dsp:txXfrm>
    </dsp:sp>
    <dsp:sp modelId="{A920AB8D-2C52-4862-BA87-0F17DFB9AF16}">
      <dsp:nvSpPr>
        <dsp:cNvPr id="0" name=""/>
        <dsp:cNvSpPr/>
      </dsp:nvSpPr>
      <dsp:spPr>
        <a:xfrm>
          <a:off x="6854845" y="4851144"/>
          <a:ext cx="1281025" cy="256762"/>
        </a:xfrm>
        <a:prstGeom prst="rect">
          <a:avLst/>
        </a:prstGeom>
        <a:solidFill>
          <a:schemeClr val="bg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70000"/>
            </a:lnSpc>
            <a:spcBef>
              <a:spcPct val="0"/>
            </a:spcBef>
            <a:spcAft>
              <a:spcPct val="35000"/>
            </a:spcAft>
          </a:pPr>
          <a:r>
            <a:rPr lang="fi-FI" sz="1200" kern="1200" noProof="0" dirty="0" smtClean="0">
              <a:solidFill>
                <a:srgbClr val="010163"/>
              </a:solidFill>
            </a:rPr>
            <a:t>Mekatroniikka-asentaja</a:t>
          </a:r>
        </a:p>
      </dsp:txBody>
      <dsp:txXfrm>
        <a:off x="6854845" y="4851144"/>
        <a:ext cx="1281025" cy="2567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F36923-8052-4989-A298-64533CAEC40A}">
      <dsp:nvSpPr>
        <dsp:cNvPr id="0" name=""/>
        <dsp:cNvSpPr/>
      </dsp:nvSpPr>
      <dsp:spPr>
        <a:xfrm rot="16200000">
          <a:off x="585613" y="-161739"/>
          <a:ext cx="2340350" cy="2663829"/>
        </a:xfrm>
        <a:prstGeom prst="downArrow">
          <a:avLst>
            <a:gd name="adj1" fmla="val 50000"/>
            <a:gd name="adj2" fmla="val 35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i-FI" sz="2400" kern="1200" dirty="0" smtClean="0">
              <a:solidFill>
                <a:srgbClr val="010163"/>
              </a:solidFill>
            </a:rPr>
            <a:t>Yritysten toiveet</a:t>
          </a:r>
          <a:endParaRPr lang="et-EE" sz="2400" kern="1200" dirty="0">
            <a:solidFill>
              <a:srgbClr val="010163"/>
            </a:solidFill>
          </a:endParaRPr>
        </a:p>
      </dsp:txBody>
      <dsp:txXfrm rot="16200000">
        <a:off x="585613" y="-161739"/>
        <a:ext cx="2340350" cy="2663829"/>
      </dsp:txXfrm>
    </dsp:sp>
    <dsp:sp modelId="{B5F5801A-8A66-4350-8216-62A6D060E882}">
      <dsp:nvSpPr>
        <dsp:cNvPr id="0" name=""/>
        <dsp:cNvSpPr/>
      </dsp:nvSpPr>
      <dsp:spPr>
        <a:xfrm rot="5400000">
          <a:off x="4968573" y="-133106"/>
          <a:ext cx="2397616" cy="2663829"/>
        </a:xfrm>
        <a:prstGeom prst="downArrow">
          <a:avLst>
            <a:gd name="adj1" fmla="val 50000"/>
            <a:gd name="adj2" fmla="val 35000"/>
          </a:avLst>
        </a:prstGeom>
        <a:solidFill>
          <a:srgbClr val="66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i-FI" sz="2400" kern="1200" dirty="0" smtClean="0">
              <a:solidFill>
                <a:srgbClr val="010163"/>
              </a:solidFill>
            </a:rPr>
            <a:t>Oppilaitosten tarjonta</a:t>
          </a:r>
          <a:endParaRPr lang="et-EE" sz="2400" kern="1200" dirty="0">
            <a:solidFill>
              <a:srgbClr val="010163"/>
            </a:solidFill>
          </a:endParaRPr>
        </a:p>
      </dsp:txBody>
      <dsp:txXfrm rot="5400000">
        <a:off x="4968573" y="-133106"/>
        <a:ext cx="2397616" cy="26638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0.65225</cdr:x>
      <cdr:y>0.42213</cdr:y>
    </cdr:from>
    <cdr:to>
      <cdr:x>0.98494</cdr:x>
      <cdr:y>0.77845</cdr:y>
    </cdr:to>
    <cdr:sp macro="" textlink="">
      <cdr:nvSpPr>
        <cdr:cNvPr id="2" name="TextBox 1"/>
        <cdr:cNvSpPr txBox="1"/>
      </cdr:nvSpPr>
      <cdr:spPr>
        <a:xfrm xmlns:a="http://schemas.openxmlformats.org/drawingml/2006/main">
          <a:off x="5102312" y="938376"/>
          <a:ext cx="2602511" cy="792084"/>
        </a:xfrm>
        <a:prstGeom xmlns:a="http://schemas.openxmlformats.org/drawingml/2006/main" prst="rect">
          <a:avLst/>
        </a:prstGeom>
        <a:ln xmlns:a="http://schemas.openxmlformats.org/drawingml/2006/main" w="635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t-EE" sz="1800" dirty="0" smtClean="0">
              <a:solidFill>
                <a:srgbClr val="010163"/>
              </a:solidFill>
            </a:rPr>
            <a:t>    </a:t>
          </a:r>
          <a:r>
            <a:rPr lang="fi-FI" sz="1800" dirty="0" smtClean="0">
              <a:solidFill>
                <a:srgbClr val="010163"/>
              </a:solidFill>
            </a:rPr>
            <a:t>Keskiarvo Virossa</a:t>
          </a:r>
          <a:endParaRPr lang="et-EE" sz="1800" dirty="0" smtClean="0">
            <a:solidFill>
              <a:srgbClr val="010163"/>
            </a:solidFill>
          </a:endParaRPr>
        </a:p>
        <a:p xmlns:a="http://schemas.openxmlformats.org/drawingml/2006/main">
          <a:pPr>
            <a:spcBef>
              <a:spcPts val="600"/>
            </a:spcBef>
          </a:pPr>
          <a:r>
            <a:rPr lang="et-EE" sz="1800" dirty="0" smtClean="0">
              <a:solidFill>
                <a:srgbClr val="010163"/>
              </a:solidFill>
            </a:rPr>
            <a:t>    </a:t>
          </a:r>
          <a:r>
            <a:rPr lang="fi-FI" sz="1800" dirty="0" smtClean="0">
              <a:solidFill>
                <a:srgbClr val="010163"/>
              </a:solidFill>
            </a:rPr>
            <a:t>Keskiarvo Suomessa</a:t>
          </a:r>
          <a:endParaRPr lang="en-US" sz="1800" dirty="0">
            <a:solidFill>
              <a:srgbClr val="010163"/>
            </a:solidFill>
          </a:endParaRPr>
        </a:p>
      </cdr:txBody>
    </cdr:sp>
  </cdr:relSizeAnchor>
  <cdr:relSizeAnchor xmlns:cdr="http://schemas.openxmlformats.org/drawingml/2006/chartDrawing">
    <cdr:from>
      <cdr:x>0.67051</cdr:x>
      <cdr:y>0.61495</cdr:y>
    </cdr:from>
    <cdr:to>
      <cdr:x>0.68892</cdr:x>
      <cdr:y>0.67973</cdr:y>
    </cdr:to>
    <cdr:sp macro="" textlink="">
      <cdr:nvSpPr>
        <cdr:cNvPr id="3" name="Rectangle 2"/>
        <cdr:cNvSpPr/>
      </cdr:nvSpPr>
      <cdr:spPr bwMode="auto">
        <a:xfrm xmlns:a="http://schemas.openxmlformats.org/drawingml/2006/main">
          <a:off x="5245153" y="1367007"/>
          <a:ext cx="144015" cy="144003"/>
        </a:xfrm>
        <a:prstGeom xmlns:a="http://schemas.openxmlformats.org/drawingml/2006/main" prst="rect">
          <a:avLst/>
        </a:prstGeom>
        <a:solidFill xmlns:a="http://schemas.openxmlformats.org/drawingml/2006/main">
          <a:srgbClr val="9C9CDF"/>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ctr" anchorCtr="0" compatLnSpc="1">
          <a:prstTxWarp prst="textNoShape">
            <a:avLst/>
          </a:prstTxWarp>
        </a:bodyPr>
        <a:lstStyle xmlns:a="http://schemas.openxmlformats.org/drawingml/2006/main">
          <a:defPPr>
            <a:defRPr lang="et-EE"/>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0.01701</cdr:x>
      <cdr:y>0.89568</cdr:y>
    </cdr:from>
    <cdr:to>
      <cdr:x>0.41701</cdr:x>
      <cdr:y>0.97582</cdr:y>
    </cdr:to>
    <cdr:sp macro="" textlink="">
      <cdr:nvSpPr>
        <cdr:cNvPr id="2" name="TextBox 6"/>
        <cdr:cNvSpPr txBox="1"/>
      </cdr:nvSpPr>
      <cdr:spPr>
        <a:xfrm xmlns:a="http://schemas.openxmlformats.org/drawingml/2006/main">
          <a:off x="142876" y="4143404"/>
          <a:ext cx="3360432" cy="37072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t-EE"/>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r>
            <a:rPr lang="fi-FI" sz="1800" dirty="0" smtClean="0">
              <a:solidFill>
                <a:srgbClr val="010163"/>
              </a:solidFill>
            </a:rPr>
            <a:t>osaamiset</a:t>
          </a:r>
          <a:endParaRPr lang="en-US" sz="1800" dirty="0">
            <a:solidFill>
              <a:srgbClr val="010163"/>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604" cy="465266"/>
          </a:xfrm>
          <a:prstGeom prst="rect">
            <a:avLst/>
          </a:prstGeom>
          <a:noFill/>
          <a:ln w="9525">
            <a:noFill/>
            <a:miter lim="800000"/>
            <a:headEnd/>
            <a:tailEnd/>
          </a:ln>
          <a:effectLst/>
        </p:spPr>
        <p:txBody>
          <a:bodyPr vert="horz" wrap="square" lIns="88349" tIns="44175" rIns="88349" bIns="44175" numCol="1" anchor="t" anchorCtr="0" compatLnSpc="1">
            <a:prstTxWarp prst="textNoShape">
              <a:avLst/>
            </a:prstTxWarp>
          </a:bodyPr>
          <a:lstStyle>
            <a:lvl1pPr>
              <a:defRPr sz="1200">
                <a:latin typeface="Arial" charset="0"/>
                <a:cs typeface="+mn-cs"/>
              </a:defRPr>
            </a:lvl1pPr>
          </a:lstStyle>
          <a:p>
            <a:pPr>
              <a:defRPr/>
            </a:pPr>
            <a:endParaRPr lang="et-EE"/>
          </a:p>
        </p:txBody>
      </p:sp>
      <p:sp>
        <p:nvSpPr>
          <p:cNvPr id="145411" name="Rectangle 3"/>
          <p:cNvSpPr>
            <a:spLocks noGrp="1" noChangeArrowheads="1"/>
          </p:cNvSpPr>
          <p:nvPr>
            <p:ph type="dt" sz="quarter" idx="1"/>
          </p:nvPr>
        </p:nvSpPr>
        <p:spPr bwMode="auto">
          <a:xfrm>
            <a:off x="3968521" y="0"/>
            <a:ext cx="3040242" cy="465266"/>
          </a:xfrm>
          <a:prstGeom prst="rect">
            <a:avLst/>
          </a:prstGeom>
          <a:noFill/>
          <a:ln w="9525">
            <a:noFill/>
            <a:miter lim="800000"/>
            <a:headEnd/>
            <a:tailEnd/>
          </a:ln>
          <a:effectLst/>
        </p:spPr>
        <p:txBody>
          <a:bodyPr vert="horz" wrap="square" lIns="88349" tIns="44175" rIns="88349" bIns="44175" numCol="1" anchor="t" anchorCtr="0" compatLnSpc="1">
            <a:prstTxWarp prst="textNoShape">
              <a:avLst/>
            </a:prstTxWarp>
          </a:bodyPr>
          <a:lstStyle>
            <a:lvl1pPr algn="r">
              <a:defRPr sz="1200">
                <a:latin typeface="Arial" charset="0"/>
                <a:cs typeface="+mn-cs"/>
              </a:defRPr>
            </a:lvl1pPr>
          </a:lstStyle>
          <a:p>
            <a:pPr>
              <a:defRPr/>
            </a:pPr>
            <a:fld id="{13867D03-8DD2-4B79-8BB8-7561D6C4DD67}" type="datetime1">
              <a:rPr lang="et-EE"/>
              <a:pPr>
                <a:defRPr/>
              </a:pPr>
              <a:t>24.05.2012</a:t>
            </a:fld>
            <a:endParaRPr lang="et-EE"/>
          </a:p>
        </p:txBody>
      </p:sp>
      <p:sp>
        <p:nvSpPr>
          <p:cNvPr id="145412" name="Rectangle 4"/>
          <p:cNvSpPr>
            <a:spLocks noGrp="1" noChangeArrowheads="1"/>
          </p:cNvSpPr>
          <p:nvPr>
            <p:ph type="ftr" sz="quarter" idx="2"/>
          </p:nvPr>
        </p:nvSpPr>
        <p:spPr bwMode="auto">
          <a:xfrm>
            <a:off x="0" y="8829648"/>
            <a:ext cx="3038604" cy="465266"/>
          </a:xfrm>
          <a:prstGeom prst="rect">
            <a:avLst/>
          </a:prstGeom>
          <a:noFill/>
          <a:ln w="9525">
            <a:noFill/>
            <a:miter lim="800000"/>
            <a:headEnd/>
            <a:tailEnd/>
          </a:ln>
          <a:effectLst/>
        </p:spPr>
        <p:txBody>
          <a:bodyPr vert="horz" wrap="square" lIns="88349" tIns="44175" rIns="88349" bIns="44175" numCol="1" anchor="b" anchorCtr="0" compatLnSpc="1">
            <a:prstTxWarp prst="textNoShape">
              <a:avLst/>
            </a:prstTxWarp>
          </a:bodyPr>
          <a:lstStyle>
            <a:lvl1pPr>
              <a:defRPr sz="1200">
                <a:latin typeface="Arial" charset="0"/>
                <a:cs typeface="+mn-cs"/>
              </a:defRPr>
            </a:lvl1pPr>
          </a:lstStyle>
          <a:p>
            <a:pPr>
              <a:defRPr/>
            </a:pPr>
            <a:endParaRPr lang="et-EE"/>
          </a:p>
        </p:txBody>
      </p:sp>
      <p:sp>
        <p:nvSpPr>
          <p:cNvPr id="145413" name="Rectangle 5"/>
          <p:cNvSpPr>
            <a:spLocks noGrp="1" noChangeArrowheads="1"/>
          </p:cNvSpPr>
          <p:nvPr>
            <p:ph type="sldNum" sz="quarter" idx="3"/>
          </p:nvPr>
        </p:nvSpPr>
        <p:spPr bwMode="auto">
          <a:xfrm>
            <a:off x="3968521" y="8829648"/>
            <a:ext cx="3040242" cy="465266"/>
          </a:xfrm>
          <a:prstGeom prst="rect">
            <a:avLst/>
          </a:prstGeom>
          <a:noFill/>
          <a:ln w="9525">
            <a:noFill/>
            <a:miter lim="800000"/>
            <a:headEnd/>
            <a:tailEnd/>
          </a:ln>
          <a:effectLst/>
        </p:spPr>
        <p:txBody>
          <a:bodyPr vert="horz" wrap="square" lIns="88349" tIns="44175" rIns="88349" bIns="44175" numCol="1" anchor="b" anchorCtr="0" compatLnSpc="1">
            <a:prstTxWarp prst="textNoShape">
              <a:avLst/>
            </a:prstTxWarp>
          </a:bodyPr>
          <a:lstStyle>
            <a:lvl1pPr algn="r">
              <a:defRPr sz="1200">
                <a:latin typeface="Arial" charset="0"/>
                <a:cs typeface="+mn-cs"/>
              </a:defRPr>
            </a:lvl1pPr>
          </a:lstStyle>
          <a:p>
            <a:pPr>
              <a:defRPr/>
            </a:pPr>
            <a:fld id="{F11AA0E9-9C89-4537-8A62-096DEE53C340}" type="slidenum">
              <a:rPr lang="et-EE"/>
              <a:pPr>
                <a:defRPr/>
              </a:pPr>
              <a:t>‹#›</a:t>
            </a:fld>
            <a:endParaRPr lang="et-EE"/>
          </a:p>
        </p:txBody>
      </p:sp>
    </p:spTree>
    <p:extLst>
      <p:ext uri="{BB962C8B-B14F-4D97-AF65-F5344CB8AC3E}">
        <p14:creationId xmlns="" xmlns:p14="http://schemas.microsoft.com/office/powerpoint/2010/main" val="18011937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8604" cy="465266"/>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lvl1pPr defTabSz="934111">
              <a:defRPr sz="1300">
                <a:latin typeface="Arial" charset="0"/>
                <a:cs typeface="+mn-cs"/>
              </a:defRPr>
            </a:lvl1pPr>
          </a:lstStyle>
          <a:p>
            <a:pPr>
              <a:defRPr/>
            </a:pPr>
            <a:endParaRPr lang="et-EE"/>
          </a:p>
        </p:txBody>
      </p:sp>
      <p:sp>
        <p:nvSpPr>
          <p:cNvPr id="129027" name="Rectangle 3"/>
          <p:cNvSpPr>
            <a:spLocks noGrp="1" noChangeArrowheads="1"/>
          </p:cNvSpPr>
          <p:nvPr>
            <p:ph type="dt" idx="1"/>
          </p:nvPr>
        </p:nvSpPr>
        <p:spPr bwMode="auto">
          <a:xfrm>
            <a:off x="3968521" y="0"/>
            <a:ext cx="3040242" cy="465266"/>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lvl1pPr algn="r" defTabSz="934111">
              <a:defRPr sz="1300">
                <a:latin typeface="Arial" charset="0"/>
                <a:cs typeface="+mn-cs"/>
              </a:defRPr>
            </a:lvl1pPr>
          </a:lstStyle>
          <a:p>
            <a:pPr>
              <a:defRPr/>
            </a:pPr>
            <a:fld id="{E5903A93-5033-4351-9234-4FF7C66D3E22}" type="datetime1">
              <a:rPr lang="et-EE"/>
              <a:pPr>
                <a:defRPr/>
              </a:pPr>
              <a:t>24.05.2012</a:t>
            </a:fld>
            <a:endParaRPr lang="et-EE"/>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702350" y="4416311"/>
            <a:ext cx="5605701" cy="4182934"/>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p>
            <a:pPr lvl="0"/>
            <a:r>
              <a:rPr lang="et-EE" noProof="0" smtClean="0"/>
              <a:t>Click to edit Master text styles</a:t>
            </a:r>
          </a:p>
          <a:p>
            <a:pPr lvl="1"/>
            <a:r>
              <a:rPr lang="et-EE" noProof="0" smtClean="0"/>
              <a:t>Second level</a:t>
            </a:r>
          </a:p>
          <a:p>
            <a:pPr lvl="2"/>
            <a:r>
              <a:rPr lang="et-EE" noProof="0" smtClean="0"/>
              <a:t>Third level</a:t>
            </a:r>
          </a:p>
          <a:p>
            <a:pPr lvl="3"/>
            <a:r>
              <a:rPr lang="et-EE" noProof="0" smtClean="0"/>
              <a:t>Fourth level</a:t>
            </a:r>
          </a:p>
          <a:p>
            <a:pPr lvl="4"/>
            <a:r>
              <a:rPr lang="et-EE" noProof="0" smtClean="0"/>
              <a:t>Fifth level</a:t>
            </a:r>
          </a:p>
        </p:txBody>
      </p:sp>
      <p:sp>
        <p:nvSpPr>
          <p:cNvPr id="129030" name="Rectangle 6"/>
          <p:cNvSpPr>
            <a:spLocks noGrp="1" noChangeArrowheads="1"/>
          </p:cNvSpPr>
          <p:nvPr>
            <p:ph type="ftr" sz="quarter" idx="4"/>
          </p:nvPr>
        </p:nvSpPr>
        <p:spPr bwMode="auto">
          <a:xfrm>
            <a:off x="0" y="8829648"/>
            <a:ext cx="3038604" cy="465266"/>
          </a:xfrm>
          <a:prstGeom prst="rect">
            <a:avLst/>
          </a:prstGeom>
          <a:noFill/>
          <a:ln w="9525">
            <a:noFill/>
            <a:miter lim="800000"/>
            <a:headEnd/>
            <a:tailEnd/>
          </a:ln>
          <a:effectLst/>
        </p:spPr>
        <p:txBody>
          <a:bodyPr vert="horz" wrap="square" lIns="93394" tIns="46697" rIns="93394" bIns="46697" numCol="1" anchor="b" anchorCtr="0" compatLnSpc="1">
            <a:prstTxWarp prst="textNoShape">
              <a:avLst/>
            </a:prstTxWarp>
          </a:bodyPr>
          <a:lstStyle>
            <a:lvl1pPr defTabSz="934111">
              <a:defRPr sz="1300">
                <a:latin typeface="Arial" charset="0"/>
                <a:cs typeface="+mn-cs"/>
              </a:defRPr>
            </a:lvl1pPr>
          </a:lstStyle>
          <a:p>
            <a:pPr>
              <a:defRPr/>
            </a:pPr>
            <a:endParaRPr lang="et-EE"/>
          </a:p>
        </p:txBody>
      </p:sp>
      <p:sp>
        <p:nvSpPr>
          <p:cNvPr id="129031" name="Rectangle 7"/>
          <p:cNvSpPr>
            <a:spLocks noGrp="1" noChangeArrowheads="1"/>
          </p:cNvSpPr>
          <p:nvPr>
            <p:ph type="sldNum" sz="quarter" idx="5"/>
          </p:nvPr>
        </p:nvSpPr>
        <p:spPr bwMode="auto">
          <a:xfrm>
            <a:off x="3968521" y="8829648"/>
            <a:ext cx="3040242" cy="465266"/>
          </a:xfrm>
          <a:prstGeom prst="rect">
            <a:avLst/>
          </a:prstGeom>
          <a:noFill/>
          <a:ln w="9525">
            <a:noFill/>
            <a:miter lim="800000"/>
            <a:headEnd/>
            <a:tailEnd/>
          </a:ln>
          <a:effectLst/>
        </p:spPr>
        <p:txBody>
          <a:bodyPr vert="horz" wrap="square" lIns="93394" tIns="46697" rIns="93394" bIns="46697" numCol="1" anchor="b" anchorCtr="0" compatLnSpc="1">
            <a:prstTxWarp prst="textNoShape">
              <a:avLst/>
            </a:prstTxWarp>
          </a:bodyPr>
          <a:lstStyle>
            <a:lvl1pPr algn="r" defTabSz="934111">
              <a:defRPr sz="1300">
                <a:latin typeface="Arial" charset="0"/>
                <a:cs typeface="+mn-cs"/>
              </a:defRPr>
            </a:lvl1pPr>
          </a:lstStyle>
          <a:p>
            <a:pPr>
              <a:defRPr/>
            </a:pPr>
            <a:fld id="{621C1D43-FD61-4D62-A3EE-B47EF1E45740}" type="slidenum">
              <a:rPr lang="et-EE"/>
              <a:pPr>
                <a:defRPr/>
              </a:pPr>
              <a:t>‹#›</a:t>
            </a:fld>
            <a:endParaRPr lang="et-EE"/>
          </a:p>
        </p:txBody>
      </p:sp>
    </p:spTree>
    <p:extLst>
      <p:ext uri="{BB962C8B-B14F-4D97-AF65-F5344CB8AC3E}">
        <p14:creationId xmlns="" xmlns:p14="http://schemas.microsoft.com/office/powerpoint/2010/main" val="30090628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3450"/>
            <a:fld id="{2894DD18-7B69-4D5B-8F13-C13E936595F1}" type="slidenum">
              <a:rPr lang="et-EE" smtClean="0">
                <a:cs typeface="Arial" charset="0"/>
              </a:rPr>
              <a:pPr defTabSz="933450"/>
              <a:t>2</a:t>
            </a:fld>
            <a:endParaRPr lang="et-EE"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3450"/>
            <a:fld id="{2894DD18-7B69-4D5B-8F13-C13E936595F1}" type="slidenum">
              <a:rPr lang="et-EE" smtClean="0">
                <a:cs typeface="Arial" charset="0"/>
              </a:rPr>
              <a:pPr defTabSz="933450"/>
              <a:t>13</a:t>
            </a:fld>
            <a:endParaRPr lang="et-EE"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00713" y="4417797"/>
            <a:ext cx="5608975" cy="4181448"/>
          </a:xfrm>
          <a:noFill/>
          <a:ln/>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Tree>
    <p:extLst>
      <p:ext uri="{BB962C8B-B14F-4D97-AF65-F5344CB8AC3E}">
        <p14:creationId xmlns="" xmlns:p14="http://schemas.microsoft.com/office/powerpoint/2010/main" val="409661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Title 3"/>
          <p:cNvSpPr>
            <a:spLocks noGrp="1"/>
          </p:cNvSpPr>
          <p:nvPr>
            <p:ph type="title"/>
          </p:nvPr>
        </p:nvSpPr>
        <p:spPr/>
        <p:txBody>
          <a:bodyPr/>
          <a:lstStyle/>
          <a:p>
            <a:r>
              <a:rPr lang="en-US" dirty="0" smtClean="0"/>
              <a:t>Click to edit Master title style</a:t>
            </a:r>
            <a:endParaRPr lang="et-E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88913"/>
            <a:ext cx="2058987" cy="593725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314325" y="188913"/>
            <a:ext cx="6027738"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229600" cy="868362"/>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314325" y="1412875"/>
            <a:ext cx="6994525" cy="4713288"/>
          </a:xfrm>
        </p:spPr>
        <p:txBody>
          <a:bodyPr/>
          <a:lstStyle/>
          <a:p>
            <a:pPr lvl="0"/>
            <a:endParaRPr lang="et-EE"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229600" cy="868362"/>
          </a:xfrm>
        </p:spPr>
        <p:txBody>
          <a:bodyPr/>
          <a:lstStyle/>
          <a:p>
            <a:r>
              <a:rPr lang="en-US" smtClean="0"/>
              <a:t>Click to edit Master title style</a:t>
            </a:r>
            <a:endParaRPr lang="et-EE"/>
          </a:p>
        </p:txBody>
      </p:sp>
      <p:sp>
        <p:nvSpPr>
          <p:cNvPr id="3" name="Text Placeholder 2"/>
          <p:cNvSpPr>
            <a:spLocks noGrp="1"/>
          </p:cNvSpPr>
          <p:nvPr>
            <p:ph type="body" sz="half" idx="1"/>
          </p:nvPr>
        </p:nvSpPr>
        <p:spPr>
          <a:xfrm>
            <a:off x="314325" y="1412875"/>
            <a:ext cx="3421063"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8" y="1412875"/>
            <a:ext cx="3421062"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1340768"/>
            <a:ext cx="8280919" cy="48965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7918DDC3-5144-476E-82B1-6E2A3417B976}" type="datetimeFigureOut">
              <a:rPr lang="et-EE"/>
              <a:pPr>
                <a:defRPr/>
              </a:pPr>
              <a:t>24.05.2012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E1618E6A-9CC8-4FBB-AC24-EC32394AD9CA}" type="slidenum">
              <a:rPr lang="et-EE"/>
              <a:pPr>
                <a:defRPr/>
              </a:pPr>
              <a:t>‹#›</a:t>
            </a:fld>
            <a:endParaRPr lang="et-E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7B5541B2-2C94-4421-8F95-A3CAC3A8ACDC}" type="datetimeFigureOut">
              <a:rPr lang="et-EE"/>
              <a:pPr>
                <a:defRPr/>
              </a:pPr>
              <a:t>24.05.2012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1B1382F6-0D80-45D2-94C1-5E4FE2BAC718}" type="slidenum">
              <a:rPr lang="et-EE"/>
              <a:pPr>
                <a:defRPr/>
              </a:pPr>
              <a:t>‹#›</a:t>
            </a:fld>
            <a:endParaRPr lang="et-E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115495-E39C-4705-A01F-4804FD288014}" type="datetimeFigureOut">
              <a:rPr lang="et-EE"/>
              <a:pPr>
                <a:defRPr/>
              </a:pPr>
              <a:t>24.05.2012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585008E3-D167-4799-BD96-71BFAD8C8696}" type="slidenum">
              <a:rPr lang="et-EE"/>
              <a:pPr>
                <a:defRPr/>
              </a:pPr>
              <a:t>‹#›</a:t>
            </a:fld>
            <a:endParaRPr lang="et-E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a:defRPr/>
            </a:pPr>
            <a:fld id="{44DB668F-C367-48D9-B12E-F2A469AC348C}" type="datetimeFigureOut">
              <a:rPr lang="et-EE"/>
              <a:pPr>
                <a:defRPr/>
              </a:pPr>
              <a:t>24.05.2012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81743DAB-01EB-4406-8D37-2FB29A1A29B8}" type="slidenum">
              <a:rPr lang="et-EE"/>
              <a:pPr>
                <a:defRPr/>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itle 3"/>
          <p:cNvSpPr>
            <a:spLocks noGrp="1"/>
          </p:cNvSpPr>
          <p:nvPr>
            <p:ph type="title"/>
          </p:nvPr>
        </p:nvSpPr>
        <p:spPr/>
        <p:txBody>
          <a:bodyPr/>
          <a:lstStyle/>
          <a:p>
            <a:r>
              <a:rPr lang="en-US" smtClean="0"/>
              <a:t>Click to edit Master title style</a:t>
            </a:r>
            <a:endParaRPr lang="et-E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a:defRPr/>
            </a:pPr>
            <a:fld id="{7BF5B733-FA63-4425-B70D-E4401D8258DF}" type="datetimeFigureOut">
              <a:rPr lang="et-EE"/>
              <a:pPr>
                <a:defRPr/>
              </a:pPr>
              <a:t>24.05.2012</a:t>
            </a:fld>
            <a:endParaRPr lang="et-EE"/>
          </a:p>
        </p:txBody>
      </p:sp>
      <p:sp>
        <p:nvSpPr>
          <p:cNvPr id="8" name="Footer Placeholder 4"/>
          <p:cNvSpPr>
            <a:spLocks noGrp="1"/>
          </p:cNvSpPr>
          <p:nvPr>
            <p:ph type="ftr" sz="quarter" idx="11"/>
          </p:nvPr>
        </p:nvSpPr>
        <p:spPr/>
        <p:txBody>
          <a:bodyPr/>
          <a:lstStyle>
            <a:lvl1pPr>
              <a:defRPr/>
            </a:lvl1pPr>
          </a:lstStyle>
          <a:p>
            <a:pPr>
              <a:defRPr/>
            </a:pPr>
            <a:endParaRPr lang="et-EE"/>
          </a:p>
        </p:txBody>
      </p:sp>
      <p:sp>
        <p:nvSpPr>
          <p:cNvPr id="9" name="Slide Number Placeholder 5"/>
          <p:cNvSpPr>
            <a:spLocks noGrp="1"/>
          </p:cNvSpPr>
          <p:nvPr>
            <p:ph type="sldNum" sz="quarter" idx="12"/>
          </p:nvPr>
        </p:nvSpPr>
        <p:spPr/>
        <p:txBody>
          <a:bodyPr/>
          <a:lstStyle>
            <a:lvl1pPr>
              <a:defRPr/>
            </a:lvl1pPr>
          </a:lstStyle>
          <a:p>
            <a:pPr>
              <a:defRPr/>
            </a:pPr>
            <a:fld id="{C901683F-A936-46B0-96E2-284750A17109}" type="slidenum">
              <a:rPr lang="et-EE"/>
              <a:pPr>
                <a:defRPr/>
              </a:pPr>
              <a:t>‹#›</a:t>
            </a:fld>
            <a:endParaRPr lang="et-E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DA856634-DB53-439C-8C23-D936622B4A4D}" type="datetimeFigureOut">
              <a:rPr lang="et-EE"/>
              <a:pPr>
                <a:defRPr/>
              </a:pPr>
              <a:t>24.05.2012</a:t>
            </a:fld>
            <a:endParaRPr lang="et-EE"/>
          </a:p>
        </p:txBody>
      </p:sp>
      <p:sp>
        <p:nvSpPr>
          <p:cNvPr id="4" name="Footer Placeholder 4"/>
          <p:cNvSpPr>
            <a:spLocks noGrp="1"/>
          </p:cNvSpPr>
          <p:nvPr>
            <p:ph type="ftr" sz="quarter" idx="11"/>
          </p:nvPr>
        </p:nvSpPr>
        <p:spPr/>
        <p:txBody>
          <a:bodyPr/>
          <a:lstStyle>
            <a:lvl1pPr>
              <a:defRPr/>
            </a:lvl1pPr>
          </a:lstStyle>
          <a:p>
            <a:pPr>
              <a:defRPr/>
            </a:pPr>
            <a:endParaRPr lang="et-EE"/>
          </a:p>
        </p:txBody>
      </p:sp>
      <p:sp>
        <p:nvSpPr>
          <p:cNvPr id="5" name="Slide Number Placeholder 5"/>
          <p:cNvSpPr>
            <a:spLocks noGrp="1"/>
          </p:cNvSpPr>
          <p:nvPr>
            <p:ph type="sldNum" sz="quarter" idx="12"/>
          </p:nvPr>
        </p:nvSpPr>
        <p:spPr/>
        <p:txBody>
          <a:bodyPr/>
          <a:lstStyle>
            <a:lvl1pPr>
              <a:defRPr/>
            </a:lvl1pPr>
          </a:lstStyle>
          <a:p>
            <a:pPr>
              <a:defRPr/>
            </a:pPr>
            <a:fld id="{1B9EB08A-149C-4969-954D-C6DC2827AFD7}" type="slidenum">
              <a:rPr lang="et-EE"/>
              <a:pPr>
                <a:defRPr/>
              </a:pPr>
              <a:t>‹#›</a:t>
            </a:fld>
            <a:endParaRPr lang="et-E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551A73-34F4-4A5F-A830-65A98B499D66}" type="datetimeFigureOut">
              <a:rPr lang="et-EE"/>
              <a:pPr>
                <a:defRPr/>
              </a:pPr>
              <a:t>24.05.2012</a:t>
            </a:fld>
            <a:endParaRPr lang="et-EE"/>
          </a:p>
        </p:txBody>
      </p:sp>
      <p:sp>
        <p:nvSpPr>
          <p:cNvPr id="3" name="Footer Placeholder 4"/>
          <p:cNvSpPr>
            <a:spLocks noGrp="1"/>
          </p:cNvSpPr>
          <p:nvPr>
            <p:ph type="ftr" sz="quarter" idx="11"/>
          </p:nvPr>
        </p:nvSpPr>
        <p:spPr/>
        <p:txBody>
          <a:bodyPr/>
          <a:lstStyle>
            <a:lvl1pPr>
              <a:defRPr/>
            </a:lvl1pPr>
          </a:lstStyle>
          <a:p>
            <a:pPr>
              <a:defRPr/>
            </a:pPr>
            <a:endParaRPr lang="et-EE"/>
          </a:p>
        </p:txBody>
      </p:sp>
      <p:sp>
        <p:nvSpPr>
          <p:cNvPr id="4" name="Slide Number Placeholder 5"/>
          <p:cNvSpPr>
            <a:spLocks noGrp="1"/>
          </p:cNvSpPr>
          <p:nvPr>
            <p:ph type="sldNum" sz="quarter" idx="12"/>
          </p:nvPr>
        </p:nvSpPr>
        <p:spPr/>
        <p:txBody>
          <a:bodyPr/>
          <a:lstStyle>
            <a:lvl1pPr>
              <a:defRPr/>
            </a:lvl1pPr>
          </a:lstStyle>
          <a:p>
            <a:pPr>
              <a:defRPr/>
            </a:pPr>
            <a:fld id="{2F814E0A-2D5B-4A0F-BFA1-C83FE3844199}" type="slidenum">
              <a:rPr lang="et-EE"/>
              <a:pPr>
                <a:defRPr/>
              </a:pPr>
              <a:t>‹#›</a:t>
            </a:fld>
            <a:endParaRPr lang="et-E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A2E19D-A429-4C21-AE84-56C47990FC3A}" type="datetimeFigureOut">
              <a:rPr lang="et-EE"/>
              <a:pPr>
                <a:defRPr/>
              </a:pPr>
              <a:t>24.05.2012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14E6DD3C-2A4B-4AB9-AE18-35D30AE34C53}" type="slidenum">
              <a:rPr lang="et-EE"/>
              <a:pPr>
                <a:defRPr/>
              </a:pPr>
              <a:t>‹#›</a:t>
            </a:fld>
            <a:endParaRPr lang="et-E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26B375-B927-46A2-A2E8-5FA0CC6DEE76}" type="datetimeFigureOut">
              <a:rPr lang="et-EE"/>
              <a:pPr>
                <a:defRPr/>
              </a:pPr>
              <a:t>24.05.2012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14AC698A-672D-4EA5-9EF2-1547EBC6EF46}" type="slidenum">
              <a:rPr lang="et-EE"/>
              <a:pPr>
                <a:defRPr/>
              </a:pPr>
              <a:t>‹#›</a:t>
            </a:fld>
            <a:endParaRPr lang="et-E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2BA73CD4-0F65-4FE4-9562-2574B4082104}" type="datetimeFigureOut">
              <a:rPr lang="et-EE"/>
              <a:pPr>
                <a:defRPr/>
              </a:pPr>
              <a:t>24.05.2012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F842F264-D7BD-4525-B0E9-FDDA4E04E484}" type="slidenum">
              <a:rPr lang="et-EE"/>
              <a:pPr>
                <a:defRPr/>
              </a:pPr>
              <a:t>‹#›</a:t>
            </a:fld>
            <a:endParaRPr lang="et-E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CA40BBD3-3A60-4D70-A542-71885EC442A6}" type="datetimeFigureOut">
              <a:rPr lang="et-EE"/>
              <a:pPr>
                <a:defRPr/>
              </a:pPr>
              <a:t>24.05.2012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1CA1C814-3D4E-482A-898B-26CABF610020}" type="slidenum">
              <a:rPr lang="et-EE"/>
              <a:pPr>
                <a:defRPr/>
              </a:pPr>
              <a:t>‹#›</a:t>
            </a:fld>
            <a:endParaRPr lang="et-E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extLst>
      <p:ext uri="{BB962C8B-B14F-4D97-AF65-F5344CB8AC3E}">
        <p14:creationId xmlns="" xmlns:p14="http://schemas.microsoft.com/office/powerpoint/2010/main" val="17724547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 xmlns:p14="http://schemas.microsoft.com/office/powerpoint/2010/main" val="1318958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27811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 xmlns:p14="http://schemas.microsoft.com/office/powerpoint/2010/main" val="2313663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 xmlns:p14="http://schemas.microsoft.com/office/powerpoint/2010/main" val="39735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Tree>
    <p:extLst>
      <p:ext uri="{BB962C8B-B14F-4D97-AF65-F5344CB8AC3E}">
        <p14:creationId xmlns="" xmlns:p14="http://schemas.microsoft.com/office/powerpoint/2010/main" val="73587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7495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314325" y="1412875"/>
            <a:ext cx="342106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8" y="1412875"/>
            <a:ext cx="342106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890" name="Rectangle 10"/>
          <p:cNvSpPr>
            <a:spLocks noChangeArrowheads="1"/>
          </p:cNvSpPr>
          <p:nvPr/>
        </p:nvSpPr>
        <p:spPr bwMode="auto">
          <a:xfrm>
            <a:off x="179388" y="6597650"/>
            <a:ext cx="8785225" cy="71438"/>
          </a:xfrm>
          <a:prstGeom prst="rect">
            <a:avLst/>
          </a:prstGeom>
          <a:solidFill>
            <a:srgbClr val="2A0A63"/>
          </a:solidFill>
          <a:ln w="9525">
            <a:noFill/>
            <a:miter lim="800000"/>
            <a:headEnd/>
            <a:tailEnd/>
          </a:ln>
          <a:effectLst/>
        </p:spPr>
        <p:txBody>
          <a:bodyPr wrap="none" anchor="ctr"/>
          <a:lstStyle/>
          <a:p>
            <a:pPr>
              <a:defRPr/>
            </a:pPr>
            <a:endParaRPr lang="et-EE">
              <a:cs typeface="+mn-cs"/>
            </a:endParaRPr>
          </a:p>
        </p:txBody>
      </p:sp>
      <p:sp>
        <p:nvSpPr>
          <p:cNvPr id="1027" name="Rectangle 3"/>
          <p:cNvSpPr>
            <a:spLocks noGrp="1" noChangeArrowheads="1"/>
          </p:cNvSpPr>
          <p:nvPr>
            <p:ph type="body" idx="1"/>
          </p:nvPr>
        </p:nvSpPr>
        <p:spPr bwMode="auto">
          <a:xfrm>
            <a:off x="314325" y="1412875"/>
            <a:ext cx="6994525"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p>
        </p:txBody>
      </p:sp>
      <p:pic>
        <p:nvPicPr>
          <p:cNvPr id="1028" name="Picture 12" descr="logo"/>
          <p:cNvPicPr>
            <a:picLocks noChangeAspect="1" noChangeArrowheads="1"/>
          </p:cNvPicPr>
          <p:nvPr/>
        </p:nvPicPr>
        <p:blipFill>
          <a:blip r:embed="rId17" cstate="print"/>
          <a:srcRect/>
          <a:stretch>
            <a:fillRect/>
          </a:stretch>
        </p:blipFill>
        <p:spPr bwMode="auto">
          <a:xfrm>
            <a:off x="6372225" y="293688"/>
            <a:ext cx="2592388" cy="471487"/>
          </a:xfrm>
          <a:prstGeom prst="rect">
            <a:avLst/>
          </a:prstGeom>
          <a:noFill/>
          <a:ln w="9525">
            <a:noFill/>
            <a:miter lim="800000"/>
            <a:headEnd/>
            <a:tailEnd/>
          </a:ln>
        </p:spPr>
      </p:pic>
      <p:sp>
        <p:nvSpPr>
          <p:cNvPr id="122891" name="Rectangle 11"/>
          <p:cNvSpPr>
            <a:spLocks noChangeArrowheads="1"/>
          </p:cNvSpPr>
          <p:nvPr/>
        </p:nvSpPr>
        <p:spPr bwMode="auto">
          <a:xfrm>
            <a:off x="250825" y="1035050"/>
            <a:ext cx="8713788" cy="198438"/>
          </a:xfrm>
          <a:prstGeom prst="rect">
            <a:avLst/>
          </a:prstGeom>
          <a:solidFill>
            <a:srgbClr val="FB8421"/>
          </a:solidFill>
          <a:ln w="9525" algn="ctr">
            <a:noFill/>
            <a:miter lim="800000"/>
            <a:headEnd/>
            <a:tailEnd/>
          </a:ln>
          <a:effectLst/>
        </p:spPr>
        <p:txBody>
          <a:bodyPr wrap="none" anchor="ctr"/>
          <a:lstStyle/>
          <a:p>
            <a:pPr>
              <a:defRPr/>
            </a:pPr>
            <a:endParaRPr lang="et-EE">
              <a:cs typeface="+mn-cs"/>
            </a:endParaRPr>
          </a:p>
        </p:txBody>
      </p:sp>
      <p:sp>
        <p:nvSpPr>
          <p:cNvPr id="122894" name="Rectangle 14"/>
          <p:cNvSpPr>
            <a:spLocks noChangeArrowheads="1"/>
          </p:cNvSpPr>
          <p:nvPr/>
        </p:nvSpPr>
        <p:spPr bwMode="auto">
          <a:xfrm>
            <a:off x="468313" y="916010"/>
            <a:ext cx="2133600" cy="356518"/>
          </a:xfrm>
          <a:prstGeom prst="rect">
            <a:avLst/>
          </a:prstGeom>
          <a:noFill/>
          <a:ln w="9525">
            <a:noFill/>
            <a:miter lim="800000"/>
            <a:headEnd/>
            <a:tailEnd/>
          </a:ln>
          <a:effectLst/>
        </p:spPr>
        <p:txBody>
          <a:bodyPr anchor="b"/>
          <a:lstStyle/>
          <a:p>
            <a:pPr>
              <a:defRPr/>
            </a:pPr>
            <a:fld id="{16C28521-7455-48AE-8617-C48B068AA124}" type="slidenum">
              <a:rPr lang="et-EE" sz="1200" b="1" smtClean="0">
                <a:cs typeface="+mn-cs"/>
              </a:rPr>
              <a:pPr>
                <a:defRPr/>
              </a:pPr>
              <a:t>‹#›</a:t>
            </a:fld>
            <a:endParaRPr lang="et-EE" sz="1200" b="1" dirty="0">
              <a:cs typeface="+mn-cs"/>
            </a:endParaRPr>
          </a:p>
        </p:txBody>
      </p:sp>
      <p:sp>
        <p:nvSpPr>
          <p:cNvPr id="1031" name="Rectangle 17"/>
          <p:cNvSpPr>
            <a:spLocks noGrp="1" noChangeArrowheads="1"/>
          </p:cNvSpPr>
          <p:nvPr>
            <p:ph type="title"/>
          </p:nvPr>
        </p:nvSpPr>
        <p:spPr bwMode="auto">
          <a:xfrm>
            <a:off x="323850" y="188913"/>
            <a:ext cx="61198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dirty="0" smtClean="0"/>
              <a:t>Click to edit Master title style</a:t>
            </a:r>
          </a:p>
        </p:txBody>
      </p:sp>
      <p:sp>
        <p:nvSpPr>
          <p:cNvPr id="8" name="TextBox 5"/>
          <p:cNvSpPr txBox="1">
            <a:spLocks noChangeArrowheads="1"/>
          </p:cNvSpPr>
          <p:nvPr/>
        </p:nvSpPr>
        <p:spPr bwMode="auto">
          <a:xfrm>
            <a:off x="7929563" y="1000125"/>
            <a:ext cx="950901" cy="276999"/>
          </a:xfrm>
          <a:prstGeom prst="rect">
            <a:avLst/>
          </a:prstGeom>
          <a:noFill/>
          <a:ln w="9525">
            <a:noFill/>
            <a:miter lim="800000"/>
            <a:headEnd/>
            <a:tailEnd/>
          </a:ln>
        </p:spPr>
        <p:txBody>
          <a:bodyPr wrap="none">
            <a:spAutoFit/>
          </a:bodyPr>
          <a:lstStyle/>
          <a:p>
            <a:pPr>
              <a:defRPr/>
            </a:pPr>
            <a:r>
              <a:rPr lang="et-EE" sz="1200" b="1" dirty="0" smtClean="0">
                <a:latin typeface="Arial" pitchFamily="34" charset="0"/>
                <a:cs typeface="Arial" pitchFamily="34" charset="0"/>
              </a:rPr>
              <a:t>24.05.2012</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704" r:id="rId15"/>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010163"/>
          </a:solidFill>
          <a:latin typeface="+mj-lt"/>
          <a:ea typeface="+mj-ea"/>
          <a:cs typeface="+mj-cs"/>
        </a:defRPr>
      </a:lvl1pPr>
      <a:lvl2pPr algn="l" rtl="0" eaLnBrk="0" fontAlgn="base" hangingPunct="0">
        <a:spcBef>
          <a:spcPct val="0"/>
        </a:spcBef>
        <a:spcAft>
          <a:spcPct val="0"/>
        </a:spcAft>
        <a:defRPr sz="2400" b="1">
          <a:solidFill>
            <a:srgbClr val="010163"/>
          </a:solidFill>
          <a:latin typeface="Arial" charset="0"/>
          <a:cs typeface="Arial" charset="0"/>
        </a:defRPr>
      </a:lvl2pPr>
      <a:lvl3pPr algn="l" rtl="0" eaLnBrk="0" fontAlgn="base" hangingPunct="0">
        <a:spcBef>
          <a:spcPct val="0"/>
        </a:spcBef>
        <a:spcAft>
          <a:spcPct val="0"/>
        </a:spcAft>
        <a:defRPr sz="2400" b="1">
          <a:solidFill>
            <a:srgbClr val="010163"/>
          </a:solidFill>
          <a:latin typeface="Arial" charset="0"/>
          <a:cs typeface="Arial" charset="0"/>
        </a:defRPr>
      </a:lvl3pPr>
      <a:lvl4pPr algn="l" rtl="0" eaLnBrk="0" fontAlgn="base" hangingPunct="0">
        <a:spcBef>
          <a:spcPct val="0"/>
        </a:spcBef>
        <a:spcAft>
          <a:spcPct val="0"/>
        </a:spcAft>
        <a:defRPr sz="2400" b="1">
          <a:solidFill>
            <a:srgbClr val="010163"/>
          </a:solidFill>
          <a:latin typeface="Arial" charset="0"/>
          <a:cs typeface="Arial" charset="0"/>
        </a:defRPr>
      </a:lvl4pPr>
      <a:lvl5pPr algn="l" rtl="0" eaLnBrk="0" fontAlgn="base" hangingPunct="0">
        <a:spcBef>
          <a:spcPct val="0"/>
        </a:spcBef>
        <a:spcAft>
          <a:spcPct val="0"/>
        </a:spcAft>
        <a:defRPr sz="2400" b="1">
          <a:solidFill>
            <a:srgbClr val="010163"/>
          </a:solidFill>
          <a:latin typeface="Arial" charset="0"/>
          <a:cs typeface="Arial" charset="0"/>
        </a:defRPr>
      </a:lvl5pPr>
      <a:lvl6pPr marL="457200" algn="l" rtl="0" fontAlgn="base">
        <a:spcBef>
          <a:spcPct val="0"/>
        </a:spcBef>
        <a:spcAft>
          <a:spcPct val="0"/>
        </a:spcAft>
        <a:defRPr sz="2400" b="1">
          <a:solidFill>
            <a:srgbClr val="010163"/>
          </a:solidFill>
          <a:latin typeface="Arial" charset="0"/>
          <a:cs typeface="Arial" charset="0"/>
        </a:defRPr>
      </a:lvl6pPr>
      <a:lvl7pPr marL="914400" algn="l" rtl="0" fontAlgn="base">
        <a:spcBef>
          <a:spcPct val="0"/>
        </a:spcBef>
        <a:spcAft>
          <a:spcPct val="0"/>
        </a:spcAft>
        <a:defRPr sz="2400" b="1">
          <a:solidFill>
            <a:srgbClr val="010163"/>
          </a:solidFill>
          <a:latin typeface="Arial" charset="0"/>
          <a:cs typeface="Arial" charset="0"/>
        </a:defRPr>
      </a:lvl7pPr>
      <a:lvl8pPr marL="1371600" algn="l" rtl="0" fontAlgn="base">
        <a:spcBef>
          <a:spcPct val="0"/>
        </a:spcBef>
        <a:spcAft>
          <a:spcPct val="0"/>
        </a:spcAft>
        <a:defRPr sz="2400" b="1">
          <a:solidFill>
            <a:srgbClr val="010163"/>
          </a:solidFill>
          <a:latin typeface="Arial" charset="0"/>
          <a:cs typeface="Arial" charset="0"/>
        </a:defRPr>
      </a:lvl8pPr>
      <a:lvl9pPr marL="1828800" algn="l" rtl="0" fontAlgn="base">
        <a:spcBef>
          <a:spcPct val="0"/>
        </a:spcBef>
        <a:spcAft>
          <a:spcPct val="0"/>
        </a:spcAft>
        <a:defRPr sz="2400" b="1">
          <a:solidFill>
            <a:srgbClr val="010163"/>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010163"/>
          </a:solidFill>
          <a:latin typeface="+mn-lt"/>
          <a:ea typeface="+mn-ea"/>
          <a:cs typeface="+mn-cs"/>
        </a:defRPr>
      </a:lvl1pPr>
      <a:lvl2pPr marL="742950" indent="-285750" algn="l" rtl="0" eaLnBrk="0" fontAlgn="base" hangingPunct="0">
        <a:spcBef>
          <a:spcPct val="20000"/>
        </a:spcBef>
        <a:spcAft>
          <a:spcPct val="0"/>
        </a:spcAft>
        <a:buChar char="–"/>
        <a:defRPr sz="2000">
          <a:solidFill>
            <a:srgbClr val="010163"/>
          </a:solidFill>
          <a:latin typeface="+mn-lt"/>
          <a:cs typeface="+mn-cs"/>
        </a:defRPr>
      </a:lvl2pPr>
      <a:lvl3pPr marL="1143000" indent="-228600" algn="l" rtl="0" eaLnBrk="0" fontAlgn="base" hangingPunct="0">
        <a:spcBef>
          <a:spcPct val="20000"/>
        </a:spcBef>
        <a:spcAft>
          <a:spcPct val="0"/>
        </a:spcAft>
        <a:buChar char="•"/>
        <a:defRPr sz="2400">
          <a:solidFill>
            <a:srgbClr val="010163"/>
          </a:solidFill>
          <a:latin typeface="+mn-lt"/>
          <a:cs typeface="+mn-cs"/>
        </a:defRPr>
      </a:lvl3pPr>
      <a:lvl4pPr marL="1600200" indent="-228600" algn="l" rtl="0" eaLnBrk="0" fontAlgn="base" hangingPunct="0">
        <a:spcBef>
          <a:spcPct val="20000"/>
        </a:spcBef>
        <a:spcAft>
          <a:spcPct val="0"/>
        </a:spcAft>
        <a:buChar char="–"/>
        <a:defRPr sz="1600">
          <a:solidFill>
            <a:srgbClr val="010163"/>
          </a:solidFill>
          <a:latin typeface="+mn-lt"/>
          <a:cs typeface="+mn-cs"/>
        </a:defRPr>
      </a:lvl4pPr>
      <a:lvl5pPr marL="2057400" indent="-228600" algn="l" rtl="0" eaLnBrk="0" fontAlgn="base" hangingPunct="0">
        <a:spcBef>
          <a:spcPct val="20000"/>
        </a:spcBef>
        <a:spcAft>
          <a:spcPct val="0"/>
        </a:spcAft>
        <a:buChar char="»"/>
        <a:defRPr sz="1400">
          <a:solidFill>
            <a:srgbClr val="010163"/>
          </a:solidFill>
          <a:latin typeface="+mn-lt"/>
          <a:cs typeface="+mn-cs"/>
        </a:defRPr>
      </a:lvl5pPr>
      <a:lvl6pPr marL="2514600" indent="-228600" algn="l" rtl="0" fontAlgn="base">
        <a:spcBef>
          <a:spcPct val="20000"/>
        </a:spcBef>
        <a:spcAft>
          <a:spcPct val="0"/>
        </a:spcAft>
        <a:buChar char="»"/>
        <a:defRPr sz="1400">
          <a:solidFill>
            <a:srgbClr val="010163"/>
          </a:solidFill>
          <a:latin typeface="+mn-lt"/>
          <a:cs typeface="+mn-cs"/>
        </a:defRPr>
      </a:lvl6pPr>
      <a:lvl7pPr marL="2971800" indent="-228600" algn="l" rtl="0" fontAlgn="base">
        <a:spcBef>
          <a:spcPct val="20000"/>
        </a:spcBef>
        <a:spcAft>
          <a:spcPct val="0"/>
        </a:spcAft>
        <a:buChar char="»"/>
        <a:defRPr sz="1400">
          <a:solidFill>
            <a:srgbClr val="010163"/>
          </a:solidFill>
          <a:latin typeface="+mn-lt"/>
          <a:cs typeface="+mn-cs"/>
        </a:defRPr>
      </a:lvl7pPr>
      <a:lvl8pPr marL="3429000" indent="-228600" algn="l" rtl="0" fontAlgn="base">
        <a:spcBef>
          <a:spcPct val="20000"/>
        </a:spcBef>
        <a:spcAft>
          <a:spcPct val="0"/>
        </a:spcAft>
        <a:buChar char="»"/>
        <a:defRPr sz="1400">
          <a:solidFill>
            <a:srgbClr val="010163"/>
          </a:solidFill>
          <a:latin typeface="+mn-lt"/>
          <a:cs typeface="+mn-cs"/>
        </a:defRPr>
      </a:lvl8pPr>
      <a:lvl9pPr marL="3886200" indent="-228600" algn="l" rtl="0" fontAlgn="base">
        <a:spcBef>
          <a:spcPct val="20000"/>
        </a:spcBef>
        <a:spcAft>
          <a:spcPct val="0"/>
        </a:spcAft>
        <a:buChar char="»"/>
        <a:defRPr sz="1400">
          <a:solidFill>
            <a:srgbClr val="010163"/>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t-EE"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D7A606-E8AD-4EB7-98C7-86874E16F8C5}" type="datetimeFigureOut">
              <a:rPr lang="et-EE"/>
              <a:pPr>
                <a:defRPr/>
              </a:pPr>
              <a:t>24.05.2012</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9EA5E9-14FD-4D37-9AEF-CAE6B6AE488C}"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2" name="Picture 8" descr="EVP_seminar_ppt"/>
          <p:cNvPicPr>
            <a:picLocks noChangeAspect="1" noChangeArrowheads="1"/>
          </p:cNvPicPr>
          <p:nvPr userDrawn="1"/>
        </p:nvPicPr>
        <p:blipFill>
          <a:blip r:embed="rId9" cstate="print">
            <a:extLst>
              <a:ext uri="{28A0092B-C50C-407E-A947-70E740481C1C}">
                <a14:useLocalDpi xmlns="" xmlns:a14="http://schemas.microsoft.com/office/drawing/2010/main" val="0"/>
              </a:ext>
            </a:extLst>
          </a:blip>
          <a:srcRect/>
          <a:stretch>
            <a:fillRect/>
          </a:stretch>
        </p:blipFill>
        <p:spPr bwMode="auto">
          <a:xfrm>
            <a:off x="-3175" y="-15875"/>
            <a:ext cx="9147175" cy="68738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80854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oleObject" Target="../embeddings/oleObject2.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97-2003_t__leht1.xls"/><Relationship Id="rId2" Type="http://schemas.openxmlformats.org/officeDocument/2006/relationships/slideLayout" Target="../slideLayouts/slideLayout15.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tralbaltic.eu/programm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sileht_Uuring1_ppt"/>
          <p:cNvPicPr>
            <a:picLocks noChangeAspect="1" noChangeArrowheads="1"/>
          </p:cNvPicPr>
          <p:nvPr/>
        </p:nvPicPr>
        <p:blipFill>
          <a:blip r:embed="rId2" cstate="print"/>
          <a:srcRect/>
          <a:stretch>
            <a:fillRect/>
          </a:stretch>
        </p:blipFill>
        <p:spPr bwMode="auto">
          <a:xfrm>
            <a:off x="0" y="-12700"/>
            <a:ext cx="9139238" cy="6880225"/>
          </a:xfrm>
          <a:prstGeom prst="rect">
            <a:avLst/>
          </a:prstGeom>
          <a:noFill/>
        </p:spPr>
      </p:pic>
      <p:sp>
        <p:nvSpPr>
          <p:cNvPr id="2053" name="Text Box 5"/>
          <p:cNvSpPr txBox="1">
            <a:spLocks noChangeArrowheads="1"/>
          </p:cNvSpPr>
          <p:nvPr/>
        </p:nvSpPr>
        <p:spPr bwMode="auto">
          <a:xfrm>
            <a:off x="2555776" y="4509120"/>
            <a:ext cx="5832475" cy="584775"/>
          </a:xfrm>
          <a:prstGeom prst="rect">
            <a:avLst/>
          </a:prstGeom>
          <a:noFill/>
          <a:ln w="9525">
            <a:noFill/>
            <a:miter lim="800000"/>
            <a:headEnd/>
            <a:tailEnd/>
          </a:ln>
          <a:effectLst/>
        </p:spPr>
        <p:txBody>
          <a:bodyPr>
            <a:spAutoFit/>
          </a:bodyPr>
          <a:lstStyle/>
          <a:p>
            <a:r>
              <a:rPr lang="fi-FI" sz="1600" b="1" dirty="0" smtClean="0">
                <a:latin typeface="Cambria" pitchFamily="18" charset="0"/>
              </a:rPr>
              <a:t>Tilaaja</a:t>
            </a:r>
            <a:r>
              <a:rPr lang="et-EE" sz="1600" b="1" dirty="0" smtClean="0">
                <a:latin typeface="Cambria" pitchFamily="18" charset="0"/>
              </a:rPr>
              <a:t>: </a:t>
            </a:r>
            <a:r>
              <a:rPr lang="et-EE" sz="1600" dirty="0">
                <a:latin typeface="Cambria" pitchFamily="18" charset="0"/>
              </a:rPr>
              <a:t>Tallinna Ettevõtlusamet</a:t>
            </a:r>
          </a:p>
          <a:p>
            <a:r>
              <a:rPr lang="et-EE" sz="1600" b="1" dirty="0" smtClean="0">
                <a:latin typeface="Cambria" pitchFamily="18" charset="0"/>
              </a:rPr>
              <a:t>T</a:t>
            </a:r>
            <a:r>
              <a:rPr lang="fi-FI" sz="1600" b="1" dirty="0" smtClean="0">
                <a:latin typeface="Cambria" pitchFamily="18" charset="0"/>
              </a:rPr>
              <a:t>oteuttaja</a:t>
            </a:r>
            <a:r>
              <a:rPr lang="et-EE" sz="1600" b="1" dirty="0" smtClean="0">
                <a:latin typeface="Cambria" pitchFamily="18" charset="0"/>
              </a:rPr>
              <a:t>: </a:t>
            </a:r>
            <a:r>
              <a:rPr lang="et-EE" sz="1600" dirty="0">
                <a:latin typeface="Cambria" pitchFamily="18" charset="0"/>
              </a:rPr>
              <a:t>HeiVäl Consulting ja </a:t>
            </a:r>
            <a:r>
              <a:rPr lang="et-EE" sz="1600" dirty="0" smtClean="0">
                <a:latin typeface="Cambria" pitchFamily="18" charset="0"/>
              </a:rPr>
              <a:t>projekt</a:t>
            </a:r>
            <a:r>
              <a:rPr lang="fi-FI" sz="1600" dirty="0" smtClean="0">
                <a:latin typeface="Cambria" pitchFamily="18" charset="0"/>
              </a:rPr>
              <a:t>in asiantuntijaryhmä</a:t>
            </a:r>
            <a:endParaRPr lang="et-EE" sz="1600" dirty="0" smtClean="0">
              <a:latin typeface="Cambria" pitchFamily="18" charset="0"/>
            </a:endParaRPr>
          </a:p>
        </p:txBody>
      </p:sp>
      <p:sp>
        <p:nvSpPr>
          <p:cNvPr id="2054" name="Text Box 6"/>
          <p:cNvSpPr txBox="1">
            <a:spLocks noChangeArrowheads="1"/>
          </p:cNvSpPr>
          <p:nvPr/>
        </p:nvSpPr>
        <p:spPr bwMode="auto">
          <a:xfrm>
            <a:off x="2555875" y="2574925"/>
            <a:ext cx="6192589" cy="1569660"/>
          </a:xfrm>
          <a:prstGeom prst="rect">
            <a:avLst/>
          </a:prstGeom>
          <a:noFill/>
          <a:ln w="9525">
            <a:noFill/>
            <a:miter lim="800000"/>
            <a:headEnd/>
            <a:tailEnd/>
          </a:ln>
          <a:effectLst/>
        </p:spPr>
        <p:txBody>
          <a:bodyPr wrap="square">
            <a:spAutoFit/>
          </a:bodyPr>
          <a:lstStyle/>
          <a:p>
            <a:r>
              <a:rPr lang="fi-FI" sz="2000" b="1" kern="0" dirty="0" smtClean="0">
                <a:solidFill>
                  <a:srgbClr val="C00000"/>
                </a:solidFill>
              </a:rPr>
              <a:t>Analyysi henkilöresurssien avainosaamis-alueista sekä niiden kehittämismahdollisuuksista mekatroniikka-alalla. </a:t>
            </a:r>
            <a:endParaRPr lang="et-EE" sz="2000" b="1" kern="0" dirty="0" smtClean="0">
              <a:solidFill>
                <a:srgbClr val="C00000"/>
              </a:solidFill>
            </a:endParaRPr>
          </a:p>
          <a:p>
            <a:endParaRPr lang="et-EE" b="1" dirty="0" smtClean="0">
              <a:solidFill>
                <a:srgbClr val="CC0000"/>
              </a:solidFill>
              <a:latin typeface="Cambria" pitchFamily="18" charset="0"/>
            </a:endParaRPr>
          </a:p>
          <a:p>
            <a:r>
              <a:rPr lang="et-EE" b="1" dirty="0" smtClean="0">
                <a:solidFill>
                  <a:srgbClr val="CC0000"/>
                </a:solidFill>
                <a:latin typeface="Cambria" pitchFamily="18" charset="0"/>
              </a:rPr>
              <a:t>INNOREG projekt</a:t>
            </a:r>
            <a:r>
              <a:rPr lang="fi-FI" b="1" dirty="0" smtClean="0">
                <a:solidFill>
                  <a:srgbClr val="CC0000"/>
                </a:solidFill>
                <a:latin typeface="Cambria" pitchFamily="18" charset="0"/>
              </a:rPr>
              <a:t>i</a:t>
            </a:r>
            <a:endParaRPr lang="et-EE" b="1" dirty="0">
              <a:solidFill>
                <a:srgbClr val="CC0000"/>
              </a:solidFill>
              <a:latin typeface="Cambria" pitchFamily="18" charset="0"/>
            </a:endParaRPr>
          </a:p>
        </p:txBody>
      </p:sp>
      <p:sp>
        <p:nvSpPr>
          <p:cNvPr id="5" name="Text Box 6"/>
          <p:cNvSpPr txBox="1">
            <a:spLocks noChangeArrowheads="1"/>
          </p:cNvSpPr>
          <p:nvPr/>
        </p:nvSpPr>
        <p:spPr bwMode="auto">
          <a:xfrm>
            <a:off x="3203848" y="5589240"/>
            <a:ext cx="5760640" cy="523220"/>
          </a:xfrm>
          <a:prstGeom prst="rect">
            <a:avLst/>
          </a:prstGeom>
          <a:noFill/>
          <a:ln w="3175">
            <a:noFill/>
            <a:miter lim="800000"/>
            <a:headEnd/>
            <a:tailEnd/>
          </a:ln>
        </p:spPr>
        <p:txBody>
          <a:bodyPr wrap="square">
            <a:spAutoFit/>
          </a:bodyPr>
          <a:lstStyle/>
          <a:p>
            <a:pPr algn="r" eaLnBrk="0" hangingPunct="0">
              <a:spcBef>
                <a:spcPts val="600"/>
              </a:spcBef>
            </a:pPr>
            <a:r>
              <a:rPr lang="et-EE" sz="1400" dirty="0" smtClean="0">
                <a:latin typeface="Times New Roman" pitchFamily="18" charset="0"/>
                <a:cs typeface="Times New Roman" pitchFamily="18" charset="0"/>
              </a:rPr>
              <a:t>HeiVäl Consulting</a:t>
            </a:r>
            <a:br>
              <a:rPr lang="et-EE" sz="1400" dirty="0" smtClean="0">
                <a:latin typeface="Times New Roman" pitchFamily="18" charset="0"/>
                <a:cs typeface="Times New Roman" pitchFamily="18" charset="0"/>
              </a:rPr>
            </a:br>
            <a:r>
              <a:rPr lang="et-EE" sz="1400" dirty="0" smtClean="0">
                <a:latin typeface="Times New Roman" pitchFamily="18" charset="0"/>
                <a:cs typeface="Times New Roman" pitchFamily="18" charset="0"/>
              </a:rPr>
              <a:t>Kollane 8/10-7, 10147 Tallinn    </a:t>
            </a:r>
            <a:r>
              <a:rPr lang="et-EE" sz="1400" dirty="0" err="1" smtClean="0">
                <a:latin typeface="Times New Roman" pitchFamily="18" charset="0"/>
                <a:cs typeface="Times New Roman" pitchFamily="18" charset="0"/>
              </a:rPr>
              <a:t>info@heival.ee</a:t>
            </a:r>
            <a:r>
              <a:rPr lang="et-EE" sz="1400" dirty="0" smtClean="0">
                <a:latin typeface="Times New Roman" pitchFamily="18" charset="0"/>
                <a:cs typeface="Times New Roman" pitchFamily="18" charset="0"/>
              </a:rPr>
              <a:t>      </a:t>
            </a:r>
            <a:r>
              <a:rPr lang="et-EE" sz="1400" dirty="0" err="1" smtClean="0">
                <a:latin typeface="Times New Roman" pitchFamily="18" charset="0"/>
                <a:cs typeface="Times New Roman" pitchFamily="18" charset="0"/>
              </a:rPr>
              <a:t>www.heival.ee</a:t>
            </a:r>
            <a:endParaRPr lang="et-EE"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556792"/>
            <a:ext cx="8650163" cy="4968551"/>
          </a:xfrm>
        </p:spPr>
        <p:txBody>
          <a:bodyPr/>
          <a:lstStyle/>
          <a:p>
            <a:pPr marL="0" algn="just">
              <a:spcBef>
                <a:spcPts val="0"/>
              </a:spcBef>
              <a:buNone/>
            </a:pPr>
            <a:r>
              <a:rPr lang="fi-FI" b="1" dirty="0" smtClean="0">
                <a:solidFill>
                  <a:srgbClr val="FF6600"/>
                </a:solidFill>
              </a:rPr>
              <a:t>Tutkimusraportin rakenne perustuu haastattelun perustana olleelle kahdelle haastattelulomakkeelle </a:t>
            </a:r>
            <a:r>
              <a:rPr lang="et-EE" dirty="0" smtClean="0"/>
              <a:t>ja tul</a:t>
            </a:r>
            <a:r>
              <a:rPr lang="fi-FI" dirty="0" smtClean="0"/>
              <a:t>okset on jaettu seuraaviin kokonaisuuksiin</a:t>
            </a:r>
            <a:r>
              <a:rPr lang="et-EE" dirty="0" smtClean="0"/>
              <a:t>:</a:t>
            </a:r>
          </a:p>
          <a:p>
            <a:pPr marL="457200">
              <a:spcBef>
                <a:spcPts val="600"/>
              </a:spcBef>
            </a:pPr>
            <a:r>
              <a:rPr lang="fi-FI" dirty="0" smtClean="0"/>
              <a:t>Vertailutuloksia</a:t>
            </a:r>
            <a:endParaRPr lang="et-EE" dirty="0" smtClean="0"/>
          </a:p>
          <a:p>
            <a:pPr marL="457200">
              <a:spcBef>
                <a:spcPts val="24"/>
              </a:spcBef>
            </a:pPr>
            <a:r>
              <a:rPr lang="fi-FI" dirty="0" smtClean="0"/>
              <a:t>Yritysten osaamistarpeet mekatroniikka-alalla tänään</a:t>
            </a:r>
          </a:p>
          <a:p>
            <a:pPr marL="457200">
              <a:spcBef>
                <a:spcPts val="24"/>
              </a:spcBef>
            </a:pPr>
            <a:r>
              <a:rPr lang="fi-FI" dirty="0" smtClean="0"/>
              <a:t>Yritysten osaamistarpeet mekatroniikka-alalla 3-5 vuoden kuluessa</a:t>
            </a:r>
          </a:p>
          <a:p>
            <a:pPr marL="457200">
              <a:spcBef>
                <a:spcPts val="24"/>
              </a:spcBef>
            </a:pPr>
            <a:r>
              <a:rPr lang="fi-FI" dirty="0" smtClean="0"/>
              <a:t>Oppilaitosten mekatroniikka-alan opetustarjonta tänään </a:t>
            </a:r>
          </a:p>
          <a:p>
            <a:pPr marL="457200">
              <a:spcBef>
                <a:spcPts val="24"/>
              </a:spcBef>
            </a:pPr>
            <a:r>
              <a:rPr lang="fi-FI" dirty="0" smtClean="0"/>
              <a:t>Oppilaitosten mekatroniikka-alan opetustarjonta 3-5 vuoden kuluessa</a:t>
            </a:r>
            <a:endParaRPr lang="en-US" dirty="0"/>
          </a:p>
        </p:txBody>
      </p:sp>
      <p:sp>
        <p:nvSpPr>
          <p:cNvPr id="3" name="Title 2"/>
          <p:cNvSpPr>
            <a:spLocks noGrp="1"/>
          </p:cNvSpPr>
          <p:nvPr>
            <p:ph type="title"/>
          </p:nvPr>
        </p:nvSpPr>
        <p:spPr/>
        <p:txBody>
          <a:bodyPr/>
          <a:lstStyle/>
          <a:p>
            <a:r>
              <a:rPr lang="fi-FI" dirty="0" smtClean="0"/>
              <a:t>TUTKIMUKSEN ESITTELY</a:t>
            </a:r>
            <a:r>
              <a:rPr lang="et-EE" dirty="0" smtClean="0"/>
              <a:t/>
            </a:r>
            <a:br>
              <a:rPr lang="et-EE" dirty="0" smtClean="0"/>
            </a:br>
            <a:r>
              <a:rPr lang="fi-FI" dirty="0" smtClean="0"/>
              <a:t>Raportin rakenne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643050"/>
            <a:ext cx="8578155" cy="4483112"/>
          </a:xfrm>
        </p:spPr>
        <p:txBody>
          <a:bodyPr/>
          <a:lstStyle/>
          <a:p>
            <a:pPr marL="0" indent="0" algn="just">
              <a:buNone/>
            </a:pPr>
            <a:r>
              <a:rPr lang="fi-FI" sz="2200" dirty="0" smtClean="0"/>
              <a:t>Tutkimuksen mekatroniikka-alan henkilöresurssien avainosaamis</a:t>
            </a:r>
            <a:r>
              <a:rPr lang="et-EE" sz="2200" dirty="0" smtClean="0"/>
              <a:t>-</a:t>
            </a:r>
            <a:r>
              <a:rPr lang="fi-FI" sz="2200" dirty="0" smtClean="0"/>
              <a:t>alueista Pohjois-Virossa ja Etelä-Suomessa on tilannut Tallinna Ettevõtlusamet ja toteuttanut konsultointiyritys HeiVäl Consulting</a:t>
            </a:r>
            <a:r>
              <a:rPr lang="et-EE" sz="2200" dirty="0" smtClean="0"/>
              <a:t>.</a:t>
            </a:r>
            <a:endParaRPr lang="fi-FI" sz="2200" dirty="0" smtClean="0"/>
          </a:p>
          <a:p>
            <a:pPr marL="0" indent="0" algn="just">
              <a:buNone/>
            </a:pPr>
            <a:r>
              <a:rPr lang="fi-FI" sz="2200" dirty="0" smtClean="0"/>
              <a:t>Tutkimuksen toteuttaminen on perustunut tilaajan toimeksiantoon, tapaamisten yhteydessä saatuun lisätietoon ja toteuttajan yhdessä asiantuntijoiden kanssa suunnittelemaan kyselylomakkeeseen.</a:t>
            </a:r>
          </a:p>
          <a:p>
            <a:pPr marL="0" indent="0" algn="just">
              <a:buNone/>
            </a:pPr>
            <a:r>
              <a:rPr lang="et-EE" sz="2200" dirty="0" smtClean="0"/>
              <a:t/>
            </a:r>
            <a:br>
              <a:rPr lang="et-EE" sz="2200" dirty="0" smtClean="0"/>
            </a:br>
            <a:r>
              <a:rPr lang="fi-FI" sz="2200" dirty="0" smtClean="0"/>
              <a:t>Haastattelut suorittivat </a:t>
            </a:r>
            <a:r>
              <a:rPr lang="et-EE" sz="2200" dirty="0" smtClean="0"/>
              <a:t>HeiVäl Consulting</a:t>
            </a:r>
            <a:r>
              <a:rPr lang="fi-FI" sz="2200" dirty="0" smtClean="0"/>
              <a:t> </a:t>
            </a:r>
            <a:r>
              <a:rPr lang="et-EE" sz="2200" dirty="0" smtClean="0"/>
              <a:t>ja Koneteknologiakeskus Turku O</a:t>
            </a:r>
            <a:r>
              <a:rPr lang="fi-FI" sz="2200" dirty="0" smtClean="0"/>
              <a:t>y</a:t>
            </a:r>
            <a:r>
              <a:rPr lang="et-EE" sz="2200" dirty="0" smtClean="0"/>
              <a:t>. </a:t>
            </a:r>
            <a:endParaRPr lang="fi-FI" sz="2200" dirty="0" smtClean="0"/>
          </a:p>
          <a:p>
            <a:pPr marL="0" indent="0" algn="just">
              <a:spcBef>
                <a:spcPts val="0"/>
              </a:spcBef>
              <a:buNone/>
            </a:pPr>
            <a:r>
              <a:rPr lang="fi-FI" sz="2200" dirty="0" smtClean="0"/>
              <a:t>Tutkimuksen toteuttivat </a:t>
            </a:r>
            <a:r>
              <a:rPr lang="et-EE" sz="2200" dirty="0" smtClean="0"/>
              <a:t>HeiVäl Consulting</a:t>
            </a:r>
            <a:r>
              <a:rPr lang="fi-FI" sz="2200" dirty="0" smtClean="0"/>
              <a:t>in </a:t>
            </a:r>
            <a:r>
              <a:rPr lang="et-EE" sz="2200" dirty="0" smtClean="0"/>
              <a:t>konsult</a:t>
            </a:r>
            <a:r>
              <a:rPr lang="fi-FI" sz="2200" dirty="0" err="1" smtClean="0"/>
              <a:t>it</a:t>
            </a:r>
            <a:r>
              <a:rPr lang="et-EE" sz="2200" dirty="0" smtClean="0"/>
              <a:t>:</a:t>
            </a:r>
            <a:endParaRPr lang="et-EE" sz="2200" dirty="0"/>
          </a:p>
          <a:p>
            <a:pPr marL="0" indent="0" algn="just">
              <a:spcBef>
                <a:spcPts val="0"/>
              </a:spcBef>
              <a:buNone/>
            </a:pPr>
            <a:r>
              <a:rPr lang="et-EE" sz="2200" dirty="0"/>
              <a:t>Kaido Väljaots – </a:t>
            </a:r>
            <a:r>
              <a:rPr lang="fi-FI" sz="2200" dirty="0" smtClean="0"/>
              <a:t>klusterit</a:t>
            </a:r>
            <a:r>
              <a:rPr lang="et-EE" sz="2200" dirty="0" smtClean="0"/>
              <a:t>;</a:t>
            </a:r>
            <a:endParaRPr lang="et-EE" sz="2200" dirty="0"/>
          </a:p>
          <a:p>
            <a:pPr marL="0" indent="0" algn="just">
              <a:spcBef>
                <a:spcPts val="0"/>
              </a:spcBef>
              <a:buNone/>
            </a:pPr>
            <a:r>
              <a:rPr lang="et-EE" sz="2200" dirty="0"/>
              <a:t>Tõnu Hein – </a:t>
            </a:r>
            <a:r>
              <a:rPr lang="fi-FI" sz="2200" dirty="0" smtClean="0"/>
              <a:t>teknologia</a:t>
            </a:r>
            <a:r>
              <a:rPr lang="et-EE" sz="2200" dirty="0" smtClean="0"/>
              <a:t>;</a:t>
            </a:r>
            <a:endParaRPr lang="et-EE" sz="2200" dirty="0"/>
          </a:p>
          <a:p>
            <a:pPr marL="0" indent="0" algn="just">
              <a:spcBef>
                <a:spcPts val="0"/>
              </a:spcBef>
              <a:buNone/>
            </a:pPr>
            <a:r>
              <a:rPr lang="et-EE" sz="2200" dirty="0"/>
              <a:t>Ülly Aun – </a:t>
            </a:r>
            <a:r>
              <a:rPr lang="fi-FI" sz="2200" dirty="0" smtClean="0"/>
              <a:t>projektin johtaja</a:t>
            </a:r>
            <a:r>
              <a:rPr lang="et-EE" sz="2200" dirty="0" smtClean="0"/>
              <a:t>.</a:t>
            </a:r>
            <a:endParaRPr lang="et-EE" sz="2200" dirty="0"/>
          </a:p>
          <a:p>
            <a:pPr marL="0" indent="0">
              <a:buNone/>
            </a:pPr>
            <a:endParaRPr lang="et-EE" sz="2200" dirty="0"/>
          </a:p>
        </p:txBody>
      </p:sp>
      <p:sp>
        <p:nvSpPr>
          <p:cNvPr id="3" name="Title 2"/>
          <p:cNvSpPr>
            <a:spLocks noGrp="1"/>
          </p:cNvSpPr>
          <p:nvPr>
            <p:ph type="title"/>
          </p:nvPr>
        </p:nvSpPr>
        <p:spPr/>
        <p:txBody>
          <a:bodyPr/>
          <a:lstStyle/>
          <a:p>
            <a:r>
              <a:rPr lang="fi-FI" dirty="0" smtClean="0"/>
              <a:t>TUTKIMUKSEN ESITTELY</a:t>
            </a:r>
            <a:r>
              <a:rPr lang="et-EE" dirty="0" smtClean="0"/>
              <a:t/>
            </a:r>
            <a:br>
              <a:rPr lang="et-EE" dirty="0" smtClean="0"/>
            </a:br>
            <a:r>
              <a:rPr lang="fi-FI" dirty="0" smtClean="0"/>
              <a:t>Tilaaja ja toteuttaja</a:t>
            </a:r>
            <a:endParaRPr lang="et-EE" dirty="0"/>
          </a:p>
        </p:txBody>
      </p:sp>
    </p:spTree>
    <p:extLst>
      <p:ext uri="{BB962C8B-B14F-4D97-AF65-F5344CB8AC3E}">
        <p14:creationId xmlns="" xmlns:p14="http://schemas.microsoft.com/office/powerpoint/2010/main" val="1684287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772816"/>
            <a:ext cx="8578155" cy="4353346"/>
          </a:xfrm>
        </p:spPr>
        <p:txBody>
          <a:bodyPr/>
          <a:lstStyle/>
          <a:p>
            <a:pPr marL="0" algn="just">
              <a:buNone/>
            </a:pPr>
            <a:r>
              <a:rPr lang="fi-FI" dirty="0" smtClean="0"/>
              <a:t>Tutkimuksen toteuttamiseen vaikutti tarve selvittää mekatroniikka-alan yritysten tarpeet tuotantohenkilöstön osaamistason kohottamiseen  Pohjois-Virossa ja Etelä-Suomessa. </a:t>
            </a:r>
            <a:endParaRPr lang="et-EE" sz="900" b="1" dirty="0" smtClean="0">
              <a:solidFill>
                <a:srgbClr val="FF6600"/>
              </a:solidFill>
            </a:endParaRPr>
          </a:p>
          <a:p>
            <a:pPr marL="0" algn="just">
              <a:buNone/>
            </a:pPr>
            <a:r>
              <a:rPr lang="fi-FI" b="1" dirty="0" smtClean="0">
                <a:solidFill>
                  <a:srgbClr val="FF6600"/>
                </a:solidFill>
              </a:rPr>
              <a:t>Mekatroniikka on mekaniikkaa, elektroniikkaa sekä infoteknologiaa ja -järjestelmiä yhtäaikaisesti käsittelevä tekniikan ala </a:t>
            </a:r>
            <a:r>
              <a:rPr lang="fi-FI" dirty="0" smtClean="0"/>
              <a:t>(ks. kuva 2, s. 13). </a:t>
            </a:r>
          </a:p>
          <a:p>
            <a:pPr marL="0" algn="just">
              <a:buNone/>
            </a:pPr>
            <a:endParaRPr lang="et-EE" dirty="0" smtClean="0"/>
          </a:p>
          <a:p>
            <a:pPr marL="0" algn="just">
              <a:buNone/>
            </a:pPr>
            <a:endParaRPr lang="et-EE" dirty="0"/>
          </a:p>
        </p:txBody>
      </p:sp>
      <p:sp>
        <p:nvSpPr>
          <p:cNvPr id="3" name="Title 2"/>
          <p:cNvSpPr>
            <a:spLocks noGrp="1"/>
          </p:cNvSpPr>
          <p:nvPr>
            <p:ph type="title"/>
          </p:nvPr>
        </p:nvSpPr>
        <p:spPr/>
        <p:txBody>
          <a:bodyPr/>
          <a:lstStyle/>
          <a:p>
            <a:r>
              <a:rPr lang="en-US" dirty="0" smtClean="0"/>
              <a:t>TUTKIMUSTULOSTEN ESITTELY</a:t>
            </a:r>
            <a:br>
              <a:rPr lang="en-US" dirty="0" smtClean="0"/>
            </a:br>
            <a:r>
              <a:rPr lang="fi-FI" dirty="0" smtClean="0"/>
              <a:t>Johdanto</a:t>
            </a:r>
            <a:endParaRPr lang="et-E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7" name="Picture 43" descr="http://deepthought.ttu.ee/mechatronics/pildid/mehhatroonika.jpg"/>
          <p:cNvPicPr>
            <a:picLocks noChangeAspect="1" noChangeArrowheads="1"/>
          </p:cNvPicPr>
          <p:nvPr/>
        </p:nvPicPr>
        <p:blipFill rotWithShape="1">
          <a:blip r:embed="rId4" cstate="print"/>
          <a:srcRect l="-812" t="-131" r="1" b="-131"/>
          <a:stretch/>
        </p:blipFill>
        <p:spPr bwMode="auto">
          <a:xfrm>
            <a:off x="4355976" y="1340768"/>
            <a:ext cx="4428000" cy="4367388"/>
          </a:xfrm>
          <a:prstGeom prst="rect">
            <a:avLst/>
          </a:prstGeom>
        </p:spPr>
      </p:pic>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1237" name="Equation" r:id="rId5" imgW="435285" imgH="677109" progId="">
              <p:embed/>
            </p:oleObj>
          </a:graphicData>
        </a:graphic>
      </p:graphicFrame>
      <p:sp>
        <p:nvSpPr>
          <p:cNvPr id="2051" name="Rectangle 12"/>
          <p:cNvSpPr>
            <a:spLocks noGrp="1" noChangeArrowheads="1"/>
          </p:cNvSpPr>
          <p:nvPr>
            <p:ph type="body" idx="1"/>
          </p:nvPr>
        </p:nvSpPr>
        <p:spPr>
          <a:xfrm>
            <a:off x="7308304" y="6134543"/>
            <a:ext cx="1835696" cy="416079"/>
          </a:xfrm>
        </p:spPr>
        <p:txBody>
          <a:bodyPr/>
          <a:lstStyle/>
          <a:p>
            <a:pPr algn="r" eaLnBrk="1" hangingPunct="1">
              <a:lnSpc>
                <a:spcPct val="90000"/>
              </a:lnSpc>
              <a:buFontTx/>
              <a:buNone/>
            </a:pPr>
            <a:r>
              <a:rPr lang="fi-FI" sz="1000" dirty="0" smtClean="0"/>
              <a:t>Lähde</a:t>
            </a:r>
            <a:r>
              <a:rPr lang="et-EE" sz="1000" dirty="0" smtClean="0"/>
              <a:t>: TTÜ,</a:t>
            </a:r>
            <a:r>
              <a:rPr lang="fi-FI" sz="1000" dirty="0" smtClean="0"/>
              <a:t> täydentänyt</a:t>
            </a:r>
            <a:r>
              <a:rPr lang="et-EE" sz="1000" dirty="0" smtClean="0"/>
              <a:t> HeiVäl Consulting</a:t>
            </a:r>
          </a:p>
        </p:txBody>
      </p:sp>
      <p:sp>
        <p:nvSpPr>
          <p:cNvPr id="2052" name="Rectangle 13"/>
          <p:cNvSpPr>
            <a:spLocks noGrp="1" noChangeArrowheads="1"/>
          </p:cNvSpPr>
          <p:nvPr>
            <p:ph type="title"/>
          </p:nvPr>
        </p:nvSpPr>
        <p:spPr>
          <a:xfrm>
            <a:off x="323528" y="260648"/>
            <a:ext cx="8352606" cy="864096"/>
          </a:xfrm>
        </p:spPr>
        <p:txBody>
          <a:bodyPr/>
          <a:lstStyle/>
          <a:p>
            <a:pPr eaLnBrk="1" hangingPunct="1"/>
            <a:r>
              <a:rPr lang="fi-FI" dirty="0" smtClean="0">
                <a:solidFill>
                  <a:schemeClr val="accent2">
                    <a:lumMod val="75000"/>
                  </a:schemeClr>
                </a:solidFill>
                <a:latin typeface="Arial" pitchFamily="34" charset="0"/>
                <a:ea typeface="Calibri" pitchFamily="34" charset="0"/>
                <a:cs typeface="Arial" pitchFamily="34" charset="0"/>
              </a:rPr>
              <a:t>TUTKIMUSTULOSTEN ESITTELY</a:t>
            </a:r>
            <a:r>
              <a:rPr lang="et-EE" dirty="0" smtClean="0">
                <a:solidFill>
                  <a:schemeClr val="accent2">
                    <a:lumMod val="75000"/>
                  </a:schemeClr>
                </a:solidFill>
                <a:latin typeface="Arial" pitchFamily="34" charset="0"/>
                <a:ea typeface="Calibri" pitchFamily="34" charset="0"/>
                <a:cs typeface="Arial" pitchFamily="34" charset="0"/>
              </a:rPr>
              <a:t/>
            </a:r>
            <a:br>
              <a:rPr lang="et-EE" dirty="0" smtClean="0">
                <a:solidFill>
                  <a:schemeClr val="accent2">
                    <a:lumMod val="75000"/>
                  </a:schemeClr>
                </a:solidFill>
                <a:latin typeface="Arial" pitchFamily="34" charset="0"/>
                <a:ea typeface="Calibri" pitchFamily="34" charset="0"/>
                <a:cs typeface="Arial" pitchFamily="34" charset="0"/>
              </a:rPr>
            </a:br>
            <a:r>
              <a:rPr lang="fi-FI" dirty="0"/>
              <a:t>Henkilöresurssien osaamisalueet m</a:t>
            </a:r>
            <a:r>
              <a:rPr lang="et-EE" dirty="0"/>
              <a:t>e</a:t>
            </a:r>
            <a:r>
              <a:rPr lang="fi-FI" dirty="0" smtClean="0"/>
              <a:t>katroniikka-alalla</a:t>
            </a:r>
            <a:endParaRPr lang="et-EE" dirty="0" smtClean="0">
              <a:solidFill>
                <a:srgbClr val="FF0000"/>
              </a:solidFill>
            </a:endParaRPr>
          </a:p>
        </p:txBody>
      </p:sp>
      <p:sp>
        <p:nvSpPr>
          <p:cNvPr id="3"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27"/>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t-E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t-EE" sz="1800" b="0" i="0" u="none" strike="noStrike" cap="none" normalizeH="0" baseline="0" dirty="0" smtClean="0">
              <a:ln>
                <a:noFill/>
              </a:ln>
              <a:solidFill>
                <a:schemeClr val="tx1"/>
              </a:solidFill>
              <a:effectLst/>
              <a:latin typeface="Arial" pitchFamily="34" charset="0"/>
            </a:endParaRPr>
          </a:p>
        </p:txBody>
      </p:sp>
      <p:sp>
        <p:nvSpPr>
          <p:cNvPr id="5" name="Oval 4"/>
          <p:cNvSpPr/>
          <p:nvPr/>
        </p:nvSpPr>
        <p:spPr bwMode="auto">
          <a:xfrm>
            <a:off x="3491880" y="1002230"/>
            <a:ext cx="4392488" cy="4367388"/>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3491880" y="980728"/>
            <a:ext cx="4359730" cy="438889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7" name="Donut 6"/>
          <p:cNvSpPr/>
          <p:nvPr/>
        </p:nvSpPr>
        <p:spPr bwMode="auto">
          <a:xfrm>
            <a:off x="4357686" y="1285860"/>
            <a:ext cx="4464496" cy="4464496"/>
          </a:xfrm>
          <a:prstGeom prst="donut">
            <a:avLst>
              <a:gd name="adj" fmla="val 1765"/>
            </a:avLst>
          </a:pr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071802" y="5072074"/>
            <a:ext cx="1836712" cy="646331"/>
          </a:xfrm>
          <a:prstGeom prst="rect">
            <a:avLst/>
          </a:prstGeom>
          <a:noFill/>
          <a:ln w="6350">
            <a:solidFill>
              <a:schemeClr val="tx1"/>
            </a:solidFill>
          </a:ln>
        </p:spPr>
        <p:txBody>
          <a:bodyPr wrap="square" rtlCol="0">
            <a:spAutoFit/>
          </a:bodyPr>
          <a:lstStyle/>
          <a:p>
            <a:r>
              <a:rPr lang="fi-FI" sz="1200" dirty="0" smtClean="0">
                <a:solidFill>
                  <a:srgbClr val="002060"/>
                </a:solidFill>
              </a:rPr>
              <a:t>YKSILÖLLISET OSAAMISET JA YHTEISTYÖTAIDOT</a:t>
            </a:r>
            <a:endParaRPr lang="et-EE" sz="1200" dirty="0" smtClean="0">
              <a:solidFill>
                <a:srgbClr val="002060"/>
              </a:solidFill>
            </a:endParaRPr>
          </a:p>
        </p:txBody>
      </p:sp>
      <p:sp>
        <p:nvSpPr>
          <p:cNvPr id="9" name="TextBox 8"/>
          <p:cNvSpPr txBox="1"/>
          <p:nvPr/>
        </p:nvSpPr>
        <p:spPr>
          <a:xfrm>
            <a:off x="395536" y="6165304"/>
            <a:ext cx="8352928" cy="400110"/>
          </a:xfrm>
          <a:prstGeom prst="rect">
            <a:avLst/>
          </a:prstGeom>
          <a:noFill/>
        </p:spPr>
        <p:txBody>
          <a:bodyPr wrap="square" rtlCol="0">
            <a:spAutoFit/>
          </a:bodyPr>
          <a:lstStyle/>
          <a:p>
            <a:pPr lvl="0" eaLnBrk="0" hangingPunct="0">
              <a:spcBef>
                <a:spcPct val="20000"/>
              </a:spcBef>
            </a:pPr>
            <a:r>
              <a:rPr lang="fi-FI" sz="2000" dirty="0" smtClean="0">
                <a:solidFill>
                  <a:srgbClr val="010163"/>
                </a:solidFill>
              </a:rPr>
              <a:t>Kuva</a:t>
            </a:r>
            <a:r>
              <a:rPr lang="et-EE" sz="2000" dirty="0" smtClean="0">
                <a:solidFill>
                  <a:srgbClr val="010163"/>
                </a:solidFill>
              </a:rPr>
              <a:t> 2. </a:t>
            </a:r>
            <a:r>
              <a:rPr lang="fi-FI" sz="2000" kern="0" dirty="0">
                <a:solidFill>
                  <a:srgbClr val="010163"/>
                </a:solidFill>
                <a:latin typeface="Arial"/>
                <a:cs typeface="Arial"/>
              </a:rPr>
              <a:t>Henkilöresurssien osaamisalueet m</a:t>
            </a:r>
            <a:r>
              <a:rPr lang="et-EE" sz="2000" kern="0" dirty="0">
                <a:solidFill>
                  <a:srgbClr val="010163"/>
                </a:solidFill>
                <a:latin typeface="Arial"/>
                <a:cs typeface="Arial"/>
              </a:rPr>
              <a:t>e</a:t>
            </a:r>
            <a:r>
              <a:rPr lang="fi-FI" sz="2000" kern="0" dirty="0" smtClean="0">
                <a:solidFill>
                  <a:srgbClr val="010163"/>
                </a:solidFill>
                <a:latin typeface="Arial"/>
                <a:cs typeface="Arial"/>
              </a:rPr>
              <a:t>katroniikka-alalla</a:t>
            </a:r>
            <a:r>
              <a:rPr lang="et-EE" sz="2000" kern="0" dirty="0" smtClean="0">
                <a:solidFill>
                  <a:srgbClr val="010163"/>
                </a:solidFill>
                <a:latin typeface="Arial"/>
                <a:cs typeface="Arial"/>
              </a:rPr>
              <a:t>.</a:t>
            </a:r>
            <a:endParaRPr lang="et-EE" sz="2000" kern="0" dirty="0">
              <a:solidFill>
                <a:srgbClr val="010163"/>
              </a:solidFill>
              <a:latin typeface="Arial"/>
              <a:cs typeface="Arial"/>
            </a:endParaRPr>
          </a:p>
        </p:txBody>
      </p:sp>
      <p:pic>
        <p:nvPicPr>
          <p:cNvPr id="8" name="Picture 7" descr="http://upload.wikimedia.org/wikipedia/commons/9/92/ANCA_MX7_CNC_Tool_Grinder.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flipH="1">
            <a:off x="179512" y="1268760"/>
            <a:ext cx="3888432" cy="2552865"/>
          </a:xfrm>
          <a:prstGeom prst="rect">
            <a:avLst/>
          </a:prstGeom>
          <a:noFill/>
          <a:ln>
            <a:noFill/>
          </a:ln>
          <a:effectLst>
            <a:softEdge rad="127000"/>
          </a:effectLst>
        </p:spPr>
      </p:pic>
      <p:cxnSp>
        <p:nvCxnSpPr>
          <p:cNvPr id="15" name="Straight Arrow Connector 14"/>
          <p:cNvCxnSpPr/>
          <p:nvPr/>
        </p:nvCxnSpPr>
        <p:spPr bwMode="auto">
          <a:xfrm flipV="1">
            <a:off x="4367946" y="4710293"/>
            <a:ext cx="720080" cy="360040"/>
          </a:xfrm>
          <a:prstGeom prst="straightConnector1">
            <a:avLst/>
          </a:prstGeom>
          <a:gradFill rotWithShape="1">
            <a:gsLst>
              <a:gs pos="0">
                <a:srgbClr val="7D7DB3"/>
              </a:gs>
              <a:gs pos="100000">
                <a:srgbClr val="7878B0"/>
              </a:gs>
            </a:gsLst>
            <a:lin ang="5400000" scaled="1"/>
          </a:gradFill>
          <a:ln w="6350" cap="flat" cmpd="sng" algn="ctr">
            <a:solidFill>
              <a:schemeClr val="tx1"/>
            </a:solidFill>
            <a:prstDash val="solid"/>
            <a:round/>
            <a:headEnd type="none" w="med" len="med"/>
            <a:tailEnd type="arrow"/>
          </a:ln>
          <a:effectLst/>
        </p:spPr>
      </p:cxnSp>
      <p:sp>
        <p:nvSpPr>
          <p:cNvPr id="16" name="TextBox 9"/>
          <p:cNvSpPr txBox="1"/>
          <p:nvPr/>
        </p:nvSpPr>
        <p:spPr>
          <a:xfrm>
            <a:off x="5572132" y="1928802"/>
            <a:ext cx="2000264" cy="276999"/>
          </a:xfrm>
          <a:prstGeom prst="rect">
            <a:avLst/>
          </a:prstGeom>
          <a:solidFill>
            <a:schemeClr val="bg1"/>
          </a:solidFill>
          <a:ln w="6350">
            <a:solidFill>
              <a:schemeClr val="tx1"/>
            </a:solidFill>
          </a:ln>
        </p:spPr>
        <p:txBody>
          <a:bodyPr wrap="square" rtlCol="0">
            <a:spAutoFit/>
          </a:bodyPr>
          <a:lstStyle/>
          <a:p>
            <a:pPr algn="ctr"/>
            <a:r>
              <a:rPr lang="fi-FI" sz="1200" dirty="0" smtClean="0">
                <a:solidFill>
                  <a:srgbClr val="002060"/>
                </a:solidFill>
              </a:rPr>
              <a:t>OHJAUSJÄRJESTELMÄT</a:t>
            </a:r>
            <a:endParaRPr lang="et-EE" sz="1200" dirty="0" smtClean="0">
              <a:solidFill>
                <a:srgbClr val="002060"/>
              </a:solidFill>
            </a:endParaRPr>
          </a:p>
        </p:txBody>
      </p:sp>
      <p:sp>
        <p:nvSpPr>
          <p:cNvPr id="17" name="TextBox 9"/>
          <p:cNvSpPr txBox="1"/>
          <p:nvPr/>
        </p:nvSpPr>
        <p:spPr>
          <a:xfrm>
            <a:off x="5357818" y="4071942"/>
            <a:ext cx="908018" cy="276999"/>
          </a:xfrm>
          <a:prstGeom prst="rect">
            <a:avLst/>
          </a:prstGeom>
          <a:solidFill>
            <a:schemeClr val="bg1"/>
          </a:solidFill>
          <a:ln w="6350">
            <a:solidFill>
              <a:schemeClr val="tx1"/>
            </a:solidFill>
          </a:ln>
        </p:spPr>
        <p:txBody>
          <a:bodyPr wrap="square" rtlCol="0">
            <a:spAutoFit/>
          </a:bodyPr>
          <a:lstStyle/>
          <a:p>
            <a:r>
              <a:rPr lang="fi-FI" sz="1200" dirty="0" smtClean="0">
                <a:solidFill>
                  <a:srgbClr val="002060"/>
                </a:solidFill>
              </a:rPr>
              <a:t>CAD/CAM</a:t>
            </a:r>
          </a:p>
        </p:txBody>
      </p:sp>
      <p:sp>
        <p:nvSpPr>
          <p:cNvPr id="18" name="TextBox 9"/>
          <p:cNvSpPr txBox="1"/>
          <p:nvPr/>
        </p:nvSpPr>
        <p:spPr>
          <a:xfrm>
            <a:off x="6643702" y="4143381"/>
            <a:ext cx="1513184" cy="461665"/>
          </a:xfrm>
          <a:prstGeom prst="rect">
            <a:avLst/>
          </a:prstGeom>
          <a:solidFill>
            <a:schemeClr val="bg1"/>
          </a:solidFill>
          <a:ln w="6350">
            <a:solidFill>
              <a:schemeClr val="tx1"/>
            </a:solidFill>
          </a:ln>
        </p:spPr>
        <p:txBody>
          <a:bodyPr wrap="square" rtlCol="0">
            <a:spAutoFit/>
          </a:bodyPr>
          <a:lstStyle/>
          <a:p>
            <a:r>
              <a:rPr lang="fi-FI" sz="1200" dirty="0" smtClean="0">
                <a:solidFill>
                  <a:srgbClr val="002060"/>
                </a:solidFill>
              </a:rPr>
              <a:t>ELEKTRO- JA PIENMEKANIIKKA</a:t>
            </a:r>
            <a:endParaRPr lang="et-EE" sz="1200" dirty="0" smtClean="0">
              <a:solidFill>
                <a:srgbClr val="002060"/>
              </a:solidFill>
            </a:endParaRPr>
          </a:p>
        </p:txBody>
      </p:sp>
      <p:sp>
        <p:nvSpPr>
          <p:cNvPr id="19" name="TextBox 9"/>
          <p:cNvSpPr txBox="1"/>
          <p:nvPr/>
        </p:nvSpPr>
        <p:spPr>
          <a:xfrm>
            <a:off x="5857884" y="4786322"/>
            <a:ext cx="1357322" cy="285752"/>
          </a:xfrm>
          <a:prstGeom prst="rect">
            <a:avLst/>
          </a:prstGeom>
          <a:solidFill>
            <a:schemeClr val="bg1"/>
          </a:solidFill>
          <a:ln w="6350">
            <a:solidFill>
              <a:schemeClr val="tx1"/>
            </a:solidFill>
          </a:ln>
        </p:spPr>
        <p:txBody>
          <a:bodyPr wrap="square" rtlCol="0">
            <a:spAutoFit/>
          </a:bodyPr>
          <a:lstStyle/>
          <a:p>
            <a:pPr algn="ctr"/>
            <a:r>
              <a:rPr lang="fi-FI" sz="1200" dirty="0" smtClean="0">
                <a:solidFill>
                  <a:srgbClr val="002060"/>
                </a:solidFill>
              </a:rPr>
              <a:t>MEKANIIKKA</a:t>
            </a:r>
            <a:endParaRPr lang="et-EE" sz="1200" dirty="0" smtClean="0">
              <a:solidFill>
                <a:srgbClr val="002060"/>
              </a:solidFill>
            </a:endParaRPr>
          </a:p>
        </p:txBody>
      </p:sp>
      <p:sp>
        <p:nvSpPr>
          <p:cNvPr id="20" name="TextBox 9"/>
          <p:cNvSpPr txBox="1"/>
          <p:nvPr/>
        </p:nvSpPr>
        <p:spPr>
          <a:xfrm>
            <a:off x="4643438" y="2500306"/>
            <a:ext cx="1785950" cy="276999"/>
          </a:xfrm>
          <a:prstGeom prst="rect">
            <a:avLst/>
          </a:prstGeom>
          <a:solidFill>
            <a:schemeClr val="bg1"/>
          </a:solidFill>
          <a:ln w="6350">
            <a:solidFill>
              <a:schemeClr val="tx1"/>
            </a:solidFill>
          </a:ln>
        </p:spPr>
        <p:txBody>
          <a:bodyPr wrap="square" rtlCol="0">
            <a:spAutoFit/>
          </a:bodyPr>
          <a:lstStyle/>
          <a:p>
            <a:pPr algn="ctr"/>
            <a:r>
              <a:rPr lang="et-EE" sz="1200" dirty="0" smtClean="0">
                <a:solidFill>
                  <a:srgbClr val="002060"/>
                </a:solidFill>
              </a:rPr>
              <a:t>MIKROPROSESSORIT</a:t>
            </a:r>
          </a:p>
        </p:txBody>
      </p:sp>
      <p:sp>
        <p:nvSpPr>
          <p:cNvPr id="22" name="TextBox 9"/>
          <p:cNvSpPr txBox="1"/>
          <p:nvPr/>
        </p:nvSpPr>
        <p:spPr>
          <a:xfrm>
            <a:off x="4143372" y="3357562"/>
            <a:ext cx="1357322" cy="285752"/>
          </a:xfrm>
          <a:prstGeom prst="rect">
            <a:avLst/>
          </a:prstGeom>
          <a:solidFill>
            <a:schemeClr val="bg1"/>
          </a:solidFill>
          <a:ln w="6350">
            <a:solidFill>
              <a:schemeClr val="tx1"/>
            </a:solidFill>
          </a:ln>
        </p:spPr>
        <p:txBody>
          <a:bodyPr wrap="square" rtlCol="0">
            <a:spAutoFit/>
          </a:bodyPr>
          <a:lstStyle/>
          <a:p>
            <a:pPr algn="ctr"/>
            <a:r>
              <a:rPr lang="et-EE" sz="1200" dirty="0" smtClean="0">
                <a:solidFill>
                  <a:srgbClr val="002060"/>
                </a:solidFill>
              </a:rPr>
              <a:t>TIETOKONEET</a:t>
            </a:r>
          </a:p>
        </p:txBody>
      </p:sp>
      <p:sp>
        <p:nvSpPr>
          <p:cNvPr id="23" name="TextBox 9"/>
          <p:cNvSpPr txBox="1"/>
          <p:nvPr/>
        </p:nvSpPr>
        <p:spPr>
          <a:xfrm>
            <a:off x="5643570" y="3357562"/>
            <a:ext cx="1857388" cy="307777"/>
          </a:xfrm>
          <a:prstGeom prst="rect">
            <a:avLst/>
          </a:prstGeom>
          <a:solidFill>
            <a:schemeClr val="bg1"/>
          </a:solidFill>
          <a:ln w="6350">
            <a:solidFill>
              <a:schemeClr val="tx1"/>
            </a:solidFill>
          </a:ln>
        </p:spPr>
        <p:txBody>
          <a:bodyPr wrap="square" rtlCol="0">
            <a:spAutoFit/>
          </a:bodyPr>
          <a:lstStyle/>
          <a:p>
            <a:pPr algn="ctr"/>
            <a:r>
              <a:rPr lang="fi-FI" sz="1400" b="1" dirty="0" smtClean="0">
                <a:solidFill>
                  <a:srgbClr val="002060"/>
                </a:solidFill>
              </a:rPr>
              <a:t>MEKA</a:t>
            </a:r>
            <a:r>
              <a:rPr lang="et-EE" sz="1400" b="1" dirty="0" smtClean="0">
                <a:solidFill>
                  <a:srgbClr val="002060"/>
                </a:solidFill>
              </a:rPr>
              <a:t>TROONIIKKA</a:t>
            </a:r>
          </a:p>
        </p:txBody>
      </p:sp>
      <p:sp>
        <p:nvSpPr>
          <p:cNvPr id="24" name="TextBox 9"/>
          <p:cNvSpPr txBox="1"/>
          <p:nvPr/>
        </p:nvSpPr>
        <p:spPr>
          <a:xfrm>
            <a:off x="6929454" y="2643182"/>
            <a:ext cx="1000132" cy="276999"/>
          </a:xfrm>
          <a:prstGeom prst="rect">
            <a:avLst/>
          </a:prstGeom>
          <a:solidFill>
            <a:schemeClr val="bg1"/>
          </a:solidFill>
          <a:ln w="6350">
            <a:solidFill>
              <a:schemeClr val="tx1"/>
            </a:solidFill>
          </a:ln>
        </p:spPr>
        <p:txBody>
          <a:bodyPr wrap="square" rtlCol="0">
            <a:spAutoFit/>
          </a:bodyPr>
          <a:lstStyle/>
          <a:p>
            <a:pPr algn="ctr"/>
            <a:r>
              <a:rPr lang="et-EE" sz="1200" dirty="0" smtClean="0">
                <a:solidFill>
                  <a:srgbClr val="002060"/>
                </a:solidFill>
              </a:rPr>
              <a:t>SENSORIT</a:t>
            </a:r>
            <a:endParaRPr lang="fi-FI" sz="1200" dirty="0" smtClean="0">
              <a:solidFill>
                <a:srgbClr val="002060"/>
              </a:solidFill>
            </a:endParaRPr>
          </a:p>
        </p:txBody>
      </p:sp>
      <p:sp>
        <p:nvSpPr>
          <p:cNvPr id="25" name="TextBox 9"/>
          <p:cNvSpPr txBox="1"/>
          <p:nvPr/>
        </p:nvSpPr>
        <p:spPr>
          <a:xfrm>
            <a:off x="7786710" y="3071810"/>
            <a:ext cx="642942" cy="830997"/>
          </a:xfrm>
          <a:prstGeom prst="rect">
            <a:avLst/>
          </a:prstGeom>
          <a:solidFill>
            <a:schemeClr val="bg1"/>
          </a:solidFill>
          <a:ln w="6350">
            <a:solidFill>
              <a:schemeClr val="tx1"/>
            </a:solidFill>
          </a:ln>
        </p:spPr>
        <p:txBody>
          <a:bodyPr wrap="square" rtlCol="0">
            <a:spAutoFit/>
          </a:bodyPr>
          <a:lstStyle/>
          <a:p>
            <a:pPr algn="ctr"/>
            <a:r>
              <a:rPr lang="fi-FI" sz="1200" dirty="0" smtClean="0">
                <a:solidFill>
                  <a:srgbClr val="002060"/>
                </a:solidFill>
              </a:rPr>
              <a:t>ELEK</a:t>
            </a:r>
            <a:r>
              <a:rPr lang="et-EE" sz="1200" dirty="0" smtClean="0">
                <a:solidFill>
                  <a:srgbClr val="002060"/>
                </a:solidFill>
              </a:rPr>
              <a:t>-</a:t>
            </a:r>
            <a:r>
              <a:rPr lang="fi-FI" sz="1200" dirty="0" smtClean="0">
                <a:solidFill>
                  <a:srgbClr val="002060"/>
                </a:solidFill>
              </a:rPr>
              <a:t>TRO</a:t>
            </a:r>
            <a:r>
              <a:rPr lang="et-EE" sz="1200" dirty="0" smtClean="0">
                <a:solidFill>
                  <a:srgbClr val="002060"/>
                </a:solidFill>
              </a:rPr>
              <a:t>-</a:t>
            </a:r>
            <a:r>
              <a:rPr lang="fi-FI" sz="1200" dirty="0" smtClean="0">
                <a:solidFill>
                  <a:srgbClr val="002060"/>
                </a:solidFill>
              </a:rPr>
              <a:t>NIIK</a:t>
            </a:r>
            <a:r>
              <a:rPr lang="et-EE" sz="1200" dirty="0" smtClean="0">
                <a:solidFill>
                  <a:srgbClr val="002060"/>
                </a:solidFill>
              </a:rPr>
              <a:t>-</a:t>
            </a:r>
            <a:r>
              <a:rPr lang="fi-FI" sz="1200" dirty="0" smtClean="0">
                <a:solidFill>
                  <a:srgbClr val="002060"/>
                </a:solidFill>
              </a:rPr>
              <a:t>KA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772815"/>
            <a:ext cx="8578155" cy="4752529"/>
          </a:xfrm>
        </p:spPr>
        <p:txBody>
          <a:bodyPr/>
          <a:lstStyle/>
          <a:p>
            <a:pPr marL="0" algn="just">
              <a:buNone/>
            </a:pPr>
            <a:r>
              <a:rPr lang="fi-FI" dirty="0" smtClean="0"/>
              <a:t>Mekatroniikka-alan työtehtävät voidaan jakaa neljään pääryhmään (ks. kuva 3, s. 13):</a:t>
            </a:r>
          </a:p>
          <a:p>
            <a:pPr marL="0" algn="just"/>
            <a:r>
              <a:rPr lang="fi-FI" dirty="0" smtClean="0"/>
              <a:t>Numeerisesti ohjatut välineet</a:t>
            </a:r>
          </a:p>
          <a:p>
            <a:pPr marL="0" algn="just"/>
            <a:r>
              <a:rPr lang="fi-FI" dirty="0" smtClean="0"/>
              <a:t>Automatisoidut ohjausjärjestelmät</a:t>
            </a:r>
          </a:p>
          <a:p>
            <a:pPr marL="0" algn="just"/>
            <a:r>
              <a:rPr lang="fi-FI" dirty="0" smtClean="0">
                <a:solidFill>
                  <a:schemeClr val="accent6">
                    <a:lumMod val="75000"/>
                  </a:schemeClr>
                </a:solidFill>
              </a:rPr>
              <a:t>Automaattiset</a:t>
            </a:r>
            <a:r>
              <a:rPr lang="fi-FI" dirty="0" smtClean="0"/>
              <a:t> laitteet</a:t>
            </a:r>
          </a:p>
          <a:p>
            <a:pPr marL="0" algn="just"/>
            <a:r>
              <a:rPr lang="fi-FI" dirty="0" smtClean="0"/>
              <a:t>Laitteiden kokoonpano</a:t>
            </a:r>
          </a:p>
          <a:p>
            <a:pPr marL="0" indent="0" algn="just">
              <a:buNone/>
            </a:pPr>
            <a:r>
              <a:rPr lang="fi-FI" sz="900" dirty="0" smtClean="0"/>
              <a:t>  </a:t>
            </a:r>
          </a:p>
          <a:p>
            <a:pPr marL="0" algn="just">
              <a:buNone/>
            </a:pPr>
            <a:r>
              <a:rPr lang="fi-FI" dirty="0" smtClean="0"/>
              <a:t>Työt on jaettu kolmeen </a:t>
            </a:r>
            <a:r>
              <a:rPr lang="fi-FI" dirty="0" smtClean="0"/>
              <a:t>tasoon</a:t>
            </a:r>
            <a:r>
              <a:rPr lang="et-EE" dirty="0" smtClean="0"/>
              <a:t>:</a:t>
            </a:r>
            <a:r>
              <a:rPr lang="fi-FI" dirty="0" smtClean="0"/>
              <a:t> </a:t>
            </a:r>
            <a:r>
              <a:rPr lang="fi-FI" dirty="0" smtClean="0"/>
              <a:t>insinöörit, keskijohto ja asiantuntijat</a:t>
            </a:r>
            <a:r>
              <a:rPr lang="et-EE" dirty="0" smtClean="0"/>
              <a:t>. </a:t>
            </a:r>
          </a:p>
          <a:p>
            <a:pPr marL="0" algn="just">
              <a:buNone/>
            </a:pPr>
            <a:r>
              <a:rPr lang="et-EE" sz="900" dirty="0" smtClean="0"/>
              <a:t> </a:t>
            </a:r>
          </a:p>
          <a:p>
            <a:pPr marL="0" algn="just">
              <a:buNone/>
            </a:pPr>
            <a:r>
              <a:rPr lang="fi-FI" dirty="0" smtClean="0"/>
              <a:t>Mekaanisten-, elektronisten- ja infoteknologisten järjestelmien kanssa ovat eniten tekemisissä insinöörit ja vähemmän keskijohto ja asiantuntijat.</a:t>
            </a:r>
            <a:endParaRPr lang="en-US" dirty="0"/>
          </a:p>
        </p:txBody>
      </p:sp>
      <p:sp>
        <p:nvSpPr>
          <p:cNvPr id="3" name="Title 2"/>
          <p:cNvSpPr>
            <a:spLocks noGrp="1"/>
          </p:cNvSpPr>
          <p:nvPr>
            <p:ph type="title"/>
          </p:nvPr>
        </p:nvSpPr>
        <p:spPr>
          <a:xfrm>
            <a:off x="323850" y="188912"/>
            <a:ext cx="8640638" cy="1007840"/>
          </a:xfrm>
        </p:spPr>
        <p:txBody>
          <a:bodyPr/>
          <a:lstStyle/>
          <a:p>
            <a:r>
              <a:rPr lang="fi-FI" dirty="0" smtClean="0"/>
              <a:t>TUTKIMUSTULOSTEN ESITTELY</a:t>
            </a:r>
            <a:r>
              <a:rPr lang="et-EE" dirty="0" smtClean="0"/>
              <a:t/>
            </a:r>
            <a:br>
              <a:rPr lang="et-EE" dirty="0" smtClean="0"/>
            </a:br>
            <a:r>
              <a:rPr lang="fi-FI" dirty="0" smtClean="0"/>
              <a:t>Mekatroniikka-alan työtehtävät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15008" y="4293096"/>
            <a:ext cx="8821488" cy="1944216"/>
          </a:xfrm>
          <a:prstGeom prst="rect">
            <a:avLst/>
          </a:prstGeom>
          <a:solidFill>
            <a:srgbClr val="9D9DC7"/>
          </a:solidFill>
          <a:ln w="9525" cap="flat" cmpd="sng" algn="ctr">
            <a:solidFill>
              <a:schemeClr val="bg1"/>
            </a:solidFill>
            <a:prstDash val="solid"/>
            <a:round/>
            <a:headEnd type="none" w="med" len="med"/>
            <a:tailEnd type="none" w="med" len="med"/>
          </a:ln>
          <a:effectLst/>
        </p:spPr>
        <p:txBody>
          <a:bodyPr vert="vert270"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i-FI" sz="1100" dirty="0" smtClean="0">
                <a:solidFill>
                  <a:srgbClr val="010163"/>
                </a:solidFill>
              </a:rPr>
              <a:t>Asiantuntijat</a:t>
            </a:r>
            <a:endParaRPr kumimoji="0" lang="et-EE" sz="1100" b="0" i="0" u="none" strike="noStrike" cap="none" normalizeH="0" baseline="0" dirty="0" smtClean="0">
              <a:ln>
                <a:noFill/>
              </a:ln>
              <a:solidFill>
                <a:srgbClr val="010163"/>
              </a:solidFill>
              <a:effectLst/>
              <a:latin typeface="Arial" charset="0"/>
            </a:endParaRPr>
          </a:p>
        </p:txBody>
      </p:sp>
      <p:sp>
        <p:nvSpPr>
          <p:cNvPr id="5" name="Rectangle 4"/>
          <p:cNvSpPr/>
          <p:nvPr/>
        </p:nvSpPr>
        <p:spPr bwMode="auto">
          <a:xfrm>
            <a:off x="215008" y="3501008"/>
            <a:ext cx="8821488" cy="771305"/>
          </a:xfrm>
          <a:prstGeom prst="rect">
            <a:avLst/>
          </a:prstGeom>
          <a:solidFill>
            <a:srgbClr val="B0B0D0"/>
          </a:solidFill>
          <a:ln w="9525" cap="flat" cmpd="sng" algn="ctr">
            <a:solidFill>
              <a:schemeClr val="bg1"/>
            </a:solidFill>
            <a:prstDash val="solid"/>
            <a:round/>
            <a:headEnd type="none" w="med" len="med"/>
            <a:tailEnd type="none" w="med" len="med"/>
          </a:ln>
          <a:effectLst/>
        </p:spPr>
        <p:txBody>
          <a:bodyPr vert="vert270"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rgbClr val="010163"/>
                </a:solidFill>
                <a:effectLst/>
              </a:rPr>
              <a:t>Keskijohto</a:t>
            </a:r>
            <a:endParaRPr kumimoji="0" lang="et-EE" sz="1100" b="0" i="0" u="none" strike="noStrike" cap="none" normalizeH="0" baseline="0" dirty="0" smtClean="0">
              <a:ln>
                <a:noFill/>
              </a:ln>
              <a:solidFill>
                <a:srgbClr val="010163"/>
              </a:solidFill>
              <a:effectLst/>
            </a:endParaRPr>
          </a:p>
        </p:txBody>
      </p:sp>
      <p:sp>
        <p:nvSpPr>
          <p:cNvPr id="2" name="Rectangle 1"/>
          <p:cNvSpPr/>
          <p:nvPr/>
        </p:nvSpPr>
        <p:spPr bwMode="auto">
          <a:xfrm>
            <a:off x="215008" y="2708920"/>
            <a:ext cx="8821488" cy="771305"/>
          </a:xfrm>
          <a:prstGeom prst="rect">
            <a:avLst/>
          </a:prstGeom>
          <a:solidFill>
            <a:srgbClr val="C8C8DE"/>
          </a:solidFill>
          <a:ln w="9525" cap="flat" cmpd="sng" algn="ctr">
            <a:solidFill>
              <a:schemeClr val="bg1"/>
            </a:solidFill>
            <a:prstDash val="solid"/>
            <a:round/>
            <a:headEnd type="none" w="med" len="med"/>
            <a:tailEnd type="none" w="med" len="med"/>
          </a:ln>
          <a:effectLst/>
        </p:spPr>
        <p:txBody>
          <a:bodyPr vert="vert270"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i-FI" sz="1100" dirty="0" smtClean="0">
                <a:solidFill>
                  <a:srgbClr val="010163"/>
                </a:solidFill>
              </a:rPr>
              <a:t>Insinöörit</a:t>
            </a:r>
            <a:endParaRPr kumimoji="0" lang="et-EE" sz="1100" b="0" i="0" u="none" strike="noStrike" cap="none" normalizeH="0" baseline="0" dirty="0" smtClean="0">
              <a:ln>
                <a:noFill/>
              </a:ln>
              <a:solidFill>
                <a:srgbClr val="010163"/>
              </a:solidFill>
              <a:effectLst/>
              <a:latin typeface="Arial"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63269569"/>
              </p:ext>
            </p:extLst>
          </p:nvPr>
        </p:nvGraphicFramePr>
        <p:xfrm>
          <a:off x="493412" y="980728"/>
          <a:ext cx="8403734" cy="5239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23850" y="188912"/>
            <a:ext cx="8712646" cy="1025510"/>
          </a:xfrm>
        </p:spPr>
        <p:txBody>
          <a:bodyPr/>
          <a:lstStyle/>
          <a:p>
            <a:r>
              <a:rPr lang="fi-FI" dirty="0" smtClean="0"/>
              <a:t>TUTKIMUSTULOSTEN ESITTELY</a:t>
            </a:r>
            <a:r>
              <a:rPr lang="et-EE" dirty="0" smtClean="0"/>
              <a:t/>
            </a:r>
            <a:br>
              <a:rPr lang="et-EE" dirty="0" smtClean="0"/>
            </a:br>
            <a:r>
              <a:rPr lang="fi-FI" dirty="0" smtClean="0"/>
              <a:t>Mekatroniikka-alan tehtävien ryhmittely</a:t>
            </a:r>
            <a:endParaRPr lang="et-EE" dirty="0"/>
          </a:p>
        </p:txBody>
      </p:sp>
      <p:grpSp>
        <p:nvGrpSpPr>
          <p:cNvPr id="10" name="Group 9"/>
          <p:cNvGrpSpPr/>
          <p:nvPr/>
        </p:nvGrpSpPr>
        <p:grpSpPr>
          <a:xfrm>
            <a:off x="4983525" y="3719521"/>
            <a:ext cx="3981972" cy="253072"/>
            <a:chOff x="2401877" y="2124238"/>
            <a:chExt cx="1296637" cy="259891"/>
          </a:xfrm>
          <a:solidFill>
            <a:schemeClr val="bg1"/>
          </a:solidFill>
          <a:scene3d>
            <a:camera prst="orthographicFront">
              <a:rot lat="0" lon="0" rev="0"/>
            </a:camera>
            <a:lightRig rig="balanced" dir="t">
              <a:rot lat="0" lon="0" rev="8700000"/>
            </a:lightRig>
          </a:scene3d>
        </p:grpSpPr>
        <p:sp>
          <p:nvSpPr>
            <p:cNvPr id="11" name="Rectangle 10"/>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12" name="Rectangle 11"/>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1200" dirty="0" smtClean="0">
                  <a:solidFill>
                    <a:srgbClr val="010163"/>
                  </a:solidFill>
                </a:rPr>
                <a:t>Tuotantojohtaja</a:t>
              </a:r>
              <a:endParaRPr lang="et-EE" sz="1200" kern="1200" dirty="0" smtClean="0">
                <a:solidFill>
                  <a:srgbClr val="010163"/>
                </a:solidFill>
              </a:endParaRPr>
            </a:p>
          </p:txBody>
        </p:sp>
      </p:grpSp>
      <p:grpSp>
        <p:nvGrpSpPr>
          <p:cNvPr id="31" name="Group 30"/>
          <p:cNvGrpSpPr/>
          <p:nvPr/>
        </p:nvGrpSpPr>
        <p:grpSpPr>
          <a:xfrm>
            <a:off x="644863" y="2845074"/>
            <a:ext cx="8270322" cy="253072"/>
            <a:chOff x="2401877" y="2124238"/>
            <a:chExt cx="1296637" cy="259891"/>
          </a:xfrm>
          <a:solidFill>
            <a:schemeClr val="bg1"/>
          </a:solidFill>
          <a:scene3d>
            <a:camera prst="orthographicFront">
              <a:rot lat="0" lon="0" rev="0"/>
            </a:camera>
            <a:lightRig rig="balanced" dir="t">
              <a:rot lat="0" lon="0" rev="8700000"/>
            </a:lightRig>
          </a:scene3d>
        </p:grpSpPr>
        <p:sp>
          <p:nvSpPr>
            <p:cNvPr id="32" name="Rectangle 31"/>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33" name="Rectangle 32"/>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1200" dirty="0" smtClean="0">
                  <a:solidFill>
                    <a:srgbClr val="010163"/>
                  </a:solidFill>
                </a:rPr>
                <a:t>Kehitysjohtaja</a:t>
              </a:r>
              <a:r>
                <a:rPr lang="et-EE" sz="1200" dirty="0" smtClean="0">
                  <a:solidFill>
                    <a:srgbClr val="010163"/>
                  </a:solidFill>
                </a:rPr>
                <a:t> / </a:t>
              </a:r>
              <a:r>
                <a:rPr lang="fi-FI" sz="1200" dirty="0" smtClean="0">
                  <a:solidFill>
                    <a:srgbClr val="010163"/>
                  </a:solidFill>
                </a:rPr>
                <a:t>Tekninen johtaja</a:t>
              </a:r>
              <a:endParaRPr lang="et-EE" sz="1200" kern="1200" dirty="0" smtClean="0">
                <a:solidFill>
                  <a:srgbClr val="010163"/>
                </a:solidFill>
              </a:endParaRPr>
            </a:p>
          </p:txBody>
        </p:sp>
      </p:grpSp>
      <p:grpSp>
        <p:nvGrpSpPr>
          <p:cNvPr id="34" name="Group 33"/>
          <p:cNvGrpSpPr/>
          <p:nvPr/>
        </p:nvGrpSpPr>
        <p:grpSpPr>
          <a:xfrm>
            <a:off x="642916" y="3196009"/>
            <a:ext cx="8270322" cy="253072"/>
            <a:chOff x="2401877" y="2124238"/>
            <a:chExt cx="1296637" cy="259891"/>
          </a:xfrm>
          <a:solidFill>
            <a:schemeClr val="bg1"/>
          </a:solidFill>
          <a:scene3d>
            <a:camera prst="orthographicFront">
              <a:rot lat="0" lon="0" rev="0"/>
            </a:camera>
            <a:lightRig rig="balanced" dir="t">
              <a:rot lat="0" lon="0" rev="8700000"/>
            </a:lightRig>
          </a:scene3d>
        </p:grpSpPr>
        <p:sp>
          <p:nvSpPr>
            <p:cNvPr id="35" name="Rectangle 34"/>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36" name="Rectangle 35"/>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t-EE" sz="1200" dirty="0" smtClean="0">
                  <a:solidFill>
                    <a:srgbClr val="010163"/>
                  </a:solidFill>
                </a:rPr>
                <a:t>Mekaniikka / </a:t>
              </a:r>
              <a:r>
                <a:rPr lang="fi-FI" sz="1200" dirty="0" smtClean="0">
                  <a:solidFill>
                    <a:srgbClr val="010163"/>
                  </a:solidFill>
                </a:rPr>
                <a:t>Sähkö</a:t>
              </a:r>
              <a:r>
                <a:rPr lang="et-EE" sz="1200" dirty="0" smtClean="0">
                  <a:solidFill>
                    <a:srgbClr val="010163"/>
                  </a:solidFill>
                </a:rPr>
                <a:t> /  </a:t>
              </a:r>
              <a:r>
                <a:rPr lang="fi-FI" sz="1200" dirty="0" smtClean="0">
                  <a:solidFill>
                    <a:srgbClr val="010163"/>
                  </a:solidFill>
                </a:rPr>
                <a:t>Elektroniikka</a:t>
              </a:r>
              <a:r>
                <a:rPr lang="et-EE" sz="1200" dirty="0" smtClean="0">
                  <a:solidFill>
                    <a:srgbClr val="010163"/>
                  </a:solidFill>
                </a:rPr>
                <a:t> / </a:t>
              </a:r>
              <a:r>
                <a:rPr lang="fi-FI" sz="1200" dirty="0" smtClean="0">
                  <a:solidFill>
                    <a:srgbClr val="010163"/>
                  </a:solidFill>
                </a:rPr>
                <a:t>Automaatio</a:t>
              </a:r>
              <a:r>
                <a:rPr lang="et-EE" sz="1200" dirty="0" smtClean="0">
                  <a:solidFill>
                    <a:srgbClr val="010163"/>
                  </a:solidFill>
                </a:rPr>
                <a:t> / </a:t>
              </a:r>
              <a:r>
                <a:rPr lang="fi-FI" sz="1200" dirty="0" smtClean="0">
                  <a:solidFill>
                    <a:srgbClr val="010163"/>
                  </a:solidFill>
                </a:rPr>
                <a:t>Teknologia</a:t>
              </a:r>
              <a:r>
                <a:rPr lang="et-EE" sz="1200" dirty="0" smtClean="0">
                  <a:solidFill>
                    <a:srgbClr val="010163"/>
                  </a:solidFill>
                </a:rPr>
                <a:t> / </a:t>
              </a:r>
              <a:r>
                <a:rPr lang="fi-FI" sz="1200" dirty="0" smtClean="0">
                  <a:solidFill>
                    <a:srgbClr val="010163"/>
                  </a:solidFill>
                </a:rPr>
                <a:t>Tuotekehitys</a:t>
              </a:r>
              <a:r>
                <a:rPr lang="et-EE" sz="1200" dirty="0" smtClean="0">
                  <a:solidFill>
                    <a:srgbClr val="010163"/>
                  </a:solidFill>
                </a:rPr>
                <a:t> /  </a:t>
              </a:r>
              <a:r>
                <a:rPr lang="fi-FI" sz="1200" dirty="0" smtClean="0">
                  <a:solidFill>
                    <a:srgbClr val="010163"/>
                  </a:solidFill>
                </a:rPr>
                <a:t>Ohjelmisto</a:t>
              </a:r>
              <a:r>
                <a:rPr lang="et-EE" sz="1200" dirty="0" smtClean="0">
                  <a:solidFill>
                    <a:srgbClr val="010163"/>
                  </a:solidFill>
                </a:rPr>
                <a:t> -</a:t>
              </a:r>
              <a:r>
                <a:rPr lang="fi-FI" sz="1200" dirty="0" smtClean="0">
                  <a:solidFill>
                    <a:srgbClr val="010163"/>
                  </a:solidFill>
                </a:rPr>
                <a:t>insinööri </a:t>
              </a:r>
              <a:endParaRPr lang="et-EE" sz="1200" kern="1200" dirty="0" smtClean="0">
                <a:solidFill>
                  <a:srgbClr val="010163"/>
                </a:solidFill>
              </a:endParaRPr>
            </a:p>
          </p:txBody>
        </p:sp>
      </p:grpSp>
      <p:grpSp>
        <p:nvGrpSpPr>
          <p:cNvPr id="37" name="Group 36"/>
          <p:cNvGrpSpPr/>
          <p:nvPr/>
        </p:nvGrpSpPr>
        <p:grpSpPr>
          <a:xfrm>
            <a:off x="2751277" y="3725443"/>
            <a:ext cx="1728560" cy="247304"/>
            <a:chOff x="2401877" y="2124238"/>
            <a:chExt cx="1296637" cy="259891"/>
          </a:xfrm>
          <a:solidFill>
            <a:schemeClr val="bg1"/>
          </a:solidFill>
          <a:scene3d>
            <a:camera prst="orthographicFront">
              <a:rot lat="0" lon="0" rev="0"/>
            </a:camera>
            <a:lightRig rig="balanced" dir="t">
              <a:rot lat="0" lon="0" rev="8700000"/>
            </a:lightRig>
          </a:scene3d>
        </p:grpSpPr>
        <p:sp>
          <p:nvSpPr>
            <p:cNvPr id="38" name="Rectangle 37"/>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39" name="Rectangle 38"/>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1200" dirty="0" smtClean="0">
                  <a:solidFill>
                    <a:srgbClr val="010163"/>
                  </a:solidFill>
                </a:rPr>
                <a:t>Tuotantojohtaja</a:t>
              </a:r>
              <a:endParaRPr lang="et-EE" sz="1200" kern="1200" dirty="0" smtClean="0">
                <a:solidFill>
                  <a:srgbClr val="010163"/>
                </a:solidFill>
              </a:endParaRPr>
            </a:p>
          </p:txBody>
        </p:sp>
      </p:grpSp>
      <p:grpSp>
        <p:nvGrpSpPr>
          <p:cNvPr id="40" name="Group 39"/>
          <p:cNvGrpSpPr/>
          <p:nvPr/>
        </p:nvGrpSpPr>
        <p:grpSpPr>
          <a:xfrm>
            <a:off x="638629" y="3719520"/>
            <a:ext cx="1728560" cy="247304"/>
            <a:chOff x="2401877" y="2124238"/>
            <a:chExt cx="1296637" cy="259891"/>
          </a:xfrm>
          <a:solidFill>
            <a:schemeClr val="bg1"/>
          </a:solidFill>
          <a:scene3d>
            <a:camera prst="orthographicFront">
              <a:rot lat="0" lon="0" rev="0"/>
            </a:camera>
            <a:lightRig rig="balanced" dir="t">
              <a:rot lat="0" lon="0" rev="8700000"/>
            </a:lightRig>
          </a:scene3d>
        </p:grpSpPr>
        <p:sp>
          <p:nvSpPr>
            <p:cNvPr id="41" name="Rectangle 40"/>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42" name="Rectangle 41"/>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i-FI" sz="1200" dirty="0" smtClean="0">
                  <a:solidFill>
                    <a:srgbClr val="010163"/>
                  </a:solidFill>
                </a:rPr>
                <a:t>Tuotantojohtaja</a:t>
              </a:r>
              <a:endParaRPr lang="et-EE" sz="1200" kern="1200" dirty="0" smtClean="0">
                <a:solidFill>
                  <a:srgbClr val="010163"/>
                </a:solidFill>
              </a:endParaRPr>
            </a:p>
          </p:txBody>
        </p:sp>
      </p:grpSp>
      <p:sp>
        <p:nvSpPr>
          <p:cNvPr id="23" name="TextBox 22"/>
          <p:cNvSpPr txBox="1"/>
          <p:nvPr/>
        </p:nvSpPr>
        <p:spPr>
          <a:xfrm>
            <a:off x="251520" y="6237312"/>
            <a:ext cx="8748464" cy="400110"/>
          </a:xfrm>
          <a:prstGeom prst="rect">
            <a:avLst/>
          </a:prstGeom>
          <a:noFill/>
        </p:spPr>
        <p:txBody>
          <a:bodyPr wrap="square" rtlCol="0">
            <a:spAutoFit/>
          </a:bodyPr>
          <a:lstStyle/>
          <a:p>
            <a:r>
              <a:rPr lang="fi-FI" sz="2000" dirty="0" smtClean="0">
                <a:solidFill>
                  <a:srgbClr val="010163"/>
                </a:solidFill>
              </a:rPr>
              <a:t>Kuva</a:t>
            </a:r>
            <a:r>
              <a:rPr lang="et-EE" sz="2000" dirty="0" smtClean="0">
                <a:solidFill>
                  <a:srgbClr val="010163"/>
                </a:solidFill>
              </a:rPr>
              <a:t> 3. </a:t>
            </a:r>
            <a:r>
              <a:rPr lang="fi-FI" sz="2000" dirty="0" smtClean="0">
                <a:solidFill>
                  <a:srgbClr val="010163"/>
                </a:solidFill>
              </a:rPr>
              <a:t>Mekatroniikka-alan tehtävien ryhmittely</a:t>
            </a:r>
            <a:r>
              <a:rPr lang="et-EE" sz="2000" dirty="0" smtClean="0">
                <a:solidFill>
                  <a:srgbClr val="010163"/>
                </a:solidFill>
              </a:rPr>
              <a:t>.</a:t>
            </a:r>
            <a:endParaRPr lang="en-US" sz="2000" dirty="0">
              <a:solidFill>
                <a:srgbClr val="01016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776"/>
            <a:ext cx="8578155" cy="5040560"/>
          </a:xfrm>
        </p:spPr>
        <p:txBody>
          <a:bodyPr/>
          <a:lstStyle/>
          <a:p>
            <a:pPr marL="0" indent="0" algn="just">
              <a:spcBef>
                <a:spcPts val="0"/>
              </a:spcBef>
              <a:buNone/>
            </a:pPr>
            <a:r>
              <a:rPr lang="fi-FI" b="1" dirty="0" smtClean="0">
                <a:solidFill>
                  <a:srgbClr val="FA740A"/>
                </a:solidFill>
              </a:rPr>
              <a:t>Vertailu perustui yritysten maantieteelliseen sijaintiin ja mekatroniikka-alan osaamisen käyttämiseen.</a:t>
            </a:r>
            <a:r>
              <a:rPr lang="fi-FI" dirty="0" smtClean="0"/>
              <a:t> Yrityksistä valittiin mukaan pieniä (vuosiliikevaihto 2-19 M€) sekä suurempia (vuosiliikevaihto yli 20 M€) yrityksiä vuoden 2010 tietojen perusteella (ks. kuva 4, s. 17) </a:t>
            </a:r>
          </a:p>
          <a:p>
            <a:pPr marL="360000">
              <a:spcBef>
                <a:spcPts val="24"/>
              </a:spcBef>
              <a:buNone/>
            </a:pPr>
            <a:r>
              <a:rPr lang="et-EE" sz="900" dirty="0" smtClean="0"/>
              <a:t> </a:t>
            </a:r>
          </a:p>
          <a:p>
            <a:pPr marL="0" algn="just">
              <a:spcBef>
                <a:spcPts val="24"/>
              </a:spcBef>
              <a:buNone/>
            </a:pPr>
            <a:r>
              <a:rPr lang="fi-FI" dirty="0" smtClean="0"/>
              <a:t>Oppilaitoksista valittiin tähän pilottiprojektiin kaksi Pohjois-Viron ylimmän tason oppilaitosta. </a:t>
            </a:r>
            <a:endParaRPr lang="et-EE" dirty="0" smtClean="0"/>
          </a:p>
          <a:p>
            <a:pPr marL="0" algn="just">
              <a:spcBef>
                <a:spcPts val="24"/>
              </a:spcBef>
              <a:buNone/>
            </a:pPr>
            <a:r>
              <a:rPr lang="et-EE" sz="900" dirty="0" smtClean="0"/>
              <a:t> </a:t>
            </a:r>
            <a:endParaRPr lang="et-EE" sz="900" dirty="0"/>
          </a:p>
          <a:p>
            <a:pPr marL="0" algn="just">
              <a:spcBef>
                <a:spcPts val="24"/>
              </a:spcBef>
              <a:buNone/>
            </a:pPr>
            <a:r>
              <a:rPr lang="fi-FI" dirty="0" smtClean="0"/>
              <a:t>Valittuja Pohjois-Viron ja Etelä-Suomen mekatroniikka-alan yrityksiä kutsutaan tutkimuksessa Viron ja Suomen yrityksiksi.</a:t>
            </a:r>
            <a:r>
              <a:rPr lang="et-EE" dirty="0" smtClean="0"/>
              <a:t> </a:t>
            </a:r>
          </a:p>
          <a:p>
            <a:pPr marL="0" algn="just">
              <a:spcBef>
                <a:spcPts val="24"/>
              </a:spcBef>
              <a:buNone/>
            </a:pPr>
            <a:r>
              <a:rPr lang="et-EE" sz="900" dirty="0" smtClean="0"/>
              <a:t> </a:t>
            </a:r>
          </a:p>
          <a:p>
            <a:pPr marL="0" algn="just">
              <a:spcBef>
                <a:spcPts val="24"/>
              </a:spcBef>
              <a:buNone/>
            </a:pPr>
            <a:r>
              <a:rPr lang="fi-FI" dirty="0" smtClean="0"/>
              <a:t>Tutkimuksen tulokset esitetään kuvioina ja on järjestetty suuruuden mukaan.</a:t>
            </a:r>
            <a:endParaRPr lang="et-EE" dirty="0" smtClean="0"/>
          </a:p>
        </p:txBody>
      </p:sp>
      <p:sp>
        <p:nvSpPr>
          <p:cNvPr id="3" name="Title 2"/>
          <p:cNvSpPr>
            <a:spLocks noGrp="1"/>
          </p:cNvSpPr>
          <p:nvPr>
            <p:ph type="title"/>
          </p:nvPr>
        </p:nvSpPr>
        <p:spPr/>
        <p:txBody>
          <a:bodyPr/>
          <a:lstStyle/>
          <a:p>
            <a:r>
              <a:rPr lang="fi-FI" dirty="0" smtClean="0"/>
              <a:t>TUTKIMUSTULOSTEN ESITTELY</a:t>
            </a:r>
            <a:r>
              <a:rPr lang="et-EE" dirty="0" smtClean="0"/>
              <a:t/>
            </a:r>
            <a:br>
              <a:rPr lang="et-EE" dirty="0" smtClean="0"/>
            </a:br>
            <a:r>
              <a:rPr lang="fi-FI" dirty="0" smtClean="0"/>
              <a:t>Vertailutuloksia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026788304"/>
              </p:ext>
            </p:extLst>
          </p:nvPr>
        </p:nvGraphicFramePr>
        <p:xfrm>
          <a:off x="1331640" y="2232848"/>
          <a:ext cx="7272808" cy="22229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fi-FI" dirty="0" smtClean="0"/>
              <a:t>TUTKIMUSTULOSTEN ESITTELY</a:t>
            </a:r>
            <a:r>
              <a:rPr lang="fi-FI" dirty="0"/>
              <a:t/>
            </a:r>
            <a:br>
              <a:rPr lang="fi-FI" dirty="0"/>
            </a:br>
            <a:r>
              <a:rPr lang="fi-FI" dirty="0" smtClean="0"/>
              <a:t>Vertailutuloksia</a:t>
            </a:r>
            <a:endParaRPr lang="en-US" dirty="0"/>
          </a:p>
        </p:txBody>
      </p:sp>
      <p:sp>
        <p:nvSpPr>
          <p:cNvPr id="5" name="TextBox 4"/>
          <p:cNvSpPr txBox="1"/>
          <p:nvPr/>
        </p:nvSpPr>
        <p:spPr>
          <a:xfrm>
            <a:off x="395536" y="1740405"/>
            <a:ext cx="2088232" cy="553998"/>
          </a:xfrm>
          <a:prstGeom prst="rect">
            <a:avLst/>
          </a:prstGeom>
          <a:noFill/>
        </p:spPr>
        <p:txBody>
          <a:bodyPr wrap="square" rtlCol="0">
            <a:spAutoFit/>
          </a:bodyPr>
          <a:lstStyle/>
          <a:p>
            <a:pPr algn="r"/>
            <a:r>
              <a:rPr lang="et-EE" dirty="0" smtClean="0">
                <a:solidFill>
                  <a:srgbClr val="010163"/>
                </a:solidFill>
              </a:rPr>
              <a:t>h</a:t>
            </a:r>
            <a:r>
              <a:rPr lang="fi-FI" dirty="0" smtClean="0">
                <a:solidFill>
                  <a:srgbClr val="010163"/>
                </a:solidFill>
              </a:rPr>
              <a:t>enkilöstön määrä</a:t>
            </a:r>
            <a:endParaRPr lang="et-EE" dirty="0" smtClean="0">
              <a:solidFill>
                <a:srgbClr val="010163"/>
              </a:solidFill>
            </a:endParaRPr>
          </a:p>
          <a:p>
            <a:pPr algn="r"/>
            <a:r>
              <a:rPr lang="et-EE" sz="1200" dirty="0" smtClean="0">
                <a:solidFill>
                  <a:srgbClr val="010163"/>
                </a:solidFill>
              </a:rPr>
              <a:t>(</a:t>
            </a:r>
            <a:r>
              <a:rPr lang="fi-FI" sz="1200" dirty="0" smtClean="0">
                <a:solidFill>
                  <a:srgbClr val="010163"/>
                </a:solidFill>
              </a:rPr>
              <a:t>logaritminen asteikko</a:t>
            </a:r>
            <a:r>
              <a:rPr lang="et-EE" sz="1200" dirty="0" smtClean="0">
                <a:solidFill>
                  <a:srgbClr val="010163"/>
                </a:solidFill>
              </a:rPr>
              <a:t>) </a:t>
            </a:r>
            <a:endParaRPr lang="en-US" sz="1200" dirty="0">
              <a:solidFill>
                <a:srgbClr val="010163"/>
              </a:solidFill>
            </a:endParaRPr>
          </a:p>
        </p:txBody>
      </p:sp>
      <p:sp>
        <p:nvSpPr>
          <p:cNvPr id="6" name="TextBox 5"/>
          <p:cNvSpPr txBox="1"/>
          <p:nvPr/>
        </p:nvSpPr>
        <p:spPr>
          <a:xfrm>
            <a:off x="5072066" y="4153926"/>
            <a:ext cx="1368152" cy="369332"/>
          </a:xfrm>
          <a:prstGeom prst="rect">
            <a:avLst/>
          </a:prstGeom>
          <a:noFill/>
        </p:spPr>
        <p:txBody>
          <a:bodyPr wrap="square" rtlCol="0">
            <a:spAutoFit/>
          </a:bodyPr>
          <a:lstStyle/>
          <a:p>
            <a:r>
              <a:rPr lang="et-EE" dirty="0" smtClean="0">
                <a:solidFill>
                  <a:srgbClr val="010163"/>
                </a:solidFill>
              </a:rPr>
              <a:t>y</a:t>
            </a:r>
            <a:r>
              <a:rPr lang="fi-FI" dirty="0" smtClean="0">
                <a:solidFill>
                  <a:srgbClr val="010163"/>
                </a:solidFill>
              </a:rPr>
              <a:t>ritykset</a:t>
            </a:r>
            <a:endParaRPr lang="fi-FI" dirty="0">
              <a:solidFill>
                <a:srgbClr val="010163"/>
              </a:solidFill>
            </a:endParaRPr>
          </a:p>
        </p:txBody>
      </p:sp>
      <p:sp>
        <p:nvSpPr>
          <p:cNvPr id="7" name="TextBox 6"/>
          <p:cNvSpPr txBox="1"/>
          <p:nvPr/>
        </p:nvSpPr>
        <p:spPr>
          <a:xfrm>
            <a:off x="395536" y="4523258"/>
            <a:ext cx="8748464" cy="400110"/>
          </a:xfrm>
          <a:prstGeom prst="rect">
            <a:avLst/>
          </a:prstGeom>
          <a:noFill/>
        </p:spPr>
        <p:txBody>
          <a:bodyPr wrap="square" rtlCol="0">
            <a:spAutoFit/>
          </a:bodyPr>
          <a:lstStyle/>
          <a:p>
            <a:r>
              <a:rPr lang="fi-FI" sz="2000" dirty="0" smtClean="0">
                <a:solidFill>
                  <a:srgbClr val="010163"/>
                </a:solidFill>
              </a:rPr>
              <a:t>Kuva</a:t>
            </a:r>
            <a:r>
              <a:rPr lang="et-EE" sz="2000" dirty="0" smtClean="0">
                <a:solidFill>
                  <a:srgbClr val="010163"/>
                </a:solidFill>
              </a:rPr>
              <a:t> </a:t>
            </a:r>
            <a:r>
              <a:rPr lang="et-EE" sz="2000" dirty="0">
                <a:solidFill>
                  <a:srgbClr val="010163"/>
                </a:solidFill>
              </a:rPr>
              <a:t>4</a:t>
            </a:r>
            <a:r>
              <a:rPr lang="et-EE" sz="2000" dirty="0" smtClean="0">
                <a:solidFill>
                  <a:srgbClr val="010163"/>
                </a:solidFill>
              </a:rPr>
              <a:t>. </a:t>
            </a:r>
            <a:r>
              <a:rPr lang="fi-FI" sz="2000" dirty="0" smtClean="0">
                <a:solidFill>
                  <a:srgbClr val="010163"/>
                </a:solidFill>
              </a:rPr>
              <a:t>Henkilöstön määrä Viron ja Suomen yrityksissä</a:t>
            </a:r>
            <a:r>
              <a:rPr lang="et-EE" sz="2000" dirty="0" smtClean="0">
                <a:solidFill>
                  <a:srgbClr val="010163"/>
                </a:solidFill>
              </a:rPr>
              <a:t>.</a:t>
            </a:r>
            <a:endParaRPr lang="en-US" sz="2000" dirty="0">
              <a:solidFill>
                <a:srgbClr val="010163"/>
              </a:solidFill>
            </a:endParaRPr>
          </a:p>
        </p:txBody>
      </p:sp>
      <p:sp>
        <p:nvSpPr>
          <p:cNvPr id="8" name="TextBox 7"/>
          <p:cNvSpPr txBox="1"/>
          <p:nvPr/>
        </p:nvSpPr>
        <p:spPr>
          <a:xfrm>
            <a:off x="368318" y="1213415"/>
            <a:ext cx="6579946" cy="461665"/>
          </a:xfrm>
          <a:prstGeom prst="rect">
            <a:avLst/>
          </a:prstGeom>
          <a:noFill/>
        </p:spPr>
        <p:txBody>
          <a:bodyPr wrap="square" rtlCol="0">
            <a:spAutoFit/>
          </a:bodyPr>
          <a:lstStyle/>
          <a:p>
            <a:r>
              <a:rPr lang="fi-FI" sz="2400" dirty="0" smtClean="0">
                <a:solidFill>
                  <a:srgbClr val="010163"/>
                </a:solidFill>
              </a:rPr>
              <a:t>Työntekijöiden määrä yrityksissä</a:t>
            </a:r>
            <a:endParaRPr lang="et-EE" sz="2400" dirty="0">
              <a:solidFill>
                <a:srgbClr val="010163"/>
              </a:solidFill>
            </a:endParaRPr>
          </a:p>
        </p:txBody>
      </p:sp>
      <p:sp>
        <p:nvSpPr>
          <p:cNvPr id="9" name="Rectangle 8"/>
          <p:cNvSpPr/>
          <p:nvPr/>
        </p:nvSpPr>
        <p:spPr bwMode="auto">
          <a:xfrm>
            <a:off x="467544" y="1675080"/>
            <a:ext cx="8424936" cy="2878654"/>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95536" y="5085184"/>
            <a:ext cx="8534182" cy="1200329"/>
          </a:xfrm>
          <a:prstGeom prst="rect">
            <a:avLst/>
          </a:prstGeom>
          <a:noFill/>
        </p:spPr>
        <p:txBody>
          <a:bodyPr wrap="square" rtlCol="0">
            <a:spAutoFit/>
          </a:bodyPr>
          <a:lstStyle/>
          <a:p>
            <a:pPr algn="just"/>
            <a:r>
              <a:rPr lang="fi-FI" sz="2400" dirty="0" smtClean="0">
                <a:solidFill>
                  <a:srgbClr val="010163"/>
                </a:solidFill>
              </a:rPr>
              <a:t>Yli </a:t>
            </a:r>
            <a:r>
              <a:rPr lang="et-EE" sz="2400" dirty="0" smtClean="0">
                <a:solidFill>
                  <a:srgbClr val="010163"/>
                </a:solidFill>
              </a:rPr>
              <a:t>100 </a:t>
            </a:r>
            <a:r>
              <a:rPr lang="fi-FI" sz="2400" dirty="0" smtClean="0">
                <a:solidFill>
                  <a:srgbClr val="010163"/>
                </a:solidFill>
              </a:rPr>
              <a:t>henkilöä työllistäviä yrityksiä on mukana neljä</a:t>
            </a:r>
            <a:r>
              <a:rPr lang="et-EE" sz="2400" dirty="0" smtClean="0">
                <a:solidFill>
                  <a:srgbClr val="010163"/>
                </a:solidFill>
              </a:rPr>
              <a:t>, 25-99 </a:t>
            </a:r>
            <a:r>
              <a:rPr lang="fi-FI" sz="2400" dirty="0" smtClean="0">
                <a:solidFill>
                  <a:srgbClr val="010163"/>
                </a:solidFill>
              </a:rPr>
              <a:t>henkilöä työllistäviä on viisi ja alle </a:t>
            </a:r>
            <a:r>
              <a:rPr lang="et-EE" sz="2400" dirty="0" smtClean="0">
                <a:solidFill>
                  <a:srgbClr val="010163"/>
                </a:solidFill>
              </a:rPr>
              <a:t>25 </a:t>
            </a:r>
            <a:r>
              <a:rPr lang="fi-FI" sz="2400" dirty="0" smtClean="0">
                <a:solidFill>
                  <a:srgbClr val="010163"/>
                </a:solidFill>
              </a:rPr>
              <a:t>työntekijää on yhdessä yrityksessä</a:t>
            </a:r>
            <a:r>
              <a:rPr lang="et-EE" sz="2400" dirty="0" smtClean="0">
                <a:solidFill>
                  <a:srgbClr val="010163"/>
                </a:solidFill>
              </a:rPr>
              <a:t>.</a:t>
            </a:r>
            <a:endParaRPr lang="et-EE" sz="2400" dirty="0">
              <a:solidFill>
                <a:srgbClr val="01016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32015373"/>
              </p:ext>
            </p:extLst>
          </p:nvPr>
        </p:nvGraphicFramePr>
        <p:xfrm>
          <a:off x="1357290" y="2357430"/>
          <a:ext cx="7429552" cy="218923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fi-FI" dirty="0" smtClean="0"/>
              <a:t>TUTKIMUSTULOSTEN ESITTELY</a:t>
            </a:r>
            <a:r>
              <a:rPr lang="fi-FI" dirty="0"/>
              <a:t/>
            </a:r>
            <a:br>
              <a:rPr lang="fi-FI" dirty="0"/>
            </a:br>
            <a:r>
              <a:rPr lang="fi-FI" dirty="0" smtClean="0"/>
              <a:t>Vertailutuloksia</a:t>
            </a:r>
            <a:endParaRPr lang="en-US" dirty="0"/>
          </a:p>
        </p:txBody>
      </p:sp>
      <p:sp>
        <p:nvSpPr>
          <p:cNvPr id="5" name="TextBox 4"/>
          <p:cNvSpPr txBox="1"/>
          <p:nvPr/>
        </p:nvSpPr>
        <p:spPr>
          <a:xfrm>
            <a:off x="428596" y="1785926"/>
            <a:ext cx="2286016" cy="553998"/>
          </a:xfrm>
          <a:prstGeom prst="rect">
            <a:avLst/>
          </a:prstGeom>
          <a:noFill/>
        </p:spPr>
        <p:txBody>
          <a:bodyPr wrap="square" rtlCol="0">
            <a:spAutoFit/>
          </a:bodyPr>
          <a:lstStyle/>
          <a:p>
            <a:pPr algn="r"/>
            <a:r>
              <a:rPr lang="et-EE" dirty="0" smtClean="0">
                <a:solidFill>
                  <a:srgbClr val="010163"/>
                </a:solidFill>
              </a:rPr>
              <a:t>tuhatta EUR</a:t>
            </a:r>
            <a:br>
              <a:rPr lang="et-EE" dirty="0" smtClean="0">
                <a:solidFill>
                  <a:srgbClr val="010163"/>
                </a:solidFill>
              </a:rPr>
            </a:br>
            <a:r>
              <a:rPr lang="et-EE" sz="1200" dirty="0" smtClean="0">
                <a:solidFill>
                  <a:srgbClr val="010163"/>
                </a:solidFill>
              </a:rPr>
              <a:t>(</a:t>
            </a:r>
            <a:r>
              <a:rPr lang="fi-FI" sz="1200" dirty="0" smtClean="0">
                <a:solidFill>
                  <a:srgbClr val="010163"/>
                </a:solidFill>
              </a:rPr>
              <a:t>logaritminen asteikko</a:t>
            </a:r>
            <a:r>
              <a:rPr lang="et-EE" sz="1200" dirty="0" smtClean="0">
                <a:solidFill>
                  <a:srgbClr val="010163"/>
                </a:solidFill>
              </a:rPr>
              <a:t>)</a:t>
            </a:r>
            <a:endParaRPr lang="en-US" sz="1200" dirty="0">
              <a:solidFill>
                <a:srgbClr val="010163"/>
              </a:solidFill>
            </a:endParaRPr>
          </a:p>
        </p:txBody>
      </p:sp>
      <p:sp>
        <p:nvSpPr>
          <p:cNvPr id="6" name="TextBox 5"/>
          <p:cNvSpPr txBox="1"/>
          <p:nvPr/>
        </p:nvSpPr>
        <p:spPr>
          <a:xfrm>
            <a:off x="357158" y="4625742"/>
            <a:ext cx="8786842" cy="400110"/>
          </a:xfrm>
          <a:prstGeom prst="rect">
            <a:avLst/>
          </a:prstGeom>
          <a:noFill/>
        </p:spPr>
        <p:txBody>
          <a:bodyPr wrap="square" rtlCol="0">
            <a:spAutoFit/>
          </a:bodyPr>
          <a:lstStyle/>
          <a:p>
            <a:r>
              <a:rPr lang="fi-FI" sz="2000" dirty="0" smtClean="0">
                <a:solidFill>
                  <a:srgbClr val="010163"/>
                </a:solidFill>
              </a:rPr>
              <a:t>Kuva</a:t>
            </a:r>
            <a:r>
              <a:rPr lang="et-EE" sz="2000" dirty="0" smtClean="0">
                <a:solidFill>
                  <a:srgbClr val="010163"/>
                </a:solidFill>
              </a:rPr>
              <a:t> 5. </a:t>
            </a:r>
            <a:r>
              <a:rPr lang="fi-FI" sz="2000" dirty="0" smtClean="0">
                <a:solidFill>
                  <a:srgbClr val="010163"/>
                </a:solidFill>
              </a:rPr>
              <a:t>Yritysten liikevaihto ja tulos liikevaihdon mukaisessa järjestyksessä</a:t>
            </a:r>
            <a:r>
              <a:rPr lang="et-EE" sz="2000" dirty="0" smtClean="0">
                <a:solidFill>
                  <a:srgbClr val="010163"/>
                </a:solidFill>
              </a:rPr>
              <a:t>.</a:t>
            </a:r>
            <a:endParaRPr lang="en-US" sz="2000" dirty="0">
              <a:solidFill>
                <a:srgbClr val="010163"/>
              </a:solidFill>
            </a:endParaRPr>
          </a:p>
        </p:txBody>
      </p:sp>
      <p:sp>
        <p:nvSpPr>
          <p:cNvPr id="7" name="TextBox 6"/>
          <p:cNvSpPr txBox="1"/>
          <p:nvPr/>
        </p:nvSpPr>
        <p:spPr>
          <a:xfrm>
            <a:off x="5088872" y="4302907"/>
            <a:ext cx="1368152" cy="369332"/>
          </a:xfrm>
          <a:prstGeom prst="rect">
            <a:avLst/>
          </a:prstGeom>
          <a:noFill/>
        </p:spPr>
        <p:txBody>
          <a:bodyPr wrap="square" rtlCol="0">
            <a:spAutoFit/>
          </a:bodyPr>
          <a:lstStyle/>
          <a:p>
            <a:r>
              <a:rPr lang="fi-FI" dirty="0" smtClean="0">
                <a:solidFill>
                  <a:srgbClr val="010163"/>
                </a:solidFill>
              </a:rPr>
              <a:t>yritykset</a:t>
            </a:r>
            <a:endParaRPr lang="fi-FI" dirty="0">
              <a:solidFill>
                <a:srgbClr val="010163"/>
              </a:solidFill>
            </a:endParaRPr>
          </a:p>
        </p:txBody>
      </p:sp>
      <p:sp>
        <p:nvSpPr>
          <p:cNvPr id="8" name="TextBox 7"/>
          <p:cNvSpPr txBox="1"/>
          <p:nvPr/>
        </p:nvSpPr>
        <p:spPr>
          <a:xfrm>
            <a:off x="357158" y="5072074"/>
            <a:ext cx="8606760" cy="1508105"/>
          </a:xfrm>
          <a:prstGeom prst="rect">
            <a:avLst/>
          </a:prstGeom>
          <a:noFill/>
        </p:spPr>
        <p:txBody>
          <a:bodyPr wrap="square" rtlCol="0">
            <a:spAutoFit/>
          </a:bodyPr>
          <a:lstStyle/>
          <a:p>
            <a:pPr algn="just"/>
            <a:r>
              <a:rPr lang="fi-FI" sz="2300" dirty="0" smtClean="0">
                <a:solidFill>
                  <a:srgbClr val="010163"/>
                </a:solidFill>
              </a:rPr>
              <a:t>Mukana olevista yrityksistä kolmen liikevaihto ylitti </a:t>
            </a:r>
            <a:r>
              <a:rPr lang="et-EE" sz="2300" dirty="0" smtClean="0">
                <a:solidFill>
                  <a:srgbClr val="010163"/>
                </a:solidFill>
              </a:rPr>
              <a:t>20 M€ (</a:t>
            </a:r>
            <a:r>
              <a:rPr lang="fi-FI" sz="2300" dirty="0" smtClean="0">
                <a:solidFill>
                  <a:srgbClr val="010163"/>
                </a:solidFill>
              </a:rPr>
              <a:t>Viro</a:t>
            </a:r>
            <a:r>
              <a:rPr lang="et-EE" sz="2300" dirty="0" smtClean="0">
                <a:solidFill>
                  <a:srgbClr val="010163"/>
                </a:solidFill>
              </a:rPr>
              <a:t>) ja </a:t>
            </a:r>
            <a:r>
              <a:rPr lang="fi-FI" sz="2300" dirty="0" smtClean="0">
                <a:solidFill>
                  <a:srgbClr val="010163"/>
                </a:solidFill>
              </a:rPr>
              <a:t>seitsemän on 2</a:t>
            </a:r>
            <a:r>
              <a:rPr lang="et-EE" sz="2300" dirty="0" smtClean="0">
                <a:solidFill>
                  <a:srgbClr val="010163"/>
                </a:solidFill>
              </a:rPr>
              <a:t>-19 M€.</a:t>
            </a:r>
            <a:r>
              <a:rPr lang="fi-FI" sz="2300" dirty="0" smtClean="0">
                <a:solidFill>
                  <a:srgbClr val="010163"/>
                </a:solidFill>
              </a:rPr>
              <a:t> Talousvaikeudet</a:t>
            </a:r>
            <a:r>
              <a:rPr lang="et-EE" sz="2300" dirty="0" smtClean="0">
                <a:solidFill>
                  <a:srgbClr val="010163"/>
                </a:solidFill>
              </a:rPr>
              <a:t> 2010.</a:t>
            </a:r>
            <a:r>
              <a:rPr lang="fi-FI" sz="2300" dirty="0" smtClean="0">
                <a:solidFill>
                  <a:srgbClr val="010163"/>
                </a:solidFill>
              </a:rPr>
              <a:t> pienensivät tuloksen </a:t>
            </a:r>
            <a:r>
              <a:rPr lang="et-EE" sz="2300" dirty="0" err="1" smtClean="0">
                <a:solidFill>
                  <a:srgbClr val="010163"/>
                </a:solidFill>
              </a:rPr>
              <a:t>tasolle</a:t>
            </a:r>
            <a:r>
              <a:rPr lang="et-EE" sz="2300" dirty="0" smtClean="0">
                <a:solidFill>
                  <a:srgbClr val="010163"/>
                </a:solidFill>
              </a:rPr>
              <a:t> </a:t>
            </a:r>
            <a:r>
              <a:rPr lang="fi-FI" sz="2300" dirty="0" smtClean="0">
                <a:solidFill>
                  <a:srgbClr val="010163"/>
                </a:solidFill>
              </a:rPr>
              <a:t>0,7 </a:t>
            </a:r>
            <a:r>
              <a:rPr lang="fi-FI" sz="2300" dirty="0" smtClean="0">
                <a:solidFill>
                  <a:srgbClr val="010163"/>
                </a:solidFill>
              </a:rPr>
              <a:t>– 10,4 % liikevaihdosta niin Suomessa kuin Virossakin. </a:t>
            </a:r>
            <a:r>
              <a:rPr lang="fi-FI" sz="2300" dirty="0" smtClean="0">
                <a:solidFill>
                  <a:schemeClr val="accent6">
                    <a:lumMod val="75000"/>
                  </a:schemeClr>
                </a:solidFill>
              </a:rPr>
              <a:t>Kaksi Suomen yritystä olit tappiollisia.</a:t>
            </a:r>
            <a:endParaRPr lang="fi-FI" sz="2300" dirty="0">
              <a:solidFill>
                <a:schemeClr val="accent6">
                  <a:lumMod val="75000"/>
                </a:schemeClr>
              </a:solidFill>
            </a:endParaRPr>
          </a:p>
        </p:txBody>
      </p:sp>
      <p:sp>
        <p:nvSpPr>
          <p:cNvPr id="9" name="TextBox 8"/>
          <p:cNvSpPr txBox="1"/>
          <p:nvPr/>
        </p:nvSpPr>
        <p:spPr>
          <a:xfrm>
            <a:off x="368318" y="1213415"/>
            <a:ext cx="6579946" cy="461665"/>
          </a:xfrm>
          <a:prstGeom prst="rect">
            <a:avLst/>
          </a:prstGeom>
          <a:noFill/>
        </p:spPr>
        <p:txBody>
          <a:bodyPr wrap="square" rtlCol="0">
            <a:spAutoFit/>
          </a:bodyPr>
          <a:lstStyle/>
          <a:p>
            <a:r>
              <a:rPr lang="fi-FI" sz="2400" dirty="0" smtClean="0">
                <a:solidFill>
                  <a:srgbClr val="010163"/>
                </a:solidFill>
              </a:rPr>
              <a:t>Yritysten liikevaihto ja tulos</a:t>
            </a:r>
            <a:endParaRPr lang="et-EE" sz="2400" dirty="0">
              <a:solidFill>
                <a:srgbClr val="010163"/>
              </a:solidFill>
            </a:endParaRPr>
          </a:p>
        </p:txBody>
      </p:sp>
      <p:sp>
        <p:nvSpPr>
          <p:cNvPr id="10" name="Rectangle 9"/>
          <p:cNvSpPr/>
          <p:nvPr/>
        </p:nvSpPr>
        <p:spPr bwMode="auto">
          <a:xfrm>
            <a:off x="486575" y="1844824"/>
            <a:ext cx="8424936" cy="2780918"/>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626557608"/>
              </p:ext>
            </p:extLst>
          </p:nvPr>
        </p:nvGraphicFramePr>
        <p:xfrm>
          <a:off x="755576" y="2204864"/>
          <a:ext cx="7822632" cy="222295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fi-FI" dirty="0" smtClean="0"/>
              <a:t>TUTKIMUSTULOSTEN ESITTELY</a:t>
            </a:r>
            <a:r>
              <a:rPr lang="fi-FI" dirty="0"/>
              <a:t/>
            </a:r>
            <a:br>
              <a:rPr lang="fi-FI" dirty="0"/>
            </a:br>
            <a:r>
              <a:rPr lang="fi-FI" dirty="0" smtClean="0"/>
              <a:t>Vertailutuloksia</a:t>
            </a:r>
            <a:endParaRPr lang="en-US" dirty="0"/>
          </a:p>
        </p:txBody>
      </p:sp>
      <p:sp>
        <p:nvSpPr>
          <p:cNvPr id="6" name="TextBox 5"/>
          <p:cNvSpPr txBox="1"/>
          <p:nvPr/>
        </p:nvSpPr>
        <p:spPr>
          <a:xfrm>
            <a:off x="4857752" y="4246974"/>
            <a:ext cx="1368152" cy="369332"/>
          </a:xfrm>
          <a:prstGeom prst="rect">
            <a:avLst/>
          </a:prstGeom>
          <a:noFill/>
        </p:spPr>
        <p:txBody>
          <a:bodyPr wrap="square" rtlCol="0">
            <a:spAutoFit/>
          </a:bodyPr>
          <a:lstStyle/>
          <a:p>
            <a:r>
              <a:rPr lang="fi-FI" dirty="0" smtClean="0">
                <a:solidFill>
                  <a:srgbClr val="010163"/>
                </a:solidFill>
              </a:rPr>
              <a:t>yritykset</a:t>
            </a:r>
            <a:endParaRPr lang="en-US" dirty="0">
              <a:solidFill>
                <a:srgbClr val="010163"/>
              </a:solidFill>
            </a:endParaRPr>
          </a:p>
        </p:txBody>
      </p:sp>
      <p:sp>
        <p:nvSpPr>
          <p:cNvPr id="7" name="TextBox 6"/>
          <p:cNvSpPr txBox="1"/>
          <p:nvPr/>
        </p:nvSpPr>
        <p:spPr>
          <a:xfrm>
            <a:off x="395536" y="4595266"/>
            <a:ext cx="8748464" cy="400110"/>
          </a:xfrm>
          <a:prstGeom prst="rect">
            <a:avLst/>
          </a:prstGeom>
          <a:noFill/>
        </p:spPr>
        <p:txBody>
          <a:bodyPr wrap="square" rtlCol="0">
            <a:spAutoFit/>
          </a:bodyPr>
          <a:lstStyle/>
          <a:p>
            <a:r>
              <a:rPr lang="fi-FI" sz="2000" dirty="0" smtClean="0">
                <a:solidFill>
                  <a:srgbClr val="010163"/>
                </a:solidFill>
              </a:rPr>
              <a:t>Kuva</a:t>
            </a:r>
            <a:r>
              <a:rPr lang="et-EE" sz="2000" dirty="0" smtClean="0">
                <a:solidFill>
                  <a:srgbClr val="010163"/>
                </a:solidFill>
              </a:rPr>
              <a:t> </a:t>
            </a:r>
            <a:r>
              <a:rPr lang="et-EE" sz="2000" dirty="0">
                <a:solidFill>
                  <a:srgbClr val="010163"/>
                </a:solidFill>
              </a:rPr>
              <a:t>6</a:t>
            </a:r>
            <a:r>
              <a:rPr lang="et-EE" sz="2000" dirty="0" smtClean="0">
                <a:solidFill>
                  <a:srgbClr val="010163"/>
                </a:solidFill>
              </a:rPr>
              <a:t>. </a:t>
            </a:r>
            <a:r>
              <a:rPr lang="fi-FI" sz="2000" dirty="0" smtClean="0">
                <a:solidFill>
                  <a:srgbClr val="010163"/>
                </a:solidFill>
              </a:rPr>
              <a:t>Yritysten työntekijäkohtainen l</a:t>
            </a:r>
            <a:r>
              <a:rPr lang="et-EE" sz="2000" dirty="0" smtClean="0">
                <a:solidFill>
                  <a:srgbClr val="010163"/>
                </a:solidFill>
              </a:rPr>
              <a:t>iikevaihto</a:t>
            </a:r>
            <a:r>
              <a:rPr lang="fi-FI" sz="2000" dirty="0" smtClean="0">
                <a:solidFill>
                  <a:srgbClr val="010163"/>
                </a:solidFill>
              </a:rPr>
              <a:t> Virossa ja Suomessa</a:t>
            </a:r>
            <a:r>
              <a:rPr lang="et-EE" sz="2000" dirty="0" smtClean="0">
                <a:solidFill>
                  <a:srgbClr val="010163"/>
                </a:solidFill>
              </a:rPr>
              <a:t>.</a:t>
            </a:r>
            <a:endParaRPr lang="en-US" sz="2000" dirty="0">
              <a:solidFill>
                <a:srgbClr val="010163"/>
              </a:solidFill>
            </a:endParaRPr>
          </a:p>
        </p:txBody>
      </p:sp>
      <p:sp>
        <p:nvSpPr>
          <p:cNvPr id="8" name="TextBox 7"/>
          <p:cNvSpPr txBox="1"/>
          <p:nvPr/>
        </p:nvSpPr>
        <p:spPr>
          <a:xfrm>
            <a:off x="368318" y="1213415"/>
            <a:ext cx="6579946" cy="461665"/>
          </a:xfrm>
          <a:prstGeom prst="rect">
            <a:avLst/>
          </a:prstGeom>
          <a:noFill/>
        </p:spPr>
        <p:txBody>
          <a:bodyPr wrap="square" rtlCol="0">
            <a:spAutoFit/>
          </a:bodyPr>
          <a:lstStyle/>
          <a:p>
            <a:r>
              <a:rPr lang="fi-FI" sz="2400" dirty="0" smtClean="0">
                <a:solidFill>
                  <a:srgbClr val="010163"/>
                </a:solidFill>
              </a:rPr>
              <a:t>Työntekijäkohtainen liikevaihto</a:t>
            </a:r>
            <a:endParaRPr lang="et-EE" sz="2400" dirty="0">
              <a:solidFill>
                <a:srgbClr val="010163"/>
              </a:solidFill>
            </a:endParaRPr>
          </a:p>
        </p:txBody>
      </p:sp>
      <p:sp>
        <p:nvSpPr>
          <p:cNvPr id="9" name="Rectangle 8"/>
          <p:cNvSpPr/>
          <p:nvPr/>
        </p:nvSpPr>
        <p:spPr bwMode="auto">
          <a:xfrm>
            <a:off x="467544" y="1844824"/>
            <a:ext cx="8424936" cy="2780918"/>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57158" y="5357826"/>
            <a:ext cx="8568382" cy="1200329"/>
          </a:xfrm>
          <a:prstGeom prst="rect">
            <a:avLst/>
          </a:prstGeom>
          <a:noFill/>
        </p:spPr>
        <p:txBody>
          <a:bodyPr wrap="square" rtlCol="0">
            <a:spAutoFit/>
          </a:bodyPr>
          <a:lstStyle/>
          <a:p>
            <a:pPr algn="just"/>
            <a:r>
              <a:rPr lang="fi-FI" sz="2400" dirty="0" smtClean="0">
                <a:solidFill>
                  <a:srgbClr val="010163"/>
                </a:solidFill>
              </a:rPr>
              <a:t>Mukana olevien yritysten työntekijäkohtainen liikevaihto on Suomessa kaksi kertaa suurempi kuin Virossa (punaisella viivalla ympäröidyt pylväät</a:t>
            </a:r>
            <a:r>
              <a:rPr lang="et-EE" sz="2400" dirty="0" smtClean="0">
                <a:solidFill>
                  <a:srgbClr val="010163"/>
                </a:solidFill>
              </a:rPr>
              <a:t>).</a:t>
            </a:r>
            <a:endParaRPr lang="et-EE" sz="2400" dirty="0">
              <a:solidFill>
                <a:srgbClr val="010163"/>
              </a:solidFill>
            </a:endParaRPr>
          </a:p>
        </p:txBody>
      </p:sp>
      <p:sp>
        <p:nvSpPr>
          <p:cNvPr id="11" name="TextBox 10"/>
          <p:cNvSpPr txBox="1"/>
          <p:nvPr/>
        </p:nvSpPr>
        <p:spPr>
          <a:xfrm>
            <a:off x="428596" y="1844824"/>
            <a:ext cx="1643074" cy="369332"/>
          </a:xfrm>
          <a:prstGeom prst="rect">
            <a:avLst/>
          </a:prstGeom>
          <a:noFill/>
        </p:spPr>
        <p:txBody>
          <a:bodyPr wrap="square" rtlCol="0">
            <a:spAutoFit/>
          </a:bodyPr>
          <a:lstStyle/>
          <a:p>
            <a:r>
              <a:rPr lang="et-EE" dirty="0" smtClean="0">
                <a:solidFill>
                  <a:srgbClr val="010163"/>
                </a:solidFill>
              </a:rPr>
              <a:t>tuhatta EUR</a:t>
            </a:r>
            <a:endParaRPr lang="en-US" dirty="0">
              <a:solidFill>
                <a:srgbClr val="010163"/>
              </a:solidFill>
            </a:endParaRPr>
          </a:p>
        </p:txBody>
      </p:sp>
      <p:sp>
        <p:nvSpPr>
          <p:cNvPr id="12" name="Oval 11"/>
          <p:cNvSpPr/>
          <p:nvPr/>
        </p:nvSpPr>
        <p:spPr bwMode="auto">
          <a:xfrm rot="702050">
            <a:off x="4791439" y="2249130"/>
            <a:ext cx="665272" cy="2232248"/>
          </a:xfrm>
          <a:prstGeom prst="ellipse">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000760" y="3214686"/>
            <a:ext cx="144016" cy="144016"/>
          </a:xfrm>
          <a:prstGeom prst="rect">
            <a:avLst/>
          </a:prstGeom>
          <a:solidFill>
            <a:srgbClr val="FFCC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5" name="Straight Arrow Connector 14"/>
          <p:cNvCxnSpPr/>
          <p:nvPr/>
        </p:nvCxnSpPr>
        <p:spPr bwMode="auto">
          <a:xfrm rot="10800000">
            <a:off x="5357818" y="3571876"/>
            <a:ext cx="500066" cy="142876"/>
          </a:xfrm>
          <a:prstGeom prst="straightConnector1">
            <a:avLst/>
          </a:prstGeom>
          <a:gradFill rotWithShape="1">
            <a:gsLst>
              <a:gs pos="0">
                <a:srgbClr val="7D7DB3"/>
              </a:gs>
              <a:gs pos="100000">
                <a:srgbClr val="7878B0"/>
              </a:gs>
            </a:gsLst>
            <a:lin ang="5400000" scaled="1"/>
          </a:gra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 cy="198438"/>
        </p:xfrm>
        <a:graphic>
          <a:graphicData uri="http://schemas.openxmlformats.org/presentationml/2006/ole">
            <p:oleObj spid="_x0000_s32942" name="Equation" r:id="rId4" imgW="435285" imgH="677109" progId="">
              <p:embed/>
            </p:oleObj>
          </a:graphicData>
        </a:graphic>
      </p:graphicFrame>
      <p:sp>
        <p:nvSpPr>
          <p:cNvPr id="2051" name="Rectangle 12"/>
          <p:cNvSpPr>
            <a:spLocks noGrp="1" noChangeArrowheads="1"/>
          </p:cNvSpPr>
          <p:nvPr>
            <p:ph type="body" idx="1"/>
          </p:nvPr>
        </p:nvSpPr>
        <p:spPr>
          <a:xfrm>
            <a:off x="395536" y="1700808"/>
            <a:ext cx="8280920" cy="4464496"/>
          </a:xfrm>
        </p:spPr>
        <p:txBody>
          <a:bodyPr/>
          <a:lstStyle/>
          <a:p>
            <a:pPr marL="360000" eaLnBrk="1" hangingPunct="1">
              <a:lnSpc>
                <a:spcPct val="90000"/>
              </a:lnSpc>
            </a:pPr>
            <a:endParaRPr lang="et-EE" sz="1200" dirty="0" smtClean="0"/>
          </a:p>
          <a:p>
            <a:pPr marL="360000" eaLnBrk="1" hangingPunct="1">
              <a:lnSpc>
                <a:spcPct val="90000"/>
              </a:lnSpc>
              <a:buNone/>
            </a:pPr>
            <a:r>
              <a:rPr lang="fi-FI" b="1" dirty="0" smtClean="0"/>
              <a:t>Tutkimuksen esittely</a:t>
            </a:r>
            <a:endParaRPr lang="et-EE" b="1" dirty="0" smtClean="0"/>
          </a:p>
          <a:p>
            <a:pPr marL="360000" eaLnBrk="1" hangingPunct="1">
              <a:lnSpc>
                <a:spcPct val="90000"/>
              </a:lnSpc>
              <a:spcBef>
                <a:spcPts val="900"/>
              </a:spcBef>
            </a:pPr>
            <a:r>
              <a:rPr lang="fi-FI" sz="2000" dirty="0" smtClean="0"/>
              <a:t>Johdanto</a:t>
            </a:r>
            <a:endParaRPr lang="et-EE" sz="2000" dirty="0" smtClean="0"/>
          </a:p>
          <a:p>
            <a:pPr marL="360000" eaLnBrk="1" hangingPunct="1">
              <a:lnSpc>
                <a:spcPct val="90000"/>
              </a:lnSpc>
            </a:pPr>
            <a:r>
              <a:rPr lang="fi-FI" sz="2000" dirty="0" smtClean="0"/>
              <a:t>Tavoitteet</a:t>
            </a:r>
            <a:endParaRPr lang="et-EE" sz="2000" dirty="0" smtClean="0"/>
          </a:p>
          <a:p>
            <a:pPr marL="360000" eaLnBrk="1" hangingPunct="1">
              <a:lnSpc>
                <a:spcPct val="90000"/>
              </a:lnSpc>
            </a:pPr>
            <a:r>
              <a:rPr lang="fi-FI" sz="2000" dirty="0" smtClean="0"/>
              <a:t>Toteutus</a:t>
            </a:r>
            <a:endParaRPr lang="et-EE" sz="2000" dirty="0" smtClean="0"/>
          </a:p>
          <a:p>
            <a:pPr marL="360000" eaLnBrk="1" hangingPunct="1">
              <a:lnSpc>
                <a:spcPct val="90000"/>
              </a:lnSpc>
            </a:pPr>
            <a:r>
              <a:rPr lang="fi-FI" sz="2000" dirty="0" smtClean="0"/>
              <a:t>Projektin alueellinen kattavuus</a:t>
            </a:r>
            <a:endParaRPr lang="fi-FI" sz="2000" dirty="0"/>
          </a:p>
          <a:p>
            <a:pPr marL="360000" eaLnBrk="1" hangingPunct="1">
              <a:lnSpc>
                <a:spcPct val="90000"/>
              </a:lnSpc>
            </a:pPr>
            <a:r>
              <a:rPr lang="fi-FI" sz="2000" dirty="0" smtClean="0"/>
              <a:t>Haastattelulomake</a:t>
            </a:r>
            <a:endParaRPr lang="et-EE" sz="2000" dirty="0" smtClean="0"/>
          </a:p>
          <a:p>
            <a:pPr marL="360000" eaLnBrk="1" hangingPunct="1">
              <a:lnSpc>
                <a:spcPct val="90000"/>
              </a:lnSpc>
            </a:pPr>
            <a:r>
              <a:rPr lang="et-EE" sz="2000" dirty="0" smtClean="0"/>
              <a:t>Raporti</a:t>
            </a:r>
            <a:r>
              <a:rPr lang="fi-FI" sz="2000" dirty="0" smtClean="0"/>
              <a:t>n rakenne</a:t>
            </a:r>
          </a:p>
          <a:p>
            <a:pPr marL="360000" eaLnBrk="1" hangingPunct="1">
              <a:lnSpc>
                <a:spcPct val="90000"/>
              </a:lnSpc>
            </a:pPr>
            <a:r>
              <a:rPr lang="fi-FI" sz="2000" dirty="0" smtClean="0"/>
              <a:t>Tilaaja ja toteuttaja</a:t>
            </a:r>
            <a:r>
              <a:rPr lang="et-EE" sz="1200" dirty="0" smtClean="0"/>
              <a:t/>
            </a:r>
            <a:br>
              <a:rPr lang="et-EE" sz="1200" dirty="0" smtClean="0"/>
            </a:br>
            <a:r>
              <a:rPr lang="et-EE" sz="1200" dirty="0" smtClean="0"/>
              <a:t>	 </a:t>
            </a:r>
          </a:p>
          <a:p>
            <a:pPr eaLnBrk="1" hangingPunct="1">
              <a:lnSpc>
                <a:spcPct val="90000"/>
              </a:lnSpc>
            </a:pPr>
            <a:endParaRPr lang="et-EE" sz="1200" dirty="0" smtClean="0"/>
          </a:p>
          <a:p>
            <a:pPr eaLnBrk="1" hangingPunct="1">
              <a:lnSpc>
                <a:spcPct val="90000"/>
              </a:lnSpc>
              <a:buFontTx/>
              <a:buNone/>
            </a:pPr>
            <a:endParaRPr lang="et-EE" sz="1200" dirty="0" smtClean="0"/>
          </a:p>
          <a:p>
            <a:pPr eaLnBrk="1" hangingPunct="1">
              <a:lnSpc>
                <a:spcPct val="90000"/>
              </a:lnSpc>
              <a:buFontTx/>
              <a:buNone/>
            </a:pPr>
            <a:endParaRPr lang="et-EE" sz="1200" dirty="0" smtClean="0"/>
          </a:p>
        </p:txBody>
      </p:sp>
      <p:sp>
        <p:nvSpPr>
          <p:cNvPr id="2052" name="Rectangle 13"/>
          <p:cNvSpPr>
            <a:spLocks noGrp="1" noChangeArrowheads="1"/>
          </p:cNvSpPr>
          <p:nvPr>
            <p:ph type="title"/>
          </p:nvPr>
        </p:nvSpPr>
        <p:spPr>
          <a:xfrm>
            <a:off x="357158" y="428604"/>
            <a:ext cx="5748338" cy="642942"/>
          </a:xfrm>
        </p:spPr>
        <p:txBody>
          <a:bodyPr/>
          <a:lstStyle/>
          <a:p>
            <a:pPr eaLnBrk="1" hangingPunct="1"/>
            <a:r>
              <a:rPr lang="fi-FI" dirty="0" smtClean="0"/>
              <a:t>SISÄLTÖ</a:t>
            </a:r>
            <a:endParaRPr lang="et-EE" dirty="0" smtClean="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062642593"/>
              </p:ext>
            </p:extLst>
          </p:nvPr>
        </p:nvGraphicFramePr>
        <p:xfrm>
          <a:off x="611560" y="2099626"/>
          <a:ext cx="8280920" cy="232950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fi-FI" dirty="0" smtClean="0"/>
              <a:t>TUTKIMUSTULOSTEN ESITTELY</a:t>
            </a:r>
            <a:r>
              <a:rPr lang="fi-FI" dirty="0"/>
              <a:t/>
            </a:r>
            <a:br>
              <a:rPr lang="fi-FI" dirty="0"/>
            </a:br>
            <a:r>
              <a:rPr lang="fi-FI" dirty="0" smtClean="0"/>
              <a:t>Vertailutuloksia</a:t>
            </a:r>
            <a:endParaRPr lang="en-US" dirty="0"/>
          </a:p>
        </p:txBody>
      </p:sp>
      <p:sp>
        <p:nvSpPr>
          <p:cNvPr id="5" name="TextBox 4"/>
          <p:cNvSpPr txBox="1"/>
          <p:nvPr/>
        </p:nvSpPr>
        <p:spPr>
          <a:xfrm>
            <a:off x="558582" y="1667578"/>
            <a:ext cx="3581369" cy="369332"/>
          </a:xfrm>
          <a:prstGeom prst="rect">
            <a:avLst/>
          </a:prstGeom>
          <a:noFill/>
        </p:spPr>
        <p:txBody>
          <a:bodyPr wrap="square" rtlCol="0">
            <a:spAutoFit/>
          </a:bodyPr>
          <a:lstStyle/>
          <a:p>
            <a:r>
              <a:rPr lang="et-EE" dirty="0" smtClean="0">
                <a:solidFill>
                  <a:srgbClr val="010163"/>
                </a:solidFill>
              </a:rPr>
              <a:t>tuhatta EUR / </a:t>
            </a:r>
            <a:r>
              <a:rPr lang="fi-FI" dirty="0" smtClean="0">
                <a:solidFill>
                  <a:srgbClr val="010163"/>
                </a:solidFill>
              </a:rPr>
              <a:t>henkilöstön määrä</a:t>
            </a:r>
            <a:endParaRPr lang="en-US" dirty="0">
              <a:solidFill>
                <a:srgbClr val="010163"/>
              </a:solidFill>
            </a:endParaRPr>
          </a:p>
        </p:txBody>
      </p:sp>
      <p:sp>
        <p:nvSpPr>
          <p:cNvPr id="6" name="TextBox 5"/>
          <p:cNvSpPr txBox="1"/>
          <p:nvPr/>
        </p:nvSpPr>
        <p:spPr>
          <a:xfrm>
            <a:off x="368318" y="4448496"/>
            <a:ext cx="8748464" cy="707886"/>
          </a:xfrm>
          <a:prstGeom prst="rect">
            <a:avLst/>
          </a:prstGeom>
          <a:noFill/>
        </p:spPr>
        <p:txBody>
          <a:bodyPr wrap="square" rtlCol="0">
            <a:spAutoFit/>
          </a:bodyPr>
          <a:lstStyle/>
          <a:p>
            <a:r>
              <a:rPr lang="fi-FI" sz="2000" dirty="0" smtClean="0">
                <a:solidFill>
                  <a:srgbClr val="010163"/>
                </a:solidFill>
              </a:rPr>
              <a:t>Kuva</a:t>
            </a:r>
            <a:r>
              <a:rPr lang="et-EE" sz="2000" dirty="0" smtClean="0">
                <a:solidFill>
                  <a:srgbClr val="010163"/>
                </a:solidFill>
              </a:rPr>
              <a:t> 7. </a:t>
            </a:r>
            <a:r>
              <a:rPr lang="fi-FI" sz="2000" dirty="0" smtClean="0">
                <a:solidFill>
                  <a:srgbClr val="010163"/>
                </a:solidFill>
              </a:rPr>
              <a:t>Työntekijäkohtainen liikevaihto ja henkilöstön määrä liikevaihdon </a:t>
            </a:r>
            <a:r>
              <a:rPr lang="et-EE" sz="2000" dirty="0" smtClean="0">
                <a:solidFill>
                  <a:srgbClr val="010163"/>
                </a:solidFill>
              </a:rPr>
              <a:t>	</a:t>
            </a:r>
            <a:r>
              <a:rPr lang="fi-FI" sz="2000" dirty="0" smtClean="0">
                <a:solidFill>
                  <a:srgbClr val="010163"/>
                </a:solidFill>
              </a:rPr>
              <a:t>suuruuden mukaan</a:t>
            </a:r>
            <a:r>
              <a:rPr lang="et-EE" sz="2000" dirty="0" smtClean="0">
                <a:solidFill>
                  <a:srgbClr val="010163"/>
                </a:solidFill>
              </a:rPr>
              <a:t>.</a:t>
            </a:r>
            <a:endParaRPr lang="en-US" sz="2000" dirty="0">
              <a:solidFill>
                <a:srgbClr val="010163"/>
              </a:solidFill>
            </a:endParaRPr>
          </a:p>
        </p:txBody>
      </p:sp>
      <p:sp>
        <p:nvSpPr>
          <p:cNvPr id="7" name="TextBox 6"/>
          <p:cNvSpPr txBox="1"/>
          <p:nvPr/>
        </p:nvSpPr>
        <p:spPr>
          <a:xfrm>
            <a:off x="4929190" y="4000504"/>
            <a:ext cx="1368152" cy="369332"/>
          </a:xfrm>
          <a:prstGeom prst="rect">
            <a:avLst/>
          </a:prstGeom>
          <a:noFill/>
        </p:spPr>
        <p:txBody>
          <a:bodyPr wrap="square" rtlCol="0">
            <a:spAutoFit/>
          </a:bodyPr>
          <a:lstStyle/>
          <a:p>
            <a:r>
              <a:rPr lang="et-EE" dirty="0" smtClean="0">
                <a:solidFill>
                  <a:srgbClr val="010163"/>
                </a:solidFill>
              </a:rPr>
              <a:t>yritykset</a:t>
            </a:r>
            <a:endParaRPr lang="en-US" dirty="0">
              <a:solidFill>
                <a:srgbClr val="010163"/>
              </a:solidFill>
            </a:endParaRPr>
          </a:p>
        </p:txBody>
      </p:sp>
      <p:sp>
        <p:nvSpPr>
          <p:cNvPr id="8" name="TextBox 7"/>
          <p:cNvSpPr txBox="1"/>
          <p:nvPr/>
        </p:nvSpPr>
        <p:spPr>
          <a:xfrm>
            <a:off x="357158" y="5143512"/>
            <a:ext cx="8496944" cy="1546577"/>
          </a:xfrm>
          <a:prstGeom prst="rect">
            <a:avLst/>
          </a:prstGeom>
          <a:noFill/>
        </p:spPr>
        <p:txBody>
          <a:bodyPr wrap="square" rtlCol="0">
            <a:spAutoFit/>
          </a:bodyPr>
          <a:lstStyle/>
          <a:p>
            <a:pPr algn="just">
              <a:lnSpc>
                <a:spcPct val="90000"/>
              </a:lnSpc>
            </a:pPr>
            <a:r>
              <a:rPr lang="fi-FI" sz="2100" dirty="0" smtClean="0">
                <a:solidFill>
                  <a:srgbClr val="010163"/>
                </a:solidFill>
              </a:rPr>
              <a:t>Mukana olevista virolaisista yrityksistä on työntekijäkohtainen liikevaihto suurempi suurissa yrityksissä (yhtä lukuun ottamatta). Vastaavasti suomalaisista yrityksistä on havaittavissa tendenssi, että suuremmissa yrityksissä on työntekijäkohtainen liikevaihto pienempi pieniin yrityksiin verrattuna.</a:t>
            </a:r>
            <a:endParaRPr lang="et-EE" sz="2100" dirty="0">
              <a:solidFill>
                <a:srgbClr val="010163"/>
              </a:solidFill>
            </a:endParaRPr>
          </a:p>
        </p:txBody>
      </p:sp>
      <p:sp>
        <p:nvSpPr>
          <p:cNvPr id="9" name="TextBox 8"/>
          <p:cNvSpPr txBox="1"/>
          <p:nvPr/>
        </p:nvSpPr>
        <p:spPr>
          <a:xfrm>
            <a:off x="368317" y="1213415"/>
            <a:ext cx="8543193" cy="461665"/>
          </a:xfrm>
          <a:prstGeom prst="rect">
            <a:avLst/>
          </a:prstGeom>
          <a:noFill/>
        </p:spPr>
        <p:txBody>
          <a:bodyPr wrap="square" rtlCol="0">
            <a:spAutoFit/>
          </a:bodyPr>
          <a:lstStyle/>
          <a:p>
            <a:r>
              <a:rPr lang="fi-FI" sz="2400" dirty="0" smtClean="0">
                <a:solidFill>
                  <a:srgbClr val="010163"/>
                </a:solidFill>
              </a:rPr>
              <a:t>Yritysten koon yhteys työntekijäkohtaiseen liikevaihtoon</a:t>
            </a:r>
            <a:endParaRPr lang="et-EE" sz="2400" dirty="0">
              <a:solidFill>
                <a:srgbClr val="010163"/>
              </a:solidFill>
            </a:endParaRPr>
          </a:p>
        </p:txBody>
      </p:sp>
      <p:sp>
        <p:nvSpPr>
          <p:cNvPr id="10" name="Rectangle 9"/>
          <p:cNvSpPr/>
          <p:nvPr/>
        </p:nvSpPr>
        <p:spPr bwMode="auto">
          <a:xfrm>
            <a:off x="486575" y="1667578"/>
            <a:ext cx="8424936" cy="2780918"/>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cxnSp>
        <p:nvCxnSpPr>
          <p:cNvPr id="12" name="Straight Connector 11"/>
          <p:cNvCxnSpPr/>
          <p:nvPr/>
        </p:nvCxnSpPr>
        <p:spPr bwMode="auto">
          <a:xfrm>
            <a:off x="1785918" y="2564904"/>
            <a:ext cx="3786214" cy="1152128"/>
          </a:xfrm>
          <a:prstGeom prst="line">
            <a:avLst/>
          </a:prstGeom>
          <a:gradFill rotWithShape="1">
            <a:gsLst>
              <a:gs pos="0">
                <a:srgbClr val="7D7DB3"/>
              </a:gs>
              <a:gs pos="100000">
                <a:srgbClr val="7878B0"/>
              </a:gs>
            </a:gsLst>
            <a:lin ang="5400000" scaled="1"/>
          </a:gradFill>
          <a:ln w="9525" cap="flat" cmpd="sng" algn="ctr">
            <a:solidFill>
              <a:srgbClr val="FF0000"/>
            </a:solidFill>
            <a:prstDash val="solid"/>
            <a:round/>
            <a:headEnd type="arrow" w="med" len="med"/>
            <a:tailEnd type="none" w="med" len="med"/>
          </a:ln>
          <a:effectLst/>
        </p:spPr>
      </p:cxnSp>
      <p:sp>
        <p:nvSpPr>
          <p:cNvPr id="13" name="Rectangle 12"/>
          <p:cNvSpPr/>
          <p:nvPr/>
        </p:nvSpPr>
        <p:spPr>
          <a:xfrm>
            <a:off x="500034" y="1928802"/>
            <a:ext cx="1726755" cy="276999"/>
          </a:xfrm>
          <a:prstGeom prst="rect">
            <a:avLst/>
          </a:prstGeom>
        </p:spPr>
        <p:txBody>
          <a:bodyPr wrap="none">
            <a:spAutoFit/>
          </a:bodyPr>
          <a:lstStyle/>
          <a:p>
            <a:r>
              <a:rPr lang="fi-FI" sz="1200" smtClean="0">
                <a:solidFill>
                  <a:srgbClr val="010163"/>
                </a:solidFill>
              </a:rPr>
              <a:t>(logaritminen asteikko)</a:t>
            </a:r>
            <a:endParaRPr lang="fi-FI" sz="1200">
              <a:solidFill>
                <a:srgbClr val="010163"/>
              </a:solidFill>
            </a:endParaRPr>
          </a:p>
        </p:txBody>
      </p:sp>
      <p:sp>
        <p:nvSpPr>
          <p:cNvPr id="15" name="Oval 14"/>
          <p:cNvSpPr/>
          <p:nvPr/>
        </p:nvSpPr>
        <p:spPr bwMode="auto">
          <a:xfrm rot="20731683">
            <a:off x="2853468" y="2846448"/>
            <a:ext cx="2043913" cy="731567"/>
          </a:xfrm>
          <a:prstGeom prst="ellipse">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smtClean="0"/>
              <a:t>TUTKIMUSTULOSTEN ESITTELY</a:t>
            </a:r>
            <a:r>
              <a:rPr lang="fi-FI" dirty="0"/>
              <a:t/>
            </a:r>
            <a:br>
              <a:rPr lang="fi-FI" dirty="0"/>
            </a:br>
            <a:r>
              <a:rPr lang="fi-FI" dirty="0" smtClean="0"/>
              <a:t>Vertailutuloksia</a:t>
            </a:r>
            <a:endParaRPr lang="en-US" dirty="0"/>
          </a:p>
        </p:txBody>
      </p:sp>
      <p:sp>
        <p:nvSpPr>
          <p:cNvPr id="7" name="TextBox 6"/>
          <p:cNvSpPr txBox="1"/>
          <p:nvPr/>
        </p:nvSpPr>
        <p:spPr>
          <a:xfrm>
            <a:off x="379424" y="4499320"/>
            <a:ext cx="8764576" cy="400110"/>
          </a:xfrm>
          <a:prstGeom prst="rect">
            <a:avLst/>
          </a:prstGeom>
          <a:noFill/>
        </p:spPr>
        <p:txBody>
          <a:bodyPr wrap="square" rtlCol="0">
            <a:spAutoFit/>
          </a:bodyPr>
          <a:lstStyle/>
          <a:p>
            <a:r>
              <a:rPr lang="fi-FI" sz="2000" dirty="0" smtClean="0">
                <a:solidFill>
                  <a:srgbClr val="010163"/>
                </a:solidFill>
              </a:rPr>
              <a:t>Kuva</a:t>
            </a:r>
            <a:r>
              <a:rPr lang="et-EE" sz="2000" dirty="0" smtClean="0">
                <a:solidFill>
                  <a:srgbClr val="010163"/>
                </a:solidFill>
              </a:rPr>
              <a:t> 8. </a:t>
            </a:r>
            <a:r>
              <a:rPr lang="fi-FI" sz="2000" dirty="0" smtClean="0">
                <a:solidFill>
                  <a:srgbClr val="010163"/>
                </a:solidFill>
              </a:rPr>
              <a:t>Työntekijäkohtainen tulos ja keskitulos Virossa ja Suomessa</a:t>
            </a:r>
            <a:r>
              <a:rPr lang="et-EE" sz="2000" dirty="0" smtClean="0">
                <a:solidFill>
                  <a:srgbClr val="010163"/>
                </a:solidFill>
              </a:rPr>
              <a:t>.</a:t>
            </a:r>
            <a:endParaRPr lang="en-US" sz="2000" dirty="0">
              <a:solidFill>
                <a:srgbClr val="010163"/>
              </a:solidFill>
            </a:endParaRPr>
          </a:p>
        </p:txBody>
      </p:sp>
      <p:sp>
        <p:nvSpPr>
          <p:cNvPr id="8" name="TextBox 7"/>
          <p:cNvSpPr txBox="1"/>
          <p:nvPr/>
        </p:nvSpPr>
        <p:spPr>
          <a:xfrm>
            <a:off x="323528" y="1268760"/>
            <a:ext cx="6579946" cy="461665"/>
          </a:xfrm>
          <a:prstGeom prst="rect">
            <a:avLst/>
          </a:prstGeom>
          <a:noFill/>
        </p:spPr>
        <p:txBody>
          <a:bodyPr wrap="square" rtlCol="0">
            <a:spAutoFit/>
          </a:bodyPr>
          <a:lstStyle/>
          <a:p>
            <a:r>
              <a:rPr lang="fi-FI" sz="2400" dirty="0" smtClean="0">
                <a:solidFill>
                  <a:srgbClr val="010163"/>
                </a:solidFill>
              </a:rPr>
              <a:t>Työntekijäkohtainen tulos</a:t>
            </a:r>
            <a:endParaRPr lang="et-EE" sz="2400" dirty="0">
              <a:solidFill>
                <a:srgbClr val="010163"/>
              </a:solidFill>
            </a:endParaRPr>
          </a:p>
        </p:txBody>
      </p:sp>
      <p:sp>
        <p:nvSpPr>
          <p:cNvPr id="10" name="TextBox 9"/>
          <p:cNvSpPr txBox="1"/>
          <p:nvPr/>
        </p:nvSpPr>
        <p:spPr>
          <a:xfrm>
            <a:off x="357158" y="5000636"/>
            <a:ext cx="8501122" cy="1569660"/>
          </a:xfrm>
          <a:prstGeom prst="rect">
            <a:avLst/>
          </a:prstGeom>
          <a:noFill/>
        </p:spPr>
        <p:txBody>
          <a:bodyPr wrap="square" rtlCol="0">
            <a:spAutoFit/>
          </a:bodyPr>
          <a:lstStyle/>
          <a:p>
            <a:pPr algn="just"/>
            <a:r>
              <a:rPr lang="fi-FI" sz="2400" dirty="0" smtClean="0">
                <a:solidFill>
                  <a:srgbClr val="010163"/>
                </a:solidFill>
              </a:rPr>
              <a:t>Työntekijäkohtainen keskitulos on Suomessa kaksi kertaa suurempi </a:t>
            </a:r>
            <a:r>
              <a:rPr lang="fi-FI" sz="2400" dirty="0">
                <a:solidFill>
                  <a:srgbClr val="010163"/>
                </a:solidFill>
              </a:rPr>
              <a:t>(punaisella viivalla ympäröidyt </a:t>
            </a:r>
            <a:r>
              <a:rPr lang="fi-FI" sz="2400" dirty="0" smtClean="0">
                <a:solidFill>
                  <a:srgbClr val="010163"/>
                </a:solidFill>
              </a:rPr>
              <a:t>pylväät)</a:t>
            </a:r>
            <a:r>
              <a:rPr lang="et-EE" sz="2400" dirty="0" smtClean="0">
                <a:solidFill>
                  <a:srgbClr val="010163"/>
                </a:solidFill>
              </a:rPr>
              <a:t> </a:t>
            </a:r>
            <a:r>
              <a:rPr lang="fi-FI" sz="2400" dirty="0" smtClean="0">
                <a:solidFill>
                  <a:srgbClr val="010163"/>
                </a:solidFill>
              </a:rPr>
              <a:t>silloin, kun vertailusta jätetään pois kaksi eniten voittoa tuottanutta virolaista yritystä ja kaksi tappiollista suomalaista yritystä</a:t>
            </a:r>
            <a:r>
              <a:rPr lang="et-EE" sz="2400" dirty="0" smtClean="0">
                <a:solidFill>
                  <a:srgbClr val="010163"/>
                </a:solidFill>
              </a:rPr>
              <a:t>.</a:t>
            </a:r>
            <a:endParaRPr lang="et-EE" sz="2400" dirty="0">
              <a:solidFill>
                <a:srgbClr val="010163"/>
              </a:solidFill>
            </a:endParaRPr>
          </a:p>
        </p:txBody>
      </p:sp>
      <p:graphicFrame>
        <p:nvGraphicFramePr>
          <p:cNvPr id="14" name="Content Placeholder 3"/>
          <p:cNvGraphicFramePr>
            <a:graphicFrameLocks/>
          </p:cNvGraphicFramePr>
          <p:nvPr>
            <p:extLst>
              <p:ext uri="{D42A27DB-BD31-4B8C-83A1-F6EECF244321}">
                <p14:modId xmlns="" xmlns:p14="http://schemas.microsoft.com/office/powerpoint/2010/main" val="1954541118"/>
              </p:ext>
            </p:extLst>
          </p:nvPr>
        </p:nvGraphicFramePr>
        <p:xfrm>
          <a:off x="395536" y="2056074"/>
          <a:ext cx="8182672" cy="2222956"/>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4714876" y="4143380"/>
            <a:ext cx="1368152" cy="369332"/>
          </a:xfrm>
          <a:prstGeom prst="rect">
            <a:avLst/>
          </a:prstGeom>
          <a:noFill/>
        </p:spPr>
        <p:txBody>
          <a:bodyPr wrap="square" rtlCol="0">
            <a:spAutoFit/>
          </a:bodyPr>
          <a:lstStyle/>
          <a:p>
            <a:r>
              <a:rPr lang="fi-FI" dirty="0" smtClean="0">
                <a:solidFill>
                  <a:srgbClr val="010163"/>
                </a:solidFill>
              </a:rPr>
              <a:t>yritykset</a:t>
            </a:r>
            <a:endParaRPr lang="en-US" dirty="0">
              <a:solidFill>
                <a:srgbClr val="010163"/>
              </a:solidFill>
            </a:endParaRPr>
          </a:p>
        </p:txBody>
      </p:sp>
      <p:sp>
        <p:nvSpPr>
          <p:cNvPr id="16" name="Rectangle 15"/>
          <p:cNvSpPr/>
          <p:nvPr/>
        </p:nvSpPr>
        <p:spPr bwMode="auto">
          <a:xfrm>
            <a:off x="467544" y="1719153"/>
            <a:ext cx="8462174" cy="2780918"/>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395536" y="1719153"/>
            <a:ext cx="1461820" cy="369332"/>
          </a:xfrm>
          <a:prstGeom prst="rect">
            <a:avLst/>
          </a:prstGeom>
          <a:noFill/>
        </p:spPr>
        <p:txBody>
          <a:bodyPr wrap="square" rtlCol="0">
            <a:spAutoFit/>
          </a:bodyPr>
          <a:lstStyle/>
          <a:p>
            <a:r>
              <a:rPr lang="et-EE" dirty="0" smtClean="0">
                <a:solidFill>
                  <a:srgbClr val="010163"/>
                </a:solidFill>
              </a:rPr>
              <a:t>tuhatta EUR</a:t>
            </a:r>
            <a:endParaRPr lang="en-US" dirty="0">
              <a:solidFill>
                <a:srgbClr val="010163"/>
              </a:solidFill>
            </a:endParaRPr>
          </a:p>
        </p:txBody>
      </p:sp>
      <p:sp>
        <p:nvSpPr>
          <p:cNvPr id="18" name="Oval 17"/>
          <p:cNvSpPr/>
          <p:nvPr/>
        </p:nvSpPr>
        <p:spPr bwMode="auto">
          <a:xfrm rot="702050">
            <a:off x="4980261" y="2411437"/>
            <a:ext cx="663378" cy="1276137"/>
          </a:xfrm>
          <a:prstGeom prst="ellipse">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
          <p:cNvSpPr txBox="1"/>
          <p:nvPr/>
        </p:nvSpPr>
        <p:spPr>
          <a:xfrm>
            <a:off x="6000760" y="3571876"/>
            <a:ext cx="2857520" cy="911489"/>
          </a:xfrm>
          <a:prstGeom prst="rect">
            <a:avLst/>
          </a:prstGeom>
          <a:ln w="6350">
            <a:solidFill>
              <a:srgbClr val="010163"/>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dirty="0" smtClean="0">
                <a:solidFill>
                  <a:srgbClr val="010163"/>
                </a:solidFill>
              </a:rPr>
              <a:t>Puhdistettu keskitulos</a:t>
            </a:r>
            <a:endParaRPr lang="et-EE" sz="1800" dirty="0" smtClean="0">
              <a:solidFill>
                <a:srgbClr val="010163"/>
              </a:solidFill>
            </a:endParaRPr>
          </a:p>
          <a:p>
            <a:r>
              <a:rPr lang="et-EE" sz="1800" dirty="0" smtClean="0">
                <a:solidFill>
                  <a:srgbClr val="010163"/>
                </a:solidFill>
              </a:rPr>
              <a:t>    </a:t>
            </a:r>
            <a:r>
              <a:rPr lang="fi-FI" sz="1800" dirty="0" smtClean="0">
                <a:solidFill>
                  <a:srgbClr val="010163"/>
                </a:solidFill>
              </a:rPr>
              <a:t>Viro</a:t>
            </a:r>
            <a:endParaRPr lang="et-EE" sz="1800" dirty="0" smtClean="0">
              <a:solidFill>
                <a:srgbClr val="010163"/>
              </a:solidFill>
            </a:endParaRPr>
          </a:p>
          <a:p>
            <a:r>
              <a:rPr lang="et-EE" sz="1800" dirty="0" smtClean="0">
                <a:solidFill>
                  <a:srgbClr val="010163"/>
                </a:solidFill>
              </a:rPr>
              <a:t>    </a:t>
            </a:r>
            <a:r>
              <a:rPr lang="fi-FI" sz="1800" dirty="0" smtClean="0">
                <a:solidFill>
                  <a:srgbClr val="010163"/>
                </a:solidFill>
              </a:rPr>
              <a:t>Suomi</a:t>
            </a:r>
            <a:endParaRPr lang="fi-FI" sz="1800" dirty="0">
              <a:solidFill>
                <a:srgbClr val="010163"/>
              </a:solidFill>
            </a:endParaRPr>
          </a:p>
        </p:txBody>
      </p:sp>
      <p:sp>
        <p:nvSpPr>
          <p:cNvPr id="12" name="Rectangle 11"/>
          <p:cNvSpPr/>
          <p:nvPr/>
        </p:nvSpPr>
        <p:spPr bwMode="auto">
          <a:xfrm>
            <a:off x="6072198" y="3929066"/>
            <a:ext cx="144016" cy="144016"/>
          </a:xfrm>
          <a:prstGeom prst="rect">
            <a:avLst/>
          </a:prstGeom>
          <a:solidFill>
            <a:srgbClr val="FFCC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6072198" y="4214818"/>
            <a:ext cx="144016" cy="144016"/>
          </a:xfrm>
          <a:prstGeom prst="rect">
            <a:avLst/>
          </a:prstGeom>
          <a:solidFill>
            <a:srgbClr val="9C9CD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cxnSp>
        <p:nvCxnSpPr>
          <p:cNvPr id="19" name="Straight Arrow Connector 18"/>
          <p:cNvCxnSpPr/>
          <p:nvPr/>
        </p:nvCxnSpPr>
        <p:spPr bwMode="auto">
          <a:xfrm rot="16200000" flipV="1">
            <a:off x="5572132" y="3429000"/>
            <a:ext cx="357190" cy="357190"/>
          </a:xfrm>
          <a:prstGeom prst="straightConnector1">
            <a:avLst/>
          </a:prstGeom>
          <a:gradFill rotWithShape="1">
            <a:gsLst>
              <a:gs pos="0">
                <a:srgbClr val="7D7DB3"/>
              </a:gs>
              <a:gs pos="100000">
                <a:srgbClr val="7878B0"/>
              </a:gs>
            </a:gsLst>
            <a:lin ang="5400000" scaled="1"/>
          </a:gradFill>
          <a:ln w="9525" cap="flat" cmpd="sng" algn="ctr">
            <a:solidFill>
              <a:srgbClr val="FF0000"/>
            </a:solidFill>
            <a:prstDash val="solid"/>
            <a:round/>
            <a:headEnd type="none" w="med" len="med"/>
            <a:tailEnd type="arrow"/>
          </a:ln>
          <a:effectLst/>
        </p:spPr>
      </p:cxnSp>
      <p:sp>
        <p:nvSpPr>
          <p:cNvPr id="20" name="TextBox 1"/>
          <p:cNvSpPr txBox="1"/>
          <p:nvPr/>
        </p:nvSpPr>
        <p:spPr>
          <a:xfrm>
            <a:off x="6000760" y="1785926"/>
            <a:ext cx="2857520" cy="1071570"/>
          </a:xfrm>
          <a:prstGeom prst="rect">
            <a:avLst/>
          </a:prstGeom>
          <a:ln w="6350">
            <a:solidFill>
              <a:srgbClr val="010163"/>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fi-FI" sz="1800" dirty="0" smtClean="0">
                <a:solidFill>
                  <a:srgbClr val="010163"/>
                </a:solidFill>
              </a:rPr>
              <a:t>Kaikkien yritysten laskennallinen keskitulos</a:t>
            </a:r>
            <a:endParaRPr lang="et-EE" sz="1800" dirty="0" smtClean="0">
              <a:solidFill>
                <a:srgbClr val="010163"/>
              </a:solidFill>
            </a:endParaRPr>
          </a:p>
          <a:p>
            <a:pPr>
              <a:lnSpc>
                <a:spcPct val="90000"/>
              </a:lnSpc>
            </a:pPr>
            <a:r>
              <a:rPr lang="et-EE" sz="1800" dirty="0" smtClean="0">
                <a:solidFill>
                  <a:srgbClr val="010163"/>
                </a:solidFill>
              </a:rPr>
              <a:t>    </a:t>
            </a:r>
            <a:r>
              <a:rPr lang="fi-FI" sz="1800" dirty="0" smtClean="0">
                <a:solidFill>
                  <a:srgbClr val="010163"/>
                </a:solidFill>
              </a:rPr>
              <a:t>Viro</a:t>
            </a:r>
            <a:endParaRPr lang="et-EE" sz="1800" dirty="0" smtClean="0">
              <a:solidFill>
                <a:srgbClr val="010163"/>
              </a:solidFill>
            </a:endParaRPr>
          </a:p>
          <a:p>
            <a:pPr>
              <a:lnSpc>
                <a:spcPct val="90000"/>
              </a:lnSpc>
            </a:pPr>
            <a:r>
              <a:rPr lang="fi-FI" sz="1800" dirty="0" smtClean="0">
                <a:solidFill>
                  <a:srgbClr val="010163"/>
                </a:solidFill>
              </a:rPr>
              <a:t>    Suomi</a:t>
            </a:r>
            <a:endParaRPr lang="fi-FI" sz="1800" dirty="0">
              <a:solidFill>
                <a:srgbClr val="010163"/>
              </a:solidFill>
            </a:endParaRPr>
          </a:p>
        </p:txBody>
      </p:sp>
      <p:sp>
        <p:nvSpPr>
          <p:cNvPr id="21" name="Rectangle 20"/>
          <p:cNvSpPr/>
          <p:nvPr/>
        </p:nvSpPr>
        <p:spPr bwMode="auto">
          <a:xfrm>
            <a:off x="6072198" y="2357430"/>
            <a:ext cx="144016" cy="144016"/>
          </a:xfrm>
          <a:prstGeom prst="rect">
            <a:avLst/>
          </a:prstGeom>
          <a:solidFill>
            <a:srgbClr val="FFCC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6072198" y="2571744"/>
            <a:ext cx="144016" cy="144016"/>
          </a:xfrm>
          <a:prstGeom prst="rect">
            <a:avLst/>
          </a:prstGeom>
          <a:solidFill>
            <a:srgbClr val="9C9CD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cxnSp>
        <p:nvCxnSpPr>
          <p:cNvPr id="24" name="Straight Arrow Connector 23"/>
          <p:cNvCxnSpPr/>
          <p:nvPr/>
        </p:nvCxnSpPr>
        <p:spPr bwMode="auto">
          <a:xfrm rot="10800000" flipV="1">
            <a:off x="4714876" y="2000240"/>
            <a:ext cx="1220146" cy="642942"/>
          </a:xfrm>
          <a:prstGeom prst="straightConnector1">
            <a:avLst/>
          </a:prstGeom>
          <a:gradFill rotWithShape="1">
            <a:gsLst>
              <a:gs pos="0">
                <a:srgbClr val="7D7DB3"/>
              </a:gs>
              <a:gs pos="100000">
                <a:srgbClr val="7878B0"/>
              </a:gs>
            </a:gsLst>
            <a:lin ang="5400000" scaled="1"/>
          </a:gradFill>
          <a:ln w="9525" cap="flat" cmpd="sng" algn="ctr">
            <a:solidFill>
              <a:srgbClr val="FF0000"/>
            </a:solidFill>
            <a:prstDash val="solid"/>
            <a:round/>
            <a:headEnd type="none" w="med" len="med"/>
            <a:tailEnd type="arrow"/>
          </a:ln>
          <a:effectLst/>
        </p:spPr>
      </p:cxnSp>
      <p:sp>
        <p:nvSpPr>
          <p:cNvPr id="31" name="Rectangle 30"/>
          <p:cNvSpPr/>
          <p:nvPr/>
        </p:nvSpPr>
        <p:spPr bwMode="auto">
          <a:xfrm>
            <a:off x="6000760" y="2928934"/>
            <a:ext cx="2857520" cy="571504"/>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359051161"/>
              </p:ext>
            </p:extLst>
          </p:nvPr>
        </p:nvGraphicFramePr>
        <p:xfrm>
          <a:off x="1331640" y="2220417"/>
          <a:ext cx="7291839" cy="218923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fi-FI" dirty="0" smtClean="0"/>
              <a:t>TUTKIMUSTULOSTEN ESITTELY</a:t>
            </a:r>
            <a:br>
              <a:rPr lang="fi-FI" dirty="0" smtClean="0"/>
            </a:br>
            <a:r>
              <a:rPr lang="fi-FI" dirty="0" smtClean="0"/>
              <a:t>Vertailutuloksia</a:t>
            </a:r>
            <a:endParaRPr lang="en-US" dirty="0"/>
          </a:p>
        </p:txBody>
      </p:sp>
      <p:sp>
        <p:nvSpPr>
          <p:cNvPr id="5" name="TextBox 4"/>
          <p:cNvSpPr txBox="1"/>
          <p:nvPr/>
        </p:nvSpPr>
        <p:spPr>
          <a:xfrm>
            <a:off x="571472" y="1714488"/>
            <a:ext cx="3929090" cy="369332"/>
          </a:xfrm>
          <a:prstGeom prst="rect">
            <a:avLst/>
          </a:prstGeom>
          <a:noFill/>
        </p:spPr>
        <p:txBody>
          <a:bodyPr wrap="square" rtlCol="0">
            <a:spAutoFit/>
          </a:bodyPr>
          <a:lstStyle/>
          <a:p>
            <a:r>
              <a:rPr lang="et-EE" dirty="0" smtClean="0">
                <a:solidFill>
                  <a:srgbClr val="010163"/>
                </a:solidFill>
              </a:rPr>
              <a:t>tuhatta EUR / </a:t>
            </a:r>
            <a:r>
              <a:rPr lang="fi-FI" dirty="0" smtClean="0">
                <a:solidFill>
                  <a:srgbClr val="010163"/>
                </a:solidFill>
              </a:rPr>
              <a:t>työntekijöiden määrä</a:t>
            </a:r>
            <a:endParaRPr lang="en-US" dirty="0">
              <a:solidFill>
                <a:srgbClr val="010163"/>
              </a:solidFill>
            </a:endParaRPr>
          </a:p>
        </p:txBody>
      </p:sp>
      <p:sp>
        <p:nvSpPr>
          <p:cNvPr id="6" name="TextBox 5"/>
          <p:cNvSpPr txBox="1"/>
          <p:nvPr/>
        </p:nvSpPr>
        <p:spPr>
          <a:xfrm>
            <a:off x="395536" y="4697750"/>
            <a:ext cx="8748464" cy="707886"/>
          </a:xfrm>
          <a:prstGeom prst="rect">
            <a:avLst/>
          </a:prstGeom>
          <a:noFill/>
        </p:spPr>
        <p:txBody>
          <a:bodyPr wrap="square" rtlCol="0">
            <a:spAutoFit/>
          </a:bodyPr>
          <a:lstStyle/>
          <a:p>
            <a:r>
              <a:rPr lang="fi-FI" sz="2000" dirty="0" smtClean="0">
                <a:solidFill>
                  <a:srgbClr val="010163"/>
                </a:solidFill>
              </a:rPr>
              <a:t>Kuva </a:t>
            </a:r>
            <a:r>
              <a:rPr lang="et-EE" sz="2000" dirty="0" smtClean="0">
                <a:solidFill>
                  <a:srgbClr val="010163"/>
                </a:solidFill>
              </a:rPr>
              <a:t>9. </a:t>
            </a:r>
            <a:r>
              <a:rPr lang="fi-FI" sz="2000" dirty="0" smtClean="0">
                <a:solidFill>
                  <a:srgbClr val="010163"/>
                </a:solidFill>
              </a:rPr>
              <a:t>Työntekijäkohtainen tulos ja työntekijöiden määrä tuloksen </a:t>
            </a:r>
            <a:r>
              <a:rPr lang="et-EE" sz="2000" dirty="0" smtClean="0">
                <a:solidFill>
                  <a:srgbClr val="010163"/>
                </a:solidFill>
              </a:rPr>
              <a:t> 	</a:t>
            </a:r>
            <a:r>
              <a:rPr lang="fi-FI" sz="2000" dirty="0" smtClean="0">
                <a:solidFill>
                  <a:srgbClr val="010163"/>
                </a:solidFill>
              </a:rPr>
              <a:t>mukaisessa järjestyksessä</a:t>
            </a:r>
            <a:r>
              <a:rPr lang="et-EE" sz="2000" dirty="0" smtClean="0">
                <a:solidFill>
                  <a:srgbClr val="010163"/>
                </a:solidFill>
              </a:rPr>
              <a:t>. </a:t>
            </a:r>
            <a:endParaRPr lang="en-US" sz="2000" dirty="0">
              <a:solidFill>
                <a:srgbClr val="010163"/>
              </a:solidFill>
            </a:endParaRPr>
          </a:p>
        </p:txBody>
      </p:sp>
      <p:sp>
        <p:nvSpPr>
          <p:cNvPr id="7" name="TextBox 6"/>
          <p:cNvSpPr txBox="1"/>
          <p:nvPr/>
        </p:nvSpPr>
        <p:spPr>
          <a:xfrm>
            <a:off x="4879063" y="4380657"/>
            <a:ext cx="1368152" cy="369332"/>
          </a:xfrm>
          <a:prstGeom prst="rect">
            <a:avLst/>
          </a:prstGeom>
          <a:noFill/>
        </p:spPr>
        <p:txBody>
          <a:bodyPr wrap="square" rtlCol="0">
            <a:spAutoFit/>
          </a:bodyPr>
          <a:lstStyle/>
          <a:p>
            <a:r>
              <a:rPr lang="fi-FI" dirty="0" smtClean="0">
                <a:solidFill>
                  <a:srgbClr val="010163"/>
                </a:solidFill>
              </a:rPr>
              <a:t>yritykset</a:t>
            </a:r>
            <a:endParaRPr lang="en-US" dirty="0">
              <a:solidFill>
                <a:srgbClr val="010163"/>
              </a:solidFill>
            </a:endParaRPr>
          </a:p>
        </p:txBody>
      </p:sp>
      <p:sp>
        <p:nvSpPr>
          <p:cNvPr id="8" name="TextBox 7"/>
          <p:cNvSpPr txBox="1"/>
          <p:nvPr/>
        </p:nvSpPr>
        <p:spPr>
          <a:xfrm>
            <a:off x="428596" y="5572140"/>
            <a:ext cx="8496944" cy="830997"/>
          </a:xfrm>
          <a:prstGeom prst="rect">
            <a:avLst/>
          </a:prstGeom>
          <a:noFill/>
        </p:spPr>
        <p:txBody>
          <a:bodyPr wrap="square" rtlCol="0">
            <a:spAutoFit/>
          </a:bodyPr>
          <a:lstStyle/>
          <a:p>
            <a:pPr algn="just"/>
            <a:r>
              <a:rPr lang="fi-FI" sz="2400" dirty="0" smtClean="0">
                <a:solidFill>
                  <a:srgbClr val="010163"/>
                </a:solidFill>
              </a:rPr>
              <a:t>Työntekijäkohtaisen</a:t>
            </a:r>
            <a:r>
              <a:rPr lang="et-EE" sz="2400" dirty="0" smtClean="0">
                <a:solidFill>
                  <a:srgbClr val="010163"/>
                </a:solidFill>
              </a:rPr>
              <a:t> </a:t>
            </a:r>
            <a:r>
              <a:rPr lang="fi-FI" sz="2400" dirty="0" smtClean="0">
                <a:solidFill>
                  <a:srgbClr val="010163"/>
                </a:solidFill>
              </a:rPr>
              <a:t>tuloksen suuruus ei riipu yrityksen koosta mukana olleissa yrityksissä.</a:t>
            </a:r>
            <a:endParaRPr lang="et-EE" sz="2400" dirty="0">
              <a:solidFill>
                <a:srgbClr val="FF0000"/>
              </a:solidFill>
            </a:endParaRPr>
          </a:p>
        </p:txBody>
      </p:sp>
      <p:sp>
        <p:nvSpPr>
          <p:cNvPr id="9" name="TextBox 8"/>
          <p:cNvSpPr txBox="1"/>
          <p:nvPr/>
        </p:nvSpPr>
        <p:spPr>
          <a:xfrm>
            <a:off x="368318" y="1213415"/>
            <a:ext cx="7588058" cy="461665"/>
          </a:xfrm>
          <a:prstGeom prst="rect">
            <a:avLst/>
          </a:prstGeom>
          <a:noFill/>
        </p:spPr>
        <p:txBody>
          <a:bodyPr wrap="square" rtlCol="0">
            <a:spAutoFit/>
          </a:bodyPr>
          <a:lstStyle/>
          <a:p>
            <a:r>
              <a:rPr lang="fi-FI" sz="2400" dirty="0" smtClean="0">
                <a:solidFill>
                  <a:srgbClr val="010163"/>
                </a:solidFill>
              </a:rPr>
              <a:t>Työntekijäkohtainen tulos työntekijämäärän mukaan</a:t>
            </a:r>
            <a:endParaRPr lang="et-EE" sz="2400" dirty="0">
              <a:solidFill>
                <a:srgbClr val="010163"/>
              </a:solidFill>
            </a:endParaRPr>
          </a:p>
        </p:txBody>
      </p:sp>
      <p:sp>
        <p:nvSpPr>
          <p:cNvPr id="10" name="Rectangle 9"/>
          <p:cNvSpPr/>
          <p:nvPr/>
        </p:nvSpPr>
        <p:spPr bwMode="auto">
          <a:xfrm>
            <a:off x="486575" y="1714488"/>
            <a:ext cx="8424936" cy="2983262"/>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1" name="Rectangle 10"/>
          <p:cNvSpPr/>
          <p:nvPr/>
        </p:nvSpPr>
        <p:spPr>
          <a:xfrm>
            <a:off x="571472" y="2000240"/>
            <a:ext cx="1726755" cy="276999"/>
          </a:xfrm>
          <a:prstGeom prst="rect">
            <a:avLst/>
          </a:prstGeom>
        </p:spPr>
        <p:txBody>
          <a:bodyPr wrap="none">
            <a:spAutoFit/>
          </a:bodyPr>
          <a:lstStyle/>
          <a:p>
            <a:r>
              <a:rPr lang="et-EE" sz="1200" dirty="0" smtClean="0">
                <a:solidFill>
                  <a:srgbClr val="010163"/>
                </a:solidFill>
              </a:rPr>
              <a:t>(</a:t>
            </a:r>
            <a:r>
              <a:rPr lang="fi-FI" sz="1200" dirty="0" smtClean="0">
                <a:solidFill>
                  <a:srgbClr val="010163"/>
                </a:solidFill>
              </a:rPr>
              <a:t>logaritminen asteikko</a:t>
            </a:r>
            <a:r>
              <a:rPr lang="et-EE" sz="1200" dirty="0" smtClean="0">
                <a:solidFill>
                  <a:srgbClr val="010163"/>
                </a:solidFill>
              </a:rPr>
              <a:t>)</a:t>
            </a:r>
            <a:endParaRPr lang="et-EE" sz="1200" dirty="0">
              <a:solidFill>
                <a:srgbClr val="010163"/>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693973827"/>
              </p:ext>
            </p:extLst>
          </p:nvPr>
        </p:nvGraphicFramePr>
        <p:xfrm>
          <a:off x="785786" y="2214554"/>
          <a:ext cx="8014178" cy="246529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fi-FI" dirty="0" smtClean="0"/>
              <a:t>TUTKIMUSTULOSTEN ESITTELY</a:t>
            </a:r>
            <a:r>
              <a:rPr lang="fi-FI" dirty="0"/>
              <a:t/>
            </a:r>
            <a:br>
              <a:rPr lang="fi-FI" dirty="0"/>
            </a:br>
            <a:r>
              <a:rPr lang="fi-FI" dirty="0" smtClean="0"/>
              <a:t>Vertailutuloksia</a:t>
            </a:r>
            <a:endParaRPr lang="en-US" dirty="0"/>
          </a:p>
        </p:txBody>
      </p:sp>
      <p:sp>
        <p:nvSpPr>
          <p:cNvPr id="5" name="TextBox 4"/>
          <p:cNvSpPr txBox="1"/>
          <p:nvPr/>
        </p:nvSpPr>
        <p:spPr>
          <a:xfrm>
            <a:off x="539552" y="1844824"/>
            <a:ext cx="3889572" cy="369332"/>
          </a:xfrm>
          <a:prstGeom prst="rect">
            <a:avLst/>
          </a:prstGeom>
          <a:noFill/>
        </p:spPr>
        <p:txBody>
          <a:bodyPr wrap="square" rtlCol="0">
            <a:spAutoFit/>
          </a:bodyPr>
          <a:lstStyle/>
          <a:p>
            <a:r>
              <a:rPr lang="et-EE" dirty="0" smtClean="0">
                <a:solidFill>
                  <a:srgbClr val="010163"/>
                </a:solidFill>
              </a:rPr>
              <a:t>tuhatta EUR / </a:t>
            </a:r>
            <a:r>
              <a:rPr lang="fi-FI" dirty="0" smtClean="0">
                <a:solidFill>
                  <a:srgbClr val="010163"/>
                </a:solidFill>
              </a:rPr>
              <a:t>työntekijöiden määrä</a:t>
            </a:r>
            <a:endParaRPr lang="en-US" dirty="0">
              <a:solidFill>
                <a:srgbClr val="010163"/>
              </a:solidFill>
            </a:endParaRPr>
          </a:p>
        </p:txBody>
      </p:sp>
      <p:sp>
        <p:nvSpPr>
          <p:cNvPr id="6" name="TextBox 5"/>
          <p:cNvSpPr txBox="1"/>
          <p:nvPr/>
        </p:nvSpPr>
        <p:spPr>
          <a:xfrm>
            <a:off x="395536" y="4625742"/>
            <a:ext cx="8748464" cy="707886"/>
          </a:xfrm>
          <a:prstGeom prst="rect">
            <a:avLst/>
          </a:prstGeom>
          <a:noFill/>
        </p:spPr>
        <p:txBody>
          <a:bodyPr wrap="square" rtlCol="0">
            <a:spAutoFit/>
          </a:bodyPr>
          <a:lstStyle/>
          <a:p>
            <a:r>
              <a:rPr lang="fi-FI" sz="2000" dirty="0" smtClean="0">
                <a:solidFill>
                  <a:srgbClr val="010163"/>
                </a:solidFill>
              </a:rPr>
              <a:t>Kuva 1</a:t>
            </a:r>
            <a:r>
              <a:rPr lang="et-EE" sz="2000" dirty="0" smtClean="0">
                <a:solidFill>
                  <a:srgbClr val="010163"/>
                </a:solidFill>
              </a:rPr>
              <a:t>0. </a:t>
            </a:r>
            <a:r>
              <a:rPr lang="fi-FI" sz="2000" dirty="0" smtClean="0">
                <a:solidFill>
                  <a:srgbClr val="010163"/>
                </a:solidFill>
              </a:rPr>
              <a:t>Yritysten tulos ja mekatroniikka-alan työntekijöiden määrä tuloksen </a:t>
            </a:r>
            <a:r>
              <a:rPr lang="et-EE" sz="2000" dirty="0" smtClean="0">
                <a:solidFill>
                  <a:srgbClr val="010163"/>
                </a:solidFill>
              </a:rPr>
              <a:t>	  </a:t>
            </a:r>
            <a:r>
              <a:rPr lang="fi-FI" sz="2000" dirty="0" smtClean="0">
                <a:solidFill>
                  <a:srgbClr val="010163"/>
                </a:solidFill>
              </a:rPr>
              <a:t>suuruuden mukaisessa järjestyksessä</a:t>
            </a:r>
            <a:r>
              <a:rPr lang="et-EE" sz="2000" dirty="0" smtClean="0">
                <a:solidFill>
                  <a:srgbClr val="010163"/>
                </a:solidFill>
              </a:rPr>
              <a:t>.</a:t>
            </a:r>
            <a:endParaRPr lang="en-US" sz="2000" dirty="0">
              <a:solidFill>
                <a:srgbClr val="010163"/>
              </a:solidFill>
            </a:endParaRPr>
          </a:p>
        </p:txBody>
      </p:sp>
      <p:sp>
        <p:nvSpPr>
          <p:cNvPr id="7" name="TextBox 6"/>
          <p:cNvSpPr txBox="1"/>
          <p:nvPr/>
        </p:nvSpPr>
        <p:spPr>
          <a:xfrm>
            <a:off x="4429124" y="4286256"/>
            <a:ext cx="1368152" cy="369332"/>
          </a:xfrm>
          <a:prstGeom prst="rect">
            <a:avLst/>
          </a:prstGeom>
          <a:noFill/>
        </p:spPr>
        <p:txBody>
          <a:bodyPr wrap="square" rtlCol="0">
            <a:spAutoFit/>
          </a:bodyPr>
          <a:lstStyle/>
          <a:p>
            <a:r>
              <a:rPr lang="fi-FI" dirty="0" smtClean="0">
                <a:solidFill>
                  <a:srgbClr val="010163"/>
                </a:solidFill>
              </a:rPr>
              <a:t>yritykset</a:t>
            </a:r>
            <a:endParaRPr lang="en-US" dirty="0">
              <a:solidFill>
                <a:srgbClr val="010163"/>
              </a:solidFill>
            </a:endParaRPr>
          </a:p>
        </p:txBody>
      </p:sp>
      <p:sp>
        <p:nvSpPr>
          <p:cNvPr id="8" name="TextBox 7"/>
          <p:cNvSpPr txBox="1"/>
          <p:nvPr/>
        </p:nvSpPr>
        <p:spPr>
          <a:xfrm>
            <a:off x="428596" y="5429264"/>
            <a:ext cx="8496944" cy="1274195"/>
          </a:xfrm>
          <a:prstGeom prst="rect">
            <a:avLst/>
          </a:prstGeom>
          <a:noFill/>
        </p:spPr>
        <p:txBody>
          <a:bodyPr wrap="square" rtlCol="0">
            <a:spAutoFit/>
          </a:bodyPr>
          <a:lstStyle/>
          <a:p>
            <a:pPr algn="just">
              <a:lnSpc>
                <a:spcPct val="80000"/>
              </a:lnSpc>
            </a:pPr>
            <a:r>
              <a:rPr lang="fi-FI" sz="2400" dirty="0" smtClean="0">
                <a:solidFill>
                  <a:srgbClr val="010163"/>
                </a:solidFill>
              </a:rPr>
              <a:t>Vertailu osoittaa selvästi, että virolaisista yrityksistä tuottavat parhaan tuloksen sellaiset, jossa on enemmän mekatroniikka-alan henkilöstöä (yhtä yritystä lukuun ottamatta).</a:t>
            </a:r>
            <a:endParaRPr lang="et-EE" sz="2400" dirty="0">
              <a:solidFill>
                <a:srgbClr val="010163"/>
              </a:solidFill>
            </a:endParaRPr>
          </a:p>
        </p:txBody>
      </p:sp>
      <p:sp>
        <p:nvSpPr>
          <p:cNvPr id="9" name="TextBox 8"/>
          <p:cNvSpPr txBox="1"/>
          <p:nvPr/>
        </p:nvSpPr>
        <p:spPr>
          <a:xfrm>
            <a:off x="368318" y="1213415"/>
            <a:ext cx="8524162" cy="461665"/>
          </a:xfrm>
          <a:prstGeom prst="rect">
            <a:avLst/>
          </a:prstGeom>
          <a:noFill/>
        </p:spPr>
        <p:txBody>
          <a:bodyPr wrap="square" rtlCol="0">
            <a:spAutoFit/>
          </a:bodyPr>
          <a:lstStyle/>
          <a:p>
            <a:r>
              <a:rPr lang="fi-FI" sz="2400" dirty="0" smtClean="0">
                <a:solidFill>
                  <a:srgbClr val="010163"/>
                </a:solidFill>
              </a:rPr>
              <a:t>Tulos verrattuna mekatroniikka-alan työntekijöiden määrään</a:t>
            </a:r>
            <a:endParaRPr lang="et-EE" sz="2400" dirty="0">
              <a:solidFill>
                <a:srgbClr val="010163"/>
              </a:solidFill>
            </a:endParaRPr>
          </a:p>
        </p:txBody>
      </p:sp>
      <p:sp>
        <p:nvSpPr>
          <p:cNvPr id="10" name="Rectangle 9"/>
          <p:cNvSpPr/>
          <p:nvPr/>
        </p:nvSpPr>
        <p:spPr bwMode="auto">
          <a:xfrm>
            <a:off x="486575" y="1844824"/>
            <a:ext cx="8424936" cy="2780918"/>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a:off x="1714480" y="2928934"/>
            <a:ext cx="3714776" cy="1000132"/>
          </a:xfrm>
          <a:prstGeom prst="line">
            <a:avLst/>
          </a:prstGeom>
          <a:gradFill rotWithShape="1">
            <a:gsLst>
              <a:gs pos="0">
                <a:srgbClr val="7D7DB3"/>
              </a:gs>
              <a:gs pos="100000">
                <a:srgbClr val="7878B0"/>
              </a:gs>
            </a:gsLst>
            <a:lin ang="5400000" scaled="1"/>
          </a:gradFill>
          <a:ln w="9525" cap="flat" cmpd="sng" algn="ctr">
            <a:solidFill>
              <a:srgbClr val="FF0000"/>
            </a:solidFill>
            <a:prstDash val="solid"/>
            <a:round/>
            <a:headEnd type="arrow" w="med" len="med"/>
            <a:tailEnd type="none" w="med" len="med"/>
          </a:ln>
          <a:effectLst/>
        </p:spPr>
      </p:cxnSp>
      <p:sp>
        <p:nvSpPr>
          <p:cNvPr id="13" name="Rectangle 12"/>
          <p:cNvSpPr/>
          <p:nvPr/>
        </p:nvSpPr>
        <p:spPr>
          <a:xfrm>
            <a:off x="500034" y="2143116"/>
            <a:ext cx="1726755" cy="276999"/>
          </a:xfrm>
          <a:prstGeom prst="rect">
            <a:avLst/>
          </a:prstGeom>
        </p:spPr>
        <p:txBody>
          <a:bodyPr wrap="none">
            <a:spAutoFit/>
          </a:bodyPr>
          <a:lstStyle/>
          <a:p>
            <a:r>
              <a:rPr lang="et-EE" sz="1200" dirty="0" smtClean="0">
                <a:solidFill>
                  <a:srgbClr val="010163"/>
                </a:solidFill>
              </a:rPr>
              <a:t>(l</a:t>
            </a:r>
            <a:r>
              <a:rPr lang="fi-FI" sz="1200" dirty="0" smtClean="0">
                <a:solidFill>
                  <a:srgbClr val="010163"/>
                </a:solidFill>
              </a:rPr>
              <a:t>ogaritminen asteikko</a:t>
            </a:r>
            <a:r>
              <a:rPr lang="et-EE" sz="1200" dirty="0" smtClean="0">
                <a:solidFill>
                  <a:srgbClr val="010163"/>
                </a:solidFill>
              </a:rPr>
              <a:t>)</a:t>
            </a:r>
            <a:endParaRPr lang="fi-FI" sz="1200" dirty="0">
              <a:solidFill>
                <a:srgbClr val="010163"/>
              </a:solidFill>
            </a:endParaRPr>
          </a:p>
        </p:txBody>
      </p:sp>
    </p:spTree>
    <p:extLst>
      <p:ext uri="{BB962C8B-B14F-4D97-AF65-F5344CB8AC3E}">
        <p14:creationId xmlns="" xmlns:p14="http://schemas.microsoft.com/office/powerpoint/2010/main" val="1637992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357298"/>
            <a:ext cx="8578155" cy="4768865"/>
          </a:xfrm>
        </p:spPr>
        <p:txBody>
          <a:bodyPr/>
          <a:lstStyle/>
          <a:p>
            <a:pPr marL="0" algn="just">
              <a:lnSpc>
                <a:spcPct val="90000"/>
              </a:lnSpc>
              <a:buNone/>
            </a:pPr>
            <a:r>
              <a:rPr lang="fi-FI" dirty="0" smtClean="0"/>
              <a:t>Tutkimuksessa arvioitiin lähtötiedoista työntekijöiden määrä, työtehtäviä, liikevaihtoa ja tulosta</a:t>
            </a:r>
            <a:r>
              <a:rPr lang="et-EE" dirty="0" smtClean="0"/>
              <a:t>. </a:t>
            </a:r>
          </a:p>
          <a:p>
            <a:pPr marL="0" algn="just">
              <a:lnSpc>
                <a:spcPct val="90000"/>
              </a:lnSpc>
              <a:buNone/>
            </a:pPr>
            <a:r>
              <a:rPr lang="et-EE" sz="900" dirty="0" smtClean="0"/>
              <a:t> </a:t>
            </a:r>
          </a:p>
          <a:p>
            <a:pPr marL="0" algn="just">
              <a:lnSpc>
                <a:spcPct val="90000"/>
              </a:lnSpc>
              <a:buNone/>
            </a:pPr>
            <a:r>
              <a:rPr lang="fi-FI" dirty="0" smtClean="0"/>
              <a:t>Tutkimukseen valittiin niin suurempia liikevaihdolla yli 20 M€ (Virosta) kuin pienempiä (liikevaihto 2–19 M€) mekatroniikka-alain yrityksiä v. </a:t>
            </a:r>
            <a:r>
              <a:rPr lang="et-EE" dirty="0" smtClean="0"/>
              <a:t>2010</a:t>
            </a:r>
            <a:r>
              <a:rPr lang="fi-FI" dirty="0" smtClean="0"/>
              <a:t> tietojen perusteella</a:t>
            </a:r>
            <a:r>
              <a:rPr lang="et-EE" dirty="0" smtClean="0"/>
              <a:t>.</a:t>
            </a:r>
            <a:endParaRPr lang="et-EE" sz="900" dirty="0" smtClean="0"/>
          </a:p>
          <a:p>
            <a:pPr marL="0" algn="just">
              <a:lnSpc>
                <a:spcPct val="90000"/>
              </a:lnSpc>
              <a:buNone/>
            </a:pPr>
            <a:r>
              <a:rPr lang="fi-FI" dirty="0" smtClean="0"/>
              <a:t>Valitut yritykset saavuttivat v. 2010 voittoa </a:t>
            </a:r>
            <a:r>
              <a:rPr lang="et-EE" dirty="0" smtClean="0"/>
              <a:t>0,7-10,4%.</a:t>
            </a:r>
            <a:r>
              <a:rPr lang="fi-FI" dirty="0" smtClean="0"/>
              <a:t> Yritykset saavuttivat niin Virossa kuin Suomessakin (kolmea lukuun ottamatta) </a:t>
            </a:r>
            <a:r>
              <a:rPr lang="fi-FI" b="1" dirty="0" smtClean="0">
                <a:solidFill>
                  <a:srgbClr val="FA740A"/>
                </a:solidFill>
              </a:rPr>
              <a:t>suurempaa tulosta silloin, kun niillä oli enemmän mekatroniikka-alan työntekijöitä.</a:t>
            </a:r>
          </a:p>
          <a:p>
            <a:pPr marL="0" algn="just">
              <a:lnSpc>
                <a:spcPct val="90000"/>
              </a:lnSpc>
              <a:buNone/>
            </a:pPr>
            <a:r>
              <a:rPr lang="fi-FI" b="1" dirty="0" smtClean="0">
                <a:solidFill>
                  <a:srgbClr val="FA740A"/>
                </a:solidFill>
              </a:rPr>
              <a:t>Työntekijäkohtainen</a:t>
            </a:r>
            <a:r>
              <a:rPr lang="et-EE" b="1" dirty="0" smtClean="0">
                <a:solidFill>
                  <a:srgbClr val="FA740A"/>
                </a:solidFill>
              </a:rPr>
              <a:t> </a:t>
            </a:r>
            <a:r>
              <a:rPr lang="fi-FI" b="1" dirty="0" smtClean="0">
                <a:solidFill>
                  <a:srgbClr val="FA740A"/>
                </a:solidFill>
              </a:rPr>
              <a:t>keskiliikevaihto </a:t>
            </a:r>
            <a:r>
              <a:rPr lang="fi-FI" b="1" dirty="0" smtClean="0">
                <a:solidFill>
                  <a:srgbClr val="FA740A"/>
                </a:solidFill>
              </a:rPr>
              <a:t>oli Suomessa kaksi kertaa suurempi kuin Virossa. </a:t>
            </a:r>
          </a:p>
          <a:p>
            <a:pPr marL="0" algn="just">
              <a:lnSpc>
                <a:spcPct val="90000"/>
              </a:lnSpc>
              <a:buNone/>
            </a:pPr>
            <a:r>
              <a:rPr lang="fi-FI" b="1" dirty="0" smtClean="0">
                <a:solidFill>
                  <a:srgbClr val="FA740A"/>
                </a:solidFill>
              </a:rPr>
              <a:t>Samoin oli työntekijäkohtainen tulos kaksi kertaa suurempi Suomessa Viroon verrattuna (kahta tappiollista</a:t>
            </a:r>
            <a:r>
              <a:rPr lang="et-EE" b="1" dirty="0" smtClean="0">
                <a:solidFill>
                  <a:srgbClr val="FA740A"/>
                </a:solidFill>
              </a:rPr>
              <a:t> </a:t>
            </a:r>
            <a:r>
              <a:rPr lang="fi-FI" b="1" dirty="0" smtClean="0">
                <a:solidFill>
                  <a:srgbClr val="FA740A"/>
                </a:solidFill>
              </a:rPr>
              <a:t>yritystä lukuun ottamatta). </a:t>
            </a:r>
            <a:endParaRPr lang="en-US" dirty="0"/>
          </a:p>
        </p:txBody>
      </p:sp>
      <p:sp>
        <p:nvSpPr>
          <p:cNvPr id="3" name="Title 2"/>
          <p:cNvSpPr>
            <a:spLocks noGrp="1"/>
          </p:cNvSpPr>
          <p:nvPr>
            <p:ph type="title"/>
          </p:nvPr>
        </p:nvSpPr>
        <p:spPr/>
        <p:txBody>
          <a:bodyPr/>
          <a:lstStyle/>
          <a:p>
            <a:r>
              <a:rPr lang="fi-FI" dirty="0" smtClean="0"/>
              <a:t>TUTKIMUSTULOSTEN ESITTELY</a:t>
            </a:r>
            <a:br>
              <a:rPr lang="fi-FI" dirty="0" smtClean="0"/>
            </a:br>
            <a:r>
              <a:rPr lang="fi-FI" dirty="0" smtClean="0"/>
              <a:t>Yhteenveto vertailutuloksista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268761"/>
            <a:ext cx="8578155" cy="3528392"/>
          </a:xfrm>
        </p:spPr>
        <p:txBody>
          <a:bodyPr/>
          <a:lstStyle/>
          <a:p>
            <a:pPr marL="0" indent="0" algn="just">
              <a:buNone/>
            </a:pPr>
            <a:endParaRPr lang="et-EE" dirty="0" smtClean="0"/>
          </a:p>
          <a:p>
            <a:pPr marL="0" indent="0" algn="just">
              <a:buNone/>
            </a:pPr>
            <a:endParaRPr lang="et-EE" dirty="0"/>
          </a:p>
          <a:p>
            <a:pPr marL="0" indent="0" algn="just">
              <a:buNone/>
            </a:pPr>
            <a:endParaRPr lang="et-EE" dirty="0" smtClean="0"/>
          </a:p>
          <a:p>
            <a:pPr marL="0" indent="0" algn="just">
              <a:buNone/>
            </a:pPr>
            <a:endParaRPr lang="et-EE" dirty="0"/>
          </a:p>
          <a:p>
            <a:pPr marL="0" indent="0" algn="just">
              <a:buNone/>
            </a:pPr>
            <a:endParaRPr lang="et-EE" dirty="0" smtClean="0"/>
          </a:p>
          <a:p>
            <a:pPr marL="0" indent="0" algn="just">
              <a:buNone/>
            </a:pPr>
            <a:endParaRPr lang="et-EE" dirty="0" smtClean="0"/>
          </a:p>
          <a:p>
            <a:pPr marL="0" indent="0" algn="just">
              <a:buNone/>
            </a:pPr>
            <a:endParaRPr lang="et-EE" sz="900" dirty="0"/>
          </a:p>
          <a:p>
            <a:pPr marL="0" indent="0" algn="just">
              <a:buNone/>
            </a:pPr>
            <a:endParaRPr lang="et-EE" dirty="0" smtClean="0"/>
          </a:p>
          <a:p>
            <a:pPr marL="0" indent="0" algn="just">
              <a:buNone/>
            </a:pPr>
            <a:r>
              <a:rPr lang="et-EE" sz="1200" dirty="0" smtClean="0"/>
              <a:t> </a:t>
            </a:r>
          </a:p>
          <a:p>
            <a:pPr marL="0" indent="0" algn="just">
              <a:buNone/>
            </a:pPr>
            <a:endParaRPr lang="et-EE" sz="1200" dirty="0" smtClean="0"/>
          </a:p>
          <a:p>
            <a:pPr marL="0" indent="0" algn="just">
              <a:buNone/>
            </a:pPr>
            <a:r>
              <a:rPr lang="et-EE" sz="900" dirty="0" smtClean="0"/>
              <a:t> </a:t>
            </a:r>
            <a:endParaRPr lang="et-EE" sz="900" dirty="0"/>
          </a:p>
        </p:txBody>
      </p:sp>
      <p:sp>
        <p:nvSpPr>
          <p:cNvPr id="3" name="Title 2"/>
          <p:cNvSpPr>
            <a:spLocks noGrp="1"/>
          </p:cNvSpPr>
          <p:nvPr>
            <p:ph type="title"/>
          </p:nvPr>
        </p:nvSpPr>
        <p:spPr>
          <a:xfrm>
            <a:off x="323850" y="188912"/>
            <a:ext cx="7344494" cy="1007840"/>
          </a:xfrm>
        </p:spPr>
        <p:txBody>
          <a:bodyPr/>
          <a:lstStyle/>
          <a:p>
            <a:r>
              <a:rPr lang="fi-FI" dirty="0" smtClean="0"/>
              <a:t>TUTKIMUSTULOSTEN ESITTELY</a:t>
            </a:r>
            <a:r>
              <a:rPr lang="fi-FI" dirty="0"/>
              <a:t/>
            </a:r>
            <a:br>
              <a:rPr lang="fi-FI" dirty="0"/>
            </a:br>
            <a:r>
              <a:rPr lang="fi-FI" dirty="0" smtClean="0"/>
              <a:t>Mekatroniikka-alan työntekijätarve</a:t>
            </a:r>
            <a:endParaRPr lang="en-US" dirty="0"/>
          </a:p>
        </p:txBody>
      </p:sp>
      <p:graphicFrame>
        <p:nvGraphicFramePr>
          <p:cNvPr id="4" name="Content Placeholder 3"/>
          <p:cNvGraphicFramePr>
            <a:graphicFrameLocks/>
          </p:cNvGraphicFramePr>
          <p:nvPr>
            <p:extLst>
              <p:ext uri="{D42A27DB-BD31-4B8C-83A1-F6EECF244321}">
                <p14:modId xmlns="" xmlns:p14="http://schemas.microsoft.com/office/powerpoint/2010/main" val="291763748"/>
              </p:ext>
            </p:extLst>
          </p:nvPr>
        </p:nvGraphicFramePr>
        <p:xfrm>
          <a:off x="357158" y="1357298"/>
          <a:ext cx="8333897" cy="2780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1472" y="1214422"/>
            <a:ext cx="2500330" cy="553998"/>
          </a:xfrm>
          <a:prstGeom prst="rect">
            <a:avLst/>
          </a:prstGeom>
          <a:noFill/>
        </p:spPr>
        <p:txBody>
          <a:bodyPr wrap="square" rtlCol="0">
            <a:spAutoFit/>
          </a:bodyPr>
          <a:lstStyle/>
          <a:p>
            <a:r>
              <a:rPr lang="et-EE" dirty="0" smtClean="0">
                <a:solidFill>
                  <a:srgbClr val="010163"/>
                </a:solidFill>
              </a:rPr>
              <a:t>t</a:t>
            </a:r>
            <a:r>
              <a:rPr lang="fi-FI" dirty="0" smtClean="0">
                <a:solidFill>
                  <a:srgbClr val="010163"/>
                </a:solidFill>
              </a:rPr>
              <a:t>yöntekijöiden määrä</a:t>
            </a:r>
          </a:p>
          <a:p>
            <a:r>
              <a:rPr lang="et-EE" sz="1200" dirty="0" smtClean="0">
                <a:solidFill>
                  <a:srgbClr val="010163"/>
                </a:solidFill>
              </a:rPr>
              <a:t>(</a:t>
            </a:r>
            <a:r>
              <a:rPr lang="fi-FI" sz="1200" dirty="0" smtClean="0">
                <a:solidFill>
                  <a:srgbClr val="010163"/>
                </a:solidFill>
              </a:rPr>
              <a:t>logaritminen asteikko</a:t>
            </a:r>
            <a:r>
              <a:rPr lang="et-EE" sz="1200" dirty="0" smtClean="0">
                <a:solidFill>
                  <a:srgbClr val="010163"/>
                </a:solidFill>
              </a:rPr>
              <a:t>)</a:t>
            </a:r>
            <a:endParaRPr lang="fi-FI" sz="1200" dirty="0" smtClean="0">
              <a:solidFill>
                <a:srgbClr val="010163"/>
              </a:solidFill>
            </a:endParaRPr>
          </a:p>
        </p:txBody>
      </p:sp>
      <p:sp>
        <p:nvSpPr>
          <p:cNvPr id="6" name="TextBox 5"/>
          <p:cNvSpPr txBox="1"/>
          <p:nvPr/>
        </p:nvSpPr>
        <p:spPr>
          <a:xfrm>
            <a:off x="4071934" y="3786190"/>
            <a:ext cx="1368152" cy="369332"/>
          </a:xfrm>
          <a:prstGeom prst="rect">
            <a:avLst/>
          </a:prstGeom>
          <a:noFill/>
        </p:spPr>
        <p:txBody>
          <a:bodyPr wrap="square" rtlCol="0">
            <a:spAutoFit/>
          </a:bodyPr>
          <a:lstStyle/>
          <a:p>
            <a:r>
              <a:rPr lang="fi-FI" dirty="0" smtClean="0">
                <a:solidFill>
                  <a:srgbClr val="010163"/>
                </a:solidFill>
              </a:rPr>
              <a:t>yritykset</a:t>
            </a:r>
            <a:endParaRPr lang="en-US" dirty="0">
              <a:solidFill>
                <a:srgbClr val="010163"/>
              </a:solidFill>
            </a:endParaRPr>
          </a:p>
        </p:txBody>
      </p:sp>
      <p:sp>
        <p:nvSpPr>
          <p:cNvPr id="7" name="Rectangle 6"/>
          <p:cNvSpPr/>
          <p:nvPr/>
        </p:nvSpPr>
        <p:spPr bwMode="auto">
          <a:xfrm>
            <a:off x="486575" y="1268760"/>
            <a:ext cx="8424936" cy="292364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396819" y="4155934"/>
            <a:ext cx="8279637" cy="707886"/>
          </a:xfrm>
          <a:prstGeom prst="rect">
            <a:avLst/>
          </a:prstGeom>
          <a:noFill/>
        </p:spPr>
        <p:txBody>
          <a:bodyPr wrap="square" rtlCol="0">
            <a:spAutoFit/>
          </a:bodyPr>
          <a:lstStyle/>
          <a:p>
            <a:r>
              <a:rPr lang="fi-FI" sz="2000" dirty="0" smtClean="0">
                <a:solidFill>
                  <a:srgbClr val="010163"/>
                </a:solidFill>
              </a:rPr>
              <a:t>Kuva 1</a:t>
            </a:r>
            <a:r>
              <a:rPr lang="et-EE" sz="2000" dirty="0" smtClean="0">
                <a:solidFill>
                  <a:srgbClr val="010163"/>
                </a:solidFill>
              </a:rPr>
              <a:t>1. </a:t>
            </a:r>
            <a:r>
              <a:rPr lang="fi-FI" sz="2000" dirty="0" smtClean="0">
                <a:solidFill>
                  <a:srgbClr val="010163"/>
                </a:solidFill>
              </a:rPr>
              <a:t>Työntekijöiden tarve mekatroniikka-alalla Virossa ja Suomessa </a:t>
            </a:r>
            <a:r>
              <a:rPr lang="et-EE" sz="2000" dirty="0" smtClean="0">
                <a:solidFill>
                  <a:srgbClr val="010163"/>
                </a:solidFill>
              </a:rPr>
              <a:t>	  tänään ja </a:t>
            </a:r>
            <a:r>
              <a:rPr lang="fi-FI" sz="2000" dirty="0" smtClean="0">
                <a:solidFill>
                  <a:srgbClr val="010163"/>
                </a:solidFill>
              </a:rPr>
              <a:t>3-5 vuoden kuluessa</a:t>
            </a:r>
            <a:r>
              <a:rPr lang="et-EE" sz="2000" dirty="0" smtClean="0">
                <a:solidFill>
                  <a:srgbClr val="010163"/>
                </a:solidFill>
              </a:rPr>
              <a:t>.</a:t>
            </a:r>
            <a:endParaRPr lang="en-US" sz="2000" dirty="0">
              <a:solidFill>
                <a:srgbClr val="010163"/>
              </a:solidFill>
            </a:endParaRPr>
          </a:p>
        </p:txBody>
      </p:sp>
      <p:sp>
        <p:nvSpPr>
          <p:cNvPr id="10" name="Oval 9"/>
          <p:cNvSpPr/>
          <p:nvPr/>
        </p:nvSpPr>
        <p:spPr bwMode="auto">
          <a:xfrm rot="702050">
            <a:off x="4434269" y="1687124"/>
            <a:ext cx="663378" cy="2232248"/>
          </a:xfrm>
          <a:prstGeom prst="ellipse">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395536" y="4797152"/>
            <a:ext cx="8424936" cy="1938992"/>
          </a:xfrm>
          <a:prstGeom prst="rect">
            <a:avLst/>
          </a:prstGeom>
          <a:noFill/>
        </p:spPr>
        <p:txBody>
          <a:bodyPr wrap="square" rtlCol="0">
            <a:spAutoFit/>
          </a:bodyPr>
          <a:lstStyle/>
          <a:p>
            <a:pPr algn="just"/>
            <a:r>
              <a:rPr lang="fi-FI" sz="2400" dirty="0" smtClean="0">
                <a:solidFill>
                  <a:srgbClr val="010163"/>
                </a:solidFill>
              </a:rPr>
              <a:t>Mukana olleissa virolaisissa ja suomalaisissa yrityksissä on nyt yhteensä 519 mekatroniikka-alan työntekijää</a:t>
            </a:r>
            <a:r>
              <a:rPr lang="fi-FI" sz="2400" dirty="0">
                <a:solidFill>
                  <a:srgbClr val="010163"/>
                </a:solidFill>
              </a:rPr>
              <a:t> </a:t>
            </a:r>
            <a:r>
              <a:rPr lang="et-EE" sz="2400" dirty="0" smtClean="0">
                <a:solidFill>
                  <a:srgbClr val="010163"/>
                </a:solidFill>
              </a:rPr>
              <a:t>(</a:t>
            </a:r>
            <a:r>
              <a:rPr lang="fi-FI" sz="2400" dirty="0" smtClean="0">
                <a:solidFill>
                  <a:srgbClr val="010163"/>
                </a:solidFill>
              </a:rPr>
              <a:t>punaisella viivalla ympäröidyt pylväät</a:t>
            </a:r>
            <a:r>
              <a:rPr lang="et-EE" sz="2400" dirty="0" smtClean="0">
                <a:solidFill>
                  <a:srgbClr val="010163"/>
                </a:solidFill>
              </a:rPr>
              <a:t>)</a:t>
            </a:r>
            <a:r>
              <a:rPr lang="fi-FI" sz="2400" dirty="0" smtClean="0">
                <a:solidFill>
                  <a:srgbClr val="010163"/>
                </a:solidFill>
              </a:rPr>
              <a:t>. Yritysten mukaan on nousee määrä 3-5 vuoden kuluessa 728</a:t>
            </a:r>
            <a:r>
              <a:rPr lang="et-EE" sz="2400" dirty="0" smtClean="0">
                <a:solidFill>
                  <a:srgbClr val="010163"/>
                </a:solidFill>
              </a:rPr>
              <a:t>. </a:t>
            </a:r>
            <a:r>
              <a:rPr lang="et-EE" sz="2400" b="1" dirty="0" smtClean="0">
                <a:solidFill>
                  <a:srgbClr val="FA740A"/>
                </a:solidFill>
              </a:rPr>
              <a:t>Se</a:t>
            </a:r>
            <a:r>
              <a:rPr lang="fi-FI" sz="2400" b="1" dirty="0" smtClean="0">
                <a:solidFill>
                  <a:srgbClr val="FA740A"/>
                </a:solidFill>
              </a:rPr>
              <a:t> merkitsee 40 % kasvua mekatroniikka-alan työntekijöiden määrään.</a:t>
            </a:r>
            <a:endParaRPr lang="en-US" sz="2400" dirty="0">
              <a:solidFill>
                <a:srgbClr val="010163"/>
              </a:solidFill>
            </a:endParaRPr>
          </a:p>
        </p:txBody>
      </p:sp>
      <p:sp>
        <p:nvSpPr>
          <p:cNvPr id="12" name="Rectangle 11"/>
          <p:cNvSpPr/>
          <p:nvPr/>
        </p:nvSpPr>
        <p:spPr bwMode="auto">
          <a:xfrm>
            <a:off x="5072066" y="3071810"/>
            <a:ext cx="3429024" cy="107157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rot="10800000">
            <a:off x="5072066" y="2928934"/>
            <a:ext cx="357190" cy="142876"/>
          </a:xfrm>
          <a:prstGeom prst="straightConnector1">
            <a:avLst/>
          </a:prstGeom>
          <a:gradFill rotWithShape="1">
            <a:gsLst>
              <a:gs pos="0">
                <a:srgbClr val="7D7DB3"/>
              </a:gs>
              <a:gs pos="100000">
                <a:srgbClr val="7878B0"/>
              </a:gs>
            </a:gsLst>
            <a:lin ang="5400000" scaled="1"/>
          </a:gradFill>
          <a:ln w="9525" cap="flat" cmpd="sng" algn="ctr">
            <a:solidFill>
              <a:srgbClr val="FF0000"/>
            </a:solidFill>
            <a:prstDash val="solid"/>
            <a:round/>
            <a:headEnd type="none" w="med" len="med"/>
            <a:tailEnd type="arrow"/>
          </a:ln>
          <a:effectLst/>
        </p:spPr>
      </p:cxnSp>
      <p:sp>
        <p:nvSpPr>
          <p:cNvPr id="19" name="TextBox 18"/>
          <p:cNvSpPr txBox="1"/>
          <p:nvPr/>
        </p:nvSpPr>
        <p:spPr>
          <a:xfrm>
            <a:off x="1500166" y="1857364"/>
            <a:ext cx="369332" cy="488275"/>
          </a:xfrm>
          <a:prstGeom prst="rect">
            <a:avLst/>
          </a:prstGeom>
          <a:noFill/>
        </p:spPr>
        <p:txBody>
          <a:bodyPr vert="vert270" wrap="square" rtlCol="0">
            <a:spAutoFit/>
          </a:bodyPr>
          <a:lstStyle/>
          <a:p>
            <a:r>
              <a:rPr lang="et-EE" sz="1200" b="1" dirty="0" smtClean="0">
                <a:solidFill>
                  <a:srgbClr val="FA740A"/>
                </a:solidFill>
              </a:rPr>
              <a:t>+12%</a:t>
            </a:r>
            <a:endParaRPr lang="en-US" sz="1200" b="1" dirty="0">
              <a:solidFill>
                <a:srgbClr val="FA740A"/>
              </a:solidFill>
            </a:endParaRPr>
          </a:p>
        </p:txBody>
      </p:sp>
      <p:sp>
        <p:nvSpPr>
          <p:cNvPr id="20" name="TextBox 19"/>
          <p:cNvSpPr txBox="1"/>
          <p:nvPr/>
        </p:nvSpPr>
        <p:spPr>
          <a:xfrm>
            <a:off x="2071670" y="1857364"/>
            <a:ext cx="369332" cy="573234"/>
          </a:xfrm>
          <a:prstGeom prst="rect">
            <a:avLst/>
          </a:prstGeom>
          <a:noFill/>
        </p:spPr>
        <p:txBody>
          <a:bodyPr vert="vert270" wrap="none" rtlCol="0">
            <a:spAutoFit/>
          </a:bodyPr>
          <a:lstStyle/>
          <a:p>
            <a:r>
              <a:rPr lang="et-EE" sz="1200" b="1" dirty="0" smtClean="0">
                <a:solidFill>
                  <a:srgbClr val="FA740A"/>
                </a:solidFill>
              </a:rPr>
              <a:t>+220%</a:t>
            </a:r>
            <a:endParaRPr lang="en-US" sz="1200" b="1" dirty="0">
              <a:solidFill>
                <a:srgbClr val="FA740A"/>
              </a:solidFill>
            </a:endParaRPr>
          </a:p>
        </p:txBody>
      </p:sp>
      <p:sp>
        <p:nvSpPr>
          <p:cNvPr id="21" name="TextBox 20"/>
          <p:cNvSpPr txBox="1"/>
          <p:nvPr/>
        </p:nvSpPr>
        <p:spPr>
          <a:xfrm>
            <a:off x="2643174" y="1857364"/>
            <a:ext cx="369332" cy="488275"/>
          </a:xfrm>
          <a:prstGeom prst="rect">
            <a:avLst/>
          </a:prstGeom>
          <a:noFill/>
        </p:spPr>
        <p:txBody>
          <a:bodyPr vert="vert270" wrap="none" rtlCol="0">
            <a:spAutoFit/>
          </a:bodyPr>
          <a:lstStyle/>
          <a:p>
            <a:r>
              <a:rPr lang="et-EE" sz="1200" b="1" dirty="0" smtClean="0">
                <a:solidFill>
                  <a:srgbClr val="FA740A"/>
                </a:solidFill>
              </a:rPr>
              <a:t>+28%</a:t>
            </a:r>
            <a:endParaRPr lang="en-US" sz="1200" b="1" dirty="0">
              <a:solidFill>
                <a:srgbClr val="FA740A"/>
              </a:solidFill>
            </a:endParaRPr>
          </a:p>
        </p:txBody>
      </p:sp>
      <p:sp>
        <p:nvSpPr>
          <p:cNvPr id="22" name="TextBox 21"/>
          <p:cNvSpPr txBox="1"/>
          <p:nvPr/>
        </p:nvSpPr>
        <p:spPr>
          <a:xfrm>
            <a:off x="3214678" y="1857364"/>
            <a:ext cx="369332" cy="403316"/>
          </a:xfrm>
          <a:prstGeom prst="rect">
            <a:avLst/>
          </a:prstGeom>
          <a:noFill/>
        </p:spPr>
        <p:txBody>
          <a:bodyPr vert="vert270" wrap="none" rtlCol="0">
            <a:spAutoFit/>
          </a:bodyPr>
          <a:lstStyle/>
          <a:p>
            <a:r>
              <a:rPr lang="et-EE" sz="1200" b="1" dirty="0" smtClean="0">
                <a:solidFill>
                  <a:srgbClr val="FA740A"/>
                </a:solidFill>
              </a:rPr>
              <a:t>+0%</a:t>
            </a:r>
            <a:endParaRPr lang="en-US" sz="1200" b="1" dirty="0">
              <a:solidFill>
                <a:srgbClr val="FA740A"/>
              </a:solidFill>
            </a:endParaRPr>
          </a:p>
        </p:txBody>
      </p:sp>
      <p:sp>
        <p:nvSpPr>
          <p:cNvPr id="23" name="TextBox 22"/>
          <p:cNvSpPr txBox="1"/>
          <p:nvPr/>
        </p:nvSpPr>
        <p:spPr>
          <a:xfrm>
            <a:off x="3786182" y="1857364"/>
            <a:ext cx="369332" cy="488275"/>
          </a:xfrm>
          <a:prstGeom prst="rect">
            <a:avLst/>
          </a:prstGeom>
          <a:noFill/>
        </p:spPr>
        <p:txBody>
          <a:bodyPr vert="vert270" wrap="none" rtlCol="0">
            <a:spAutoFit/>
          </a:bodyPr>
          <a:lstStyle/>
          <a:p>
            <a:r>
              <a:rPr lang="et-EE" sz="1200" b="1" dirty="0" smtClean="0">
                <a:solidFill>
                  <a:srgbClr val="FA740A"/>
                </a:solidFill>
              </a:rPr>
              <a:t>+89%</a:t>
            </a:r>
            <a:endParaRPr lang="en-US" sz="1200" b="1" dirty="0">
              <a:solidFill>
                <a:srgbClr val="FA740A"/>
              </a:solidFill>
            </a:endParaRPr>
          </a:p>
        </p:txBody>
      </p:sp>
      <p:sp>
        <p:nvSpPr>
          <p:cNvPr id="24" name="TextBox 23"/>
          <p:cNvSpPr txBox="1"/>
          <p:nvPr/>
        </p:nvSpPr>
        <p:spPr>
          <a:xfrm>
            <a:off x="1785918" y="1857364"/>
            <a:ext cx="369332" cy="488275"/>
          </a:xfrm>
          <a:prstGeom prst="rect">
            <a:avLst/>
          </a:prstGeom>
          <a:noFill/>
        </p:spPr>
        <p:txBody>
          <a:bodyPr vert="vert270" wrap="none" rtlCol="0">
            <a:spAutoFit/>
          </a:bodyPr>
          <a:lstStyle/>
          <a:p>
            <a:r>
              <a:rPr lang="et-EE" sz="1200" b="1" dirty="0" smtClean="0">
                <a:solidFill>
                  <a:srgbClr val="6666FF"/>
                </a:solidFill>
              </a:rPr>
              <a:t>+38%</a:t>
            </a:r>
            <a:endParaRPr lang="en-US" sz="1200" b="1" dirty="0">
              <a:solidFill>
                <a:srgbClr val="6666FF"/>
              </a:solidFill>
            </a:endParaRPr>
          </a:p>
        </p:txBody>
      </p:sp>
      <p:sp>
        <p:nvSpPr>
          <p:cNvPr id="25" name="TextBox 24"/>
          <p:cNvSpPr txBox="1"/>
          <p:nvPr/>
        </p:nvSpPr>
        <p:spPr>
          <a:xfrm>
            <a:off x="2285984" y="1857364"/>
            <a:ext cx="369332" cy="488275"/>
          </a:xfrm>
          <a:prstGeom prst="rect">
            <a:avLst/>
          </a:prstGeom>
          <a:noFill/>
        </p:spPr>
        <p:txBody>
          <a:bodyPr vert="vert270" wrap="none" rtlCol="0">
            <a:spAutoFit/>
          </a:bodyPr>
          <a:lstStyle/>
          <a:p>
            <a:r>
              <a:rPr lang="et-EE" sz="1200" b="1" dirty="0" smtClean="0">
                <a:solidFill>
                  <a:srgbClr val="6666FF"/>
                </a:solidFill>
              </a:rPr>
              <a:t>+16%</a:t>
            </a:r>
            <a:endParaRPr lang="en-US" sz="1200" b="1" dirty="0">
              <a:solidFill>
                <a:srgbClr val="6666FF"/>
              </a:solidFill>
            </a:endParaRPr>
          </a:p>
        </p:txBody>
      </p:sp>
      <p:sp>
        <p:nvSpPr>
          <p:cNvPr id="26" name="TextBox 25"/>
          <p:cNvSpPr txBox="1"/>
          <p:nvPr/>
        </p:nvSpPr>
        <p:spPr>
          <a:xfrm>
            <a:off x="2857488" y="1857364"/>
            <a:ext cx="369332" cy="488275"/>
          </a:xfrm>
          <a:prstGeom prst="rect">
            <a:avLst/>
          </a:prstGeom>
          <a:noFill/>
        </p:spPr>
        <p:txBody>
          <a:bodyPr vert="vert270" wrap="none" rtlCol="0">
            <a:spAutoFit/>
          </a:bodyPr>
          <a:lstStyle/>
          <a:p>
            <a:r>
              <a:rPr lang="et-EE" sz="1200" b="1" dirty="0" smtClean="0">
                <a:solidFill>
                  <a:srgbClr val="6666FF"/>
                </a:solidFill>
              </a:rPr>
              <a:t>+50%</a:t>
            </a:r>
            <a:endParaRPr lang="en-US" sz="1200" b="1" dirty="0">
              <a:solidFill>
                <a:srgbClr val="6666FF"/>
              </a:solidFill>
            </a:endParaRPr>
          </a:p>
        </p:txBody>
      </p:sp>
      <p:sp>
        <p:nvSpPr>
          <p:cNvPr id="27" name="TextBox 26"/>
          <p:cNvSpPr txBox="1"/>
          <p:nvPr/>
        </p:nvSpPr>
        <p:spPr>
          <a:xfrm>
            <a:off x="3428992" y="1857364"/>
            <a:ext cx="369332" cy="403316"/>
          </a:xfrm>
          <a:prstGeom prst="rect">
            <a:avLst/>
          </a:prstGeom>
          <a:noFill/>
        </p:spPr>
        <p:txBody>
          <a:bodyPr vert="vert270" wrap="none" rtlCol="0">
            <a:spAutoFit/>
          </a:bodyPr>
          <a:lstStyle/>
          <a:p>
            <a:r>
              <a:rPr lang="et-EE" sz="1200" b="1" dirty="0" smtClean="0">
                <a:solidFill>
                  <a:srgbClr val="6666FF"/>
                </a:solidFill>
              </a:rPr>
              <a:t>+0%</a:t>
            </a:r>
            <a:endParaRPr lang="en-US" sz="1200" b="1" dirty="0">
              <a:solidFill>
                <a:srgbClr val="6666FF"/>
              </a:solidFill>
            </a:endParaRPr>
          </a:p>
        </p:txBody>
      </p:sp>
      <p:sp>
        <p:nvSpPr>
          <p:cNvPr id="28" name="TextBox 27"/>
          <p:cNvSpPr txBox="1"/>
          <p:nvPr/>
        </p:nvSpPr>
        <p:spPr>
          <a:xfrm>
            <a:off x="4000496" y="1857364"/>
            <a:ext cx="369332" cy="488275"/>
          </a:xfrm>
          <a:prstGeom prst="rect">
            <a:avLst/>
          </a:prstGeom>
          <a:noFill/>
        </p:spPr>
        <p:txBody>
          <a:bodyPr vert="vert270" wrap="none" rtlCol="0">
            <a:spAutoFit/>
          </a:bodyPr>
          <a:lstStyle/>
          <a:p>
            <a:r>
              <a:rPr lang="et-EE" sz="1200" b="1" dirty="0" smtClean="0">
                <a:solidFill>
                  <a:srgbClr val="6666FF"/>
                </a:solidFill>
              </a:rPr>
              <a:t>+18%</a:t>
            </a:r>
            <a:endParaRPr lang="en-US" sz="1200" b="1" dirty="0">
              <a:solidFill>
                <a:srgbClr val="6666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875"/>
            <a:ext cx="8568952" cy="4713288"/>
          </a:xfrm>
        </p:spPr>
        <p:txBody>
          <a:bodyPr/>
          <a:lstStyle/>
          <a:p>
            <a:pPr marL="0" algn="just">
              <a:buNone/>
            </a:pPr>
            <a:r>
              <a:rPr lang="fi-FI" dirty="0" smtClean="0"/>
              <a:t>Mekatroniikka-alalla on Virossa ja Suomessa tänään 35 ammattinimikettä</a:t>
            </a:r>
            <a:r>
              <a:rPr lang="et-EE" dirty="0" smtClean="0"/>
              <a:t>.</a:t>
            </a:r>
            <a:r>
              <a:rPr lang="fi-FI" dirty="0" smtClean="0"/>
              <a:t> Eniten on työntekijöitä </a:t>
            </a:r>
            <a:r>
              <a:rPr lang="et-EE" dirty="0" smtClean="0"/>
              <a:t>(</a:t>
            </a:r>
            <a:r>
              <a:rPr lang="fi-FI" dirty="0" smtClean="0"/>
              <a:t>ks. </a:t>
            </a:r>
            <a:r>
              <a:rPr lang="et-EE" dirty="0" smtClean="0"/>
              <a:t>k</a:t>
            </a:r>
            <a:r>
              <a:rPr lang="fi-FI" dirty="0" smtClean="0"/>
              <a:t>uva 1</a:t>
            </a:r>
            <a:r>
              <a:rPr lang="et-EE" dirty="0" smtClean="0"/>
              <a:t>2</a:t>
            </a:r>
            <a:r>
              <a:rPr lang="fi-FI" dirty="0" smtClean="0"/>
              <a:t>, s</a:t>
            </a:r>
            <a:r>
              <a:rPr lang="et-EE" dirty="0" smtClean="0"/>
              <a:t>. 27) </a:t>
            </a:r>
            <a:r>
              <a:rPr lang="fi-FI" dirty="0" smtClean="0"/>
              <a:t> seuraavissa ammattiryhmissä</a:t>
            </a:r>
            <a:r>
              <a:rPr lang="et-EE" dirty="0" smtClean="0"/>
              <a:t>:</a:t>
            </a:r>
          </a:p>
          <a:p>
            <a:pPr marL="0" algn="just">
              <a:lnSpc>
                <a:spcPct val="80000"/>
              </a:lnSpc>
            </a:pPr>
            <a:r>
              <a:rPr lang="et-EE" dirty="0" smtClean="0">
                <a:solidFill>
                  <a:schemeClr val="accent6">
                    <a:lumMod val="75000"/>
                  </a:schemeClr>
                </a:solidFill>
              </a:rPr>
              <a:t>SMA-asentajat</a:t>
            </a:r>
          </a:p>
          <a:p>
            <a:pPr marL="0" algn="just">
              <a:lnSpc>
                <a:spcPct val="80000"/>
              </a:lnSpc>
            </a:pPr>
            <a:r>
              <a:rPr lang="fi-FI" dirty="0" smtClean="0">
                <a:solidFill>
                  <a:schemeClr val="accent6">
                    <a:lumMod val="75000"/>
                  </a:schemeClr>
                </a:solidFill>
              </a:rPr>
              <a:t>Elektroniikkatekniko</a:t>
            </a:r>
            <a:r>
              <a:rPr lang="et-EE" dirty="0" smtClean="0">
                <a:solidFill>
                  <a:schemeClr val="accent6">
                    <a:lumMod val="75000"/>
                  </a:schemeClr>
                </a:solidFill>
              </a:rPr>
              <a:t>t</a:t>
            </a:r>
          </a:p>
          <a:p>
            <a:pPr marL="0" algn="just">
              <a:lnSpc>
                <a:spcPct val="80000"/>
              </a:lnSpc>
            </a:pPr>
            <a:r>
              <a:rPr lang="fi-FI" dirty="0" smtClean="0"/>
              <a:t>Hitsaaja</a:t>
            </a:r>
            <a:r>
              <a:rPr lang="et-EE" dirty="0" smtClean="0"/>
              <a:t>t</a:t>
            </a:r>
          </a:p>
          <a:p>
            <a:pPr marL="0" algn="just">
              <a:lnSpc>
                <a:spcPct val="80000"/>
              </a:lnSpc>
            </a:pPr>
            <a:r>
              <a:rPr lang="et-EE" dirty="0" smtClean="0"/>
              <a:t>CNC-koneistajat</a:t>
            </a:r>
          </a:p>
          <a:p>
            <a:pPr marL="0" algn="just">
              <a:lnSpc>
                <a:spcPct val="80000"/>
              </a:lnSpc>
            </a:pPr>
            <a:r>
              <a:rPr lang="fi-FI" dirty="0" smtClean="0">
                <a:solidFill>
                  <a:schemeClr val="accent6">
                    <a:lumMod val="75000"/>
                  </a:schemeClr>
                </a:solidFill>
              </a:rPr>
              <a:t>Ohjelmisto-insinööri</a:t>
            </a:r>
            <a:r>
              <a:rPr lang="et-EE" dirty="0" smtClean="0">
                <a:solidFill>
                  <a:schemeClr val="accent6">
                    <a:lumMod val="75000"/>
                  </a:schemeClr>
                </a:solidFill>
              </a:rPr>
              <a:t>t</a:t>
            </a:r>
          </a:p>
          <a:p>
            <a:pPr marL="0" algn="just">
              <a:lnSpc>
                <a:spcPct val="80000"/>
              </a:lnSpc>
            </a:pPr>
            <a:r>
              <a:rPr lang="et-EE" dirty="0" smtClean="0">
                <a:solidFill>
                  <a:schemeClr val="accent6">
                    <a:lumMod val="75000"/>
                  </a:schemeClr>
                </a:solidFill>
              </a:rPr>
              <a:t>Koneistajat</a:t>
            </a:r>
          </a:p>
          <a:p>
            <a:pPr marL="0" algn="just">
              <a:lnSpc>
                <a:spcPct val="80000"/>
              </a:lnSpc>
            </a:pPr>
            <a:r>
              <a:rPr lang="fi-FI" dirty="0" smtClean="0"/>
              <a:t>Myynti-insinöörit</a:t>
            </a:r>
            <a:endParaRPr lang="et-EE" dirty="0" smtClean="0"/>
          </a:p>
          <a:p>
            <a:pPr marL="0" algn="just">
              <a:lnSpc>
                <a:spcPct val="80000"/>
              </a:lnSpc>
            </a:pPr>
            <a:r>
              <a:rPr lang="fi-FI" dirty="0" smtClean="0">
                <a:solidFill>
                  <a:schemeClr val="accent6">
                    <a:lumMod val="75000"/>
                  </a:schemeClr>
                </a:solidFill>
              </a:rPr>
              <a:t>Testaustekniko</a:t>
            </a:r>
            <a:r>
              <a:rPr lang="et-EE" dirty="0" smtClean="0">
                <a:solidFill>
                  <a:schemeClr val="accent6">
                    <a:lumMod val="75000"/>
                  </a:schemeClr>
                </a:solidFill>
              </a:rPr>
              <a:t>t</a:t>
            </a:r>
            <a:r>
              <a:rPr lang="fi-FI" dirty="0" smtClean="0">
                <a:solidFill>
                  <a:schemeClr val="accent6">
                    <a:lumMod val="75000"/>
                  </a:schemeClr>
                </a:solidFill>
              </a:rPr>
              <a:t>, testausinsinööri</a:t>
            </a:r>
            <a:r>
              <a:rPr lang="et-EE" dirty="0" smtClean="0">
                <a:solidFill>
                  <a:schemeClr val="accent6">
                    <a:lumMod val="75000"/>
                  </a:schemeClr>
                </a:solidFill>
              </a:rPr>
              <a:t>t</a:t>
            </a:r>
          </a:p>
          <a:p>
            <a:pPr marL="0" algn="just">
              <a:lnSpc>
                <a:spcPct val="80000"/>
              </a:lnSpc>
            </a:pPr>
            <a:r>
              <a:rPr lang="fi-FI" dirty="0" smtClean="0">
                <a:solidFill>
                  <a:schemeClr val="accent6">
                    <a:lumMod val="75000"/>
                  </a:schemeClr>
                </a:solidFill>
              </a:rPr>
              <a:t>Mekaanikot, mekaniikkasuunnittelijat</a:t>
            </a:r>
            <a:endParaRPr lang="et-EE" dirty="0" smtClean="0">
              <a:solidFill>
                <a:schemeClr val="accent6">
                  <a:lumMod val="75000"/>
                </a:schemeClr>
              </a:solidFill>
            </a:endParaRPr>
          </a:p>
          <a:p>
            <a:pPr marL="0" algn="just">
              <a:lnSpc>
                <a:spcPct val="80000"/>
              </a:lnSpc>
            </a:pPr>
            <a:r>
              <a:rPr lang="fi-FI" dirty="0" smtClean="0">
                <a:solidFill>
                  <a:schemeClr val="accent6">
                    <a:lumMod val="75000"/>
                  </a:schemeClr>
                </a:solidFill>
              </a:rPr>
              <a:t>Leikkaajat</a:t>
            </a:r>
            <a:endParaRPr lang="et-EE" dirty="0" smtClean="0">
              <a:solidFill>
                <a:schemeClr val="accent6">
                  <a:lumMod val="75000"/>
                </a:schemeClr>
              </a:solidFill>
            </a:endParaRPr>
          </a:p>
          <a:p>
            <a:pPr marL="0" algn="just">
              <a:lnSpc>
                <a:spcPct val="80000"/>
              </a:lnSpc>
            </a:pPr>
            <a:r>
              <a:rPr lang="fi-FI" dirty="0" smtClean="0">
                <a:solidFill>
                  <a:schemeClr val="accent6">
                    <a:lumMod val="75000"/>
                  </a:schemeClr>
                </a:solidFill>
              </a:rPr>
              <a:t>Sähkömekaanikot</a:t>
            </a:r>
          </a:p>
          <a:p>
            <a:pPr marL="0" algn="just"/>
            <a:endParaRPr lang="et-EE" dirty="0" smtClean="0"/>
          </a:p>
          <a:p>
            <a:pPr marL="0" algn="just"/>
            <a:endParaRPr lang="et-EE" dirty="0" smtClean="0"/>
          </a:p>
          <a:p>
            <a:pPr marL="0" algn="just"/>
            <a:endParaRPr lang="et-EE" dirty="0" smtClean="0"/>
          </a:p>
          <a:p>
            <a:pPr marL="0" algn="just"/>
            <a:endParaRPr lang="et-EE" dirty="0" smtClean="0"/>
          </a:p>
          <a:p>
            <a:pPr marL="0" algn="just"/>
            <a:endParaRPr lang="et-EE" dirty="0" smtClean="0"/>
          </a:p>
          <a:p>
            <a:pPr marL="0" algn="just"/>
            <a:endParaRPr lang="et-EE" dirty="0" smtClean="0"/>
          </a:p>
          <a:p>
            <a:pPr marL="0" algn="just">
              <a:buNone/>
            </a:pPr>
            <a:r>
              <a:rPr lang="et-EE" dirty="0" smtClean="0"/>
              <a:t>  </a:t>
            </a:r>
            <a:endParaRPr lang="en-US" dirty="0"/>
          </a:p>
        </p:txBody>
      </p:sp>
      <p:sp>
        <p:nvSpPr>
          <p:cNvPr id="3" name="Title 2"/>
          <p:cNvSpPr>
            <a:spLocks noGrp="1"/>
          </p:cNvSpPr>
          <p:nvPr>
            <p:ph type="title"/>
          </p:nvPr>
        </p:nvSpPr>
        <p:spPr>
          <a:xfrm>
            <a:off x="323850" y="188912"/>
            <a:ext cx="7560518" cy="1007840"/>
          </a:xfrm>
        </p:spPr>
        <p:txBody>
          <a:bodyPr/>
          <a:lstStyle/>
          <a:p>
            <a:r>
              <a:rPr lang="fi-FI" dirty="0" smtClean="0"/>
              <a:t>TUTKIMUSTULOSTEN ESITTELY</a:t>
            </a:r>
            <a:br>
              <a:rPr lang="fi-FI" dirty="0" smtClean="0"/>
            </a:br>
            <a:r>
              <a:rPr lang="fi-FI" dirty="0" smtClean="0"/>
              <a:t>Mekatroniikka-alan työtehtävät tänään</a:t>
            </a:r>
            <a:endParaRPr lang="et-E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88912"/>
            <a:ext cx="8208590" cy="1007840"/>
          </a:xfrm>
        </p:spPr>
        <p:txBody>
          <a:bodyPr/>
          <a:lstStyle/>
          <a:p>
            <a:r>
              <a:rPr lang="fi-FI" dirty="0" smtClean="0"/>
              <a:t>TUTKIMUSTULOSTEN ESITTELY</a:t>
            </a:r>
            <a:r>
              <a:rPr lang="fi-FI" dirty="0"/>
              <a:t/>
            </a:r>
            <a:br>
              <a:rPr lang="fi-FI" dirty="0"/>
            </a:br>
            <a:r>
              <a:rPr lang="fi-FI" dirty="0" smtClean="0"/>
              <a:t> Mekatroniikka-alan työtehtävät tänään</a:t>
            </a:r>
            <a:endParaRPr lang="et-EE" dirty="0"/>
          </a:p>
        </p:txBody>
      </p:sp>
      <p:sp>
        <p:nvSpPr>
          <p:cNvPr id="6" name="TextBox 5"/>
          <p:cNvSpPr txBox="1"/>
          <p:nvPr/>
        </p:nvSpPr>
        <p:spPr>
          <a:xfrm>
            <a:off x="395536" y="5949280"/>
            <a:ext cx="8604448" cy="707886"/>
          </a:xfrm>
          <a:prstGeom prst="rect">
            <a:avLst/>
          </a:prstGeom>
          <a:noFill/>
        </p:spPr>
        <p:txBody>
          <a:bodyPr wrap="square" rtlCol="0">
            <a:spAutoFit/>
          </a:bodyPr>
          <a:lstStyle/>
          <a:p>
            <a:r>
              <a:rPr lang="fi-FI" sz="2000" dirty="0" smtClean="0">
                <a:solidFill>
                  <a:srgbClr val="010163"/>
                </a:solidFill>
              </a:rPr>
              <a:t>Kuva</a:t>
            </a:r>
            <a:r>
              <a:rPr lang="et-EE" sz="2000" dirty="0" smtClean="0">
                <a:solidFill>
                  <a:srgbClr val="010163"/>
                </a:solidFill>
              </a:rPr>
              <a:t> 12. </a:t>
            </a:r>
            <a:r>
              <a:rPr lang="fi-FI" sz="2000" dirty="0" smtClean="0">
                <a:solidFill>
                  <a:srgbClr val="010163"/>
                </a:solidFill>
              </a:rPr>
              <a:t>Mekatroniikka-alan työntekij</a:t>
            </a:r>
            <a:r>
              <a:rPr lang="et-EE" sz="2000" dirty="0" smtClean="0">
                <a:solidFill>
                  <a:srgbClr val="010163"/>
                </a:solidFill>
              </a:rPr>
              <a:t>öiden lukumäärä</a:t>
            </a:r>
            <a:r>
              <a:rPr lang="fi-FI" sz="2000" dirty="0" smtClean="0">
                <a:solidFill>
                  <a:srgbClr val="010163"/>
                </a:solidFill>
              </a:rPr>
              <a:t> </a:t>
            </a:r>
            <a:r>
              <a:rPr lang="et-EE" sz="2000" dirty="0" smtClean="0">
                <a:solidFill>
                  <a:srgbClr val="010163"/>
                </a:solidFill>
              </a:rPr>
              <a:t>	 	 		  </a:t>
            </a:r>
            <a:r>
              <a:rPr lang="fi-FI" sz="2000" dirty="0" smtClean="0">
                <a:solidFill>
                  <a:srgbClr val="010163"/>
                </a:solidFill>
              </a:rPr>
              <a:t>ammattinimikkeittäin järjestettynä</a:t>
            </a:r>
            <a:r>
              <a:rPr lang="et-EE" sz="2000" dirty="0" smtClean="0">
                <a:solidFill>
                  <a:srgbClr val="010163"/>
                </a:solidFill>
              </a:rPr>
              <a:t>.</a:t>
            </a:r>
            <a:endParaRPr lang="en-US" sz="2000" dirty="0">
              <a:solidFill>
                <a:srgbClr val="010163"/>
              </a:solidFill>
            </a:endParaRPr>
          </a:p>
        </p:txBody>
      </p:sp>
      <p:sp>
        <p:nvSpPr>
          <p:cNvPr id="7" name="TextBox 6"/>
          <p:cNvSpPr txBox="1"/>
          <p:nvPr/>
        </p:nvSpPr>
        <p:spPr>
          <a:xfrm>
            <a:off x="428596" y="5445224"/>
            <a:ext cx="2428892" cy="369332"/>
          </a:xfrm>
          <a:prstGeom prst="rect">
            <a:avLst/>
          </a:prstGeom>
          <a:noFill/>
        </p:spPr>
        <p:txBody>
          <a:bodyPr wrap="square" rtlCol="0">
            <a:spAutoFit/>
          </a:bodyPr>
          <a:lstStyle/>
          <a:p>
            <a:r>
              <a:rPr lang="et-EE" dirty="0" smtClean="0">
                <a:solidFill>
                  <a:srgbClr val="010163"/>
                </a:solidFill>
              </a:rPr>
              <a:t>t</a:t>
            </a:r>
            <a:r>
              <a:rPr lang="fi-FI" dirty="0" smtClean="0">
                <a:solidFill>
                  <a:srgbClr val="010163"/>
                </a:solidFill>
              </a:rPr>
              <a:t>yöntekijöiden määrä</a:t>
            </a:r>
            <a:endParaRPr lang="en-US" dirty="0">
              <a:solidFill>
                <a:srgbClr val="010163"/>
              </a:solidFill>
            </a:endParaRPr>
          </a:p>
        </p:txBody>
      </p:sp>
      <p:sp>
        <p:nvSpPr>
          <p:cNvPr id="10" name="Rectangle 9"/>
          <p:cNvSpPr/>
          <p:nvPr/>
        </p:nvSpPr>
        <p:spPr bwMode="auto">
          <a:xfrm>
            <a:off x="467544" y="1268760"/>
            <a:ext cx="8443967" cy="4732008"/>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9" name="TextBox 6"/>
          <p:cNvSpPr txBox="1"/>
          <p:nvPr/>
        </p:nvSpPr>
        <p:spPr>
          <a:xfrm>
            <a:off x="5572132" y="1285860"/>
            <a:ext cx="152128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800" dirty="0" smtClean="0">
                <a:solidFill>
                  <a:srgbClr val="010163"/>
                </a:solidFill>
              </a:rPr>
              <a:t>ammatit</a:t>
            </a:r>
            <a:endParaRPr lang="en-US" sz="1800" dirty="0">
              <a:solidFill>
                <a:srgbClr val="010163"/>
              </a:solidFill>
            </a:endParaRPr>
          </a:p>
        </p:txBody>
      </p:sp>
      <p:graphicFrame>
        <p:nvGraphicFramePr>
          <p:cNvPr id="11" name="Content Placeholder 3"/>
          <p:cNvGraphicFramePr>
            <a:graphicFrameLocks noGrp="1"/>
          </p:cNvGraphicFramePr>
          <p:nvPr>
            <p:ph idx="1"/>
            <p:extLst>
              <p:ext uri="{D42A27DB-BD31-4B8C-83A1-F6EECF244321}">
                <p14:modId xmlns="" xmlns:p14="http://schemas.microsoft.com/office/powerpoint/2010/main" val="1526896653"/>
              </p:ext>
            </p:extLst>
          </p:nvPr>
        </p:nvGraphicFramePr>
        <p:xfrm>
          <a:off x="928630" y="1357298"/>
          <a:ext cx="8215370" cy="47149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28736"/>
            <a:ext cx="8506147" cy="4697427"/>
          </a:xfrm>
        </p:spPr>
        <p:txBody>
          <a:bodyPr/>
          <a:lstStyle/>
          <a:p>
            <a:pPr marL="0" indent="0" algn="just">
              <a:lnSpc>
                <a:spcPct val="90000"/>
              </a:lnSpc>
              <a:buNone/>
            </a:pPr>
            <a:r>
              <a:rPr lang="fi-FI" dirty="0" smtClean="0"/>
              <a:t>Mukana olevat yritykset ennustavat suurinta kasvua seuraavissa mekatroniikka-alan työntehtävissä 3-5 vuoden kuluessa (ks. kuva </a:t>
            </a:r>
            <a:r>
              <a:rPr lang="et-EE" dirty="0" smtClean="0"/>
              <a:t>13</a:t>
            </a:r>
            <a:r>
              <a:rPr lang="fi-FI" dirty="0" smtClean="0"/>
              <a:t>, s</a:t>
            </a:r>
            <a:r>
              <a:rPr lang="et-EE" dirty="0" smtClean="0"/>
              <a:t>. 29):</a:t>
            </a:r>
          </a:p>
          <a:p>
            <a:pPr algn="just">
              <a:lnSpc>
                <a:spcPct val="90000"/>
              </a:lnSpc>
            </a:pPr>
            <a:r>
              <a:rPr lang="fi-FI" dirty="0" smtClean="0">
                <a:solidFill>
                  <a:schemeClr val="accent6">
                    <a:lumMod val="75000"/>
                  </a:schemeClr>
                </a:solidFill>
              </a:rPr>
              <a:t>Ohjelmistoinsinööri</a:t>
            </a:r>
            <a:r>
              <a:rPr lang="et-EE" dirty="0" smtClean="0"/>
              <a:t> (+ 61 </a:t>
            </a:r>
            <a:r>
              <a:rPr lang="fi-FI" dirty="0" smtClean="0"/>
              <a:t>h</a:t>
            </a:r>
            <a:r>
              <a:rPr lang="et-EE" dirty="0" smtClean="0"/>
              <a:t>enki</a:t>
            </a:r>
            <a:r>
              <a:rPr lang="fi-FI" dirty="0" smtClean="0"/>
              <a:t>löä</a:t>
            </a:r>
            <a:r>
              <a:rPr lang="et-EE" dirty="0" smtClean="0"/>
              <a:t>)</a:t>
            </a:r>
          </a:p>
          <a:p>
            <a:pPr algn="just">
              <a:lnSpc>
                <a:spcPct val="90000"/>
              </a:lnSpc>
            </a:pPr>
            <a:r>
              <a:rPr lang="fi-FI" dirty="0" smtClean="0"/>
              <a:t>Mekatro</a:t>
            </a:r>
            <a:r>
              <a:rPr lang="et-EE" dirty="0" smtClean="0"/>
              <a:t>o</a:t>
            </a:r>
            <a:r>
              <a:rPr lang="fi-FI" dirty="0" smtClean="0"/>
              <a:t>nikk</a:t>
            </a:r>
            <a:r>
              <a:rPr lang="et-EE" dirty="0" smtClean="0"/>
              <a:t>o (+ 31 </a:t>
            </a:r>
            <a:r>
              <a:rPr lang="fi-FI" dirty="0" smtClean="0"/>
              <a:t>h</a:t>
            </a:r>
            <a:r>
              <a:rPr lang="et-EE" dirty="0" smtClean="0"/>
              <a:t>enki</a:t>
            </a:r>
            <a:r>
              <a:rPr lang="fi-FI" dirty="0" smtClean="0"/>
              <a:t>löä</a:t>
            </a:r>
            <a:r>
              <a:rPr lang="et-EE" dirty="0" smtClean="0"/>
              <a:t>)</a:t>
            </a:r>
          </a:p>
          <a:p>
            <a:pPr algn="just">
              <a:lnSpc>
                <a:spcPct val="90000"/>
              </a:lnSpc>
            </a:pPr>
            <a:r>
              <a:rPr lang="fi-FI" dirty="0" smtClean="0"/>
              <a:t>Automaatioasentaja </a:t>
            </a:r>
            <a:r>
              <a:rPr lang="et-EE" dirty="0" smtClean="0"/>
              <a:t>(+ 30 </a:t>
            </a:r>
            <a:r>
              <a:rPr lang="fi-FI" dirty="0" smtClean="0"/>
              <a:t>h</a:t>
            </a:r>
            <a:r>
              <a:rPr lang="et-EE" dirty="0" smtClean="0"/>
              <a:t>enki</a:t>
            </a:r>
            <a:r>
              <a:rPr lang="fi-FI" dirty="0" smtClean="0"/>
              <a:t>löä</a:t>
            </a:r>
            <a:r>
              <a:rPr lang="et-EE" dirty="0" smtClean="0"/>
              <a:t>)</a:t>
            </a:r>
          </a:p>
          <a:p>
            <a:pPr marL="0" indent="0" algn="just">
              <a:lnSpc>
                <a:spcPct val="90000"/>
              </a:lnSpc>
              <a:buNone/>
            </a:pPr>
            <a:r>
              <a:rPr lang="et-EE" sz="900" dirty="0" smtClean="0"/>
              <a:t> </a:t>
            </a:r>
          </a:p>
          <a:p>
            <a:pPr marL="0" indent="0" algn="just">
              <a:lnSpc>
                <a:spcPct val="90000"/>
              </a:lnSpc>
              <a:buNone/>
            </a:pPr>
            <a:r>
              <a:rPr lang="fi-FI" dirty="0" smtClean="0"/>
              <a:t>Työntekijärakenteessa ei ennusteta suuria muutoksia (ks. </a:t>
            </a:r>
            <a:r>
              <a:rPr lang="et-EE" dirty="0" smtClean="0"/>
              <a:t>k</a:t>
            </a:r>
            <a:r>
              <a:rPr lang="fi-FI" dirty="0" smtClean="0"/>
              <a:t>uva 1</a:t>
            </a:r>
            <a:r>
              <a:rPr lang="et-EE" dirty="0" smtClean="0"/>
              <a:t>3</a:t>
            </a:r>
            <a:r>
              <a:rPr lang="fi-FI" dirty="0" smtClean="0"/>
              <a:t>, s. 29)</a:t>
            </a:r>
            <a:r>
              <a:rPr lang="et-EE" dirty="0" smtClean="0"/>
              <a:t>. </a:t>
            </a:r>
            <a:r>
              <a:rPr lang="fi-FI" dirty="0" smtClean="0"/>
              <a:t>Uusina ammattinimikkeinä nimettiin</a:t>
            </a:r>
            <a:r>
              <a:rPr lang="et-EE" dirty="0" smtClean="0"/>
              <a:t>:</a:t>
            </a:r>
          </a:p>
          <a:p>
            <a:pPr algn="just">
              <a:lnSpc>
                <a:spcPct val="90000"/>
              </a:lnSpc>
            </a:pPr>
            <a:r>
              <a:rPr lang="fi-FI" dirty="0" smtClean="0"/>
              <a:t>Muotoilija </a:t>
            </a:r>
            <a:r>
              <a:rPr lang="et-EE" dirty="0" smtClean="0"/>
              <a:t>(6 </a:t>
            </a:r>
            <a:r>
              <a:rPr lang="fi-FI" dirty="0" smtClean="0"/>
              <a:t>h</a:t>
            </a:r>
            <a:r>
              <a:rPr lang="et-EE" dirty="0" smtClean="0"/>
              <a:t>enki</a:t>
            </a:r>
            <a:r>
              <a:rPr lang="fi-FI" dirty="0" smtClean="0"/>
              <a:t>löä</a:t>
            </a:r>
            <a:r>
              <a:rPr lang="et-EE" dirty="0" smtClean="0"/>
              <a:t>)</a:t>
            </a:r>
          </a:p>
          <a:p>
            <a:pPr algn="just">
              <a:lnSpc>
                <a:spcPct val="90000"/>
              </a:lnSpc>
            </a:pPr>
            <a:r>
              <a:rPr lang="fi-FI" dirty="0" smtClean="0"/>
              <a:t>Metrologia-insinööri </a:t>
            </a:r>
            <a:r>
              <a:rPr lang="et-EE" dirty="0" smtClean="0"/>
              <a:t>(2 </a:t>
            </a:r>
            <a:r>
              <a:rPr lang="fi-FI" dirty="0" smtClean="0"/>
              <a:t>h</a:t>
            </a:r>
            <a:r>
              <a:rPr lang="et-EE" dirty="0" smtClean="0"/>
              <a:t>enki</a:t>
            </a:r>
            <a:r>
              <a:rPr lang="fi-FI" dirty="0" smtClean="0"/>
              <a:t>löä</a:t>
            </a:r>
            <a:r>
              <a:rPr lang="et-EE" dirty="0" smtClean="0"/>
              <a:t>)</a:t>
            </a:r>
          </a:p>
          <a:p>
            <a:pPr algn="just">
              <a:lnSpc>
                <a:spcPct val="90000"/>
              </a:lnSpc>
            </a:pPr>
            <a:r>
              <a:rPr lang="et-EE" dirty="0" smtClean="0"/>
              <a:t>I</a:t>
            </a:r>
            <a:r>
              <a:rPr lang="fi-FI" dirty="0" smtClean="0"/>
              <a:t>nsinööri</a:t>
            </a:r>
            <a:r>
              <a:rPr lang="et-EE" dirty="0" smtClean="0"/>
              <a:t>-suunnittelija (3 </a:t>
            </a:r>
            <a:r>
              <a:rPr lang="fi-FI" dirty="0" smtClean="0"/>
              <a:t>h</a:t>
            </a:r>
            <a:r>
              <a:rPr lang="et-EE" dirty="0" smtClean="0"/>
              <a:t>enki</a:t>
            </a:r>
            <a:r>
              <a:rPr lang="fi-FI" dirty="0" smtClean="0"/>
              <a:t>löä</a:t>
            </a:r>
            <a:r>
              <a:rPr lang="et-EE" dirty="0" smtClean="0"/>
              <a:t>)</a:t>
            </a:r>
          </a:p>
          <a:p>
            <a:pPr marL="0" indent="0" algn="just">
              <a:lnSpc>
                <a:spcPct val="90000"/>
              </a:lnSpc>
              <a:buNone/>
            </a:pPr>
            <a:r>
              <a:rPr lang="et-EE" sz="900" dirty="0" smtClean="0"/>
              <a:t> </a:t>
            </a:r>
            <a:endParaRPr lang="et-EE" sz="900" dirty="0"/>
          </a:p>
          <a:p>
            <a:pPr marL="0" indent="0" algn="just">
              <a:lnSpc>
                <a:spcPct val="90000"/>
              </a:lnSpc>
              <a:spcBef>
                <a:spcPts val="0"/>
              </a:spcBef>
              <a:buNone/>
            </a:pPr>
            <a:r>
              <a:rPr lang="fi-FI" dirty="0" smtClean="0"/>
              <a:t>Seuraavassa kuvassa esitetään ne 26 ammattinimikettä, joissa ennustettaan tapahtuvan määrällistä kasvua.</a:t>
            </a:r>
            <a:endParaRPr lang="et-EE" dirty="0" smtClean="0"/>
          </a:p>
        </p:txBody>
      </p:sp>
      <p:sp>
        <p:nvSpPr>
          <p:cNvPr id="3" name="Title 2"/>
          <p:cNvSpPr>
            <a:spLocks noGrp="1"/>
          </p:cNvSpPr>
          <p:nvPr>
            <p:ph type="title"/>
          </p:nvPr>
        </p:nvSpPr>
        <p:spPr>
          <a:xfrm>
            <a:off x="323850" y="188912"/>
            <a:ext cx="7776542" cy="1007840"/>
          </a:xfrm>
        </p:spPr>
        <p:txBody>
          <a:bodyPr/>
          <a:lstStyle/>
          <a:p>
            <a:r>
              <a:rPr lang="fi-FI" dirty="0" smtClean="0"/>
              <a:t>TUTKIMUSTULOSTEN ESITTELY</a:t>
            </a:r>
            <a:r>
              <a:rPr lang="fi-FI" dirty="0"/>
              <a:t/>
            </a:r>
            <a:br>
              <a:rPr lang="fi-FI" dirty="0"/>
            </a:br>
            <a:r>
              <a:rPr lang="et-EE" dirty="0"/>
              <a:t>T</a:t>
            </a:r>
            <a:r>
              <a:rPr lang="fi-FI" dirty="0"/>
              <a:t>yöntekijätarpeen muutos </a:t>
            </a:r>
            <a:r>
              <a:rPr lang="fi-FI" dirty="0" smtClean="0"/>
              <a:t>työtehtävittäin</a:t>
            </a:r>
            <a:endParaRPr lang="et-EE" dirty="0"/>
          </a:p>
        </p:txBody>
      </p:sp>
    </p:spTree>
    <p:extLst>
      <p:ext uri="{BB962C8B-B14F-4D97-AF65-F5344CB8AC3E}">
        <p14:creationId xmlns="" xmlns:p14="http://schemas.microsoft.com/office/powerpoint/2010/main" val="3036767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88912"/>
            <a:ext cx="7632526" cy="1007839"/>
          </a:xfrm>
        </p:spPr>
        <p:txBody>
          <a:bodyPr/>
          <a:lstStyle/>
          <a:p>
            <a:r>
              <a:rPr lang="en-US" dirty="0" smtClean="0"/>
              <a:t>TUTKIMUSTULOSTEN ESITTELY</a:t>
            </a:r>
            <a:br>
              <a:rPr lang="en-US" dirty="0" smtClean="0"/>
            </a:br>
            <a:r>
              <a:rPr lang="et-EE" dirty="0"/>
              <a:t>T</a:t>
            </a:r>
            <a:r>
              <a:rPr lang="fi-FI" dirty="0"/>
              <a:t>yöntekijätarpeen muutos </a:t>
            </a:r>
            <a:r>
              <a:rPr lang="fi-FI" dirty="0" smtClean="0"/>
              <a:t>työtehtävittäin</a:t>
            </a:r>
            <a:endParaRPr lang="en-US" dirty="0"/>
          </a:p>
        </p:txBody>
      </p:sp>
      <p:sp>
        <p:nvSpPr>
          <p:cNvPr id="5" name="Rectangle 4"/>
          <p:cNvSpPr/>
          <p:nvPr/>
        </p:nvSpPr>
        <p:spPr bwMode="auto">
          <a:xfrm>
            <a:off x="467544" y="1268760"/>
            <a:ext cx="8443967" cy="468052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7" name="Rectangle 6"/>
          <p:cNvSpPr/>
          <p:nvPr/>
        </p:nvSpPr>
        <p:spPr>
          <a:xfrm>
            <a:off x="395536" y="5934670"/>
            <a:ext cx="8568952" cy="707886"/>
          </a:xfrm>
          <a:prstGeom prst="rect">
            <a:avLst/>
          </a:prstGeom>
        </p:spPr>
        <p:txBody>
          <a:bodyPr wrap="square">
            <a:spAutoFit/>
          </a:bodyPr>
          <a:lstStyle/>
          <a:p>
            <a:r>
              <a:rPr lang="fi-FI" sz="2000" dirty="0" smtClean="0">
                <a:solidFill>
                  <a:srgbClr val="010163"/>
                </a:solidFill>
              </a:rPr>
              <a:t>Kuva</a:t>
            </a:r>
            <a:r>
              <a:rPr lang="et-EE" sz="2000" dirty="0" smtClean="0">
                <a:solidFill>
                  <a:srgbClr val="010163"/>
                </a:solidFill>
              </a:rPr>
              <a:t> 13</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Työntekijöiden määrä tänään ja ennustettu lisäys 3-5 vuoden </a:t>
            </a:r>
            <a:r>
              <a:rPr lang="et-EE" sz="2000" dirty="0" smtClean="0">
                <a:solidFill>
                  <a:srgbClr val="010163"/>
                </a:solidFill>
              </a:rPr>
              <a:t>	 	  </a:t>
            </a:r>
            <a:r>
              <a:rPr lang="fi-FI" sz="2000" dirty="0" smtClean="0">
                <a:solidFill>
                  <a:srgbClr val="010163"/>
                </a:solidFill>
              </a:rPr>
              <a:t>kuluessa ammattinimikkeittäin</a:t>
            </a:r>
            <a:r>
              <a:rPr lang="et-EE" sz="2000" dirty="0" smtClean="0">
                <a:solidFill>
                  <a:srgbClr val="010163"/>
                </a:solidFill>
              </a:rPr>
              <a:t>.</a:t>
            </a:r>
            <a:endParaRPr lang="en-US" sz="2000" dirty="0">
              <a:solidFill>
                <a:srgbClr val="010163"/>
              </a:solidFill>
            </a:endParaRPr>
          </a:p>
        </p:txBody>
      </p:sp>
      <p:sp>
        <p:nvSpPr>
          <p:cNvPr id="13" name="TextBox 12"/>
          <p:cNvSpPr txBox="1"/>
          <p:nvPr/>
        </p:nvSpPr>
        <p:spPr>
          <a:xfrm>
            <a:off x="6500826" y="1214422"/>
            <a:ext cx="144016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800" dirty="0" smtClean="0">
                <a:solidFill>
                  <a:srgbClr val="010163"/>
                </a:solidFill>
              </a:rPr>
              <a:t>ammatit</a:t>
            </a:r>
            <a:endParaRPr lang="en-US" sz="1800" dirty="0">
              <a:solidFill>
                <a:srgbClr val="010163"/>
              </a:solidFill>
            </a:endParaRPr>
          </a:p>
        </p:txBody>
      </p:sp>
      <p:sp>
        <p:nvSpPr>
          <p:cNvPr id="14" name="TextBox 13"/>
          <p:cNvSpPr txBox="1"/>
          <p:nvPr/>
        </p:nvSpPr>
        <p:spPr>
          <a:xfrm>
            <a:off x="611560" y="5445224"/>
            <a:ext cx="2411760" cy="369332"/>
          </a:xfrm>
          <a:prstGeom prst="rect">
            <a:avLst/>
          </a:prstGeom>
          <a:noFill/>
        </p:spPr>
        <p:txBody>
          <a:bodyPr wrap="square" rtlCol="0">
            <a:spAutoFit/>
          </a:bodyPr>
          <a:lstStyle/>
          <a:p>
            <a:r>
              <a:rPr lang="et-EE" dirty="0" smtClean="0">
                <a:solidFill>
                  <a:srgbClr val="010163"/>
                </a:solidFill>
              </a:rPr>
              <a:t>t</a:t>
            </a:r>
            <a:r>
              <a:rPr lang="fi-FI" dirty="0" smtClean="0">
                <a:solidFill>
                  <a:srgbClr val="010163"/>
                </a:solidFill>
              </a:rPr>
              <a:t>yöntekijöiden määrä</a:t>
            </a:r>
            <a:endParaRPr lang="en-US" dirty="0">
              <a:solidFill>
                <a:srgbClr val="010163"/>
              </a:solidFill>
            </a:endParaRPr>
          </a:p>
        </p:txBody>
      </p:sp>
      <p:graphicFrame>
        <p:nvGraphicFramePr>
          <p:cNvPr id="12" name="Content Placeholder 3"/>
          <p:cNvGraphicFramePr>
            <a:graphicFrameLocks noGrp="1"/>
          </p:cNvGraphicFramePr>
          <p:nvPr>
            <p:ph idx="1"/>
            <p:extLst>
              <p:ext uri="{D42A27DB-BD31-4B8C-83A1-F6EECF244321}">
                <p14:modId xmlns="" xmlns:p14="http://schemas.microsoft.com/office/powerpoint/2010/main" val="2272507891"/>
              </p:ext>
            </p:extLst>
          </p:nvPr>
        </p:nvGraphicFramePr>
        <p:xfrm>
          <a:off x="314325" y="1412875"/>
          <a:ext cx="8543955" cy="4713288"/>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9"/>
          <p:cNvSpPr/>
          <p:nvPr/>
        </p:nvSpPr>
        <p:spPr bwMode="auto">
          <a:xfrm rot="5400000">
            <a:off x="7120631" y="4192737"/>
            <a:ext cx="591370" cy="2232248"/>
          </a:xfrm>
          <a:prstGeom prst="ellipse">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Oval 9"/>
          <p:cNvSpPr/>
          <p:nvPr/>
        </p:nvSpPr>
        <p:spPr bwMode="auto">
          <a:xfrm rot="17821615">
            <a:off x="4679528" y="1510232"/>
            <a:ext cx="663378" cy="2232248"/>
          </a:xfrm>
          <a:prstGeom prst="ellipse">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357298"/>
            <a:ext cx="8578155" cy="4768864"/>
          </a:xfrm>
        </p:spPr>
        <p:txBody>
          <a:bodyPr/>
          <a:lstStyle/>
          <a:p>
            <a:pPr>
              <a:buNone/>
            </a:pPr>
            <a:r>
              <a:rPr lang="fi-FI" b="1" dirty="0" smtClean="0"/>
              <a:t>Tutkimustulosten esittely</a:t>
            </a:r>
            <a:endParaRPr lang="et-EE" b="1" dirty="0" smtClean="0"/>
          </a:p>
          <a:p>
            <a:r>
              <a:rPr lang="fi-FI" sz="2000" dirty="0" smtClean="0"/>
              <a:t>Johdanto</a:t>
            </a:r>
            <a:endParaRPr lang="et-EE" sz="2000" dirty="0" smtClean="0"/>
          </a:p>
          <a:p>
            <a:r>
              <a:rPr lang="fi-FI" sz="2000" dirty="0" smtClean="0"/>
              <a:t>Henkilöresurssien osaamisalueet m</a:t>
            </a:r>
            <a:r>
              <a:rPr lang="et-EE" sz="2000" dirty="0" smtClean="0"/>
              <a:t>e</a:t>
            </a:r>
            <a:r>
              <a:rPr lang="fi-FI" sz="2000" dirty="0" smtClean="0"/>
              <a:t>katroniikka-alalla</a:t>
            </a:r>
            <a:endParaRPr lang="et-EE" sz="2000" dirty="0"/>
          </a:p>
          <a:p>
            <a:r>
              <a:rPr lang="fi-FI" sz="2000" dirty="0" smtClean="0"/>
              <a:t>Työtehtävät mekatroniikka-alalla</a:t>
            </a:r>
            <a:endParaRPr lang="et-EE" sz="2000" dirty="0" smtClean="0"/>
          </a:p>
          <a:p>
            <a:r>
              <a:rPr lang="fi-FI" sz="2000" dirty="0" smtClean="0"/>
              <a:t>Työtehtävät ryhmiteltyinä mekatroniikka-alalla</a:t>
            </a:r>
            <a:endParaRPr lang="et-EE" sz="2000" dirty="0" smtClean="0"/>
          </a:p>
          <a:p>
            <a:r>
              <a:rPr lang="fi-FI" sz="2000" dirty="0" smtClean="0"/>
              <a:t>Vertailutuloksia</a:t>
            </a:r>
            <a:endParaRPr lang="et-EE" sz="2000" dirty="0" smtClean="0"/>
          </a:p>
          <a:p>
            <a:pPr>
              <a:buNone/>
            </a:pPr>
            <a:r>
              <a:rPr lang="et-EE" sz="2000" dirty="0" smtClean="0"/>
              <a:t>	-  </a:t>
            </a:r>
            <a:r>
              <a:rPr lang="fi-FI" sz="2000" dirty="0" smtClean="0"/>
              <a:t>Yrityksen henkilöstömäärä</a:t>
            </a:r>
            <a:endParaRPr lang="et-EE" sz="2000" dirty="0" smtClean="0"/>
          </a:p>
          <a:p>
            <a:pPr>
              <a:buNone/>
            </a:pPr>
            <a:r>
              <a:rPr lang="et-EE" sz="2000" dirty="0" smtClean="0"/>
              <a:t>	-  </a:t>
            </a:r>
            <a:r>
              <a:rPr lang="fi-FI" sz="2000" dirty="0" smtClean="0"/>
              <a:t>Yrityksen liikevaihto ja tulos</a:t>
            </a:r>
            <a:endParaRPr lang="et-EE" sz="2000" dirty="0" smtClean="0"/>
          </a:p>
          <a:p>
            <a:pPr>
              <a:buNone/>
            </a:pPr>
            <a:r>
              <a:rPr lang="et-EE" sz="2000" dirty="0" smtClean="0"/>
              <a:t>	-  </a:t>
            </a:r>
            <a:r>
              <a:rPr lang="fi-FI" sz="2000" dirty="0" smtClean="0"/>
              <a:t>Yrityksen työntekijäkohtainen liikevaihto</a:t>
            </a:r>
            <a:endParaRPr lang="et-EE" sz="2000" dirty="0" smtClean="0"/>
          </a:p>
          <a:p>
            <a:pPr>
              <a:buNone/>
            </a:pPr>
            <a:r>
              <a:rPr lang="et-EE" sz="2000" dirty="0" smtClean="0"/>
              <a:t>	-  </a:t>
            </a:r>
            <a:r>
              <a:rPr lang="fi-FI" sz="2000" dirty="0" smtClean="0"/>
              <a:t>Yrityksen koon vaikutus työntekijäkohtaiseen liikevaihtoon</a:t>
            </a:r>
            <a:endParaRPr lang="et-EE" sz="2000" dirty="0" smtClean="0"/>
          </a:p>
          <a:p>
            <a:pPr>
              <a:buNone/>
            </a:pPr>
            <a:r>
              <a:rPr lang="et-EE" sz="2000" dirty="0" smtClean="0"/>
              <a:t>	-  </a:t>
            </a:r>
            <a:r>
              <a:rPr lang="fi-FI" sz="2000" dirty="0" smtClean="0"/>
              <a:t>Yrityksen työntekijäkohtainen tulos</a:t>
            </a:r>
            <a:endParaRPr lang="et-EE" sz="2000" dirty="0" smtClean="0"/>
          </a:p>
          <a:p>
            <a:pPr>
              <a:buNone/>
            </a:pPr>
            <a:r>
              <a:rPr lang="et-EE" sz="2000" dirty="0" smtClean="0"/>
              <a:t>	-  </a:t>
            </a:r>
            <a:r>
              <a:rPr lang="fi-FI" sz="2000" dirty="0" smtClean="0"/>
              <a:t>Työntekijäkohtainen tulos verrattuna työntekijöiden määrään</a:t>
            </a:r>
            <a:endParaRPr lang="et-EE" sz="2000" dirty="0" smtClean="0"/>
          </a:p>
          <a:p>
            <a:pPr>
              <a:buNone/>
            </a:pPr>
            <a:r>
              <a:rPr lang="et-EE" sz="2000" dirty="0" smtClean="0"/>
              <a:t>	-  </a:t>
            </a:r>
            <a:r>
              <a:rPr lang="fi-FI" sz="2000" dirty="0" smtClean="0"/>
              <a:t>Tulos verrattuna mekatroniikka-alan työntekijämäärään</a:t>
            </a:r>
            <a:r>
              <a:rPr lang="et-EE" sz="2000" dirty="0" smtClean="0"/>
              <a:t> </a:t>
            </a:r>
          </a:p>
          <a:p>
            <a:r>
              <a:rPr lang="fi-FI" sz="2000" dirty="0" smtClean="0"/>
              <a:t>Yhteenveto valintaperusteittain</a:t>
            </a:r>
            <a:endParaRPr lang="et-EE" sz="1000" dirty="0"/>
          </a:p>
        </p:txBody>
      </p:sp>
      <p:sp>
        <p:nvSpPr>
          <p:cNvPr id="3" name="Title 2"/>
          <p:cNvSpPr>
            <a:spLocks noGrp="1"/>
          </p:cNvSpPr>
          <p:nvPr>
            <p:ph type="title"/>
          </p:nvPr>
        </p:nvSpPr>
        <p:spPr>
          <a:xfrm>
            <a:off x="357158" y="428604"/>
            <a:ext cx="6119813" cy="596881"/>
          </a:xfrm>
        </p:spPr>
        <p:txBody>
          <a:bodyPr/>
          <a:lstStyle/>
          <a:p>
            <a:r>
              <a:rPr lang="fi-FI" dirty="0" smtClean="0"/>
              <a:t>SISÄLTÖ</a:t>
            </a:r>
            <a:endParaRPr lang="et-EE" dirty="0"/>
          </a:p>
        </p:txBody>
      </p:sp>
    </p:spTree>
    <p:extLst>
      <p:ext uri="{BB962C8B-B14F-4D97-AF65-F5344CB8AC3E}">
        <p14:creationId xmlns="" xmlns:p14="http://schemas.microsoft.com/office/powerpoint/2010/main" val="2713723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155" cy="4713288"/>
          </a:xfrm>
        </p:spPr>
        <p:txBody>
          <a:bodyPr/>
          <a:lstStyle/>
          <a:p>
            <a:pPr marL="0" indent="0" algn="just">
              <a:spcBef>
                <a:spcPts val="0"/>
              </a:spcBef>
              <a:buNone/>
            </a:pPr>
            <a:r>
              <a:rPr lang="fi-FI" dirty="0" smtClean="0"/>
              <a:t>Prosentuaalisesti eniten ennustetaan mekatroniikka-alan työntekijöiden määrän kasvavan seuraavissa ammateissa (ks. </a:t>
            </a:r>
            <a:r>
              <a:rPr lang="et-EE" dirty="0" smtClean="0"/>
              <a:t>k</a:t>
            </a:r>
            <a:r>
              <a:rPr lang="fi-FI" dirty="0" smtClean="0"/>
              <a:t>uva </a:t>
            </a:r>
            <a:r>
              <a:rPr lang="et-EE" dirty="0" smtClean="0"/>
              <a:t>14</a:t>
            </a:r>
            <a:r>
              <a:rPr lang="fi-FI" dirty="0" smtClean="0"/>
              <a:t>, s</a:t>
            </a:r>
            <a:r>
              <a:rPr lang="et-EE" dirty="0" smtClean="0"/>
              <a:t>. 31) (</a:t>
            </a:r>
            <a:r>
              <a:rPr lang="fi-FI" dirty="0" smtClean="0"/>
              <a:t>alenevassa järjestyksessä</a:t>
            </a:r>
            <a:r>
              <a:rPr lang="et-EE" dirty="0" smtClean="0"/>
              <a:t>):</a:t>
            </a:r>
          </a:p>
          <a:p>
            <a:pPr marL="0" indent="-457200" algn="just">
              <a:lnSpc>
                <a:spcPct val="90000"/>
              </a:lnSpc>
              <a:spcBef>
                <a:spcPts val="900"/>
              </a:spcBef>
            </a:pPr>
            <a:r>
              <a:rPr lang="fi-FI" dirty="0" smtClean="0">
                <a:solidFill>
                  <a:schemeClr val="accent6">
                    <a:lumMod val="75000"/>
                  </a:schemeClr>
                </a:solidFill>
              </a:rPr>
              <a:t>Muotoilija</a:t>
            </a:r>
            <a:r>
              <a:rPr lang="fi-FI" dirty="0" smtClean="0"/>
              <a:t> </a:t>
            </a:r>
            <a:r>
              <a:rPr lang="et-EE" dirty="0" smtClean="0"/>
              <a:t>(uus</a:t>
            </a:r>
            <a:r>
              <a:rPr lang="fi-FI" dirty="0" smtClean="0"/>
              <a:t>i</a:t>
            </a:r>
            <a:r>
              <a:rPr lang="et-EE" dirty="0" smtClean="0"/>
              <a:t>)</a:t>
            </a:r>
          </a:p>
          <a:p>
            <a:pPr marL="0" indent="-457200" algn="just">
              <a:lnSpc>
                <a:spcPct val="90000"/>
              </a:lnSpc>
              <a:spcBef>
                <a:spcPts val="0"/>
              </a:spcBef>
            </a:pPr>
            <a:r>
              <a:rPr lang="fi-FI" dirty="0" smtClean="0"/>
              <a:t>Insinööri-suunnittelija</a:t>
            </a:r>
            <a:r>
              <a:rPr lang="et-EE" dirty="0" smtClean="0"/>
              <a:t> (uus</a:t>
            </a:r>
            <a:r>
              <a:rPr lang="fi-FI" dirty="0" smtClean="0"/>
              <a:t>i</a:t>
            </a:r>
            <a:r>
              <a:rPr lang="et-EE" dirty="0" smtClean="0"/>
              <a:t>)</a:t>
            </a:r>
          </a:p>
          <a:p>
            <a:pPr marL="0" indent="-457200" algn="just">
              <a:lnSpc>
                <a:spcPct val="90000"/>
              </a:lnSpc>
              <a:spcBef>
                <a:spcPts val="0"/>
              </a:spcBef>
            </a:pPr>
            <a:r>
              <a:rPr lang="fi-FI" dirty="0" smtClean="0"/>
              <a:t>Automaatioasentaja</a:t>
            </a:r>
            <a:r>
              <a:rPr lang="et-EE" dirty="0" smtClean="0"/>
              <a:t>, i</a:t>
            </a:r>
            <a:r>
              <a:rPr lang="fi-FI" dirty="0" smtClean="0"/>
              <a:t>nsinööri</a:t>
            </a:r>
            <a:endParaRPr lang="et-EE" dirty="0" smtClean="0"/>
          </a:p>
          <a:p>
            <a:pPr marL="0" indent="-457200" algn="just">
              <a:lnSpc>
                <a:spcPct val="90000"/>
              </a:lnSpc>
              <a:spcBef>
                <a:spcPts val="0"/>
              </a:spcBef>
            </a:pPr>
            <a:r>
              <a:rPr lang="fi-FI" dirty="0" smtClean="0"/>
              <a:t>Mekatroonikko</a:t>
            </a:r>
            <a:r>
              <a:rPr lang="et-EE" dirty="0" smtClean="0"/>
              <a:t>, </a:t>
            </a:r>
            <a:r>
              <a:rPr lang="fi-FI" dirty="0" smtClean="0"/>
              <a:t>insinööri</a:t>
            </a:r>
            <a:endParaRPr lang="et-EE" dirty="0" smtClean="0"/>
          </a:p>
          <a:p>
            <a:pPr marL="0" indent="-457200" algn="just">
              <a:lnSpc>
                <a:spcPct val="90000"/>
              </a:lnSpc>
              <a:spcBef>
                <a:spcPts val="0"/>
              </a:spcBef>
            </a:pPr>
            <a:r>
              <a:rPr lang="fi-FI" dirty="0" smtClean="0">
                <a:solidFill>
                  <a:schemeClr val="accent6">
                    <a:lumMod val="75000"/>
                  </a:schemeClr>
                </a:solidFill>
              </a:rPr>
              <a:t>Ohjelmistoinsinööri </a:t>
            </a:r>
            <a:endParaRPr lang="et-EE" dirty="0" smtClean="0">
              <a:solidFill>
                <a:schemeClr val="accent6">
                  <a:lumMod val="75000"/>
                </a:schemeClr>
              </a:solidFill>
            </a:endParaRPr>
          </a:p>
          <a:p>
            <a:pPr marL="0" indent="-457200" algn="just">
              <a:lnSpc>
                <a:spcPct val="90000"/>
              </a:lnSpc>
              <a:spcBef>
                <a:spcPts val="0"/>
              </a:spcBef>
            </a:pPr>
            <a:r>
              <a:rPr lang="fi-FI" dirty="0" smtClean="0"/>
              <a:t>Metrologia-insinööri </a:t>
            </a:r>
            <a:r>
              <a:rPr lang="et-EE" dirty="0" smtClean="0"/>
              <a:t>(uus</a:t>
            </a:r>
            <a:r>
              <a:rPr lang="fi-FI" dirty="0" smtClean="0"/>
              <a:t>i</a:t>
            </a:r>
            <a:r>
              <a:rPr lang="et-EE" dirty="0" smtClean="0"/>
              <a:t>)</a:t>
            </a:r>
          </a:p>
          <a:p>
            <a:pPr marL="0" indent="-457200" algn="just">
              <a:lnSpc>
                <a:spcPct val="90000"/>
              </a:lnSpc>
              <a:spcBef>
                <a:spcPts val="0"/>
              </a:spcBef>
            </a:pPr>
            <a:r>
              <a:rPr lang="fi-FI" dirty="0" smtClean="0"/>
              <a:t>Projektipäällikkö</a:t>
            </a:r>
            <a:endParaRPr lang="et-EE" dirty="0" smtClean="0"/>
          </a:p>
          <a:p>
            <a:pPr marL="0" indent="-457200" algn="just">
              <a:lnSpc>
                <a:spcPct val="90000"/>
              </a:lnSpc>
              <a:spcBef>
                <a:spcPts val="0"/>
              </a:spcBef>
            </a:pPr>
            <a:r>
              <a:rPr lang="fi-FI" dirty="0" smtClean="0">
                <a:solidFill>
                  <a:schemeClr val="accent6">
                    <a:lumMod val="75000"/>
                  </a:schemeClr>
                </a:solidFill>
              </a:rPr>
              <a:t>Huoltaja</a:t>
            </a:r>
            <a:endParaRPr lang="fi-FI" dirty="0" smtClean="0">
              <a:solidFill>
                <a:schemeClr val="accent6">
                  <a:lumMod val="75000"/>
                </a:schemeClr>
              </a:solidFill>
            </a:endParaRPr>
          </a:p>
          <a:p>
            <a:pPr marL="0" indent="-457200" algn="just">
              <a:lnSpc>
                <a:spcPct val="90000"/>
              </a:lnSpc>
              <a:spcBef>
                <a:spcPts val="0"/>
              </a:spcBef>
            </a:pPr>
            <a:r>
              <a:rPr lang="fi-FI" dirty="0" smtClean="0"/>
              <a:t>Tuotekehitysinsinööri</a:t>
            </a:r>
            <a:endParaRPr lang="et-EE" dirty="0" smtClean="0"/>
          </a:p>
          <a:p>
            <a:pPr marL="0" algn="just">
              <a:spcBef>
                <a:spcPts val="0"/>
              </a:spcBef>
              <a:buNone/>
            </a:pPr>
            <a:r>
              <a:rPr lang="et-EE" sz="900" dirty="0" smtClean="0"/>
              <a:t> </a:t>
            </a:r>
          </a:p>
          <a:p>
            <a:pPr marL="0" algn="just">
              <a:spcBef>
                <a:spcPts val="0"/>
              </a:spcBef>
              <a:buNone/>
            </a:pPr>
            <a:r>
              <a:rPr lang="et-EE" sz="1800" dirty="0" smtClean="0"/>
              <a:t>*</a:t>
            </a:r>
            <a:r>
              <a:rPr lang="fi-FI" sz="1800" dirty="0" smtClean="0"/>
              <a:t>Kuvassa </a:t>
            </a:r>
            <a:r>
              <a:rPr lang="et-EE" sz="1800" dirty="0" smtClean="0"/>
              <a:t>14 (</a:t>
            </a:r>
            <a:r>
              <a:rPr lang="fi-FI" sz="1800" dirty="0" smtClean="0"/>
              <a:t>s</a:t>
            </a:r>
            <a:r>
              <a:rPr lang="et-EE" sz="1800" dirty="0" smtClean="0"/>
              <a:t>. 31) </a:t>
            </a:r>
            <a:r>
              <a:rPr lang="fi-FI" sz="1800" dirty="0" smtClean="0"/>
              <a:t>muotoilijoiden</a:t>
            </a:r>
            <a:r>
              <a:rPr lang="et-EE" sz="1800" dirty="0" smtClean="0"/>
              <a:t>, </a:t>
            </a:r>
            <a:r>
              <a:rPr lang="fi-FI" sz="1800" dirty="0" smtClean="0"/>
              <a:t>metrologia-insinöörien ja projekti-insinöörien määrän kasvua arvioitaessa on peruslukuna 1, eli määräksi oletetaan tänään 1 työntekijä.</a:t>
            </a:r>
            <a:endParaRPr lang="et-EE" dirty="0"/>
          </a:p>
        </p:txBody>
      </p:sp>
      <p:sp>
        <p:nvSpPr>
          <p:cNvPr id="3" name="Title 2"/>
          <p:cNvSpPr>
            <a:spLocks noGrp="1"/>
          </p:cNvSpPr>
          <p:nvPr>
            <p:ph type="title"/>
          </p:nvPr>
        </p:nvSpPr>
        <p:spPr>
          <a:xfrm>
            <a:off x="323850" y="188912"/>
            <a:ext cx="7992566" cy="1007840"/>
          </a:xfrm>
        </p:spPr>
        <p:txBody>
          <a:bodyPr/>
          <a:lstStyle/>
          <a:p>
            <a:r>
              <a:rPr lang="fi-FI" dirty="0" smtClean="0"/>
              <a:t>TUTKIMUSTULOSTEN ESITTELY</a:t>
            </a:r>
            <a:r>
              <a:rPr lang="fi-FI" dirty="0"/>
              <a:t/>
            </a:r>
            <a:br>
              <a:rPr lang="fi-FI" dirty="0"/>
            </a:br>
            <a:r>
              <a:rPr lang="et-EE" dirty="0"/>
              <a:t>T</a:t>
            </a:r>
            <a:r>
              <a:rPr lang="fi-FI" dirty="0"/>
              <a:t>yöntekijätarpeen muutos </a:t>
            </a:r>
            <a:r>
              <a:rPr lang="et-EE" dirty="0"/>
              <a:t>3-5 </a:t>
            </a:r>
            <a:r>
              <a:rPr lang="fi-FI" dirty="0"/>
              <a:t>vuoden </a:t>
            </a:r>
            <a:r>
              <a:rPr lang="fi-FI" dirty="0" smtClean="0"/>
              <a:t>kuluessa</a:t>
            </a:r>
            <a:endParaRPr lang="et-EE" dirty="0"/>
          </a:p>
        </p:txBody>
      </p:sp>
      <p:cxnSp>
        <p:nvCxnSpPr>
          <p:cNvPr id="5" name="Straight Connector 4"/>
          <p:cNvCxnSpPr/>
          <p:nvPr/>
        </p:nvCxnSpPr>
        <p:spPr bwMode="auto">
          <a:xfrm>
            <a:off x="285720" y="5715016"/>
            <a:ext cx="8568952" cy="0"/>
          </a:xfrm>
          <a:prstGeom prst="line">
            <a:avLst/>
          </a:prstGeom>
          <a:gradFill rotWithShape="1">
            <a:gsLst>
              <a:gs pos="0">
                <a:srgbClr val="7D7DB3"/>
              </a:gs>
              <a:gs pos="100000">
                <a:srgbClr val="7878B0"/>
              </a:gs>
            </a:gsLst>
            <a:lin ang="5400000" scaled="1"/>
          </a:gradFill>
          <a:ln w="6350" cap="flat" cmpd="sng" algn="ctr">
            <a:solidFill>
              <a:srgbClr val="010163"/>
            </a:solidFill>
            <a:prstDash val="solid"/>
            <a:round/>
            <a:headEnd type="none" w="med" len="med"/>
            <a:tailEnd type="none" w="med" len="med"/>
          </a:ln>
          <a:effectLst/>
        </p:spPr>
      </p:cxnSp>
    </p:spTree>
    <p:extLst>
      <p:ext uri="{BB962C8B-B14F-4D97-AF65-F5344CB8AC3E}">
        <p14:creationId xmlns="" xmlns:p14="http://schemas.microsoft.com/office/powerpoint/2010/main" val="2713900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88911"/>
            <a:ext cx="8208590" cy="984795"/>
          </a:xfrm>
        </p:spPr>
        <p:txBody>
          <a:bodyPr/>
          <a:lstStyle/>
          <a:p>
            <a:r>
              <a:rPr lang="fi-FI" dirty="0" smtClean="0"/>
              <a:t>TUTKIMUSTULOSTEN ESITTELY</a:t>
            </a:r>
            <a:r>
              <a:rPr lang="fi-FI" dirty="0"/>
              <a:t/>
            </a:r>
            <a:br>
              <a:rPr lang="fi-FI" dirty="0"/>
            </a:br>
            <a:r>
              <a:rPr lang="et-EE" dirty="0"/>
              <a:t>T</a:t>
            </a:r>
            <a:r>
              <a:rPr lang="fi-FI" dirty="0"/>
              <a:t>yöntekijätarpeen muutos </a:t>
            </a:r>
            <a:r>
              <a:rPr lang="et-EE" dirty="0"/>
              <a:t>3-5 </a:t>
            </a:r>
            <a:r>
              <a:rPr lang="fi-FI" dirty="0"/>
              <a:t>vuoden </a:t>
            </a:r>
            <a:r>
              <a:rPr lang="fi-FI" dirty="0" smtClean="0"/>
              <a:t>kuluessa</a:t>
            </a:r>
            <a:endParaRPr lang="en-US" dirty="0"/>
          </a:p>
        </p:txBody>
      </p:sp>
      <p:sp>
        <p:nvSpPr>
          <p:cNvPr id="6" name="TextBox 5"/>
          <p:cNvSpPr txBox="1"/>
          <p:nvPr/>
        </p:nvSpPr>
        <p:spPr>
          <a:xfrm>
            <a:off x="395536" y="5949280"/>
            <a:ext cx="8748464" cy="707886"/>
          </a:xfrm>
          <a:prstGeom prst="rect">
            <a:avLst/>
          </a:prstGeom>
          <a:noFill/>
        </p:spPr>
        <p:txBody>
          <a:bodyPr wrap="square" rtlCol="0">
            <a:spAutoFit/>
          </a:bodyPr>
          <a:lstStyle/>
          <a:p>
            <a:r>
              <a:rPr lang="fi-FI" sz="2000" dirty="0" smtClean="0">
                <a:solidFill>
                  <a:srgbClr val="010163"/>
                </a:solidFill>
              </a:rPr>
              <a:t>Kuva 1</a:t>
            </a:r>
            <a:r>
              <a:rPr lang="et-EE" sz="2000" dirty="0" smtClean="0">
                <a:solidFill>
                  <a:srgbClr val="010163"/>
                </a:solidFill>
              </a:rPr>
              <a:t>4. </a:t>
            </a:r>
            <a:r>
              <a:rPr lang="fi-FI" sz="2000" dirty="0" smtClean="0">
                <a:solidFill>
                  <a:srgbClr val="010163"/>
                </a:solidFill>
              </a:rPr>
              <a:t>Mekatroniikka-alan työntekijöiden määrän kasvun ennuste 3-5 </a:t>
            </a:r>
            <a:r>
              <a:rPr lang="et-EE" sz="2000" dirty="0" smtClean="0">
                <a:solidFill>
                  <a:srgbClr val="010163"/>
                </a:solidFill>
              </a:rPr>
              <a:t>	 	  </a:t>
            </a:r>
            <a:r>
              <a:rPr lang="fi-FI" sz="2000" dirty="0" smtClean="0">
                <a:solidFill>
                  <a:srgbClr val="010163"/>
                </a:solidFill>
              </a:rPr>
              <a:t>vuoden kuluessa prosentteina ammattinimikkeittäin</a:t>
            </a:r>
            <a:r>
              <a:rPr lang="et-EE" sz="2000" dirty="0" smtClean="0">
                <a:solidFill>
                  <a:srgbClr val="010163"/>
                </a:solidFill>
              </a:rPr>
              <a:t>.</a:t>
            </a:r>
            <a:endParaRPr lang="en-US" sz="2000" dirty="0">
              <a:solidFill>
                <a:srgbClr val="010163"/>
              </a:solidFill>
            </a:endParaRPr>
          </a:p>
        </p:txBody>
      </p:sp>
      <p:sp>
        <p:nvSpPr>
          <p:cNvPr id="7" name="TextBox 6"/>
          <p:cNvSpPr txBox="1"/>
          <p:nvPr/>
        </p:nvSpPr>
        <p:spPr>
          <a:xfrm>
            <a:off x="642910" y="5357826"/>
            <a:ext cx="432048" cy="369332"/>
          </a:xfrm>
          <a:prstGeom prst="rect">
            <a:avLst/>
          </a:prstGeom>
          <a:noFill/>
        </p:spPr>
        <p:txBody>
          <a:bodyPr wrap="square" rtlCol="0">
            <a:spAutoFit/>
          </a:bodyPr>
          <a:lstStyle/>
          <a:p>
            <a:r>
              <a:rPr lang="et-EE" dirty="0" smtClean="0">
                <a:solidFill>
                  <a:srgbClr val="010163"/>
                </a:solidFill>
              </a:rPr>
              <a:t>%</a:t>
            </a:r>
            <a:endParaRPr lang="en-US" dirty="0">
              <a:solidFill>
                <a:srgbClr val="010163"/>
              </a:solidFill>
            </a:endParaRPr>
          </a:p>
        </p:txBody>
      </p:sp>
      <p:sp>
        <p:nvSpPr>
          <p:cNvPr id="10" name="Rectangle 9"/>
          <p:cNvSpPr/>
          <p:nvPr/>
        </p:nvSpPr>
        <p:spPr bwMode="auto">
          <a:xfrm>
            <a:off x="467544" y="1268760"/>
            <a:ext cx="8443967" cy="466057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5000628" y="1214422"/>
            <a:ext cx="1218436"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800" dirty="0" smtClean="0">
                <a:solidFill>
                  <a:srgbClr val="010163"/>
                </a:solidFill>
              </a:rPr>
              <a:t>ammatit</a:t>
            </a:r>
            <a:endParaRPr lang="en-US" sz="1800" dirty="0">
              <a:solidFill>
                <a:srgbClr val="010163"/>
              </a:solidFill>
            </a:endParaRPr>
          </a:p>
        </p:txBody>
      </p:sp>
      <p:graphicFrame>
        <p:nvGraphicFramePr>
          <p:cNvPr id="11" name="Content Placeholder 8"/>
          <p:cNvGraphicFramePr>
            <a:graphicFrameLocks noGrp="1"/>
          </p:cNvGraphicFramePr>
          <p:nvPr>
            <p:ph idx="1"/>
            <p:extLst>
              <p:ext uri="{D42A27DB-BD31-4B8C-83A1-F6EECF244321}">
                <p14:modId xmlns="" xmlns:p14="http://schemas.microsoft.com/office/powerpoint/2010/main" val="1683078091"/>
              </p:ext>
            </p:extLst>
          </p:nvPr>
        </p:nvGraphicFramePr>
        <p:xfrm>
          <a:off x="571472" y="1500174"/>
          <a:ext cx="8286808" cy="4429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875"/>
            <a:ext cx="8568952" cy="4713288"/>
          </a:xfrm>
        </p:spPr>
        <p:txBody>
          <a:bodyPr/>
          <a:lstStyle/>
          <a:p>
            <a:pPr marL="0" algn="just">
              <a:buNone/>
            </a:pPr>
            <a:r>
              <a:rPr lang="fi-FI" dirty="0" smtClean="0"/>
              <a:t>Mukana olevien yritysten mekatroniikka-alan osaamisen määrällinen tarve kasvaa eniten seuraavissa tehtävissä </a:t>
            </a:r>
            <a:r>
              <a:rPr lang="et-EE" dirty="0" smtClean="0"/>
              <a:t>(</a:t>
            </a:r>
            <a:r>
              <a:rPr lang="fi-FI" dirty="0" err="1" smtClean="0"/>
              <a:t>ks</a:t>
            </a:r>
            <a:r>
              <a:rPr lang="et-EE" dirty="0" smtClean="0"/>
              <a:t>. </a:t>
            </a:r>
            <a:r>
              <a:rPr lang="fi-FI" dirty="0" smtClean="0"/>
              <a:t>kuva 1</a:t>
            </a:r>
            <a:r>
              <a:rPr lang="et-EE" dirty="0" smtClean="0"/>
              <a:t>5</a:t>
            </a:r>
            <a:r>
              <a:rPr lang="fi-FI" dirty="0" smtClean="0"/>
              <a:t>, s</a:t>
            </a:r>
            <a:r>
              <a:rPr lang="et-EE" dirty="0" smtClean="0"/>
              <a:t>. 33, </a:t>
            </a:r>
            <a:r>
              <a:rPr lang="fi-FI" dirty="0" smtClean="0"/>
              <a:t>LIITE </a:t>
            </a:r>
            <a:r>
              <a:rPr lang="et-EE" dirty="0" smtClean="0"/>
              <a:t>1)</a:t>
            </a:r>
            <a:r>
              <a:rPr lang="fi-FI" dirty="0" smtClean="0"/>
              <a:t> </a:t>
            </a:r>
            <a:r>
              <a:rPr lang="et-EE" dirty="0" smtClean="0"/>
              <a:t>(</a:t>
            </a:r>
            <a:r>
              <a:rPr lang="fi-FI" dirty="0" smtClean="0"/>
              <a:t>alenevassa järjestyksessä</a:t>
            </a:r>
            <a:r>
              <a:rPr lang="et-EE" dirty="0" smtClean="0"/>
              <a:t>):</a:t>
            </a:r>
          </a:p>
          <a:p>
            <a:pPr marL="0" algn="just">
              <a:lnSpc>
                <a:spcPct val="90000"/>
              </a:lnSpc>
              <a:spcBef>
                <a:spcPts val="1200"/>
              </a:spcBef>
            </a:pPr>
            <a:r>
              <a:rPr lang="fi-FI" dirty="0" smtClean="0"/>
              <a:t>Mekatroonikko </a:t>
            </a:r>
          </a:p>
          <a:p>
            <a:pPr marL="0" algn="just">
              <a:lnSpc>
                <a:spcPct val="90000"/>
              </a:lnSpc>
              <a:spcBef>
                <a:spcPts val="0"/>
              </a:spcBef>
            </a:pPr>
            <a:r>
              <a:rPr lang="fi-FI" dirty="0" smtClean="0"/>
              <a:t>Automaatioasentaja </a:t>
            </a:r>
          </a:p>
          <a:p>
            <a:pPr marL="0" algn="just">
              <a:lnSpc>
                <a:spcPct val="90000"/>
              </a:lnSpc>
              <a:spcBef>
                <a:spcPts val="0"/>
              </a:spcBef>
            </a:pPr>
            <a:r>
              <a:rPr lang="fi-FI" dirty="0" smtClean="0"/>
              <a:t>Mekatroniikka-insinööri</a:t>
            </a:r>
          </a:p>
          <a:p>
            <a:pPr marL="0" algn="just">
              <a:lnSpc>
                <a:spcPct val="90000"/>
              </a:lnSpc>
              <a:spcBef>
                <a:spcPts val="0"/>
              </a:spcBef>
            </a:pPr>
            <a:r>
              <a:rPr lang="fi-FI" dirty="0" smtClean="0"/>
              <a:t>Automaatio-insinööri</a:t>
            </a:r>
          </a:p>
          <a:p>
            <a:pPr marL="0" algn="just">
              <a:lnSpc>
                <a:spcPct val="90000"/>
              </a:lnSpc>
              <a:spcBef>
                <a:spcPts val="0"/>
              </a:spcBef>
            </a:pPr>
            <a:r>
              <a:rPr lang="fi-FI" dirty="0" smtClean="0">
                <a:solidFill>
                  <a:schemeClr val="accent6">
                    <a:lumMod val="75000"/>
                  </a:schemeClr>
                </a:solidFill>
              </a:rPr>
              <a:t>Huolt</a:t>
            </a:r>
            <a:r>
              <a:rPr lang="et-EE" dirty="0" smtClean="0">
                <a:solidFill>
                  <a:schemeClr val="accent6">
                    <a:lumMod val="75000"/>
                  </a:schemeClr>
                </a:solidFill>
              </a:rPr>
              <a:t>a</a:t>
            </a:r>
            <a:r>
              <a:rPr lang="fi-FI" dirty="0" smtClean="0">
                <a:solidFill>
                  <a:schemeClr val="accent6">
                    <a:lumMod val="75000"/>
                  </a:schemeClr>
                </a:solidFill>
              </a:rPr>
              <a:t>ja</a:t>
            </a:r>
          </a:p>
          <a:p>
            <a:pPr marL="0" algn="just">
              <a:lnSpc>
                <a:spcPct val="90000"/>
              </a:lnSpc>
              <a:spcBef>
                <a:spcPts val="0"/>
              </a:spcBef>
            </a:pPr>
            <a:r>
              <a:rPr lang="fi-FI" dirty="0" smtClean="0">
                <a:solidFill>
                  <a:schemeClr val="accent6">
                    <a:lumMod val="75000"/>
                  </a:schemeClr>
                </a:solidFill>
              </a:rPr>
              <a:t>Testausinsinööri</a:t>
            </a:r>
          </a:p>
          <a:p>
            <a:pPr marL="0" algn="just">
              <a:lnSpc>
                <a:spcPct val="90000"/>
              </a:lnSpc>
              <a:spcBef>
                <a:spcPts val="0"/>
              </a:spcBef>
            </a:pPr>
            <a:r>
              <a:rPr lang="fi-FI" dirty="0" smtClean="0">
                <a:solidFill>
                  <a:schemeClr val="accent6">
                    <a:lumMod val="75000"/>
                  </a:schemeClr>
                </a:solidFill>
              </a:rPr>
              <a:t>Huoltoteknikko</a:t>
            </a:r>
          </a:p>
          <a:p>
            <a:pPr marL="0" algn="just">
              <a:lnSpc>
                <a:spcPct val="90000"/>
              </a:lnSpc>
              <a:spcBef>
                <a:spcPts val="0"/>
              </a:spcBef>
            </a:pPr>
            <a:r>
              <a:rPr lang="fi-FI" dirty="0" smtClean="0">
                <a:solidFill>
                  <a:schemeClr val="accent6">
                    <a:lumMod val="75000"/>
                  </a:schemeClr>
                </a:solidFill>
              </a:rPr>
              <a:t>Pää</a:t>
            </a:r>
            <a:r>
              <a:rPr lang="et-EE" dirty="0" smtClean="0">
                <a:solidFill>
                  <a:schemeClr val="accent6">
                    <a:lumMod val="75000"/>
                  </a:schemeClr>
                </a:solidFill>
              </a:rPr>
              <a:t>insinööri</a:t>
            </a:r>
            <a:endParaRPr lang="fi-FI" dirty="0" smtClean="0">
              <a:solidFill>
                <a:schemeClr val="accent6">
                  <a:lumMod val="75000"/>
                </a:schemeClr>
              </a:solidFill>
            </a:endParaRPr>
          </a:p>
          <a:p>
            <a:pPr marL="0" algn="just">
              <a:lnSpc>
                <a:spcPct val="90000"/>
              </a:lnSpc>
              <a:spcBef>
                <a:spcPts val="0"/>
              </a:spcBef>
            </a:pPr>
            <a:r>
              <a:rPr lang="fi-FI" dirty="0" smtClean="0">
                <a:solidFill>
                  <a:schemeClr val="accent6">
                    <a:lumMod val="75000"/>
                  </a:schemeClr>
                </a:solidFill>
              </a:rPr>
              <a:t>Mekaniikkasuunnittelija </a:t>
            </a:r>
            <a:endParaRPr lang="et-EE" dirty="0" smtClean="0">
              <a:solidFill>
                <a:schemeClr val="accent6">
                  <a:lumMod val="75000"/>
                </a:schemeClr>
              </a:solidFill>
            </a:endParaRPr>
          </a:p>
          <a:p>
            <a:pPr marL="0" algn="just">
              <a:lnSpc>
                <a:spcPct val="90000"/>
              </a:lnSpc>
              <a:spcBef>
                <a:spcPts val="0"/>
              </a:spcBef>
            </a:pPr>
            <a:r>
              <a:rPr lang="fi-FI" dirty="0" smtClean="0">
                <a:solidFill>
                  <a:schemeClr val="accent6">
                    <a:lumMod val="75000"/>
                  </a:schemeClr>
                </a:solidFill>
              </a:rPr>
              <a:t>Sähkö</a:t>
            </a:r>
            <a:r>
              <a:rPr lang="et-EE" dirty="0" smtClean="0">
                <a:solidFill>
                  <a:schemeClr val="accent6">
                    <a:lumMod val="75000"/>
                  </a:schemeClr>
                </a:solidFill>
              </a:rPr>
              <a:t>asentaja</a:t>
            </a:r>
            <a:endParaRPr lang="fi-FI" dirty="0" smtClean="0">
              <a:solidFill>
                <a:schemeClr val="accent6">
                  <a:lumMod val="75000"/>
                </a:schemeClr>
              </a:solidFill>
            </a:endParaRPr>
          </a:p>
          <a:p>
            <a:pPr marL="0" algn="just">
              <a:lnSpc>
                <a:spcPct val="90000"/>
              </a:lnSpc>
              <a:spcBef>
                <a:spcPts val="0"/>
              </a:spcBef>
            </a:pPr>
            <a:r>
              <a:rPr lang="fi-FI" dirty="0" smtClean="0">
                <a:solidFill>
                  <a:schemeClr val="accent6">
                    <a:lumMod val="75000"/>
                  </a:schemeClr>
                </a:solidFill>
              </a:rPr>
              <a:t>Ohjelmistosuunnittelija</a:t>
            </a:r>
            <a:endParaRPr lang="et-EE" dirty="0" smtClean="0"/>
          </a:p>
          <a:p>
            <a:pPr marL="0" algn="just"/>
            <a:endParaRPr lang="et-EE" dirty="0" smtClean="0"/>
          </a:p>
          <a:p>
            <a:pPr marL="0" algn="just"/>
            <a:endParaRPr lang="et-EE" dirty="0" smtClean="0"/>
          </a:p>
          <a:p>
            <a:pPr marL="0" algn="just"/>
            <a:endParaRPr lang="et-EE" dirty="0" smtClean="0"/>
          </a:p>
          <a:p>
            <a:pPr marL="0" algn="just"/>
            <a:endParaRPr lang="et-EE" dirty="0" smtClean="0"/>
          </a:p>
          <a:p>
            <a:pPr marL="0" algn="just">
              <a:buNone/>
            </a:pPr>
            <a:endParaRPr lang="et-EE" dirty="0" smtClean="0"/>
          </a:p>
          <a:p>
            <a:pPr marL="0" algn="just"/>
            <a:endParaRPr lang="et-EE" dirty="0"/>
          </a:p>
        </p:txBody>
      </p:sp>
      <p:sp>
        <p:nvSpPr>
          <p:cNvPr id="3" name="Title 2"/>
          <p:cNvSpPr>
            <a:spLocks noGrp="1"/>
          </p:cNvSpPr>
          <p:nvPr>
            <p:ph type="title"/>
          </p:nvPr>
        </p:nvSpPr>
        <p:spPr>
          <a:xfrm>
            <a:off x="323850" y="188912"/>
            <a:ext cx="7560518" cy="1007839"/>
          </a:xfrm>
        </p:spPr>
        <p:txBody>
          <a:bodyPr/>
          <a:lstStyle/>
          <a:p>
            <a:r>
              <a:rPr lang="fi-FI" dirty="0" smtClean="0"/>
              <a:t>TUTKIMUSTULOSTEN ESITTELY</a:t>
            </a:r>
            <a:r>
              <a:rPr lang="et-EE" dirty="0" smtClean="0"/>
              <a:t/>
            </a:r>
            <a:br>
              <a:rPr lang="et-EE" dirty="0" smtClean="0"/>
            </a:br>
            <a:r>
              <a:rPr lang="fi-FI" dirty="0"/>
              <a:t>Osaamisen määrällinen tarve työtehtävittäin</a:t>
            </a:r>
            <a:r>
              <a:rPr lang="et-EE" dirty="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88912"/>
            <a:ext cx="7272486" cy="1007839"/>
          </a:xfrm>
        </p:spPr>
        <p:txBody>
          <a:bodyPr/>
          <a:lstStyle/>
          <a:p>
            <a:r>
              <a:rPr lang="fi-FI" dirty="0" smtClean="0"/>
              <a:t>TUTKIMUSTULOSTEN ESITTELY</a:t>
            </a:r>
            <a:br>
              <a:rPr lang="fi-FI" dirty="0" smtClean="0"/>
            </a:br>
            <a:r>
              <a:rPr lang="et-EE" dirty="0" smtClean="0"/>
              <a:t> </a:t>
            </a:r>
            <a:r>
              <a:rPr lang="fi-FI" dirty="0"/>
              <a:t>Osaamisen määrällinen tarve työtehtävittäin</a:t>
            </a:r>
            <a:r>
              <a:rPr lang="et-EE" dirty="0"/>
              <a:t> </a:t>
            </a:r>
            <a:endParaRPr lang="en-US" dirty="0"/>
          </a:p>
        </p:txBody>
      </p:sp>
      <p:sp>
        <p:nvSpPr>
          <p:cNvPr id="5" name="TextBox 4"/>
          <p:cNvSpPr txBox="1"/>
          <p:nvPr/>
        </p:nvSpPr>
        <p:spPr>
          <a:xfrm>
            <a:off x="395536" y="5949280"/>
            <a:ext cx="8604448" cy="707886"/>
          </a:xfrm>
          <a:prstGeom prst="rect">
            <a:avLst/>
          </a:prstGeom>
          <a:noFill/>
        </p:spPr>
        <p:txBody>
          <a:bodyPr wrap="square" rtlCol="0">
            <a:spAutoFit/>
          </a:bodyPr>
          <a:lstStyle/>
          <a:p>
            <a:r>
              <a:rPr lang="fi-FI" sz="2000" dirty="0" smtClean="0">
                <a:solidFill>
                  <a:srgbClr val="010163"/>
                </a:solidFill>
              </a:rPr>
              <a:t>Kuva 1</a:t>
            </a:r>
            <a:r>
              <a:rPr lang="et-EE" sz="2000" dirty="0" smtClean="0">
                <a:solidFill>
                  <a:srgbClr val="010163"/>
                </a:solidFill>
              </a:rPr>
              <a:t>5. </a:t>
            </a:r>
            <a:r>
              <a:rPr lang="fi-FI" sz="2000" dirty="0" smtClean="0">
                <a:solidFill>
                  <a:srgbClr val="010163"/>
                </a:solidFill>
              </a:rPr>
              <a:t>Mekatroniikka-alan osaamisen määrällinen tarve ammateittain </a:t>
            </a:r>
            <a:r>
              <a:rPr lang="et-EE" sz="2000" dirty="0" smtClean="0">
                <a:solidFill>
                  <a:srgbClr val="010163"/>
                </a:solidFill>
              </a:rPr>
              <a:t>	 	  </a:t>
            </a:r>
            <a:r>
              <a:rPr lang="fi-FI" sz="2000" dirty="0" smtClean="0">
                <a:solidFill>
                  <a:srgbClr val="010163"/>
                </a:solidFill>
              </a:rPr>
              <a:t>Virossa ja Suomessa</a:t>
            </a:r>
            <a:r>
              <a:rPr lang="et-EE" sz="2000" dirty="0" smtClean="0">
                <a:solidFill>
                  <a:srgbClr val="010163"/>
                </a:solidFill>
              </a:rPr>
              <a:t>.</a:t>
            </a:r>
            <a:endParaRPr lang="en-US" sz="2000" dirty="0">
              <a:solidFill>
                <a:srgbClr val="010163"/>
              </a:solidFill>
            </a:endParaRPr>
          </a:p>
        </p:txBody>
      </p:sp>
      <p:sp>
        <p:nvSpPr>
          <p:cNvPr id="6" name="Rectangle 5"/>
          <p:cNvSpPr/>
          <p:nvPr/>
        </p:nvSpPr>
        <p:spPr bwMode="auto">
          <a:xfrm>
            <a:off x="467544" y="1268760"/>
            <a:ext cx="8443967" cy="4608512"/>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220072" y="1268760"/>
            <a:ext cx="108012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800" dirty="0" smtClean="0">
                <a:solidFill>
                  <a:srgbClr val="010163"/>
                </a:solidFill>
              </a:rPr>
              <a:t>ammatit</a:t>
            </a:r>
            <a:endParaRPr lang="en-US" sz="1800" dirty="0">
              <a:solidFill>
                <a:srgbClr val="010163"/>
              </a:solidFill>
            </a:endParaRPr>
          </a:p>
        </p:txBody>
      </p:sp>
      <p:graphicFrame>
        <p:nvGraphicFramePr>
          <p:cNvPr id="9" name="Content Placeholder 3"/>
          <p:cNvGraphicFramePr>
            <a:graphicFrameLocks noGrp="1"/>
          </p:cNvGraphicFramePr>
          <p:nvPr>
            <p:ph idx="1"/>
            <p:extLst>
              <p:ext uri="{D42A27DB-BD31-4B8C-83A1-F6EECF244321}">
                <p14:modId xmlns="" xmlns:p14="http://schemas.microsoft.com/office/powerpoint/2010/main" val="2734216496"/>
              </p:ext>
            </p:extLst>
          </p:nvPr>
        </p:nvGraphicFramePr>
        <p:xfrm>
          <a:off x="357158" y="1357298"/>
          <a:ext cx="8401079" cy="46259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340768"/>
            <a:ext cx="8578155" cy="4785395"/>
          </a:xfrm>
        </p:spPr>
        <p:txBody>
          <a:bodyPr/>
          <a:lstStyle/>
          <a:p>
            <a:pPr marL="0" algn="just">
              <a:spcBef>
                <a:spcPts val="0"/>
              </a:spcBef>
              <a:buNone/>
            </a:pPr>
            <a:r>
              <a:rPr lang="fi-FI" dirty="0" smtClean="0"/>
              <a:t>Tutkimuksessa käytetyssä haastattelulomakkeessa </a:t>
            </a:r>
            <a:r>
              <a:rPr lang="et-EE" dirty="0" smtClean="0"/>
              <a:t>(</a:t>
            </a:r>
            <a:r>
              <a:rPr lang="fi-FI" dirty="0" err="1" smtClean="0"/>
              <a:t>ks</a:t>
            </a:r>
            <a:r>
              <a:rPr lang="et-EE" dirty="0" smtClean="0"/>
              <a:t>. </a:t>
            </a:r>
            <a:r>
              <a:rPr lang="fi-FI" dirty="0" smtClean="0"/>
              <a:t>LIITE </a:t>
            </a:r>
            <a:r>
              <a:rPr lang="et-EE" dirty="0" smtClean="0"/>
              <a:t>1) on </a:t>
            </a:r>
            <a:r>
              <a:rPr lang="fi-FI" dirty="0" smtClean="0"/>
              <a:t>mekatroniikka-alan osaamiset ryhmitelty seuraavasti</a:t>
            </a:r>
            <a:r>
              <a:rPr lang="et-EE" dirty="0" smtClean="0"/>
              <a:t>:</a:t>
            </a:r>
          </a:p>
          <a:p>
            <a:pPr marL="0" algn="just">
              <a:spcBef>
                <a:spcPts val="600"/>
              </a:spcBef>
              <a:buNone/>
            </a:pPr>
            <a:r>
              <a:rPr lang="fi-FI" b="1" u="sng" dirty="0" smtClean="0"/>
              <a:t>Tiedot</a:t>
            </a:r>
            <a:endParaRPr lang="et-EE" b="1" u="sng" dirty="0" smtClean="0"/>
          </a:p>
          <a:p>
            <a:pPr marL="114300" indent="-457200" algn="just">
              <a:spcBef>
                <a:spcPts val="0"/>
              </a:spcBef>
              <a:buAutoNum type="arabicPeriod"/>
            </a:pPr>
            <a:r>
              <a:rPr lang="fi-FI" dirty="0" smtClean="0"/>
              <a:t>Mekaniikka</a:t>
            </a:r>
            <a:endParaRPr lang="et-EE" dirty="0" smtClean="0"/>
          </a:p>
          <a:p>
            <a:pPr marL="114300" indent="-457200" algn="just">
              <a:spcBef>
                <a:spcPts val="0"/>
              </a:spcBef>
              <a:buAutoNum type="arabicPeriod"/>
            </a:pPr>
            <a:r>
              <a:rPr lang="fi-FI" dirty="0" smtClean="0"/>
              <a:t>Hydrauliikka</a:t>
            </a:r>
            <a:endParaRPr lang="et-EE" dirty="0" smtClean="0"/>
          </a:p>
          <a:p>
            <a:pPr marL="114300" indent="-457200" algn="just">
              <a:spcBef>
                <a:spcPts val="0"/>
              </a:spcBef>
              <a:buAutoNum type="arabicPeriod"/>
            </a:pPr>
            <a:r>
              <a:rPr lang="fi-FI" dirty="0" smtClean="0"/>
              <a:t>Pneumatiikka</a:t>
            </a:r>
            <a:endParaRPr lang="et-EE" dirty="0" smtClean="0"/>
          </a:p>
          <a:p>
            <a:pPr marL="114300" indent="-457200" algn="just">
              <a:spcBef>
                <a:spcPts val="0"/>
              </a:spcBef>
              <a:buAutoNum type="arabicPeriod"/>
            </a:pPr>
            <a:r>
              <a:rPr lang="fi-FI" dirty="0" smtClean="0"/>
              <a:t>Hienomekaniikka</a:t>
            </a:r>
            <a:endParaRPr lang="et-EE" dirty="0" smtClean="0"/>
          </a:p>
          <a:p>
            <a:pPr marL="114300" indent="-457200" algn="just">
              <a:spcBef>
                <a:spcPts val="0"/>
              </a:spcBef>
              <a:buAutoNum type="arabicPeriod"/>
            </a:pPr>
            <a:r>
              <a:rPr lang="fi-FI" dirty="0" smtClean="0"/>
              <a:t>Sähkömekaniikka</a:t>
            </a:r>
            <a:endParaRPr lang="et-EE" dirty="0" smtClean="0"/>
          </a:p>
          <a:p>
            <a:pPr marL="114300" indent="-457200" algn="just">
              <a:spcBef>
                <a:spcPts val="0"/>
              </a:spcBef>
              <a:buAutoNum type="arabicPeriod"/>
            </a:pPr>
            <a:r>
              <a:rPr lang="fi-FI" dirty="0" smtClean="0"/>
              <a:t>Elektroniikka</a:t>
            </a:r>
            <a:endParaRPr lang="et-EE" dirty="0" smtClean="0"/>
          </a:p>
          <a:p>
            <a:pPr marL="114300" indent="-457200" algn="just">
              <a:spcBef>
                <a:spcPts val="0"/>
              </a:spcBef>
              <a:buAutoNum type="arabicPeriod"/>
            </a:pPr>
            <a:r>
              <a:rPr lang="fi-FI" dirty="0" smtClean="0"/>
              <a:t>Infoteknologia, IT</a:t>
            </a:r>
            <a:endParaRPr lang="et-EE" dirty="0" smtClean="0"/>
          </a:p>
          <a:p>
            <a:pPr marL="114300" indent="-457200" algn="just">
              <a:spcBef>
                <a:spcPts val="0"/>
              </a:spcBef>
              <a:buAutoNum type="arabicPeriod"/>
            </a:pPr>
            <a:r>
              <a:rPr lang="fi-FI" dirty="0" smtClean="0"/>
              <a:t>Teknilliset järjestelmä</a:t>
            </a:r>
            <a:r>
              <a:rPr lang="et-EE" dirty="0" smtClean="0"/>
              <a:t>t</a:t>
            </a:r>
          </a:p>
          <a:p>
            <a:pPr marL="114300" indent="-457200" algn="just">
              <a:spcBef>
                <a:spcPts val="0"/>
              </a:spcBef>
              <a:buNone/>
            </a:pPr>
            <a:r>
              <a:rPr lang="fi-FI" b="1" u="sng" dirty="0" smtClean="0"/>
              <a:t>Taidot</a:t>
            </a:r>
            <a:endParaRPr lang="et-EE" b="1" u="sng" dirty="0" smtClean="0"/>
          </a:p>
          <a:p>
            <a:pPr marL="114300" indent="-457200" algn="just">
              <a:spcBef>
                <a:spcPts val="0"/>
              </a:spcBef>
              <a:buNone/>
            </a:pPr>
            <a:r>
              <a:rPr lang="fi-FI" b="1" u="sng" dirty="0" smtClean="0"/>
              <a:t>Yksilölliset ominaisuudet</a:t>
            </a:r>
            <a:endParaRPr lang="et-EE" b="1" u="sng" dirty="0" smtClean="0"/>
          </a:p>
          <a:p>
            <a:pPr marL="114300" indent="-457200" algn="just">
              <a:spcBef>
                <a:spcPts val="0"/>
              </a:spcBef>
              <a:buNone/>
            </a:pPr>
            <a:endParaRPr lang="en-US" dirty="0"/>
          </a:p>
        </p:txBody>
      </p:sp>
      <p:sp>
        <p:nvSpPr>
          <p:cNvPr id="3" name="Title 2"/>
          <p:cNvSpPr>
            <a:spLocks noGrp="1"/>
          </p:cNvSpPr>
          <p:nvPr>
            <p:ph type="title"/>
          </p:nvPr>
        </p:nvSpPr>
        <p:spPr>
          <a:xfrm>
            <a:off x="323850" y="188912"/>
            <a:ext cx="7920558" cy="1007840"/>
          </a:xfrm>
        </p:spPr>
        <p:txBody>
          <a:bodyPr/>
          <a:lstStyle/>
          <a:p>
            <a:r>
              <a:rPr lang="en-US" dirty="0" smtClean="0"/>
              <a:t>TUTKIMUSTULOSTEN ESITTELY</a:t>
            </a:r>
            <a:br>
              <a:rPr lang="en-US" dirty="0" smtClean="0"/>
            </a:br>
            <a:r>
              <a:rPr lang="fi-FI" dirty="0"/>
              <a:t>Osaamisalueiden </a:t>
            </a:r>
            <a:r>
              <a:rPr lang="fi-FI" dirty="0" smtClean="0"/>
              <a:t>ryhmittely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571612"/>
            <a:ext cx="8578155" cy="4713288"/>
          </a:xfrm>
        </p:spPr>
        <p:txBody>
          <a:bodyPr/>
          <a:lstStyle/>
          <a:p>
            <a:pPr marL="0" algn="just">
              <a:spcBef>
                <a:spcPts val="0"/>
              </a:spcBef>
              <a:buNone/>
            </a:pPr>
            <a:r>
              <a:rPr lang="fi-FI" b="1" dirty="0" smtClean="0">
                <a:solidFill>
                  <a:srgbClr val="FA740A"/>
                </a:solidFill>
              </a:rPr>
              <a:t>Osaamisen määrällistä tarvetta arvioitiin yrityksissä laskemalla yhteen työntekijöiden määrän, jotka tarvitsee vastaavaa osaamista.</a:t>
            </a:r>
            <a:endParaRPr lang="fi-FI" sz="900" dirty="0" smtClean="0"/>
          </a:p>
          <a:p>
            <a:pPr marL="0" algn="just">
              <a:spcBef>
                <a:spcPts val="0"/>
              </a:spcBef>
              <a:buNone/>
            </a:pPr>
            <a:endParaRPr lang="et-EE" sz="900" dirty="0" smtClean="0"/>
          </a:p>
          <a:p>
            <a:pPr marL="0" algn="just">
              <a:spcBef>
                <a:spcPts val="0"/>
              </a:spcBef>
              <a:buNone/>
            </a:pPr>
            <a:r>
              <a:rPr lang="fi-FI" dirty="0" smtClean="0"/>
              <a:t>Yritykset Virossa ja Suomessa tarvitsevat nyt ja 3-5 vuoden kuluessa määrällisesti eniten seuraaviin ryhmiin kuuluvaa osaamista (ks. </a:t>
            </a:r>
            <a:r>
              <a:rPr lang="et-EE" dirty="0" smtClean="0"/>
              <a:t>k</a:t>
            </a:r>
            <a:r>
              <a:rPr lang="fi-FI" dirty="0" smtClean="0"/>
              <a:t>uva </a:t>
            </a:r>
            <a:r>
              <a:rPr lang="et-EE" dirty="0" smtClean="0"/>
              <a:t>16</a:t>
            </a:r>
            <a:r>
              <a:rPr lang="fi-FI" dirty="0" smtClean="0"/>
              <a:t>, s</a:t>
            </a:r>
            <a:r>
              <a:rPr lang="et-EE" dirty="0" smtClean="0"/>
              <a:t>. 36) :</a:t>
            </a:r>
          </a:p>
          <a:p>
            <a:pPr marL="0" algn="just">
              <a:spcBef>
                <a:spcPts val="600"/>
              </a:spcBef>
            </a:pPr>
            <a:r>
              <a:rPr lang="fi-FI" dirty="0" smtClean="0"/>
              <a:t>Yksilölliset ominaisuudet</a:t>
            </a:r>
            <a:endParaRPr lang="et-EE" dirty="0" smtClean="0"/>
          </a:p>
          <a:p>
            <a:pPr marL="0" algn="just">
              <a:spcBef>
                <a:spcPts val="0"/>
              </a:spcBef>
            </a:pPr>
            <a:r>
              <a:rPr lang="fi-FI" dirty="0" smtClean="0"/>
              <a:t>Mekaniikka</a:t>
            </a:r>
            <a:r>
              <a:rPr lang="et-EE" dirty="0" smtClean="0"/>
              <a:t> (</a:t>
            </a:r>
            <a:r>
              <a:rPr lang="fi-FI" dirty="0" smtClean="0"/>
              <a:t>tiedot</a:t>
            </a:r>
            <a:r>
              <a:rPr lang="et-EE" dirty="0" smtClean="0"/>
              <a:t>)</a:t>
            </a:r>
          </a:p>
          <a:p>
            <a:pPr marL="0" algn="just">
              <a:spcBef>
                <a:spcPts val="0"/>
              </a:spcBef>
            </a:pPr>
            <a:r>
              <a:rPr lang="fi-FI" dirty="0" smtClean="0"/>
              <a:t>Osaamiset</a:t>
            </a:r>
            <a:r>
              <a:rPr lang="et-EE" dirty="0" smtClean="0"/>
              <a:t> (</a:t>
            </a:r>
            <a:r>
              <a:rPr lang="fi-FI" dirty="0" smtClean="0"/>
              <a:t>käytännölliset)</a:t>
            </a:r>
            <a:endParaRPr lang="et-EE" dirty="0" smtClean="0"/>
          </a:p>
          <a:p>
            <a:pPr marL="0" algn="just">
              <a:spcBef>
                <a:spcPts val="0"/>
              </a:spcBef>
            </a:pPr>
            <a:r>
              <a:rPr lang="fi-FI" dirty="0" smtClean="0"/>
              <a:t>Teknilliset järjestelmät </a:t>
            </a:r>
            <a:r>
              <a:rPr lang="et-EE" dirty="0" smtClean="0"/>
              <a:t>(</a:t>
            </a:r>
            <a:r>
              <a:rPr lang="fi-FI" dirty="0" smtClean="0"/>
              <a:t>tiedot</a:t>
            </a:r>
            <a:r>
              <a:rPr lang="et-EE" dirty="0" smtClean="0"/>
              <a:t>)</a:t>
            </a:r>
          </a:p>
          <a:p>
            <a:pPr marL="0" indent="0" algn="just">
              <a:spcBef>
                <a:spcPts val="0"/>
              </a:spcBef>
              <a:buNone/>
            </a:pPr>
            <a:r>
              <a:rPr lang="et-EE" sz="900" dirty="0" smtClean="0"/>
              <a:t> </a:t>
            </a:r>
          </a:p>
          <a:p>
            <a:pPr marL="0" indent="0" algn="just">
              <a:spcBef>
                <a:spcPts val="0"/>
              </a:spcBef>
              <a:buNone/>
            </a:pPr>
            <a:endParaRPr lang="et-EE" dirty="0" smtClean="0"/>
          </a:p>
          <a:p>
            <a:pPr marL="0" algn="just">
              <a:spcBef>
                <a:spcPts val="0"/>
              </a:spcBef>
            </a:pPr>
            <a:endParaRPr lang="et-EE" dirty="0" smtClean="0"/>
          </a:p>
          <a:p>
            <a:pPr marL="0" algn="just">
              <a:spcBef>
                <a:spcPts val="0"/>
              </a:spcBef>
            </a:pPr>
            <a:endParaRPr lang="et-EE" dirty="0" smtClean="0"/>
          </a:p>
          <a:p>
            <a:pPr marL="0" algn="just">
              <a:spcBef>
                <a:spcPts val="0"/>
              </a:spcBef>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p:txBody>
      </p:sp>
      <p:sp>
        <p:nvSpPr>
          <p:cNvPr id="3" name="Title 2"/>
          <p:cNvSpPr>
            <a:spLocks noGrp="1"/>
          </p:cNvSpPr>
          <p:nvPr>
            <p:ph type="title"/>
          </p:nvPr>
        </p:nvSpPr>
        <p:spPr>
          <a:xfrm>
            <a:off x="323850" y="0"/>
            <a:ext cx="8640638" cy="1412776"/>
          </a:xfrm>
        </p:spPr>
        <p:txBody>
          <a:bodyPr/>
          <a:lstStyle/>
          <a:p>
            <a:r>
              <a:rPr lang="fi-FI" dirty="0" smtClean="0"/>
              <a:t>TUTKIKUSTULOSTEN ESITTELY</a:t>
            </a:r>
            <a:r>
              <a:rPr lang="et-EE" dirty="0" smtClean="0"/>
              <a:t/>
            </a:r>
            <a:br>
              <a:rPr lang="et-EE" dirty="0" smtClean="0"/>
            </a:br>
            <a:r>
              <a:rPr lang="fi-FI" dirty="0"/>
              <a:t>Suurimmat osaamistarpeet tänään ja </a:t>
            </a:r>
            <a:r>
              <a:rPr lang="et-EE" dirty="0"/>
              <a:t>3-5 </a:t>
            </a:r>
            <a:r>
              <a:rPr lang="fi-FI" dirty="0"/>
              <a:t>vuoden </a:t>
            </a:r>
            <a:r>
              <a:rPr lang="fi-FI" dirty="0" smtClean="0"/>
              <a:t>kuluessa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991495326"/>
              </p:ext>
            </p:extLst>
          </p:nvPr>
        </p:nvGraphicFramePr>
        <p:xfrm>
          <a:off x="323529" y="1592197"/>
          <a:ext cx="8640959" cy="464137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850" y="188912"/>
            <a:ext cx="8640638" cy="1007839"/>
          </a:xfrm>
        </p:spPr>
        <p:txBody>
          <a:bodyPr/>
          <a:lstStyle/>
          <a:p>
            <a:r>
              <a:rPr lang="en-US" dirty="0" smtClean="0"/>
              <a:t>TUTKIMUSTULOSTEN ESITTELY</a:t>
            </a:r>
            <a:br>
              <a:rPr lang="en-US" dirty="0" smtClean="0"/>
            </a:br>
            <a:r>
              <a:rPr lang="fi-FI" dirty="0"/>
              <a:t>Suurimmat osaamistarpeet tänään ja </a:t>
            </a:r>
            <a:r>
              <a:rPr lang="et-EE" dirty="0"/>
              <a:t>3-5 </a:t>
            </a:r>
            <a:r>
              <a:rPr lang="fi-FI" dirty="0"/>
              <a:t>vuoden </a:t>
            </a:r>
            <a:r>
              <a:rPr lang="fi-FI" dirty="0" smtClean="0"/>
              <a:t>kuluessa</a:t>
            </a:r>
            <a:endParaRPr lang="en-US" dirty="0"/>
          </a:p>
        </p:txBody>
      </p:sp>
      <p:sp>
        <p:nvSpPr>
          <p:cNvPr id="5" name="Rectangle 4"/>
          <p:cNvSpPr/>
          <p:nvPr/>
        </p:nvSpPr>
        <p:spPr bwMode="auto">
          <a:xfrm>
            <a:off x="467544" y="1268760"/>
            <a:ext cx="8443967" cy="468052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t-EE" smtClean="0">
              <a:solidFill>
                <a:srgbClr val="000000"/>
              </a:solidFill>
            </a:endParaRPr>
          </a:p>
        </p:txBody>
      </p:sp>
      <p:sp>
        <p:nvSpPr>
          <p:cNvPr id="7" name="Rectangle 6"/>
          <p:cNvSpPr/>
          <p:nvPr/>
        </p:nvSpPr>
        <p:spPr>
          <a:xfrm>
            <a:off x="395536" y="5934670"/>
            <a:ext cx="8568952" cy="707886"/>
          </a:xfrm>
          <a:prstGeom prst="rect">
            <a:avLst/>
          </a:prstGeom>
        </p:spPr>
        <p:txBody>
          <a:bodyPr wrap="square">
            <a:spAutoFit/>
          </a:bodyPr>
          <a:lstStyle/>
          <a:p>
            <a:r>
              <a:rPr lang="fi-FI" sz="2000" dirty="0" smtClean="0">
                <a:solidFill>
                  <a:srgbClr val="010163"/>
                </a:solidFill>
              </a:rPr>
              <a:t>Kuva 1</a:t>
            </a:r>
            <a:r>
              <a:rPr lang="et-EE" sz="2000" dirty="0" smtClean="0">
                <a:solidFill>
                  <a:srgbClr val="010163"/>
                </a:solidFill>
              </a:rPr>
              <a:t>6</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Osaamisten määrällinen tarve nyt ja ennustettu tarpeen muutos </a:t>
            </a:r>
            <a:r>
              <a:rPr lang="et-EE" sz="2000" dirty="0" smtClean="0">
                <a:solidFill>
                  <a:srgbClr val="010163"/>
                </a:solidFill>
              </a:rPr>
              <a:t>	  </a:t>
            </a:r>
            <a:r>
              <a:rPr lang="fi-FI" sz="2000" dirty="0" smtClean="0">
                <a:solidFill>
                  <a:srgbClr val="010163"/>
                </a:solidFill>
              </a:rPr>
              <a:t>3-5 vuoden kuluttua osaamisalueittain</a:t>
            </a:r>
            <a:r>
              <a:rPr lang="et-EE" sz="2000" dirty="0" smtClean="0">
                <a:solidFill>
                  <a:srgbClr val="010163"/>
                </a:solidFill>
              </a:rPr>
              <a:t>.</a:t>
            </a:r>
            <a:endParaRPr lang="en-US" sz="2000" dirty="0">
              <a:solidFill>
                <a:srgbClr val="010163"/>
              </a:solidFill>
            </a:endParaRPr>
          </a:p>
        </p:txBody>
      </p:sp>
      <p:sp>
        <p:nvSpPr>
          <p:cNvPr id="13" name="TextBox 12"/>
          <p:cNvSpPr txBox="1"/>
          <p:nvPr/>
        </p:nvSpPr>
        <p:spPr>
          <a:xfrm>
            <a:off x="5220072" y="1266104"/>
            <a:ext cx="280831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t-EE" sz="1800" dirty="0">
                <a:solidFill>
                  <a:srgbClr val="010163"/>
                </a:solidFill>
              </a:rPr>
              <a:t>o</a:t>
            </a:r>
            <a:r>
              <a:rPr lang="fi-FI" sz="1800" dirty="0" smtClean="0">
                <a:solidFill>
                  <a:srgbClr val="010163"/>
                </a:solidFill>
              </a:rPr>
              <a:t>saamisalueet ryhmittäin</a:t>
            </a:r>
            <a:endParaRPr lang="en-US" sz="1800" dirty="0">
              <a:solidFill>
                <a:srgbClr val="010163"/>
              </a:solidFill>
            </a:endParaRPr>
          </a:p>
        </p:txBody>
      </p:sp>
      <p:sp>
        <p:nvSpPr>
          <p:cNvPr id="14" name="TextBox 13"/>
          <p:cNvSpPr txBox="1"/>
          <p:nvPr/>
        </p:nvSpPr>
        <p:spPr>
          <a:xfrm>
            <a:off x="479120" y="5632553"/>
            <a:ext cx="2123728" cy="369332"/>
          </a:xfrm>
          <a:prstGeom prst="rect">
            <a:avLst/>
          </a:prstGeom>
          <a:noFill/>
        </p:spPr>
        <p:txBody>
          <a:bodyPr wrap="square" rtlCol="0">
            <a:spAutoFit/>
          </a:bodyPr>
          <a:lstStyle/>
          <a:p>
            <a:r>
              <a:rPr lang="et-EE" dirty="0">
                <a:solidFill>
                  <a:srgbClr val="010163"/>
                </a:solidFill>
              </a:rPr>
              <a:t>h</a:t>
            </a:r>
            <a:r>
              <a:rPr lang="fi-FI" dirty="0" smtClean="0">
                <a:solidFill>
                  <a:srgbClr val="010163"/>
                </a:solidFill>
              </a:rPr>
              <a:t>enkilöstön määrä</a:t>
            </a:r>
            <a:endParaRPr lang="en-US" dirty="0">
              <a:solidFill>
                <a:srgbClr val="010163"/>
              </a:solidFill>
            </a:endParaRPr>
          </a:p>
        </p:txBody>
      </p:sp>
    </p:spTree>
    <p:extLst>
      <p:ext uri="{BB962C8B-B14F-4D97-AF65-F5344CB8AC3E}">
        <p14:creationId xmlns="" xmlns:p14="http://schemas.microsoft.com/office/powerpoint/2010/main" val="2003023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155" cy="4713288"/>
          </a:xfrm>
        </p:spPr>
        <p:txBody>
          <a:bodyPr/>
          <a:lstStyle/>
          <a:p>
            <a:pPr marL="0" indent="0" algn="just">
              <a:buNone/>
            </a:pPr>
            <a:r>
              <a:rPr lang="fi-FI" dirty="0" smtClean="0"/>
              <a:t>Työntekijöille on alakohtaisten taitojen lisäksi oleellista myös </a:t>
            </a:r>
            <a:r>
              <a:rPr lang="fi-FI" b="1" u="sng" dirty="0" smtClean="0">
                <a:solidFill>
                  <a:srgbClr val="FA740A"/>
                </a:solidFill>
              </a:rPr>
              <a:t>yksilöllisten ominaisuuksien</a:t>
            </a:r>
            <a:r>
              <a:rPr lang="et-EE" b="1" dirty="0" smtClean="0">
                <a:solidFill>
                  <a:srgbClr val="FA740A"/>
                </a:solidFill>
              </a:rPr>
              <a:t> </a:t>
            </a:r>
            <a:r>
              <a:rPr lang="fi-FI" dirty="0" smtClean="0">
                <a:solidFill>
                  <a:srgbClr val="FA740A"/>
                </a:solidFill>
              </a:rPr>
              <a:t>hallinta. </a:t>
            </a:r>
            <a:r>
              <a:rPr lang="fi-FI" dirty="0" smtClean="0"/>
              <a:t>Mekatroniikka-alan yritysten yksilöllisten ominaisuuksien tarpeet Virossa ja Suomessa ovat määrällisesti seuraavat (ks. kuva 17, s. 38) (alenevassa järjestyksessä): </a:t>
            </a:r>
          </a:p>
          <a:p>
            <a:pPr marL="0" indent="0" algn="just">
              <a:buNone/>
            </a:pPr>
            <a:r>
              <a:rPr lang="fi-FI" sz="900" dirty="0" smtClean="0"/>
              <a:t> </a:t>
            </a:r>
          </a:p>
          <a:p>
            <a:pPr algn="just"/>
            <a:r>
              <a:rPr lang="fi-FI" dirty="0" smtClean="0"/>
              <a:t>Velvollisuuden- ja vastuuntunne</a:t>
            </a:r>
          </a:p>
          <a:p>
            <a:pPr algn="just"/>
            <a:r>
              <a:rPr lang="fi-FI" dirty="0" smtClean="0"/>
              <a:t>Yksilölliset työtaidot</a:t>
            </a:r>
          </a:p>
          <a:p>
            <a:pPr algn="just"/>
            <a:r>
              <a:rPr lang="fi-FI" dirty="0" smtClean="0"/>
              <a:t>Yhteistyötaidot</a:t>
            </a:r>
          </a:p>
          <a:p>
            <a:pPr marL="0" indent="0" algn="just">
              <a:buNone/>
            </a:pPr>
            <a:r>
              <a:rPr lang="fi-FI" sz="900" dirty="0" smtClean="0"/>
              <a:t> </a:t>
            </a:r>
          </a:p>
          <a:p>
            <a:pPr marL="0" indent="0" algn="just">
              <a:buNone/>
            </a:pPr>
            <a:r>
              <a:rPr lang="fi-FI" dirty="0" smtClean="0"/>
              <a:t>Kuvassa 17 (s. 38) esitetty viron ja venäjän kielen tarve nyt ja 3-5 vuoden kuluessa koskee lähinnä virolaisia yrityksiä. Suomen kielen tarve suomalaisissa ja virolaisissa yrityksissä koskee mekatroniikka-alan työntekijöitä lähes yhtä paljon.</a:t>
            </a:r>
            <a:endParaRPr lang="et-EE" dirty="0"/>
          </a:p>
        </p:txBody>
      </p:sp>
      <p:sp>
        <p:nvSpPr>
          <p:cNvPr id="3" name="Title 2"/>
          <p:cNvSpPr>
            <a:spLocks noGrp="1"/>
          </p:cNvSpPr>
          <p:nvPr>
            <p:ph type="title"/>
          </p:nvPr>
        </p:nvSpPr>
        <p:spPr>
          <a:xfrm>
            <a:off x="323850" y="188912"/>
            <a:ext cx="8640638" cy="1007840"/>
          </a:xfrm>
        </p:spPr>
        <p:txBody>
          <a:bodyPr/>
          <a:lstStyle/>
          <a:p>
            <a:r>
              <a:rPr lang="fi-FI" dirty="0" smtClean="0"/>
              <a:t>TUTKIMUSTULOSTEN ESITTELY</a:t>
            </a:r>
            <a:r>
              <a:rPr lang="fi-FI" dirty="0"/>
              <a:t/>
            </a:r>
            <a:br>
              <a:rPr lang="fi-FI" dirty="0"/>
            </a:br>
            <a:r>
              <a:rPr lang="fi-FI" dirty="0"/>
              <a:t>Suurimmat osaamistarpeet tänään ja </a:t>
            </a:r>
            <a:r>
              <a:rPr lang="et-EE" dirty="0"/>
              <a:t>3-5 </a:t>
            </a:r>
            <a:r>
              <a:rPr lang="fi-FI" dirty="0"/>
              <a:t>vuoden </a:t>
            </a:r>
            <a:r>
              <a:rPr lang="fi-FI" dirty="0" smtClean="0"/>
              <a:t>kuluessa</a:t>
            </a:r>
            <a:endParaRPr lang="et-EE" dirty="0"/>
          </a:p>
        </p:txBody>
      </p:sp>
    </p:spTree>
    <p:extLst>
      <p:ext uri="{BB962C8B-B14F-4D97-AF65-F5344CB8AC3E}">
        <p14:creationId xmlns="" xmlns:p14="http://schemas.microsoft.com/office/powerpoint/2010/main" val="9340434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331191516"/>
              </p:ext>
            </p:extLst>
          </p:nvPr>
        </p:nvGraphicFramePr>
        <p:xfrm>
          <a:off x="270552" y="1450770"/>
          <a:ext cx="8640959" cy="478280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850" y="188912"/>
            <a:ext cx="8640638" cy="1007839"/>
          </a:xfrm>
        </p:spPr>
        <p:txBody>
          <a:bodyPr/>
          <a:lstStyle/>
          <a:p>
            <a:r>
              <a:rPr lang="en-US" dirty="0" smtClean="0"/>
              <a:t>TUTKIMUSTULOSTEN ESITTELY</a:t>
            </a:r>
            <a:br>
              <a:rPr lang="en-US" dirty="0" smtClean="0"/>
            </a:br>
            <a:r>
              <a:rPr lang="fi-FI" dirty="0"/>
              <a:t>Suurimmat osaamistarpeet tänään ja </a:t>
            </a:r>
            <a:r>
              <a:rPr lang="et-EE" dirty="0"/>
              <a:t>3-5 </a:t>
            </a:r>
            <a:r>
              <a:rPr lang="fi-FI" dirty="0"/>
              <a:t>vuoden </a:t>
            </a:r>
            <a:r>
              <a:rPr lang="fi-FI" dirty="0" smtClean="0"/>
              <a:t>kuluessa</a:t>
            </a:r>
            <a:endParaRPr lang="en-US" dirty="0"/>
          </a:p>
        </p:txBody>
      </p:sp>
      <p:sp>
        <p:nvSpPr>
          <p:cNvPr id="5" name="Rectangle 4"/>
          <p:cNvSpPr/>
          <p:nvPr/>
        </p:nvSpPr>
        <p:spPr bwMode="auto">
          <a:xfrm>
            <a:off x="467544" y="1268760"/>
            <a:ext cx="8443967" cy="468052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t-EE" smtClean="0">
              <a:solidFill>
                <a:srgbClr val="000000"/>
              </a:solidFill>
            </a:endParaRPr>
          </a:p>
        </p:txBody>
      </p:sp>
      <p:sp>
        <p:nvSpPr>
          <p:cNvPr id="7" name="Rectangle 6"/>
          <p:cNvSpPr/>
          <p:nvPr/>
        </p:nvSpPr>
        <p:spPr>
          <a:xfrm>
            <a:off x="395536" y="5934670"/>
            <a:ext cx="8568952" cy="707886"/>
          </a:xfrm>
          <a:prstGeom prst="rect">
            <a:avLst/>
          </a:prstGeom>
        </p:spPr>
        <p:txBody>
          <a:bodyPr wrap="square">
            <a:spAutoFit/>
          </a:bodyPr>
          <a:lstStyle/>
          <a:p>
            <a:pPr algn="just"/>
            <a:r>
              <a:rPr lang="fi-FI" sz="2000" dirty="0" smtClean="0">
                <a:solidFill>
                  <a:srgbClr val="010163"/>
                </a:solidFill>
              </a:rPr>
              <a:t>Kuva 1</a:t>
            </a:r>
            <a:r>
              <a:rPr lang="et-EE" sz="2000" dirty="0" smtClean="0">
                <a:solidFill>
                  <a:srgbClr val="010163"/>
                </a:solidFill>
              </a:rPr>
              <a:t>7</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Yksilöllisten ominaisuuksien hallinnan määrällinen tarve nyt ja ennustetun tarpeen muutos 3-5 vuoden kuluessa osaamisalueittain</a:t>
            </a:r>
            <a:r>
              <a:rPr lang="et-EE" sz="2000" dirty="0" smtClean="0">
                <a:solidFill>
                  <a:srgbClr val="010163"/>
                </a:solidFill>
              </a:rPr>
              <a:t>.</a:t>
            </a:r>
            <a:endParaRPr lang="en-US" sz="2000" dirty="0">
              <a:solidFill>
                <a:srgbClr val="010163"/>
              </a:solidFill>
            </a:endParaRPr>
          </a:p>
        </p:txBody>
      </p:sp>
      <p:sp>
        <p:nvSpPr>
          <p:cNvPr id="13" name="TextBox 12"/>
          <p:cNvSpPr txBox="1"/>
          <p:nvPr/>
        </p:nvSpPr>
        <p:spPr>
          <a:xfrm>
            <a:off x="4667918" y="1266104"/>
            <a:ext cx="22322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dirty="0" smtClean="0">
                <a:solidFill>
                  <a:srgbClr val="010163"/>
                </a:solidFill>
              </a:rPr>
              <a:t>osaamisalueet</a:t>
            </a:r>
            <a:endParaRPr lang="en-US" sz="1800" dirty="0">
              <a:solidFill>
                <a:srgbClr val="010163"/>
              </a:solidFill>
            </a:endParaRPr>
          </a:p>
        </p:txBody>
      </p:sp>
      <p:sp>
        <p:nvSpPr>
          <p:cNvPr id="14" name="TextBox 13"/>
          <p:cNvSpPr txBox="1"/>
          <p:nvPr/>
        </p:nvSpPr>
        <p:spPr>
          <a:xfrm>
            <a:off x="491339" y="5565338"/>
            <a:ext cx="2123728" cy="369332"/>
          </a:xfrm>
          <a:prstGeom prst="rect">
            <a:avLst/>
          </a:prstGeom>
          <a:noFill/>
        </p:spPr>
        <p:txBody>
          <a:bodyPr wrap="square" rtlCol="0">
            <a:spAutoFit/>
          </a:bodyPr>
          <a:lstStyle/>
          <a:p>
            <a:r>
              <a:rPr lang="et-EE" dirty="0">
                <a:solidFill>
                  <a:srgbClr val="010163"/>
                </a:solidFill>
              </a:rPr>
              <a:t>h</a:t>
            </a:r>
            <a:r>
              <a:rPr lang="fi-FI" dirty="0" smtClean="0">
                <a:solidFill>
                  <a:srgbClr val="010163"/>
                </a:solidFill>
              </a:rPr>
              <a:t>enkilöstön määrä</a:t>
            </a:r>
            <a:endParaRPr lang="en-US" dirty="0">
              <a:solidFill>
                <a:srgbClr val="010163"/>
              </a:solidFill>
            </a:endParaRPr>
          </a:p>
        </p:txBody>
      </p:sp>
    </p:spTree>
    <p:extLst>
      <p:ext uri="{BB962C8B-B14F-4D97-AF65-F5344CB8AC3E}">
        <p14:creationId xmlns="" xmlns:p14="http://schemas.microsoft.com/office/powerpoint/2010/main" val="1055463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714487"/>
            <a:ext cx="8578155" cy="4411675"/>
          </a:xfrm>
        </p:spPr>
        <p:txBody>
          <a:bodyPr/>
          <a:lstStyle/>
          <a:p>
            <a:pPr marL="0" indent="0" algn="just">
              <a:buNone/>
            </a:pPr>
            <a:r>
              <a:rPr lang="fi-FI" dirty="0" smtClean="0"/>
              <a:t>Mekatroniikka-alan </a:t>
            </a:r>
            <a:r>
              <a:rPr lang="fi-FI" b="1" u="sng" dirty="0" smtClean="0">
                <a:solidFill>
                  <a:srgbClr val="FA740A"/>
                </a:solidFill>
              </a:rPr>
              <a:t>taitoihin liittyvien</a:t>
            </a:r>
            <a:r>
              <a:rPr lang="et-EE" dirty="0" smtClean="0">
                <a:solidFill>
                  <a:srgbClr val="FA740A"/>
                </a:solidFill>
              </a:rPr>
              <a:t> </a:t>
            </a:r>
            <a:r>
              <a:rPr lang="fi-FI" dirty="0" smtClean="0">
                <a:solidFill>
                  <a:srgbClr val="FA740A"/>
                </a:solidFill>
              </a:rPr>
              <a:t>osaamisalueiden</a:t>
            </a:r>
            <a:r>
              <a:rPr lang="et-EE" dirty="0" smtClean="0">
                <a:solidFill>
                  <a:srgbClr val="FA740A"/>
                </a:solidFill>
              </a:rPr>
              <a:t> </a:t>
            </a:r>
            <a:r>
              <a:rPr lang="fi-FI" dirty="0" smtClean="0"/>
              <a:t>tarpeet virolaisissa ja suomalaisissa yrityksissä ovat suurimmat nyt ja 3-5 vuoden kuluessa seuraavat (ks. kuva </a:t>
            </a:r>
            <a:r>
              <a:rPr lang="et-EE" dirty="0" smtClean="0"/>
              <a:t>18</a:t>
            </a:r>
            <a:r>
              <a:rPr lang="fi-FI" dirty="0" smtClean="0"/>
              <a:t>,</a:t>
            </a:r>
            <a:r>
              <a:rPr lang="et-EE" dirty="0" smtClean="0"/>
              <a:t> </a:t>
            </a:r>
            <a:r>
              <a:rPr lang="fi-FI" dirty="0" smtClean="0"/>
              <a:t>s</a:t>
            </a:r>
            <a:r>
              <a:rPr lang="et-EE" dirty="0" smtClean="0"/>
              <a:t>. 40) (</a:t>
            </a:r>
            <a:r>
              <a:rPr lang="fi-FI" dirty="0" smtClean="0"/>
              <a:t>alenevassa järjestyksessä</a:t>
            </a:r>
            <a:r>
              <a:rPr lang="et-EE" dirty="0" smtClean="0"/>
              <a:t>):</a:t>
            </a:r>
          </a:p>
          <a:p>
            <a:pPr marL="0" indent="0" algn="just">
              <a:buNone/>
            </a:pPr>
            <a:r>
              <a:rPr lang="et-EE" sz="900" dirty="0"/>
              <a:t> </a:t>
            </a:r>
            <a:endParaRPr lang="et-EE" sz="900" dirty="0" smtClean="0"/>
          </a:p>
          <a:p>
            <a:r>
              <a:rPr lang="fi-FI" dirty="0" smtClean="0"/>
              <a:t>Dokumentaation käyttäminen</a:t>
            </a:r>
            <a:endParaRPr lang="et-EE" dirty="0" smtClean="0"/>
          </a:p>
          <a:p>
            <a:r>
              <a:rPr lang="fi-FI" dirty="0" smtClean="0"/>
              <a:t>Sähköisten kaavioiden lukeminen</a:t>
            </a:r>
            <a:endParaRPr lang="et-EE" dirty="0" smtClean="0"/>
          </a:p>
          <a:p>
            <a:r>
              <a:rPr lang="fi-FI" dirty="0" smtClean="0"/>
              <a:t>Sähköisten mittauslaitteiden käyttäminen</a:t>
            </a:r>
            <a:endParaRPr lang="et-EE" dirty="0" smtClean="0"/>
          </a:p>
          <a:p>
            <a:r>
              <a:rPr lang="fi-FI" dirty="0" smtClean="0"/>
              <a:t>Työkoneen käyttäminen</a:t>
            </a:r>
            <a:endParaRPr lang="et-EE" dirty="0"/>
          </a:p>
        </p:txBody>
      </p:sp>
      <p:sp>
        <p:nvSpPr>
          <p:cNvPr id="3" name="Title 2"/>
          <p:cNvSpPr>
            <a:spLocks noGrp="1"/>
          </p:cNvSpPr>
          <p:nvPr>
            <p:ph type="title"/>
          </p:nvPr>
        </p:nvSpPr>
        <p:spPr>
          <a:xfrm>
            <a:off x="323850" y="188912"/>
            <a:ext cx="8640638" cy="1007840"/>
          </a:xfrm>
        </p:spPr>
        <p:txBody>
          <a:bodyPr/>
          <a:lstStyle/>
          <a:p>
            <a:r>
              <a:rPr lang="fi-FI" dirty="0" smtClean="0"/>
              <a:t>TUTKIMUSTULOSTEN ESITTELY</a:t>
            </a:r>
            <a:r>
              <a:rPr lang="fi-FI" dirty="0"/>
              <a:t/>
            </a:r>
            <a:br>
              <a:rPr lang="fi-FI" dirty="0"/>
            </a:br>
            <a:r>
              <a:rPr lang="fi-FI" dirty="0"/>
              <a:t>Suurimmat osaamistarpeet tänään ja </a:t>
            </a:r>
            <a:r>
              <a:rPr lang="et-EE" dirty="0"/>
              <a:t>3-5 </a:t>
            </a:r>
            <a:r>
              <a:rPr lang="fi-FI" dirty="0"/>
              <a:t>vuoden </a:t>
            </a:r>
            <a:r>
              <a:rPr lang="fi-FI" dirty="0" smtClean="0"/>
              <a:t>kuluessa</a:t>
            </a:r>
            <a:endParaRPr lang="et-EE" dirty="0"/>
          </a:p>
        </p:txBody>
      </p:sp>
    </p:spTree>
    <p:extLst>
      <p:ext uri="{BB962C8B-B14F-4D97-AF65-F5344CB8AC3E}">
        <p14:creationId xmlns="" xmlns:p14="http://schemas.microsoft.com/office/powerpoint/2010/main" val="90208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285860"/>
            <a:ext cx="8578155" cy="4840303"/>
          </a:xfrm>
        </p:spPr>
        <p:txBody>
          <a:bodyPr/>
          <a:lstStyle/>
          <a:p>
            <a:pPr marL="0">
              <a:lnSpc>
                <a:spcPct val="90000"/>
              </a:lnSpc>
              <a:buNone/>
            </a:pPr>
            <a:r>
              <a:rPr lang="fi-FI" b="1" dirty="0" smtClean="0"/>
              <a:t>Tutkimustulosten esittely</a:t>
            </a:r>
            <a:endParaRPr lang="et-EE" b="1" dirty="0" smtClean="0"/>
          </a:p>
          <a:p>
            <a:pPr marL="0">
              <a:lnSpc>
                <a:spcPct val="90000"/>
              </a:lnSpc>
              <a:spcBef>
                <a:spcPts val="600"/>
              </a:spcBef>
            </a:pPr>
            <a:r>
              <a:rPr lang="fi-FI" sz="2000" dirty="0" smtClean="0"/>
              <a:t>Mekatroniikka-alan työntekijätarve</a:t>
            </a:r>
            <a:endParaRPr lang="et-EE" sz="2000" dirty="0" smtClean="0"/>
          </a:p>
          <a:p>
            <a:pPr marL="0">
              <a:lnSpc>
                <a:spcPct val="90000"/>
              </a:lnSpc>
              <a:spcBef>
                <a:spcPts val="100"/>
              </a:spcBef>
            </a:pPr>
            <a:r>
              <a:rPr lang="et-EE" sz="2000" dirty="0" smtClean="0"/>
              <a:t>Me</a:t>
            </a:r>
            <a:r>
              <a:rPr lang="fi-FI" sz="2000" dirty="0" smtClean="0"/>
              <a:t>katroniikka-alalla tarvittavat työtehtävät tänään</a:t>
            </a:r>
            <a:endParaRPr lang="et-EE" sz="2000" dirty="0" smtClean="0"/>
          </a:p>
          <a:p>
            <a:pPr marL="0">
              <a:lnSpc>
                <a:spcPct val="90000"/>
              </a:lnSpc>
              <a:spcBef>
                <a:spcPts val="100"/>
              </a:spcBef>
            </a:pPr>
            <a:r>
              <a:rPr lang="et-EE" sz="2000" dirty="0" smtClean="0"/>
              <a:t>T</a:t>
            </a:r>
            <a:r>
              <a:rPr lang="fi-FI" sz="2000" dirty="0" smtClean="0"/>
              <a:t>yöntekijätarpeen muutos työtehtävittäin</a:t>
            </a:r>
            <a:endParaRPr lang="et-EE" sz="2000" dirty="0" smtClean="0"/>
          </a:p>
          <a:p>
            <a:pPr marL="0">
              <a:lnSpc>
                <a:spcPct val="90000"/>
              </a:lnSpc>
              <a:spcBef>
                <a:spcPts val="100"/>
              </a:spcBef>
            </a:pPr>
            <a:r>
              <a:rPr lang="et-EE" sz="2000" dirty="0" smtClean="0"/>
              <a:t>T</a:t>
            </a:r>
            <a:r>
              <a:rPr lang="fi-FI" sz="2000" dirty="0" smtClean="0"/>
              <a:t>yöntekijätarpeen muutos </a:t>
            </a:r>
            <a:r>
              <a:rPr lang="et-EE" sz="2000" dirty="0" smtClean="0"/>
              <a:t>3-5 </a:t>
            </a:r>
            <a:r>
              <a:rPr lang="fi-FI" sz="2000" dirty="0" smtClean="0"/>
              <a:t>vuoden kuluessa</a:t>
            </a:r>
            <a:endParaRPr lang="et-EE" sz="2000" dirty="0" smtClean="0"/>
          </a:p>
          <a:p>
            <a:pPr marL="0">
              <a:lnSpc>
                <a:spcPct val="90000"/>
              </a:lnSpc>
              <a:spcBef>
                <a:spcPts val="100"/>
              </a:spcBef>
            </a:pPr>
            <a:r>
              <a:rPr lang="fi-FI" sz="2000" dirty="0" smtClean="0"/>
              <a:t>Osaamisen määrällinen tarve työtehtävittäin</a:t>
            </a:r>
            <a:r>
              <a:rPr lang="et-EE" sz="2000" dirty="0" smtClean="0"/>
              <a:t> </a:t>
            </a:r>
          </a:p>
          <a:p>
            <a:pPr marL="0">
              <a:lnSpc>
                <a:spcPct val="90000"/>
              </a:lnSpc>
              <a:spcBef>
                <a:spcPts val="100"/>
              </a:spcBef>
            </a:pPr>
            <a:r>
              <a:rPr lang="fi-FI" sz="2000" dirty="0" smtClean="0"/>
              <a:t>Osaamisalueiden ryhmittely</a:t>
            </a:r>
            <a:endParaRPr lang="et-EE" sz="2000" dirty="0" smtClean="0"/>
          </a:p>
          <a:p>
            <a:pPr marL="0">
              <a:lnSpc>
                <a:spcPct val="90000"/>
              </a:lnSpc>
              <a:spcBef>
                <a:spcPts val="100"/>
              </a:spcBef>
            </a:pPr>
            <a:r>
              <a:rPr lang="fi-FI" sz="2000" dirty="0" smtClean="0"/>
              <a:t>Suurimmat osaamistarpeet tänään ja </a:t>
            </a:r>
            <a:r>
              <a:rPr lang="et-EE" sz="2000" dirty="0" smtClean="0"/>
              <a:t>3-5 </a:t>
            </a:r>
            <a:r>
              <a:rPr lang="fi-FI" sz="2000" dirty="0" smtClean="0"/>
              <a:t>vuoden kuluessa</a:t>
            </a:r>
            <a:endParaRPr lang="et-EE" sz="2000" dirty="0" smtClean="0"/>
          </a:p>
          <a:p>
            <a:pPr marL="0">
              <a:lnSpc>
                <a:spcPct val="90000"/>
              </a:lnSpc>
              <a:spcBef>
                <a:spcPts val="100"/>
              </a:spcBef>
            </a:pPr>
            <a:r>
              <a:rPr lang="fi-FI" sz="2000" dirty="0" smtClean="0"/>
              <a:t>Yrityskohtainen koulutus tänään ja 3</a:t>
            </a:r>
            <a:r>
              <a:rPr lang="et-EE" sz="2000" dirty="0" smtClean="0"/>
              <a:t>-5 </a:t>
            </a:r>
            <a:r>
              <a:rPr lang="fi-FI" sz="2000" dirty="0" smtClean="0"/>
              <a:t>vuoden kuluessa</a:t>
            </a:r>
            <a:endParaRPr lang="et-EE" sz="2000" dirty="0" smtClean="0"/>
          </a:p>
          <a:p>
            <a:pPr marL="0">
              <a:lnSpc>
                <a:spcPct val="90000"/>
              </a:lnSpc>
              <a:spcBef>
                <a:spcPts val="100"/>
              </a:spcBef>
            </a:pPr>
            <a:r>
              <a:rPr lang="fi-FI" sz="2000" dirty="0" smtClean="0"/>
              <a:t>Koulutuksen jakaantuminen tänään ja 3</a:t>
            </a:r>
            <a:r>
              <a:rPr lang="et-EE" sz="2000" dirty="0" smtClean="0"/>
              <a:t>-5 </a:t>
            </a:r>
            <a:r>
              <a:rPr lang="fi-FI" sz="2000" dirty="0" smtClean="0"/>
              <a:t>vuoden kuluessa</a:t>
            </a:r>
            <a:endParaRPr lang="et-EE" sz="2000" dirty="0" smtClean="0"/>
          </a:p>
          <a:p>
            <a:pPr marL="0">
              <a:lnSpc>
                <a:spcPct val="90000"/>
              </a:lnSpc>
              <a:spcBef>
                <a:spcPts val="100"/>
              </a:spcBef>
            </a:pPr>
            <a:r>
              <a:rPr lang="et-EE" sz="2000" dirty="0" smtClean="0"/>
              <a:t>K</a:t>
            </a:r>
            <a:r>
              <a:rPr lang="fi-FI" sz="2000" dirty="0" smtClean="0"/>
              <a:t>oulutustarve</a:t>
            </a:r>
            <a:endParaRPr lang="et-EE" sz="2000" dirty="0" smtClean="0"/>
          </a:p>
          <a:p>
            <a:pPr marL="0">
              <a:lnSpc>
                <a:spcPct val="90000"/>
              </a:lnSpc>
              <a:spcBef>
                <a:spcPts val="100"/>
              </a:spcBef>
            </a:pPr>
            <a:r>
              <a:rPr lang="fi-FI" sz="2000" dirty="0" smtClean="0"/>
              <a:t>Koulutustarve ja tarjonta</a:t>
            </a:r>
            <a:endParaRPr lang="et-EE" sz="2000" dirty="0" smtClean="0"/>
          </a:p>
          <a:p>
            <a:pPr marL="0">
              <a:lnSpc>
                <a:spcPct val="90000"/>
              </a:lnSpc>
              <a:spcBef>
                <a:spcPts val="100"/>
              </a:spcBef>
            </a:pPr>
            <a:r>
              <a:rPr lang="fi-FI" sz="2000" dirty="0" smtClean="0"/>
              <a:t>Yritysten toiveet oppilaitoksille</a:t>
            </a:r>
            <a:endParaRPr lang="et-EE" sz="2000" dirty="0" smtClean="0"/>
          </a:p>
          <a:p>
            <a:pPr marL="0">
              <a:lnSpc>
                <a:spcPct val="90000"/>
              </a:lnSpc>
              <a:spcBef>
                <a:spcPts val="100"/>
              </a:spcBef>
            </a:pPr>
            <a:r>
              <a:rPr lang="fi-FI" sz="2000" dirty="0" smtClean="0"/>
              <a:t>Yhteistyöhön liittyvät toiveet</a:t>
            </a:r>
            <a:endParaRPr lang="et-EE" sz="2000" dirty="0" smtClean="0"/>
          </a:p>
          <a:p>
            <a:pPr marL="0">
              <a:lnSpc>
                <a:spcPct val="90000"/>
              </a:lnSpc>
              <a:spcBef>
                <a:spcPts val="100"/>
              </a:spcBef>
            </a:pPr>
            <a:r>
              <a:rPr lang="fi-FI" sz="2000" dirty="0" smtClean="0"/>
              <a:t>Yhteenveto tutkimustuloksista</a:t>
            </a:r>
            <a:endParaRPr lang="et-EE" sz="2000" dirty="0" smtClean="0"/>
          </a:p>
          <a:p>
            <a:pPr>
              <a:spcBef>
                <a:spcPts val="600"/>
              </a:spcBef>
              <a:buNone/>
            </a:pPr>
            <a:r>
              <a:rPr lang="fi-FI" b="1" dirty="0" smtClean="0"/>
              <a:t>Yhteenveto</a:t>
            </a:r>
            <a:endParaRPr lang="et-EE" b="1" dirty="0" smtClean="0"/>
          </a:p>
          <a:p>
            <a:pPr>
              <a:spcBef>
                <a:spcPts val="0"/>
              </a:spcBef>
              <a:buNone/>
            </a:pPr>
            <a:r>
              <a:rPr lang="fi-FI" b="1" dirty="0" smtClean="0"/>
              <a:t>Suositukset</a:t>
            </a:r>
            <a:endParaRPr lang="et-EE" b="1" dirty="0"/>
          </a:p>
        </p:txBody>
      </p:sp>
      <p:sp>
        <p:nvSpPr>
          <p:cNvPr id="3" name="Title 2"/>
          <p:cNvSpPr>
            <a:spLocks noGrp="1"/>
          </p:cNvSpPr>
          <p:nvPr>
            <p:ph type="title"/>
          </p:nvPr>
        </p:nvSpPr>
        <p:spPr>
          <a:xfrm>
            <a:off x="285720" y="428604"/>
            <a:ext cx="8064574" cy="596881"/>
          </a:xfrm>
        </p:spPr>
        <p:txBody>
          <a:bodyPr/>
          <a:lstStyle/>
          <a:p>
            <a:r>
              <a:rPr lang="en-US" dirty="0" smtClean="0"/>
              <a:t>SISÄLTÖ</a:t>
            </a:r>
            <a:endParaRPr lang="et-E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058610538"/>
              </p:ext>
            </p:extLst>
          </p:nvPr>
        </p:nvGraphicFramePr>
        <p:xfrm>
          <a:off x="428596" y="1357298"/>
          <a:ext cx="8485367" cy="464137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850" y="188912"/>
            <a:ext cx="8640638" cy="1007839"/>
          </a:xfrm>
        </p:spPr>
        <p:txBody>
          <a:bodyPr/>
          <a:lstStyle/>
          <a:p>
            <a:r>
              <a:rPr lang="en-US" dirty="0" smtClean="0"/>
              <a:t>TUTKIMUSTULOSTEN ESITTELY</a:t>
            </a:r>
            <a:br>
              <a:rPr lang="en-US" dirty="0" smtClean="0"/>
            </a:br>
            <a:r>
              <a:rPr lang="fi-FI" dirty="0"/>
              <a:t>Suurimmat osaamistarpeet tänään ja </a:t>
            </a:r>
            <a:r>
              <a:rPr lang="et-EE" dirty="0"/>
              <a:t>3-5 </a:t>
            </a:r>
            <a:r>
              <a:rPr lang="fi-FI" dirty="0"/>
              <a:t>vuoden </a:t>
            </a:r>
            <a:r>
              <a:rPr lang="fi-FI" dirty="0" smtClean="0"/>
              <a:t>kuluessa</a:t>
            </a:r>
            <a:endParaRPr lang="en-US" dirty="0"/>
          </a:p>
        </p:txBody>
      </p:sp>
      <p:sp>
        <p:nvSpPr>
          <p:cNvPr id="5" name="Rectangle 4"/>
          <p:cNvSpPr/>
          <p:nvPr/>
        </p:nvSpPr>
        <p:spPr bwMode="auto">
          <a:xfrm>
            <a:off x="467544" y="1268760"/>
            <a:ext cx="8443967" cy="468052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t-EE" smtClean="0">
              <a:solidFill>
                <a:srgbClr val="000000"/>
              </a:solidFill>
            </a:endParaRPr>
          </a:p>
        </p:txBody>
      </p:sp>
      <p:sp>
        <p:nvSpPr>
          <p:cNvPr id="7" name="Rectangle 6"/>
          <p:cNvSpPr/>
          <p:nvPr/>
        </p:nvSpPr>
        <p:spPr>
          <a:xfrm>
            <a:off x="395536" y="5934670"/>
            <a:ext cx="8568952" cy="707886"/>
          </a:xfrm>
          <a:prstGeom prst="rect">
            <a:avLst/>
          </a:prstGeom>
        </p:spPr>
        <p:txBody>
          <a:bodyPr wrap="square">
            <a:spAutoFit/>
          </a:bodyPr>
          <a:lstStyle/>
          <a:p>
            <a:r>
              <a:rPr lang="fi-FI" sz="2000" dirty="0" smtClean="0">
                <a:solidFill>
                  <a:srgbClr val="010163"/>
                </a:solidFill>
              </a:rPr>
              <a:t>Kuva </a:t>
            </a:r>
            <a:r>
              <a:rPr lang="et-EE" sz="2000" dirty="0" smtClean="0">
                <a:solidFill>
                  <a:srgbClr val="010163"/>
                </a:solidFill>
              </a:rPr>
              <a:t>18</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Taitojen hallinnan </a:t>
            </a:r>
            <a:r>
              <a:rPr lang="fi-FI" sz="2000" dirty="0">
                <a:solidFill>
                  <a:srgbClr val="010163"/>
                </a:solidFill>
              </a:rPr>
              <a:t>määrällinen tarve nyt ja ennustetun tarpeen </a:t>
            </a:r>
            <a:r>
              <a:rPr lang="et-EE" sz="2000" dirty="0" smtClean="0">
                <a:solidFill>
                  <a:srgbClr val="010163"/>
                </a:solidFill>
              </a:rPr>
              <a:t>	  	   </a:t>
            </a:r>
            <a:r>
              <a:rPr lang="fi-FI" sz="2000" dirty="0" smtClean="0">
                <a:solidFill>
                  <a:srgbClr val="010163"/>
                </a:solidFill>
              </a:rPr>
              <a:t>muutos </a:t>
            </a:r>
            <a:r>
              <a:rPr lang="fi-FI" sz="2000" dirty="0">
                <a:solidFill>
                  <a:srgbClr val="010163"/>
                </a:solidFill>
              </a:rPr>
              <a:t>3-5 vuoden kuluessa </a:t>
            </a:r>
            <a:r>
              <a:rPr lang="fi-FI" sz="2000" dirty="0" smtClean="0">
                <a:solidFill>
                  <a:srgbClr val="010163"/>
                </a:solidFill>
              </a:rPr>
              <a:t>osaamisalueittain</a:t>
            </a:r>
            <a:r>
              <a:rPr lang="et-EE" sz="2000" dirty="0" smtClean="0">
                <a:solidFill>
                  <a:srgbClr val="010163"/>
                </a:solidFill>
              </a:rPr>
              <a:t>.</a:t>
            </a:r>
            <a:endParaRPr lang="et-EE" sz="2000" dirty="0">
              <a:solidFill>
                <a:srgbClr val="010163"/>
              </a:solidFill>
            </a:endParaRPr>
          </a:p>
        </p:txBody>
      </p:sp>
      <p:sp>
        <p:nvSpPr>
          <p:cNvPr id="13" name="TextBox 12"/>
          <p:cNvSpPr txBox="1"/>
          <p:nvPr/>
        </p:nvSpPr>
        <p:spPr>
          <a:xfrm>
            <a:off x="4427984" y="1251974"/>
            <a:ext cx="22322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dirty="0" smtClean="0">
                <a:solidFill>
                  <a:srgbClr val="010163"/>
                </a:solidFill>
              </a:rPr>
              <a:t>osaamisalueet</a:t>
            </a:r>
            <a:endParaRPr lang="en-US" sz="1800" dirty="0">
              <a:solidFill>
                <a:srgbClr val="010163"/>
              </a:solidFill>
            </a:endParaRPr>
          </a:p>
        </p:txBody>
      </p:sp>
      <p:sp>
        <p:nvSpPr>
          <p:cNvPr id="14" name="TextBox 13"/>
          <p:cNvSpPr txBox="1"/>
          <p:nvPr/>
        </p:nvSpPr>
        <p:spPr>
          <a:xfrm>
            <a:off x="473869" y="5607256"/>
            <a:ext cx="2123728" cy="369332"/>
          </a:xfrm>
          <a:prstGeom prst="rect">
            <a:avLst/>
          </a:prstGeom>
          <a:noFill/>
        </p:spPr>
        <p:txBody>
          <a:bodyPr wrap="square" rtlCol="0">
            <a:spAutoFit/>
          </a:bodyPr>
          <a:lstStyle/>
          <a:p>
            <a:r>
              <a:rPr lang="et-EE" dirty="0">
                <a:solidFill>
                  <a:srgbClr val="010163"/>
                </a:solidFill>
              </a:rPr>
              <a:t>h</a:t>
            </a:r>
            <a:r>
              <a:rPr lang="fi-FI" dirty="0" smtClean="0">
                <a:solidFill>
                  <a:srgbClr val="010163"/>
                </a:solidFill>
              </a:rPr>
              <a:t>enkilöstön määrä</a:t>
            </a:r>
            <a:endParaRPr lang="en-US" dirty="0">
              <a:solidFill>
                <a:srgbClr val="010163"/>
              </a:solidFill>
            </a:endParaRPr>
          </a:p>
        </p:txBody>
      </p:sp>
    </p:spTree>
    <p:extLst>
      <p:ext uri="{BB962C8B-B14F-4D97-AF65-F5344CB8AC3E}">
        <p14:creationId xmlns="" xmlns:p14="http://schemas.microsoft.com/office/powerpoint/2010/main" val="2827233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155" cy="4713288"/>
          </a:xfrm>
        </p:spPr>
        <p:txBody>
          <a:bodyPr/>
          <a:lstStyle/>
          <a:p>
            <a:pPr marL="0" indent="0" algn="just">
              <a:buNone/>
            </a:pPr>
            <a:r>
              <a:rPr lang="fi-FI" dirty="0" smtClean="0"/>
              <a:t>Mekatroniikka-alan </a:t>
            </a:r>
            <a:r>
              <a:rPr lang="fi-FI" b="1" u="sng" dirty="0" smtClean="0">
                <a:solidFill>
                  <a:srgbClr val="FA740A"/>
                </a:solidFill>
              </a:rPr>
              <a:t>tietoihin liittyvien</a:t>
            </a:r>
            <a:r>
              <a:rPr lang="et-EE" dirty="0" smtClean="0">
                <a:solidFill>
                  <a:srgbClr val="FA740A"/>
                </a:solidFill>
              </a:rPr>
              <a:t> </a:t>
            </a:r>
            <a:r>
              <a:rPr lang="fi-FI" dirty="0" smtClean="0">
                <a:solidFill>
                  <a:srgbClr val="FA740A"/>
                </a:solidFill>
              </a:rPr>
              <a:t>osaamisalueiden</a:t>
            </a:r>
            <a:r>
              <a:rPr lang="et-EE" dirty="0" smtClean="0">
                <a:solidFill>
                  <a:srgbClr val="FA740A"/>
                </a:solidFill>
              </a:rPr>
              <a:t> </a:t>
            </a:r>
            <a:r>
              <a:rPr lang="fi-FI" dirty="0"/>
              <a:t>tarpeet virolaisissa ja suomalaisissa yrityksissä ovat suurimmat nyt ja 3-5 vuoden kuluessa seuraavat </a:t>
            </a:r>
            <a:r>
              <a:rPr lang="fi-FI" dirty="0" smtClean="0"/>
              <a:t>(ks. kuva </a:t>
            </a:r>
            <a:r>
              <a:rPr lang="et-EE" dirty="0" smtClean="0"/>
              <a:t>1</a:t>
            </a:r>
            <a:r>
              <a:rPr lang="fi-FI" dirty="0" smtClean="0"/>
              <a:t>9,</a:t>
            </a:r>
            <a:r>
              <a:rPr lang="et-EE" dirty="0" smtClean="0"/>
              <a:t> </a:t>
            </a:r>
            <a:r>
              <a:rPr lang="fi-FI" dirty="0"/>
              <a:t>s</a:t>
            </a:r>
            <a:r>
              <a:rPr lang="et-EE" dirty="0"/>
              <a:t>. </a:t>
            </a:r>
            <a:r>
              <a:rPr lang="et-EE" dirty="0" smtClean="0"/>
              <a:t>4</a:t>
            </a:r>
            <a:r>
              <a:rPr lang="fi-FI" dirty="0" smtClean="0"/>
              <a:t>2</a:t>
            </a:r>
            <a:r>
              <a:rPr lang="et-EE" dirty="0" smtClean="0"/>
              <a:t>) </a:t>
            </a:r>
            <a:r>
              <a:rPr lang="et-EE" dirty="0"/>
              <a:t>(</a:t>
            </a:r>
            <a:r>
              <a:rPr lang="fi-FI" dirty="0"/>
              <a:t>alenevassa järjestyksessä</a:t>
            </a:r>
            <a:r>
              <a:rPr lang="et-EE" dirty="0" smtClean="0"/>
              <a:t>):</a:t>
            </a:r>
            <a:endParaRPr lang="fi-FI" dirty="0" smtClean="0"/>
          </a:p>
          <a:p>
            <a:pPr marL="0" indent="0" algn="just">
              <a:buNone/>
            </a:pPr>
            <a:endParaRPr lang="et-EE" sz="900" dirty="0" smtClean="0"/>
          </a:p>
          <a:p>
            <a:pPr marL="0" indent="0" algn="just">
              <a:spcBef>
                <a:spcPts val="0"/>
              </a:spcBef>
              <a:buNone/>
            </a:pPr>
            <a:r>
              <a:rPr lang="fi-FI" u="sng" dirty="0" smtClean="0"/>
              <a:t>Mekatroniset järjestelmät</a:t>
            </a:r>
            <a:endParaRPr lang="et-EE" u="sng" dirty="0" smtClean="0"/>
          </a:p>
          <a:p>
            <a:pPr algn="just">
              <a:spcBef>
                <a:spcPts val="0"/>
              </a:spcBef>
            </a:pPr>
            <a:r>
              <a:rPr lang="fi-FI" dirty="0" smtClean="0"/>
              <a:t>Laitteistojen vaatimuksen mukainen käyttäminen</a:t>
            </a:r>
            <a:endParaRPr lang="et-EE" dirty="0" smtClean="0"/>
          </a:p>
          <a:p>
            <a:pPr algn="just">
              <a:spcBef>
                <a:spcPts val="0"/>
              </a:spcBef>
            </a:pPr>
            <a:r>
              <a:rPr lang="fi-FI" dirty="0" smtClean="0"/>
              <a:t>Laatuvaatimukset</a:t>
            </a:r>
            <a:endParaRPr lang="et-EE" dirty="0" smtClean="0"/>
          </a:p>
          <a:p>
            <a:pPr algn="just">
              <a:spcBef>
                <a:spcPts val="0"/>
              </a:spcBef>
            </a:pPr>
            <a:r>
              <a:rPr lang="fi-FI" dirty="0" smtClean="0"/>
              <a:t>Laitteistojen vaatimuksen mukainen toiminta</a:t>
            </a:r>
            <a:endParaRPr lang="et-EE" dirty="0" smtClean="0"/>
          </a:p>
          <a:p>
            <a:pPr marL="0" indent="0" algn="just">
              <a:spcBef>
                <a:spcPts val="0"/>
              </a:spcBef>
              <a:buNone/>
            </a:pPr>
            <a:r>
              <a:rPr lang="fi-FI" u="sng" dirty="0" smtClean="0"/>
              <a:t>Mekaniikka</a:t>
            </a:r>
            <a:endParaRPr lang="et-EE" u="sng" dirty="0" smtClean="0"/>
          </a:p>
          <a:p>
            <a:pPr algn="just">
              <a:spcBef>
                <a:spcPts val="0"/>
              </a:spcBef>
            </a:pPr>
            <a:r>
              <a:rPr lang="fi-FI" dirty="0" smtClean="0"/>
              <a:t>Dokumentaation kokoaminen ja käyttäminen</a:t>
            </a:r>
            <a:endParaRPr lang="et-EE" dirty="0" smtClean="0"/>
          </a:p>
          <a:p>
            <a:pPr algn="just">
              <a:spcBef>
                <a:spcPts val="0"/>
              </a:spcBef>
            </a:pPr>
            <a:r>
              <a:rPr lang="fi-FI" dirty="0" smtClean="0"/>
              <a:t>Huolto</a:t>
            </a:r>
            <a:endParaRPr lang="et-EE" dirty="0" smtClean="0"/>
          </a:p>
          <a:p>
            <a:pPr algn="just">
              <a:spcBef>
                <a:spcPts val="0"/>
              </a:spcBef>
            </a:pPr>
            <a:r>
              <a:rPr lang="fi-FI" dirty="0" smtClean="0"/>
              <a:t>Toimintahäiriöiden tunnistaminen ja poistaminen (korjaus)</a:t>
            </a:r>
            <a:endParaRPr lang="et-EE" dirty="0" smtClean="0"/>
          </a:p>
          <a:p>
            <a:pPr algn="just">
              <a:spcBef>
                <a:spcPts val="0"/>
              </a:spcBef>
            </a:pPr>
            <a:r>
              <a:rPr lang="fi-FI" dirty="0" smtClean="0"/>
              <a:t>Asentaminen</a:t>
            </a:r>
            <a:endParaRPr lang="et-EE" dirty="0"/>
          </a:p>
        </p:txBody>
      </p:sp>
      <p:sp>
        <p:nvSpPr>
          <p:cNvPr id="3" name="Title 2"/>
          <p:cNvSpPr>
            <a:spLocks noGrp="1"/>
          </p:cNvSpPr>
          <p:nvPr>
            <p:ph type="title"/>
          </p:nvPr>
        </p:nvSpPr>
        <p:spPr>
          <a:xfrm>
            <a:off x="323850" y="188912"/>
            <a:ext cx="8640638" cy="1007840"/>
          </a:xfrm>
        </p:spPr>
        <p:txBody>
          <a:bodyPr/>
          <a:lstStyle/>
          <a:p>
            <a:r>
              <a:rPr lang="fi-FI" dirty="0" smtClean="0"/>
              <a:t>TUTKIMUSTULOSTEN ESITTELY</a:t>
            </a:r>
            <a:r>
              <a:rPr lang="fi-FI" dirty="0"/>
              <a:t/>
            </a:r>
            <a:br>
              <a:rPr lang="fi-FI" dirty="0"/>
            </a:br>
            <a:r>
              <a:rPr lang="fi-FI" dirty="0"/>
              <a:t>Suurimmat osaamistarpeet tänään ja </a:t>
            </a:r>
            <a:r>
              <a:rPr lang="et-EE" dirty="0"/>
              <a:t>3-5 </a:t>
            </a:r>
            <a:r>
              <a:rPr lang="fi-FI" dirty="0"/>
              <a:t>vuoden kuluessa </a:t>
            </a:r>
            <a:endParaRPr lang="et-EE" dirty="0"/>
          </a:p>
        </p:txBody>
      </p:sp>
    </p:spTree>
    <p:extLst>
      <p:ext uri="{BB962C8B-B14F-4D97-AF65-F5344CB8AC3E}">
        <p14:creationId xmlns="" xmlns:p14="http://schemas.microsoft.com/office/powerpoint/2010/main" val="919533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014421417"/>
              </p:ext>
            </p:extLst>
          </p:nvPr>
        </p:nvGraphicFramePr>
        <p:xfrm>
          <a:off x="479121" y="1450770"/>
          <a:ext cx="8485367" cy="464137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850" y="188912"/>
            <a:ext cx="8640638" cy="1007839"/>
          </a:xfrm>
        </p:spPr>
        <p:txBody>
          <a:bodyPr/>
          <a:lstStyle/>
          <a:p>
            <a:r>
              <a:rPr lang="en-US" dirty="0" smtClean="0"/>
              <a:t>TUTKIMUSTULOSTEN ESITTELY</a:t>
            </a:r>
            <a:br>
              <a:rPr lang="en-US" dirty="0" smtClean="0"/>
            </a:br>
            <a:r>
              <a:rPr lang="fi-FI" dirty="0"/>
              <a:t>Suurimmat osaamistarpeet tänään ja </a:t>
            </a:r>
            <a:r>
              <a:rPr lang="et-EE" dirty="0"/>
              <a:t>3-5 </a:t>
            </a:r>
            <a:r>
              <a:rPr lang="fi-FI" dirty="0"/>
              <a:t>vuoden </a:t>
            </a:r>
            <a:r>
              <a:rPr lang="fi-FI" dirty="0" smtClean="0"/>
              <a:t>kuluessa</a:t>
            </a:r>
            <a:endParaRPr lang="en-US" dirty="0"/>
          </a:p>
        </p:txBody>
      </p:sp>
      <p:sp>
        <p:nvSpPr>
          <p:cNvPr id="5" name="Rectangle 4"/>
          <p:cNvSpPr/>
          <p:nvPr/>
        </p:nvSpPr>
        <p:spPr bwMode="auto">
          <a:xfrm>
            <a:off x="467544" y="1268760"/>
            <a:ext cx="8443967" cy="4732008"/>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t-EE" smtClean="0">
              <a:solidFill>
                <a:srgbClr val="000000"/>
              </a:solidFill>
            </a:endParaRPr>
          </a:p>
        </p:txBody>
      </p:sp>
      <p:sp>
        <p:nvSpPr>
          <p:cNvPr id="7" name="Rectangle 6"/>
          <p:cNvSpPr/>
          <p:nvPr/>
        </p:nvSpPr>
        <p:spPr>
          <a:xfrm>
            <a:off x="395536" y="5934670"/>
            <a:ext cx="8748464" cy="707886"/>
          </a:xfrm>
          <a:prstGeom prst="rect">
            <a:avLst/>
          </a:prstGeom>
        </p:spPr>
        <p:txBody>
          <a:bodyPr wrap="square">
            <a:spAutoFit/>
          </a:bodyPr>
          <a:lstStyle/>
          <a:p>
            <a:r>
              <a:rPr lang="fi-FI" sz="2000" dirty="0" smtClean="0">
                <a:solidFill>
                  <a:srgbClr val="010163"/>
                </a:solidFill>
              </a:rPr>
              <a:t>Kuva </a:t>
            </a:r>
            <a:r>
              <a:rPr lang="et-EE" sz="2000" dirty="0" smtClean="0">
                <a:solidFill>
                  <a:srgbClr val="010163"/>
                </a:solidFill>
              </a:rPr>
              <a:t>19</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Tietoihin liittyvien osaamisalueiden suurimmat osaamistarpeet nyt </a:t>
            </a:r>
            <a:r>
              <a:rPr lang="et-EE" sz="2000" dirty="0" smtClean="0">
                <a:solidFill>
                  <a:srgbClr val="010163"/>
                </a:solidFill>
              </a:rPr>
              <a:t>	   </a:t>
            </a:r>
            <a:r>
              <a:rPr lang="fi-FI" sz="2000" dirty="0" smtClean="0">
                <a:solidFill>
                  <a:srgbClr val="010163"/>
                </a:solidFill>
              </a:rPr>
              <a:t>ja ennustettu muutos 3-5 vuoden kuluessa</a:t>
            </a:r>
            <a:r>
              <a:rPr lang="et-EE" sz="2000" dirty="0" smtClean="0">
                <a:solidFill>
                  <a:srgbClr val="010163"/>
                </a:solidFill>
              </a:rPr>
              <a:t>.</a:t>
            </a:r>
            <a:endParaRPr lang="et-EE" sz="2000" dirty="0">
              <a:solidFill>
                <a:srgbClr val="010163"/>
              </a:solidFill>
            </a:endParaRPr>
          </a:p>
        </p:txBody>
      </p:sp>
      <p:sp>
        <p:nvSpPr>
          <p:cNvPr id="13" name="TextBox 12"/>
          <p:cNvSpPr txBox="1"/>
          <p:nvPr/>
        </p:nvSpPr>
        <p:spPr>
          <a:xfrm>
            <a:off x="4714089" y="1266104"/>
            <a:ext cx="22322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dirty="0" smtClean="0">
                <a:solidFill>
                  <a:srgbClr val="010163"/>
                </a:solidFill>
              </a:rPr>
              <a:t>osaamisalueet</a:t>
            </a:r>
            <a:endParaRPr lang="en-US" sz="1800" dirty="0">
              <a:solidFill>
                <a:srgbClr val="010163"/>
              </a:solidFill>
            </a:endParaRPr>
          </a:p>
        </p:txBody>
      </p:sp>
      <p:sp>
        <p:nvSpPr>
          <p:cNvPr id="14" name="TextBox 13"/>
          <p:cNvSpPr txBox="1"/>
          <p:nvPr/>
        </p:nvSpPr>
        <p:spPr>
          <a:xfrm>
            <a:off x="428596" y="5715016"/>
            <a:ext cx="2123728" cy="369332"/>
          </a:xfrm>
          <a:prstGeom prst="rect">
            <a:avLst/>
          </a:prstGeom>
          <a:noFill/>
        </p:spPr>
        <p:txBody>
          <a:bodyPr wrap="square" rtlCol="0">
            <a:spAutoFit/>
          </a:bodyPr>
          <a:lstStyle/>
          <a:p>
            <a:r>
              <a:rPr lang="et-EE" dirty="0">
                <a:solidFill>
                  <a:srgbClr val="010163"/>
                </a:solidFill>
              </a:rPr>
              <a:t>h</a:t>
            </a:r>
            <a:r>
              <a:rPr lang="fi-FI" dirty="0" smtClean="0">
                <a:solidFill>
                  <a:srgbClr val="010163"/>
                </a:solidFill>
              </a:rPr>
              <a:t>enkilöstön määrä</a:t>
            </a:r>
            <a:endParaRPr lang="en-US" dirty="0">
              <a:solidFill>
                <a:srgbClr val="010163"/>
              </a:solidFill>
            </a:endParaRPr>
          </a:p>
        </p:txBody>
      </p:sp>
      <p:sp>
        <p:nvSpPr>
          <p:cNvPr id="2" name="TextBox 1"/>
          <p:cNvSpPr txBox="1"/>
          <p:nvPr/>
        </p:nvSpPr>
        <p:spPr>
          <a:xfrm>
            <a:off x="142844" y="2928935"/>
            <a:ext cx="2628956" cy="2246769"/>
          </a:xfrm>
          <a:prstGeom prst="rect">
            <a:avLst/>
          </a:prstGeom>
          <a:solidFill>
            <a:schemeClr val="bg1"/>
          </a:solidFill>
          <a:ln>
            <a:solidFill>
              <a:srgbClr val="010163"/>
            </a:solidFill>
          </a:ln>
        </p:spPr>
        <p:txBody>
          <a:bodyPr wrap="square" rtlCol="0">
            <a:spAutoFit/>
          </a:bodyPr>
          <a:lstStyle/>
          <a:p>
            <a:r>
              <a:rPr lang="fi-FI" sz="1400" dirty="0" smtClean="0">
                <a:solidFill>
                  <a:srgbClr val="010163"/>
                </a:solidFill>
              </a:rPr>
              <a:t>Osaamistarpeet tänään</a:t>
            </a:r>
            <a:r>
              <a:rPr lang="et-EE" sz="1400" dirty="0" smtClean="0">
                <a:solidFill>
                  <a:srgbClr val="010163"/>
                </a:solidFill>
              </a:rPr>
              <a:t>:</a:t>
            </a:r>
          </a:p>
          <a:p>
            <a:r>
              <a:rPr lang="et-EE" sz="1400" dirty="0" smtClean="0">
                <a:solidFill>
                  <a:srgbClr val="010163"/>
                </a:solidFill>
              </a:rPr>
              <a:t>    </a:t>
            </a:r>
            <a:r>
              <a:rPr lang="fi-FI" sz="1400" dirty="0" smtClean="0">
                <a:solidFill>
                  <a:srgbClr val="010163"/>
                </a:solidFill>
              </a:rPr>
              <a:t>Mekatroniset järjestelmät </a:t>
            </a:r>
            <a:r>
              <a:rPr lang="et-EE" sz="1400" dirty="0" smtClean="0">
                <a:solidFill>
                  <a:srgbClr val="010163"/>
                </a:solidFill>
              </a:rPr>
              <a:t>      </a:t>
            </a:r>
          </a:p>
          <a:p>
            <a:r>
              <a:rPr lang="et-EE" sz="1400" dirty="0">
                <a:solidFill>
                  <a:srgbClr val="010163"/>
                </a:solidFill>
              </a:rPr>
              <a:t> </a:t>
            </a:r>
            <a:r>
              <a:rPr lang="et-EE" sz="1400" dirty="0" smtClean="0">
                <a:solidFill>
                  <a:srgbClr val="010163"/>
                </a:solidFill>
              </a:rPr>
              <a:t>   </a:t>
            </a:r>
            <a:r>
              <a:rPr lang="fi-FI" sz="1400" dirty="0" smtClean="0">
                <a:solidFill>
                  <a:srgbClr val="010163"/>
                </a:solidFill>
              </a:rPr>
              <a:t>Mekaniikka</a:t>
            </a:r>
            <a:endParaRPr lang="et-EE" sz="1400" dirty="0" smtClean="0">
              <a:solidFill>
                <a:srgbClr val="010163"/>
              </a:solidFill>
            </a:endParaRPr>
          </a:p>
          <a:p>
            <a:r>
              <a:rPr lang="et-EE" sz="1400" dirty="0" smtClean="0">
                <a:solidFill>
                  <a:srgbClr val="010163"/>
                </a:solidFill>
              </a:rPr>
              <a:t>    </a:t>
            </a:r>
            <a:r>
              <a:rPr lang="fi-FI" sz="1400" dirty="0" smtClean="0">
                <a:solidFill>
                  <a:srgbClr val="010163"/>
                </a:solidFill>
              </a:rPr>
              <a:t>Hydrauliikka</a:t>
            </a:r>
            <a:endParaRPr lang="et-EE" sz="1400" dirty="0" smtClean="0">
              <a:solidFill>
                <a:srgbClr val="010163"/>
              </a:solidFill>
            </a:endParaRPr>
          </a:p>
          <a:p>
            <a:r>
              <a:rPr lang="et-EE" sz="1400" dirty="0" smtClean="0">
                <a:solidFill>
                  <a:srgbClr val="010163"/>
                </a:solidFill>
              </a:rPr>
              <a:t>    </a:t>
            </a:r>
            <a:r>
              <a:rPr lang="fi-FI" sz="1400" dirty="0" smtClean="0">
                <a:solidFill>
                  <a:srgbClr val="010163"/>
                </a:solidFill>
              </a:rPr>
              <a:t>Elektromekaniikka </a:t>
            </a:r>
            <a:endParaRPr lang="et-EE" sz="1400" dirty="0" smtClean="0">
              <a:solidFill>
                <a:srgbClr val="010163"/>
              </a:solidFill>
            </a:endParaRPr>
          </a:p>
          <a:p>
            <a:r>
              <a:rPr lang="et-EE" sz="1400" dirty="0" smtClean="0">
                <a:solidFill>
                  <a:srgbClr val="010163"/>
                </a:solidFill>
              </a:rPr>
              <a:t>    </a:t>
            </a:r>
            <a:r>
              <a:rPr lang="fi-FI" sz="1400" dirty="0" smtClean="0">
                <a:solidFill>
                  <a:srgbClr val="010163"/>
                </a:solidFill>
              </a:rPr>
              <a:t>Elektroniikka</a:t>
            </a:r>
            <a:endParaRPr lang="et-EE" sz="1400" dirty="0" smtClean="0">
              <a:solidFill>
                <a:srgbClr val="010163"/>
              </a:solidFill>
            </a:endParaRPr>
          </a:p>
          <a:p>
            <a:r>
              <a:rPr lang="et-EE" sz="1400" dirty="0" smtClean="0">
                <a:solidFill>
                  <a:srgbClr val="010163"/>
                </a:solidFill>
              </a:rPr>
              <a:t>    </a:t>
            </a:r>
            <a:r>
              <a:rPr lang="fi-FI" sz="1400" dirty="0" smtClean="0">
                <a:solidFill>
                  <a:srgbClr val="010163"/>
                </a:solidFill>
              </a:rPr>
              <a:t>Infoteknologia, IT</a:t>
            </a:r>
            <a:endParaRPr lang="et-EE" sz="1400" dirty="0" smtClean="0">
              <a:solidFill>
                <a:srgbClr val="010163"/>
              </a:solidFill>
            </a:endParaRPr>
          </a:p>
          <a:p>
            <a:endParaRPr lang="et-EE" sz="1400" dirty="0" smtClean="0">
              <a:solidFill>
                <a:srgbClr val="010163"/>
              </a:solidFill>
            </a:endParaRPr>
          </a:p>
          <a:p>
            <a:r>
              <a:rPr lang="et-EE" sz="1400" dirty="0">
                <a:solidFill>
                  <a:srgbClr val="010163"/>
                </a:solidFill>
              </a:rPr>
              <a:t> </a:t>
            </a:r>
            <a:r>
              <a:rPr lang="et-EE" sz="1400" dirty="0" smtClean="0">
                <a:solidFill>
                  <a:srgbClr val="010163"/>
                </a:solidFill>
              </a:rPr>
              <a:t>   </a:t>
            </a:r>
            <a:r>
              <a:rPr lang="fi-FI" sz="1400" dirty="0" smtClean="0">
                <a:solidFill>
                  <a:srgbClr val="010163"/>
                </a:solidFill>
              </a:rPr>
              <a:t>Osaamistarpeiden muutos 3-5 vuoden kuluessa</a:t>
            </a:r>
            <a:endParaRPr lang="et-EE" sz="1400" dirty="0">
              <a:solidFill>
                <a:srgbClr val="010163"/>
              </a:solidFill>
            </a:endParaRPr>
          </a:p>
        </p:txBody>
      </p:sp>
      <p:sp>
        <p:nvSpPr>
          <p:cNvPr id="10" name="Rectangle 9"/>
          <p:cNvSpPr/>
          <p:nvPr/>
        </p:nvSpPr>
        <p:spPr bwMode="auto">
          <a:xfrm>
            <a:off x="214282" y="3214686"/>
            <a:ext cx="144016" cy="144016"/>
          </a:xfrm>
          <a:prstGeom prst="rect">
            <a:avLst/>
          </a:prstGeom>
          <a:solidFill>
            <a:srgbClr val="FA740A"/>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1" name="Rectangle 10"/>
          <p:cNvSpPr/>
          <p:nvPr/>
        </p:nvSpPr>
        <p:spPr bwMode="auto">
          <a:xfrm>
            <a:off x="214282" y="3429000"/>
            <a:ext cx="144016" cy="144016"/>
          </a:xfrm>
          <a:prstGeom prst="rect">
            <a:avLst/>
          </a:prstGeom>
          <a:solidFill>
            <a:srgbClr val="AAE4EC"/>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2" name="Rectangle 11"/>
          <p:cNvSpPr/>
          <p:nvPr/>
        </p:nvSpPr>
        <p:spPr bwMode="auto">
          <a:xfrm>
            <a:off x="214282" y="3643314"/>
            <a:ext cx="144016" cy="144016"/>
          </a:xfrm>
          <a:prstGeom prst="rect">
            <a:avLst/>
          </a:prstGeom>
          <a:solidFill>
            <a:srgbClr val="00CCFF"/>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5" name="Rectangle 14"/>
          <p:cNvSpPr/>
          <p:nvPr/>
        </p:nvSpPr>
        <p:spPr bwMode="auto">
          <a:xfrm>
            <a:off x="214282" y="3857628"/>
            <a:ext cx="144016" cy="144016"/>
          </a:xfrm>
          <a:prstGeom prst="rect">
            <a:avLst/>
          </a:prstGeom>
          <a:solidFill>
            <a:schemeClr val="bg2">
              <a:lumMod val="60000"/>
              <a:lumOff val="40000"/>
            </a:schemeClr>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7" name="Rectangle 16"/>
          <p:cNvSpPr/>
          <p:nvPr/>
        </p:nvSpPr>
        <p:spPr bwMode="auto">
          <a:xfrm>
            <a:off x="214282" y="4071942"/>
            <a:ext cx="144016" cy="144016"/>
          </a:xfrm>
          <a:prstGeom prst="rect">
            <a:avLst/>
          </a:prstGeom>
          <a:solidFill>
            <a:srgbClr val="6666FF"/>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9" name="Rectangle 18"/>
          <p:cNvSpPr/>
          <p:nvPr/>
        </p:nvSpPr>
        <p:spPr bwMode="auto">
          <a:xfrm>
            <a:off x="214282" y="4714884"/>
            <a:ext cx="144016" cy="144016"/>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6" name="Rectangle 15"/>
          <p:cNvSpPr/>
          <p:nvPr/>
        </p:nvSpPr>
        <p:spPr bwMode="auto">
          <a:xfrm>
            <a:off x="214282" y="4286256"/>
            <a:ext cx="144016" cy="144016"/>
          </a:xfrm>
          <a:prstGeom prst="rect">
            <a:avLst/>
          </a:prstGeom>
          <a:solidFill>
            <a:srgbClr val="CCCCFF"/>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Tree>
    <p:extLst>
      <p:ext uri="{BB962C8B-B14F-4D97-AF65-F5344CB8AC3E}">
        <p14:creationId xmlns="" xmlns:p14="http://schemas.microsoft.com/office/powerpoint/2010/main" val="1883221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268760"/>
            <a:ext cx="8578155" cy="4176365"/>
          </a:xfrm>
        </p:spPr>
        <p:txBody>
          <a:bodyPr/>
          <a:lstStyle/>
          <a:p>
            <a:pPr marL="0" algn="just">
              <a:spcBef>
                <a:spcPts val="0"/>
              </a:spcBef>
              <a:buNone/>
            </a:pPr>
            <a:r>
              <a:rPr lang="fi-FI" dirty="0" smtClean="0"/>
              <a:t>Mukana olevat yritykset ovat järjestäneet koulutusta eniten seuraavilla osaamisalueilla (ks. kuva </a:t>
            </a:r>
            <a:r>
              <a:rPr lang="et-EE" dirty="0" smtClean="0"/>
              <a:t>20</a:t>
            </a:r>
            <a:r>
              <a:rPr lang="fi-FI" dirty="0" smtClean="0"/>
              <a:t>, s</a:t>
            </a:r>
            <a:r>
              <a:rPr lang="et-EE" dirty="0" smtClean="0"/>
              <a:t>. 44) (</a:t>
            </a:r>
            <a:r>
              <a:rPr lang="fi-FI" dirty="0" smtClean="0"/>
              <a:t>alenevassa järjestyksessä</a:t>
            </a:r>
            <a:r>
              <a:rPr lang="et-EE" dirty="0" smtClean="0"/>
              <a:t>):</a:t>
            </a:r>
          </a:p>
          <a:p>
            <a:pPr marL="0" algn="just">
              <a:spcBef>
                <a:spcPts val="0"/>
              </a:spcBef>
            </a:pPr>
            <a:r>
              <a:rPr lang="fi-FI" dirty="0" smtClean="0"/>
              <a:t>Yhteistyötaidot </a:t>
            </a:r>
            <a:r>
              <a:rPr lang="et-EE" dirty="0" smtClean="0"/>
              <a:t>(</a:t>
            </a:r>
            <a:r>
              <a:rPr lang="fi-FI" dirty="0" smtClean="0"/>
              <a:t>yksilölliset ominaisuudet</a:t>
            </a:r>
            <a:r>
              <a:rPr lang="et-EE" dirty="0" smtClean="0"/>
              <a:t>)</a:t>
            </a:r>
          </a:p>
          <a:p>
            <a:pPr marL="0" algn="just">
              <a:spcBef>
                <a:spcPts val="0"/>
              </a:spcBef>
            </a:pPr>
            <a:r>
              <a:rPr lang="fi-FI" dirty="0" smtClean="0"/>
              <a:t>Velvollisuuden- ja vastuuntunne (yksilölliset ominaisuudet</a:t>
            </a:r>
            <a:r>
              <a:rPr lang="et-EE" dirty="0" smtClean="0"/>
              <a:t>)</a:t>
            </a:r>
          </a:p>
          <a:p>
            <a:pPr marL="0" algn="just">
              <a:spcBef>
                <a:spcPts val="0"/>
              </a:spcBef>
            </a:pPr>
            <a:r>
              <a:rPr lang="fi-FI" dirty="0" smtClean="0"/>
              <a:t>Välineiden vaatimuksen mukainen käyttäminen</a:t>
            </a:r>
            <a:endParaRPr lang="et-EE" dirty="0" smtClean="0"/>
          </a:p>
          <a:p>
            <a:pPr marL="0" indent="0" algn="just">
              <a:spcBef>
                <a:spcPts val="0"/>
              </a:spcBef>
              <a:buNone/>
            </a:pPr>
            <a:r>
              <a:rPr lang="et-EE" dirty="0" smtClean="0"/>
              <a:t>    (</a:t>
            </a:r>
            <a:r>
              <a:rPr lang="fi-FI" dirty="0" smtClean="0"/>
              <a:t>mekatroniset järjestelmät</a:t>
            </a:r>
            <a:r>
              <a:rPr lang="et-EE" dirty="0" smtClean="0"/>
              <a:t>)</a:t>
            </a:r>
          </a:p>
          <a:p>
            <a:pPr marL="0" algn="just">
              <a:spcBef>
                <a:spcPts val="0"/>
              </a:spcBef>
            </a:pPr>
            <a:r>
              <a:rPr lang="fi-FI" dirty="0" smtClean="0"/>
              <a:t>Laatuvaatimukset (mekatroniset järjestelmät</a:t>
            </a:r>
            <a:r>
              <a:rPr lang="et-EE" dirty="0" smtClean="0"/>
              <a:t>)</a:t>
            </a:r>
          </a:p>
          <a:p>
            <a:pPr marL="0" algn="just">
              <a:spcBef>
                <a:spcPts val="0"/>
              </a:spcBef>
            </a:pPr>
            <a:r>
              <a:rPr lang="fi-FI" dirty="0" smtClean="0"/>
              <a:t>Toimintahäiriöiden tunnistaminen ja poistaminen</a:t>
            </a:r>
            <a:r>
              <a:rPr lang="et-EE" dirty="0"/>
              <a:t> </a:t>
            </a:r>
            <a:r>
              <a:rPr lang="et-EE" dirty="0" smtClean="0"/>
              <a:t>(</a:t>
            </a:r>
            <a:r>
              <a:rPr lang="et-EE" dirty="0"/>
              <a:t>korjaus</a:t>
            </a:r>
            <a:r>
              <a:rPr lang="et-EE" dirty="0" smtClean="0"/>
              <a:t>)    </a:t>
            </a:r>
            <a:r>
              <a:rPr lang="fi-FI" dirty="0" smtClean="0"/>
              <a:t>(mekaniikka</a:t>
            </a:r>
            <a:r>
              <a:rPr lang="et-EE" dirty="0" smtClean="0"/>
              <a:t>)</a:t>
            </a:r>
          </a:p>
          <a:p>
            <a:pPr marL="0" algn="just">
              <a:spcBef>
                <a:spcPts val="0"/>
              </a:spcBef>
            </a:pPr>
            <a:r>
              <a:rPr lang="fi-FI" dirty="0" smtClean="0"/>
              <a:t>Toimialan erikoistietojärjestelmien käyttötaidot </a:t>
            </a:r>
            <a:r>
              <a:rPr lang="et-EE" dirty="0" smtClean="0"/>
              <a:t>(</a:t>
            </a:r>
            <a:r>
              <a:rPr lang="fi-FI" dirty="0" smtClean="0"/>
              <a:t>tekniikka</a:t>
            </a:r>
            <a:r>
              <a:rPr lang="et-EE" dirty="0" smtClean="0"/>
              <a:t>)</a:t>
            </a:r>
          </a:p>
          <a:p>
            <a:pPr marL="0" algn="just">
              <a:spcBef>
                <a:spcPts val="0"/>
              </a:spcBef>
            </a:pPr>
            <a:endParaRPr lang="et-EE" dirty="0" smtClean="0"/>
          </a:p>
          <a:p>
            <a:pPr marL="0" algn="just">
              <a:spcBef>
                <a:spcPts val="0"/>
              </a:spcBef>
              <a:buNone/>
            </a:pPr>
            <a:r>
              <a:rPr lang="et-EE" sz="900" dirty="0" smtClean="0"/>
              <a:t> </a:t>
            </a:r>
            <a:r>
              <a:rPr lang="fi-FI" sz="1800" b="1" dirty="0" smtClean="0">
                <a:solidFill>
                  <a:srgbClr val="FA740A"/>
                </a:solidFill>
              </a:rPr>
              <a:t>Koulutuksen määrä </a:t>
            </a:r>
            <a:r>
              <a:rPr lang="et-EE" sz="1800" dirty="0" smtClean="0"/>
              <a:t>on </a:t>
            </a:r>
            <a:r>
              <a:rPr lang="fi-FI" sz="1800" dirty="0" smtClean="0"/>
              <a:t>määritelty yritysten ilmoittaman osaamista vastaavan sisäisen koulutuksen perusteella. Lukuun ei sisälly koulutukseen osallistuneiden henkilöiden määrää eikä koulutuskertojen määrää.</a:t>
            </a:r>
            <a:endParaRPr lang="et-EE" dirty="0" smtClean="0"/>
          </a:p>
        </p:txBody>
      </p:sp>
      <p:sp>
        <p:nvSpPr>
          <p:cNvPr id="3" name="Title 2"/>
          <p:cNvSpPr>
            <a:spLocks noGrp="1"/>
          </p:cNvSpPr>
          <p:nvPr>
            <p:ph type="title"/>
          </p:nvPr>
        </p:nvSpPr>
        <p:spPr>
          <a:xfrm>
            <a:off x="323850" y="0"/>
            <a:ext cx="8568630" cy="1412776"/>
          </a:xfrm>
        </p:spPr>
        <p:txBody>
          <a:bodyPr/>
          <a:lstStyle/>
          <a:p>
            <a:r>
              <a:rPr lang="fi-FI" dirty="0" smtClean="0"/>
              <a:t>TUTKIMUSTULOSTEN ESITTELY</a:t>
            </a:r>
            <a:r>
              <a:rPr lang="et-EE" dirty="0"/>
              <a:t/>
            </a:r>
            <a:br>
              <a:rPr lang="et-EE" dirty="0"/>
            </a:br>
            <a:r>
              <a:rPr lang="fi-FI" dirty="0"/>
              <a:t>Yrityskohtainen koulutus tänään ja 3</a:t>
            </a:r>
            <a:r>
              <a:rPr lang="et-EE" dirty="0"/>
              <a:t>-5 </a:t>
            </a:r>
            <a:r>
              <a:rPr lang="fi-FI" dirty="0"/>
              <a:t>vuoden </a:t>
            </a:r>
            <a:r>
              <a:rPr lang="fi-FI" dirty="0" smtClean="0"/>
              <a:t>kuluessa</a:t>
            </a:r>
            <a:endParaRPr lang="en-US" dirty="0"/>
          </a:p>
        </p:txBody>
      </p:sp>
      <p:cxnSp>
        <p:nvCxnSpPr>
          <p:cNvPr id="4" name="Straight Connector 3"/>
          <p:cNvCxnSpPr/>
          <p:nvPr/>
        </p:nvCxnSpPr>
        <p:spPr bwMode="auto">
          <a:xfrm>
            <a:off x="323528" y="5589240"/>
            <a:ext cx="8568952" cy="0"/>
          </a:xfrm>
          <a:prstGeom prst="line">
            <a:avLst/>
          </a:prstGeom>
          <a:gradFill rotWithShape="1">
            <a:gsLst>
              <a:gs pos="0">
                <a:srgbClr val="7D7DB3"/>
              </a:gs>
              <a:gs pos="100000">
                <a:srgbClr val="7878B0"/>
              </a:gs>
            </a:gsLst>
            <a:lin ang="5400000" scaled="1"/>
          </a:gradFill>
          <a:ln w="6350" cap="flat" cmpd="sng" algn="ctr">
            <a:solidFill>
              <a:srgbClr val="010163"/>
            </a:solidFill>
            <a:prstDash val="solid"/>
            <a:round/>
            <a:headEnd type="none" w="med" len="med"/>
            <a:tailEnd type="none" w="med" len="med"/>
          </a:ln>
          <a:effectLst/>
        </p:spPr>
      </p:cxnSp>
    </p:spTree>
    <p:extLst>
      <p:ext uri="{BB962C8B-B14F-4D97-AF65-F5344CB8AC3E}">
        <p14:creationId xmlns="" xmlns:p14="http://schemas.microsoft.com/office/powerpoint/2010/main" val="17109421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226327122"/>
              </p:ext>
            </p:extLst>
          </p:nvPr>
        </p:nvGraphicFramePr>
        <p:xfrm>
          <a:off x="500034" y="1428736"/>
          <a:ext cx="8485367" cy="464137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850" y="188912"/>
            <a:ext cx="8640638" cy="1007839"/>
          </a:xfrm>
        </p:spPr>
        <p:txBody>
          <a:bodyPr/>
          <a:lstStyle/>
          <a:p>
            <a:r>
              <a:rPr lang="fi-FI" dirty="0" smtClean="0"/>
              <a:t>TUTKIMUSTULOSTEN ESITTELY</a:t>
            </a:r>
            <a:r>
              <a:rPr lang="et-EE" dirty="0"/>
              <a:t/>
            </a:r>
            <a:br>
              <a:rPr lang="et-EE" dirty="0"/>
            </a:br>
            <a:r>
              <a:rPr lang="fi-FI" dirty="0"/>
              <a:t>Yrityskohtainen koulutus tänään ja 3</a:t>
            </a:r>
            <a:r>
              <a:rPr lang="et-EE" dirty="0"/>
              <a:t>-5 </a:t>
            </a:r>
            <a:r>
              <a:rPr lang="fi-FI" dirty="0"/>
              <a:t>vuoden </a:t>
            </a:r>
            <a:r>
              <a:rPr lang="fi-FI" dirty="0" smtClean="0"/>
              <a:t>kuluessa</a:t>
            </a:r>
            <a:endParaRPr lang="en-US" dirty="0"/>
          </a:p>
        </p:txBody>
      </p:sp>
      <p:sp>
        <p:nvSpPr>
          <p:cNvPr id="5" name="Rectangle 4"/>
          <p:cNvSpPr/>
          <p:nvPr/>
        </p:nvSpPr>
        <p:spPr bwMode="auto">
          <a:xfrm>
            <a:off x="467544" y="1268760"/>
            <a:ext cx="8443967" cy="468052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t-EE" smtClean="0">
              <a:solidFill>
                <a:srgbClr val="000000"/>
              </a:solidFill>
            </a:endParaRPr>
          </a:p>
        </p:txBody>
      </p:sp>
      <p:sp>
        <p:nvSpPr>
          <p:cNvPr id="7" name="Rectangle 6"/>
          <p:cNvSpPr/>
          <p:nvPr/>
        </p:nvSpPr>
        <p:spPr>
          <a:xfrm>
            <a:off x="395536" y="5934670"/>
            <a:ext cx="8568952" cy="707886"/>
          </a:xfrm>
          <a:prstGeom prst="rect">
            <a:avLst/>
          </a:prstGeom>
        </p:spPr>
        <p:txBody>
          <a:bodyPr wrap="square">
            <a:spAutoFit/>
          </a:bodyPr>
          <a:lstStyle/>
          <a:p>
            <a:r>
              <a:rPr lang="fi-FI" sz="2000" dirty="0" smtClean="0">
                <a:solidFill>
                  <a:srgbClr val="010163"/>
                </a:solidFill>
              </a:rPr>
              <a:t>Kuva </a:t>
            </a:r>
            <a:r>
              <a:rPr lang="et-EE" sz="2000" dirty="0" smtClean="0">
                <a:solidFill>
                  <a:srgbClr val="010163"/>
                </a:solidFill>
              </a:rPr>
              <a:t>20</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Yrityskohtaisen koulutuksen määrä Virossa ja Suomessa nyt ja </a:t>
            </a:r>
            <a:r>
              <a:rPr lang="et-EE" sz="2000" dirty="0" smtClean="0">
                <a:solidFill>
                  <a:srgbClr val="010163"/>
                </a:solidFill>
              </a:rPr>
              <a:t>	 	  </a:t>
            </a:r>
            <a:r>
              <a:rPr lang="fi-FI" sz="2000" dirty="0" smtClean="0">
                <a:solidFill>
                  <a:srgbClr val="010163"/>
                </a:solidFill>
              </a:rPr>
              <a:t>ennustettu muutos 3-5 vuoden kuluessa osaamisalueittain.</a:t>
            </a:r>
            <a:endParaRPr lang="et-EE" sz="2000" dirty="0">
              <a:solidFill>
                <a:srgbClr val="010163"/>
              </a:solidFill>
            </a:endParaRPr>
          </a:p>
        </p:txBody>
      </p:sp>
      <p:sp>
        <p:nvSpPr>
          <p:cNvPr id="13" name="TextBox 12"/>
          <p:cNvSpPr txBox="1"/>
          <p:nvPr/>
        </p:nvSpPr>
        <p:spPr>
          <a:xfrm>
            <a:off x="4680012" y="1268760"/>
            <a:ext cx="22322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dirty="0" smtClean="0">
                <a:solidFill>
                  <a:srgbClr val="010163"/>
                </a:solidFill>
              </a:rPr>
              <a:t>osaamisalueet</a:t>
            </a:r>
            <a:endParaRPr lang="en-US" sz="1800" dirty="0">
              <a:solidFill>
                <a:srgbClr val="010163"/>
              </a:solidFill>
            </a:endParaRPr>
          </a:p>
        </p:txBody>
      </p:sp>
      <p:sp>
        <p:nvSpPr>
          <p:cNvPr id="14" name="TextBox 13"/>
          <p:cNvSpPr txBox="1"/>
          <p:nvPr/>
        </p:nvSpPr>
        <p:spPr>
          <a:xfrm>
            <a:off x="479120" y="5632553"/>
            <a:ext cx="5317016" cy="369332"/>
          </a:xfrm>
          <a:prstGeom prst="rect">
            <a:avLst/>
          </a:prstGeom>
          <a:noFill/>
        </p:spPr>
        <p:txBody>
          <a:bodyPr wrap="square" rtlCol="0">
            <a:spAutoFit/>
          </a:bodyPr>
          <a:lstStyle/>
          <a:p>
            <a:r>
              <a:rPr lang="et-EE" dirty="0">
                <a:solidFill>
                  <a:srgbClr val="010163"/>
                </a:solidFill>
              </a:rPr>
              <a:t>k</a:t>
            </a:r>
            <a:r>
              <a:rPr lang="fi-FI" dirty="0" smtClean="0">
                <a:solidFill>
                  <a:srgbClr val="010163"/>
                </a:solidFill>
              </a:rPr>
              <a:t>oulutuksen määrä nimikkeittäin</a:t>
            </a:r>
            <a:endParaRPr lang="en-US" dirty="0">
              <a:solidFill>
                <a:srgbClr val="010163"/>
              </a:solidFill>
            </a:endParaRPr>
          </a:p>
        </p:txBody>
      </p:sp>
      <p:sp>
        <p:nvSpPr>
          <p:cNvPr id="11" name="TextBox 10"/>
          <p:cNvSpPr txBox="1"/>
          <p:nvPr/>
        </p:nvSpPr>
        <p:spPr>
          <a:xfrm>
            <a:off x="179512" y="3140968"/>
            <a:ext cx="2376264" cy="1754326"/>
          </a:xfrm>
          <a:prstGeom prst="rect">
            <a:avLst/>
          </a:prstGeom>
          <a:solidFill>
            <a:schemeClr val="bg1"/>
          </a:solidFill>
          <a:ln>
            <a:solidFill>
              <a:srgbClr val="010163"/>
            </a:solidFill>
          </a:ln>
        </p:spPr>
        <p:txBody>
          <a:bodyPr wrap="square" rtlCol="0">
            <a:spAutoFit/>
          </a:bodyPr>
          <a:lstStyle/>
          <a:p>
            <a:r>
              <a:rPr lang="fi-FI" sz="1400" dirty="0" smtClean="0">
                <a:solidFill>
                  <a:srgbClr val="010163"/>
                </a:solidFill>
              </a:rPr>
              <a:t>Koulutuksen määrä nyt</a:t>
            </a:r>
            <a:r>
              <a:rPr lang="et-EE" sz="1400" dirty="0" smtClean="0">
                <a:solidFill>
                  <a:srgbClr val="010163"/>
                </a:solidFill>
              </a:rPr>
              <a:t>:</a:t>
            </a:r>
          </a:p>
          <a:p>
            <a:pPr>
              <a:spcBef>
                <a:spcPts val="300"/>
              </a:spcBef>
            </a:pPr>
            <a:r>
              <a:rPr lang="et-EE" sz="1400" dirty="0" smtClean="0">
                <a:solidFill>
                  <a:srgbClr val="010163"/>
                </a:solidFill>
              </a:rPr>
              <a:t>    Y</a:t>
            </a:r>
            <a:r>
              <a:rPr lang="fi-FI" sz="1400" dirty="0" smtClean="0">
                <a:solidFill>
                  <a:srgbClr val="010163"/>
                </a:solidFill>
              </a:rPr>
              <a:t>ksilölliset ominaisuudet</a:t>
            </a:r>
            <a:endParaRPr lang="et-EE" sz="1400" dirty="0">
              <a:solidFill>
                <a:srgbClr val="010163"/>
              </a:solidFill>
            </a:endParaRPr>
          </a:p>
          <a:p>
            <a:pPr>
              <a:spcBef>
                <a:spcPts val="300"/>
              </a:spcBef>
            </a:pPr>
            <a:r>
              <a:rPr lang="et-EE" sz="1400" dirty="0" smtClean="0">
                <a:solidFill>
                  <a:srgbClr val="010163"/>
                </a:solidFill>
              </a:rPr>
              <a:t>    </a:t>
            </a:r>
            <a:r>
              <a:rPr lang="fi-FI" sz="1400" dirty="0" smtClean="0">
                <a:solidFill>
                  <a:srgbClr val="010163"/>
                </a:solidFill>
              </a:rPr>
              <a:t>Mekatroniset järjestelmät</a:t>
            </a:r>
            <a:endParaRPr lang="et-EE" sz="1400" dirty="0" smtClean="0">
              <a:solidFill>
                <a:srgbClr val="010163"/>
              </a:solidFill>
            </a:endParaRPr>
          </a:p>
          <a:p>
            <a:pPr>
              <a:spcBef>
                <a:spcPts val="300"/>
              </a:spcBef>
            </a:pPr>
            <a:r>
              <a:rPr lang="et-EE" sz="1400" dirty="0">
                <a:solidFill>
                  <a:srgbClr val="010163"/>
                </a:solidFill>
              </a:rPr>
              <a:t> </a:t>
            </a:r>
            <a:r>
              <a:rPr lang="et-EE" sz="1400" dirty="0" smtClean="0">
                <a:solidFill>
                  <a:srgbClr val="010163"/>
                </a:solidFill>
              </a:rPr>
              <a:t>   </a:t>
            </a:r>
            <a:r>
              <a:rPr lang="fi-FI" sz="1400" dirty="0" smtClean="0">
                <a:solidFill>
                  <a:srgbClr val="010163"/>
                </a:solidFill>
              </a:rPr>
              <a:t>Mekaniikka</a:t>
            </a:r>
            <a:endParaRPr lang="et-EE" sz="1400" dirty="0" smtClean="0">
              <a:solidFill>
                <a:srgbClr val="010163"/>
              </a:solidFill>
            </a:endParaRPr>
          </a:p>
          <a:p>
            <a:pPr>
              <a:spcBef>
                <a:spcPts val="300"/>
              </a:spcBef>
            </a:pPr>
            <a:endParaRPr lang="et-EE" sz="1400" dirty="0" smtClean="0">
              <a:solidFill>
                <a:srgbClr val="010163"/>
              </a:solidFill>
            </a:endParaRPr>
          </a:p>
          <a:p>
            <a:r>
              <a:rPr lang="et-EE" sz="1400" dirty="0">
                <a:solidFill>
                  <a:srgbClr val="010163"/>
                </a:solidFill>
              </a:rPr>
              <a:t> </a:t>
            </a:r>
            <a:r>
              <a:rPr lang="et-EE" sz="1400" dirty="0" smtClean="0">
                <a:solidFill>
                  <a:srgbClr val="010163"/>
                </a:solidFill>
              </a:rPr>
              <a:t>   </a:t>
            </a:r>
            <a:r>
              <a:rPr lang="fi-FI" sz="1400" dirty="0" smtClean="0">
                <a:solidFill>
                  <a:srgbClr val="010163"/>
                </a:solidFill>
              </a:rPr>
              <a:t>Koulutuksen määrä 3-5 vuoden kuluessa</a:t>
            </a:r>
            <a:endParaRPr lang="et-EE" sz="1400" dirty="0">
              <a:solidFill>
                <a:srgbClr val="010163"/>
              </a:solidFill>
            </a:endParaRPr>
          </a:p>
        </p:txBody>
      </p:sp>
      <p:sp>
        <p:nvSpPr>
          <p:cNvPr id="12" name="Rectangle 11"/>
          <p:cNvSpPr/>
          <p:nvPr/>
        </p:nvSpPr>
        <p:spPr bwMode="auto">
          <a:xfrm>
            <a:off x="251520" y="3717032"/>
            <a:ext cx="144016" cy="144016"/>
          </a:xfrm>
          <a:prstGeom prst="rect">
            <a:avLst/>
          </a:prstGeom>
          <a:solidFill>
            <a:srgbClr val="FA740A"/>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5" name="Rectangle 14"/>
          <p:cNvSpPr/>
          <p:nvPr/>
        </p:nvSpPr>
        <p:spPr bwMode="auto">
          <a:xfrm>
            <a:off x="251520" y="3946123"/>
            <a:ext cx="144016" cy="144016"/>
          </a:xfrm>
          <a:prstGeom prst="rect">
            <a:avLst/>
          </a:prstGeom>
          <a:solidFill>
            <a:srgbClr val="AAE4EC"/>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6" name="Rectangle 15"/>
          <p:cNvSpPr/>
          <p:nvPr/>
        </p:nvSpPr>
        <p:spPr bwMode="auto">
          <a:xfrm>
            <a:off x="251520" y="3429000"/>
            <a:ext cx="144016" cy="144016"/>
          </a:xfrm>
          <a:prstGeom prst="rect">
            <a:avLst/>
          </a:prstGeom>
          <a:solidFill>
            <a:srgbClr val="009999"/>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9" name="Rectangle 18"/>
          <p:cNvSpPr/>
          <p:nvPr/>
        </p:nvSpPr>
        <p:spPr bwMode="auto">
          <a:xfrm>
            <a:off x="266760" y="4437112"/>
            <a:ext cx="144016" cy="144016"/>
          </a:xfrm>
          <a:prstGeom prst="rect">
            <a:avLst/>
          </a:prstGeom>
          <a:solidFill>
            <a:srgbClr val="3333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Tree>
    <p:extLst>
      <p:ext uri="{BB962C8B-B14F-4D97-AF65-F5344CB8AC3E}">
        <p14:creationId xmlns="" xmlns:p14="http://schemas.microsoft.com/office/powerpoint/2010/main" val="3210721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613913372"/>
              </p:ext>
            </p:extLst>
          </p:nvPr>
        </p:nvGraphicFramePr>
        <p:xfrm>
          <a:off x="323527" y="1591925"/>
          <a:ext cx="8258203" cy="259218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850" y="116632"/>
            <a:ext cx="8712646" cy="1152128"/>
          </a:xfrm>
        </p:spPr>
        <p:txBody>
          <a:bodyPr/>
          <a:lstStyle/>
          <a:p>
            <a:r>
              <a:rPr lang="fi-FI" dirty="0" smtClean="0"/>
              <a:t>TUTKIMUSTULOSTEN ESITTELY</a:t>
            </a:r>
            <a:r>
              <a:rPr lang="et-EE" dirty="0"/>
              <a:t/>
            </a:r>
            <a:br>
              <a:rPr lang="et-EE" dirty="0"/>
            </a:br>
            <a:r>
              <a:rPr lang="fi-FI" dirty="0"/>
              <a:t>Koulutuksen </a:t>
            </a:r>
            <a:r>
              <a:rPr lang="fi-FI" dirty="0" smtClean="0"/>
              <a:t>jakaantuminen nyt </a:t>
            </a:r>
            <a:r>
              <a:rPr lang="fi-FI" dirty="0"/>
              <a:t>ja 3</a:t>
            </a:r>
            <a:r>
              <a:rPr lang="et-EE" dirty="0"/>
              <a:t>-5 </a:t>
            </a:r>
            <a:r>
              <a:rPr lang="fi-FI" dirty="0"/>
              <a:t>vuoden </a:t>
            </a:r>
            <a:r>
              <a:rPr lang="fi-FI" dirty="0" smtClean="0"/>
              <a:t>kuluessa</a:t>
            </a:r>
            <a:endParaRPr lang="et-EE" dirty="0"/>
          </a:p>
        </p:txBody>
      </p:sp>
      <p:sp>
        <p:nvSpPr>
          <p:cNvPr id="6" name="Rectangle 5"/>
          <p:cNvSpPr/>
          <p:nvPr/>
        </p:nvSpPr>
        <p:spPr bwMode="auto">
          <a:xfrm>
            <a:off x="486575" y="1268760"/>
            <a:ext cx="8424936" cy="292364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7" name="Rectangle 6"/>
          <p:cNvSpPr/>
          <p:nvPr/>
        </p:nvSpPr>
        <p:spPr>
          <a:xfrm>
            <a:off x="323529" y="4207637"/>
            <a:ext cx="8587982" cy="707886"/>
          </a:xfrm>
          <a:prstGeom prst="rect">
            <a:avLst/>
          </a:prstGeom>
        </p:spPr>
        <p:txBody>
          <a:bodyPr wrap="square">
            <a:spAutoFit/>
          </a:bodyPr>
          <a:lstStyle/>
          <a:p>
            <a:pPr algn="just"/>
            <a:r>
              <a:rPr lang="fi-FI" sz="2000" dirty="0" smtClean="0">
                <a:solidFill>
                  <a:srgbClr val="010163"/>
                </a:solidFill>
              </a:rPr>
              <a:t>Kuva </a:t>
            </a:r>
            <a:r>
              <a:rPr lang="et-EE" sz="2000" dirty="0" smtClean="0">
                <a:solidFill>
                  <a:srgbClr val="010163"/>
                </a:solidFill>
              </a:rPr>
              <a:t>21</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Yritysten sekä oppilaitosten järjestämän koulutuksen määrä Virossa ja Suomessa nyt ja ennustettu muutos 3-5 vuoden kuluessa</a:t>
            </a:r>
            <a:r>
              <a:rPr lang="et-EE" sz="2000" dirty="0" smtClean="0">
                <a:solidFill>
                  <a:srgbClr val="010163"/>
                </a:solidFill>
              </a:rPr>
              <a:t>.</a:t>
            </a:r>
            <a:endParaRPr lang="et-EE" sz="2000" dirty="0">
              <a:solidFill>
                <a:srgbClr val="010163"/>
              </a:solidFill>
            </a:endParaRPr>
          </a:p>
        </p:txBody>
      </p:sp>
      <p:sp>
        <p:nvSpPr>
          <p:cNvPr id="8" name="TextBox 7"/>
          <p:cNvSpPr txBox="1"/>
          <p:nvPr/>
        </p:nvSpPr>
        <p:spPr>
          <a:xfrm>
            <a:off x="323527" y="5013176"/>
            <a:ext cx="8587983" cy="1569660"/>
          </a:xfrm>
          <a:prstGeom prst="rect">
            <a:avLst/>
          </a:prstGeom>
          <a:noFill/>
        </p:spPr>
        <p:txBody>
          <a:bodyPr wrap="square" rtlCol="0">
            <a:spAutoFit/>
          </a:bodyPr>
          <a:lstStyle/>
          <a:p>
            <a:pPr algn="just"/>
            <a:r>
              <a:rPr lang="fi-FI" sz="2400" dirty="0" smtClean="0">
                <a:solidFill>
                  <a:srgbClr val="010163"/>
                </a:solidFill>
              </a:rPr>
              <a:t>Yritykset Virossa ja Suomessa ennustavat yritysten työntekijöilleen annettavan koulutuksen vähenevän 31%, mutta oppilaitoksilta saatavan koulutuksen lisääntyvän</a:t>
            </a:r>
            <a:r>
              <a:rPr lang="et-EE" sz="2400" dirty="0" smtClean="0">
                <a:solidFill>
                  <a:srgbClr val="010163"/>
                </a:solidFill>
              </a:rPr>
              <a:t> </a:t>
            </a:r>
            <a:r>
              <a:rPr lang="fi-FI" sz="2400" dirty="0" smtClean="0">
                <a:solidFill>
                  <a:srgbClr val="010163"/>
                </a:solidFill>
              </a:rPr>
              <a:t>52% 3-5 vuoden kuluessa.</a:t>
            </a:r>
            <a:endParaRPr lang="en-US" sz="2400" dirty="0">
              <a:solidFill>
                <a:srgbClr val="010163"/>
              </a:solidFill>
            </a:endParaRPr>
          </a:p>
        </p:txBody>
      </p:sp>
      <p:cxnSp>
        <p:nvCxnSpPr>
          <p:cNvPr id="10" name="Straight Connector 9"/>
          <p:cNvCxnSpPr/>
          <p:nvPr/>
        </p:nvCxnSpPr>
        <p:spPr bwMode="auto">
          <a:xfrm>
            <a:off x="3143240" y="2373390"/>
            <a:ext cx="1928826" cy="357190"/>
          </a:xfrm>
          <a:prstGeom prst="line">
            <a:avLst/>
          </a:prstGeom>
          <a:gradFill rotWithShape="1">
            <a:gsLst>
              <a:gs pos="0">
                <a:srgbClr val="7D7DB3"/>
              </a:gs>
              <a:gs pos="100000">
                <a:srgbClr val="7878B0"/>
              </a:gs>
            </a:gsLst>
            <a:lin ang="5400000" scaled="1"/>
          </a:gradFill>
          <a:ln w="38100" cap="flat" cmpd="sng" algn="ctr">
            <a:solidFill>
              <a:schemeClr val="accent1"/>
            </a:solidFill>
            <a:prstDash val="solid"/>
            <a:round/>
            <a:headEnd type="none" w="med" len="med"/>
            <a:tailEnd type="arrow" w="med" len="med"/>
          </a:ln>
          <a:effectLst/>
        </p:spPr>
      </p:cxnSp>
      <p:sp>
        <p:nvSpPr>
          <p:cNvPr id="13" name="TextBox 12"/>
          <p:cNvSpPr txBox="1"/>
          <p:nvPr/>
        </p:nvSpPr>
        <p:spPr>
          <a:xfrm>
            <a:off x="4643438" y="2361248"/>
            <a:ext cx="792088" cy="369332"/>
          </a:xfrm>
          <a:prstGeom prst="rect">
            <a:avLst/>
          </a:prstGeom>
          <a:noFill/>
        </p:spPr>
        <p:txBody>
          <a:bodyPr wrap="square" rtlCol="0">
            <a:spAutoFit/>
          </a:bodyPr>
          <a:lstStyle/>
          <a:p>
            <a:r>
              <a:rPr lang="et-EE" b="1" dirty="0" smtClean="0">
                <a:solidFill>
                  <a:schemeClr val="accent1"/>
                </a:solidFill>
              </a:rPr>
              <a:t>-31%</a:t>
            </a:r>
            <a:endParaRPr lang="en-US" b="1" dirty="0">
              <a:solidFill>
                <a:schemeClr val="accent1"/>
              </a:solidFill>
            </a:endParaRPr>
          </a:p>
        </p:txBody>
      </p:sp>
      <p:cxnSp>
        <p:nvCxnSpPr>
          <p:cNvPr id="14" name="Straight Connector 13"/>
          <p:cNvCxnSpPr/>
          <p:nvPr/>
        </p:nvCxnSpPr>
        <p:spPr bwMode="auto">
          <a:xfrm flipV="1">
            <a:off x="3726935" y="2000187"/>
            <a:ext cx="1944216" cy="571504"/>
          </a:xfrm>
          <a:prstGeom prst="line">
            <a:avLst/>
          </a:prstGeom>
          <a:gradFill rotWithShape="1">
            <a:gsLst>
              <a:gs pos="0">
                <a:srgbClr val="7D7DB3"/>
              </a:gs>
              <a:gs pos="100000">
                <a:srgbClr val="7878B0"/>
              </a:gs>
            </a:gsLst>
            <a:lin ang="5400000" scaled="1"/>
          </a:gradFill>
          <a:ln w="38100" cap="flat" cmpd="sng" algn="ctr">
            <a:solidFill>
              <a:srgbClr val="333399"/>
            </a:solidFill>
            <a:prstDash val="solid"/>
            <a:round/>
            <a:headEnd type="none" w="med" len="med"/>
            <a:tailEnd type="arrow" w="med" len="med"/>
          </a:ln>
          <a:effectLst/>
        </p:spPr>
      </p:cxnSp>
      <p:sp>
        <p:nvSpPr>
          <p:cNvPr id="17" name="TextBox 16"/>
          <p:cNvSpPr txBox="1"/>
          <p:nvPr/>
        </p:nvSpPr>
        <p:spPr>
          <a:xfrm>
            <a:off x="5357818" y="1663947"/>
            <a:ext cx="792088" cy="369332"/>
          </a:xfrm>
          <a:prstGeom prst="rect">
            <a:avLst/>
          </a:prstGeom>
          <a:noFill/>
        </p:spPr>
        <p:txBody>
          <a:bodyPr wrap="square" rtlCol="0">
            <a:spAutoFit/>
          </a:bodyPr>
          <a:lstStyle/>
          <a:p>
            <a:r>
              <a:rPr lang="et-EE" b="1" dirty="0" smtClean="0">
                <a:solidFill>
                  <a:srgbClr val="6161A3"/>
                </a:solidFill>
              </a:rPr>
              <a:t>+52%</a:t>
            </a:r>
            <a:endParaRPr lang="en-US" b="1" dirty="0">
              <a:solidFill>
                <a:srgbClr val="6161A3"/>
              </a:solidFill>
            </a:endParaRPr>
          </a:p>
        </p:txBody>
      </p:sp>
      <p:sp>
        <p:nvSpPr>
          <p:cNvPr id="18" name="TextBox 17"/>
          <p:cNvSpPr txBox="1"/>
          <p:nvPr/>
        </p:nvSpPr>
        <p:spPr>
          <a:xfrm>
            <a:off x="486575" y="1268760"/>
            <a:ext cx="2304255" cy="369332"/>
          </a:xfrm>
          <a:prstGeom prst="rect">
            <a:avLst/>
          </a:prstGeom>
          <a:noFill/>
        </p:spPr>
        <p:txBody>
          <a:bodyPr wrap="square" rtlCol="0">
            <a:spAutoFit/>
          </a:bodyPr>
          <a:lstStyle/>
          <a:p>
            <a:r>
              <a:rPr lang="et-EE" dirty="0">
                <a:solidFill>
                  <a:srgbClr val="010163"/>
                </a:solidFill>
              </a:rPr>
              <a:t>k</a:t>
            </a:r>
            <a:r>
              <a:rPr lang="fi-FI" dirty="0" smtClean="0">
                <a:solidFill>
                  <a:srgbClr val="010163"/>
                </a:solidFill>
              </a:rPr>
              <a:t>oulutuksen määrä</a:t>
            </a:r>
            <a:endParaRPr lang="en-US" dirty="0">
              <a:solidFill>
                <a:srgbClr val="010163"/>
              </a:solidFill>
            </a:endParaRPr>
          </a:p>
        </p:txBody>
      </p:sp>
      <p:cxnSp>
        <p:nvCxnSpPr>
          <p:cNvPr id="16" name="Straight Arrow Connector 15"/>
          <p:cNvCxnSpPr/>
          <p:nvPr/>
        </p:nvCxnSpPr>
        <p:spPr bwMode="auto">
          <a:xfrm>
            <a:off x="4521126" y="2273380"/>
            <a:ext cx="914400" cy="914400"/>
          </a:xfrm>
          <a:prstGeom prst="straightConnector1">
            <a:avLst/>
          </a:prstGeom>
          <a:gradFill rotWithShape="1">
            <a:gsLst>
              <a:gs pos="0">
                <a:srgbClr val="7D7DB3"/>
              </a:gs>
              <a:gs pos="100000">
                <a:srgbClr val="7878B0"/>
              </a:gs>
            </a:gsLst>
            <a:lin ang="5400000" scaled="1"/>
          </a:gradFill>
          <a:ln w="9525" cap="flat" cmpd="sng" algn="ctr">
            <a:noFill/>
            <a:prstDash val="solid"/>
            <a:round/>
            <a:headEnd type="none" w="med" len="med"/>
            <a:tailEnd type="arrow"/>
          </a:ln>
          <a:effectLst/>
        </p:spPr>
      </p:cxnSp>
    </p:spTree>
    <p:extLst>
      <p:ext uri="{BB962C8B-B14F-4D97-AF65-F5344CB8AC3E}">
        <p14:creationId xmlns="" xmlns:p14="http://schemas.microsoft.com/office/powerpoint/2010/main" val="3113486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571611"/>
            <a:ext cx="8938195" cy="4554551"/>
          </a:xfrm>
        </p:spPr>
        <p:txBody>
          <a:bodyPr/>
          <a:lstStyle/>
          <a:p>
            <a:pPr marL="0" algn="just">
              <a:spcBef>
                <a:spcPts val="0"/>
              </a:spcBef>
              <a:buNone/>
            </a:pPr>
            <a:r>
              <a:rPr lang="fi-FI" dirty="0" smtClean="0"/>
              <a:t>Yritykset Virossa ja Suomessa tarvitsevat eniten</a:t>
            </a:r>
            <a:endParaRPr lang="et-EE" dirty="0"/>
          </a:p>
          <a:p>
            <a:pPr marL="0" algn="just">
              <a:spcBef>
                <a:spcPts val="0"/>
              </a:spcBef>
              <a:buNone/>
            </a:pPr>
            <a:r>
              <a:rPr lang="fi-FI" dirty="0" smtClean="0"/>
              <a:t>täydennyskoulutusta seuraavilta osaamisalueilta (ks. kuva </a:t>
            </a:r>
            <a:r>
              <a:rPr lang="et-EE" dirty="0" smtClean="0"/>
              <a:t>22</a:t>
            </a:r>
            <a:r>
              <a:rPr lang="fi-FI" dirty="0" smtClean="0"/>
              <a:t>, </a:t>
            </a:r>
            <a:r>
              <a:rPr lang="et-EE" dirty="0" smtClean="0"/>
              <a:t> </a:t>
            </a:r>
          </a:p>
          <a:p>
            <a:pPr marL="0" algn="just">
              <a:spcBef>
                <a:spcPts val="0"/>
              </a:spcBef>
              <a:buNone/>
            </a:pPr>
            <a:r>
              <a:rPr lang="fi-FI" dirty="0" smtClean="0"/>
              <a:t>s</a:t>
            </a:r>
            <a:r>
              <a:rPr lang="et-EE" dirty="0" smtClean="0"/>
              <a:t>. 47, </a:t>
            </a:r>
            <a:r>
              <a:rPr lang="fi-FI" dirty="0" smtClean="0"/>
              <a:t>LIITE 1</a:t>
            </a:r>
            <a:r>
              <a:rPr lang="et-EE" dirty="0" smtClean="0"/>
              <a:t>):</a:t>
            </a:r>
          </a:p>
          <a:p>
            <a:pPr marL="0" algn="just">
              <a:spcBef>
                <a:spcPts val="0"/>
              </a:spcBef>
              <a:buNone/>
            </a:pPr>
            <a:r>
              <a:rPr lang="et-EE" sz="900" dirty="0" smtClean="0"/>
              <a:t> </a:t>
            </a:r>
          </a:p>
          <a:p>
            <a:pPr marL="0" algn="just">
              <a:spcBef>
                <a:spcPts val="0"/>
              </a:spcBef>
            </a:pPr>
            <a:r>
              <a:rPr lang="fi-FI" sz="2200" dirty="0" smtClean="0"/>
              <a:t>Yhteistyö </a:t>
            </a:r>
            <a:r>
              <a:rPr lang="et-EE" sz="2200" dirty="0" smtClean="0"/>
              <a:t>(</a:t>
            </a:r>
            <a:r>
              <a:rPr lang="fi-FI" sz="2200" dirty="0" smtClean="0"/>
              <a:t>yksilölliset ominaisuudet</a:t>
            </a:r>
            <a:r>
              <a:rPr lang="et-EE" sz="2200" dirty="0" smtClean="0"/>
              <a:t>)</a:t>
            </a:r>
          </a:p>
          <a:p>
            <a:pPr marL="0" algn="just">
              <a:spcBef>
                <a:spcPts val="0"/>
              </a:spcBef>
            </a:pPr>
            <a:r>
              <a:rPr lang="fi-FI" sz="2200" dirty="0" smtClean="0"/>
              <a:t>Englannin kieli </a:t>
            </a:r>
            <a:r>
              <a:rPr lang="et-EE" sz="2200" dirty="0" smtClean="0"/>
              <a:t>(</a:t>
            </a:r>
            <a:r>
              <a:rPr lang="fi-FI" sz="2200" dirty="0" smtClean="0"/>
              <a:t>yksilölliset ominaisuudet</a:t>
            </a:r>
            <a:r>
              <a:rPr lang="et-EE" sz="2200" dirty="0" smtClean="0"/>
              <a:t>)</a:t>
            </a:r>
          </a:p>
          <a:p>
            <a:pPr marL="0" algn="just">
              <a:spcBef>
                <a:spcPts val="0"/>
              </a:spcBef>
            </a:pPr>
            <a:r>
              <a:rPr lang="fi-FI" sz="2200" dirty="0" smtClean="0"/>
              <a:t>Johtamistaidot </a:t>
            </a:r>
            <a:r>
              <a:rPr lang="et-EE" sz="2200" dirty="0" smtClean="0"/>
              <a:t>(</a:t>
            </a:r>
            <a:r>
              <a:rPr lang="fi-FI" sz="2200" dirty="0" smtClean="0"/>
              <a:t>yksilölliset ominaisuudet</a:t>
            </a:r>
            <a:r>
              <a:rPr lang="et-EE" sz="2200" dirty="0" smtClean="0"/>
              <a:t>)</a:t>
            </a:r>
          </a:p>
          <a:p>
            <a:pPr marL="0" algn="just">
              <a:spcBef>
                <a:spcPts val="0"/>
              </a:spcBef>
            </a:pPr>
            <a:r>
              <a:rPr lang="fi-FI" sz="2200" dirty="0" smtClean="0"/>
              <a:t>Itsenäiset analysointi- ja päätöksentekotaidot </a:t>
            </a:r>
            <a:r>
              <a:rPr lang="et-EE" sz="2200" dirty="0" smtClean="0"/>
              <a:t>(</a:t>
            </a:r>
            <a:r>
              <a:rPr lang="fi-FI" sz="2200" dirty="0" smtClean="0"/>
              <a:t>yksilölliset omin.</a:t>
            </a:r>
            <a:r>
              <a:rPr lang="et-EE" sz="2200" dirty="0" smtClean="0"/>
              <a:t>)</a:t>
            </a:r>
          </a:p>
          <a:p>
            <a:pPr marL="0" algn="just">
              <a:spcBef>
                <a:spcPts val="0"/>
              </a:spcBef>
            </a:pPr>
            <a:r>
              <a:rPr lang="fi-FI" sz="2200" dirty="0" smtClean="0"/>
              <a:t>Dokumentaation kokoaminen ja käyttö </a:t>
            </a:r>
            <a:r>
              <a:rPr lang="et-EE" sz="2200" dirty="0" smtClean="0"/>
              <a:t>(</a:t>
            </a:r>
            <a:r>
              <a:rPr lang="fi-FI" sz="2200" dirty="0" smtClean="0"/>
              <a:t>sähkömekaniikka</a:t>
            </a:r>
            <a:r>
              <a:rPr lang="et-EE" sz="2200" dirty="0" smtClean="0"/>
              <a:t>)</a:t>
            </a:r>
          </a:p>
          <a:p>
            <a:pPr marL="0" algn="just">
              <a:spcBef>
                <a:spcPts val="0"/>
              </a:spcBef>
            </a:pPr>
            <a:r>
              <a:rPr lang="fi-FI" sz="2200" dirty="0" smtClean="0"/>
              <a:t>Toimintahäiriöiden tunnistaminen ja poistaminen </a:t>
            </a:r>
            <a:r>
              <a:rPr lang="et-EE" sz="2200" dirty="0" smtClean="0"/>
              <a:t>(</a:t>
            </a:r>
            <a:r>
              <a:rPr lang="fi-FI" sz="2200" dirty="0" smtClean="0"/>
              <a:t>sähkömekaniikka</a:t>
            </a:r>
            <a:r>
              <a:rPr lang="et-EE" sz="2200" dirty="0" smtClean="0"/>
              <a:t>)</a:t>
            </a:r>
          </a:p>
          <a:p>
            <a:pPr marL="0" algn="just">
              <a:spcBef>
                <a:spcPts val="0"/>
              </a:spcBef>
            </a:pPr>
            <a:r>
              <a:rPr lang="fi-FI" sz="2200" dirty="0" smtClean="0"/>
              <a:t>Sähkömekaanisten komponenttien valinta </a:t>
            </a:r>
            <a:r>
              <a:rPr lang="et-EE" sz="2200" dirty="0" smtClean="0"/>
              <a:t>(</a:t>
            </a:r>
            <a:r>
              <a:rPr lang="fi-FI" sz="2200" dirty="0" smtClean="0"/>
              <a:t>sähkömekaniikka</a:t>
            </a:r>
            <a:r>
              <a:rPr lang="et-EE" sz="2200" dirty="0" smtClean="0"/>
              <a:t>)</a:t>
            </a:r>
          </a:p>
          <a:p>
            <a:pPr marL="0" algn="just">
              <a:spcBef>
                <a:spcPts val="0"/>
              </a:spcBef>
            </a:pPr>
            <a:r>
              <a:rPr lang="fi-FI" sz="2200" dirty="0" smtClean="0"/>
              <a:t>Suomen kieli </a:t>
            </a:r>
            <a:r>
              <a:rPr lang="et-EE" sz="2200" dirty="0" smtClean="0"/>
              <a:t>(</a:t>
            </a:r>
            <a:r>
              <a:rPr lang="fi-FI" sz="2200" dirty="0" smtClean="0"/>
              <a:t>yksilölliset ominaisuudet</a:t>
            </a:r>
            <a:r>
              <a:rPr lang="et-EE" sz="2200" dirty="0" smtClean="0"/>
              <a:t>)</a:t>
            </a:r>
          </a:p>
          <a:p>
            <a:pPr marL="0" algn="just">
              <a:spcBef>
                <a:spcPts val="0"/>
              </a:spcBef>
            </a:pPr>
            <a:r>
              <a:rPr lang="fi-FI" sz="2200" dirty="0" smtClean="0"/>
              <a:t>Järjestelmän suunnittelu </a:t>
            </a:r>
            <a:r>
              <a:rPr lang="et-EE" sz="2200" dirty="0" smtClean="0"/>
              <a:t>(</a:t>
            </a:r>
            <a:r>
              <a:rPr lang="fi-FI" sz="2200" dirty="0" smtClean="0"/>
              <a:t>mekaniikka)</a:t>
            </a:r>
            <a:r>
              <a:rPr lang="et-EE" sz="2200" dirty="0" smtClean="0"/>
              <a:t> </a:t>
            </a:r>
          </a:p>
          <a:p>
            <a:pPr marL="0" algn="just">
              <a:spcBef>
                <a:spcPts val="0"/>
              </a:spcBef>
            </a:pPr>
            <a:endParaRPr lang="et-EE" dirty="0" smtClean="0"/>
          </a:p>
          <a:p>
            <a:pPr marL="0" algn="just">
              <a:spcBef>
                <a:spcPts val="0"/>
              </a:spcBef>
            </a:pPr>
            <a:endParaRPr lang="et-EE" dirty="0" smtClean="0"/>
          </a:p>
          <a:p>
            <a:pPr marL="0" algn="just">
              <a:spcBef>
                <a:spcPts val="0"/>
              </a:spcBef>
            </a:pPr>
            <a:endParaRPr lang="et-EE" dirty="0" smtClean="0"/>
          </a:p>
          <a:p>
            <a:pPr marL="0" algn="just">
              <a:spcBef>
                <a:spcPts val="0"/>
              </a:spcBef>
            </a:pPr>
            <a:endParaRPr lang="et-EE" dirty="0" smtClean="0"/>
          </a:p>
          <a:p>
            <a:pPr marL="0" algn="just">
              <a:spcBef>
                <a:spcPts val="0"/>
              </a:spcBef>
            </a:pPr>
            <a:endParaRPr lang="et-EE" dirty="0" smtClean="0"/>
          </a:p>
          <a:p>
            <a:pPr marL="0" algn="just">
              <a:spcBef>
                <a:spcPts val="0"/>
              </a:spcBef>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marL="0" algn="just">
              <a:spcBef>
                <a:spcPts val="0"/>
              </a:spcBef>
              <a:buNone/>
            </a:pPr>
            <a:endParaRPr lang="et-EE" dirty="0" smtClean="0"/>
          </a:p>
          <a:p>
            <a:pPr>
              <a:buNone/>
            </a:pPr>
            <a:endParaRPr lang="en-US" dirty="0"/>
          </a:p>
        </p:txBody>
      </p:sp>
      <p:sp>
        <p:nvSpPr>
          <p:cNvPr id="3" name="Title 2"/>
          <p:cNvSpPr>
            <a:spLocks noGrp="1"/>
          </p:cNvSpPr>
          <p:nvPr>
            <p:ph type="title"/>
          </p:nvPr>
        </p:nvSpPr>
        <p:spPr/>
        <p:txBody>
          <a:bodyPr/>
          <a:lstStyle/>
          <a:p>
            <a:r>
              <a:rPr lang="en-US" dirty="0" smtClean="0"/>
              <a:t>TUTKIMUSTULOSTEN ESITTELY</a:t>
            </a:r>
            <a:br>
              <a:rPr lang="en-US" dirty="0" smtClean="0"/>
            </a:br>
            <a:r>
              <a:rPr lang="en-US" dirty="0" smtClean="0"/>
              <a:t>Koulutustarve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486826436"/>
              </p:ext>
            </p:extLst>
          </p:nvPr>
        </p:nvGraphicFramePr>
        <p:xfrm>
          <a:off x="214282" y="1450770"/>
          <a:ext cx="8750206" cy="464137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850" y="188912"/>
            <a:ext cx="8640638" cy="1007839"/>
          </a:xfrm>
        </p:spPr>
        <p:txBody>
          <a:bodyPr/>
          <a:lstStyle/>
          <a:p>
            <a:r>
              <a:rPr lang="en-US" dirty="0" smtClean="0"/>
              <a:t>TUTKIMUSTULOSTEN ESITTELY</a:t>
            </a:r>
            <a:r>
              <a:rPr lang="en-US" dirty="0"/>
              <a:t/>
            </a:r>
            <a:br>
              <a:rPr lang="en-US" dirty="0"/>
            </a:br>
            <a:r>
              <a:rPr lang="et-EE" dirty="0" smtClean="0"/>
              <a:t>K</a:t>
            </a:r>
            <a:r>
              <a:rPr lang="fi-FI" dirty="0" err="1" smtClean="0"/>
              <a:t>oulutustarve</a:t>
            </a:r>
            <a:endParaRPr lang="et-EE" dirty="0"/>
          </a:p>
        </p:txBody>
      </p:sp>
      <p:sp>
        <p:nvSpPr>
          <p:cNvPr id="5" name="Rectangle 4"/>
          <p:cNvSpPr/>
          <p:nvPr/>
        </p:nvSpPr>
        <p:spPr bwMode="auto">
          <a:xfrm>
            <a:off x="285720" y="1268760"/>
            <a:ext cx="8625791" cy="4680520"/>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t-EE" smtClean="0">
              <a:solidFill>
                <a:srgbClr val="000000"/>
              </a:solidFill>
            </a:endParaRPr>
          </a:p>
        </p:txBody>
      </p:sp>
      <p:sp>
        <p:nvSpPr>
          <p:cNvPr id="7" name="Rectangle 6"/>
          <p:cNvSpPr/>
          <p:nvPr/>
        </p:nvSpPr>
        <p:spPr>
          <a:xfrm>
            <a:off x="395536" y="5934670"/>
            <a:ext cx="8568952" cy="707886"/>
          </a:xfrm>
          <a:prstGeom prst="rect">
            <a:avLst/>
          </a:prstGeom>
        </p:spPr>
        <p:txBody>
          <a:bodyPr wrap="square">
            <a:spAutoFit/>
          </a:bodyPr>
          <a:lstStyle/>
          <a:p>
            <a:r>
              <a:rPr lang="fi-FI" sz="2000" dirty="0" smtClean="0">
                <a:solidFill>
                  <a:srgbClr val="010163"/>
                </a:solidFill>
              </a:rPr>
              <a:t>Kuva </a:t>
            </a:r>
            <a:r>
              <a:rPr lang="et-EE" sz="2000" dirty="0" smtClean="0">
                <a:solidFill>
                  <a:srgbClr val="010163"/>
                </a:solidFill>
              </a:rPr>
              <a:t>22</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Virolaisten ja suomalaisten yritysten suurimmat koulutustarpeet </a:t>
            </a:r>
            <a:r>
              <a:rPr lang="et-EE" sz="2000" dirty="0" smtClean="0">
                <a:solidFill>
                  <a:srgbClr val="010163"/>
                </a:solidFill>
              </a:rPr>
              <a:t>	   </a:t>
            </a:r>
            <a:r>
              <a:rPr lang="fi-FI" sz="2000" dirty="0" smtClean="0">
                <a:solidFill>
                  <a:srgbClr val="010163"/>
                </a:solidFill>
              </a:rPr>
              <a:t>tällä hetkellä järjestettynä virolaisten yritysten tarpeiden mukaan.</a:t>
            </a:r>
            <a:endParaRPr lang="et-EE" sz="2000" dirty="0">
              <a:solidFill>
                <a:srgbClr val="010163"/>
              </a:solidFill>
            </a:endParaRPr>
          </a:p>
        </p:txBody>
      </p:sp>
      <p:sp>
        <p:nvSpPr>
          <p:cNvPr id="13" name="TextBox 12"/>
          <p:cNvSpPr txBox="1"/>
          <p:nvPr/>
        </p:nvSpPr>
        <p:spPr>
          <a:xfrm>
            <a:off x="3214678" y="1214422"/>
            <a:ext cx="2232248"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800" dirty="0" smtClean="0">
                <a:solidFill>
                  <a:srgbClr val="010163"/>
                </a:solidFill>
              </a:rPr>
              <a:t>osaamisalueet</a:t>
            </a:r>
            <a:endParaRPr lang="en-US" sz="1800" dirty="0">
              <a:solidFill>
                <a:srgbClr val="010163"/>
              </a:solidFill>
            </a:endParaRPr>
          </a:p>
        </p:txBody>
      </p:sp>
      <p:sp>
        <p:nvSpPr>
          <p:cNvPr id="14" name="TextBox 13"/>
          <p:cNvSpPr txBox="1"/>
          <p:nvPr/>
        </p:nvSpPr>
        <p:spPr>
          <a:xfrm>
            <a:off x="479120" y="5632553"/>
            <a:ext cx="3876856" cy="369332"/>
          </a:xfrm>
          <a:prstGeom prst="rect">
            <a:avLst/>
          </a:prstGeom>
          <a:noFill/>
        </p:spPr>
        <p:txBody>
          <a:bodyPr wrap="square" rtlCol="0">
            <a:spAutoFit/>
          </a:bodyPr>
          <a:lstStyle/>
          <a:p>
            <a:r>
              <a:rPr lang="fi-FI" dirty="0" smtClean="0">
                <a:solidFill>
                  <a:srgbClr val="010163"/>
                </a:solidFill>
              </a:rPr>
              <a:t>koulutuksen määrä nimikkeittäin</a:t>
            </a:r>
            <a:endParaRPr lang="en-US" dirty="0">
              <a:solidFill>
                <a:srgbClr val="010163"/>
              </a:solidFill>
            </a:endParaRPr>
          </a:p>
        </p:txBody>
      </p:sp>
      <p:sp>
        <p:nvSpPr>
          <p:cNvPr id="11" name="TextBox 10"/>
          <p:cNvSpPr txBox="1"/>
          <p:nvPr/>
        </p:nvSpPr>
        <p:spPr>
          <a:xfrm>
            <a:off x="683568" y="3284984"/>
            <a:ext cx="1937536" cy="777136"/>
          </a:xfrm>
          <a:prstGeom prst="rect">
            <a:avLst/>
          </a:prstGeom>
          <a:solidFill>
            <a:schemeClr val="bg1"/>
          </a:solidFill>
          <a:ln>
            <a:solidFill>
              <a:srgbClr val="010163"/>
            </a:solidFill>
          </a:ln>
        </p:spPr>
        <p:txBody>
          <a:bodyPr wrap="square" rtlCol="0">
            <a:spAutoFit/>
          </a:bodyPr>
          <a:lstStyle/>
          <a:p>
            <a:r>
              <a:rPr lang="et-EE" sz="1400" dirty="0" smtClean="0">
                <a:solidFill>
                  <a:srgbClr val="010163"/>
                </a:solidFill>
              </a:rPr>
              <a:t>    </a:t>
            </a:r>
            <a:r>
              <a:rPr lang="fi-FI" sz="1400" dirty="0" smtClean="0">
                <a:solidFill>
                  <a:srgbClr val="010163"/>
                </a:solidFill>
              </a:rPr>
              <a:t>Viro</a:t>
            </a:r>
            <a:endParaRPr lang="et-EE" sz="1400" dirty="0" smtClean="0">
              <a:solidFill>
                <a:srgbClr val="010163"/>
              </a:solidFill>
            </a:endParaRPr>
          </a:p>
          <a:p>
            <a:pPr>
              <a:spcBef>
                <a:spcPts val="300"/>
              </a:spcBef>
            </a:pPr>
            <a:r>
              <a:rPr lang="et-EE" sz="1400" dirty="0" smtClean="0">
                <a:solidFill>
                  <a:srgbClr val="010163"/>
                </a:solidFill>
              </a:rPr>
              <a:t>   </a:t>
            </a:r>
          </a:p>
          <a:p>
            <a:r>
              <a:rPr lang="et-EE" sz="1400" dirty="0">
                <a:solidFill>
                  <a:srgbClr val="010163"/>
                </a:solidFill>
              </a:rPr>
              <a:t> </a:t>
            </a:r>
            <a:r>
              <a:rPr lang="et-EE" sz="1400" dirty="0" smtClean="0">
                <a:solidFill>
                  <a:srgbClr val="010163"/>
                </a:solidFill>
              </a:rPr>
              <a:t>   </a:t>
            </a:r>
            <a:r>
              <a:rPr lang="fi-FI" sz="1400" dirty="0" smtClean="0">
                <a:solidFill>
                  <a:srgbClr val="010163"/>
                </a:solidFill>
              </a:rPr>
              <a:t>Suomi</a:t>
            </a:r>
            <a:endParaRPr lang="et-EE" sz="1400" dirty="0">
              <a:solidFill>
                <a:srgbClr val="010163"/>
              </a:solidFill>
            </a:endParaRPr>
          </a:p>
        </p:txBody>
      </p:sp>
      <p:sp>
        <p:nvSpPr>
          <p:cNvPr id="12" name="Rectangle 11"/>
          <p:cNvSpPr/>
          <p:nvPr/>
        </p:nvSpPr>
        <p:spPr bwMode="auto">
          <a:xfrm>
            <a:off x="755576" y="3356992"/>
            <a:ext cx="144016" cy="144016"/>
          </a:xfrm>
          <a:prstGeom prst="rect">
            <a:avLst/>
          </a:prstGeom>
          <a:solidFill>
            <a:srgbClr val="FA740A"/>
          </a:solid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
        <p:nvSpPr>
          <p:cNvPr id="19" name="Rectangle 18"/>
          <p:cNvSpPr/>
          <p:nvPr/>
        </p:nvSpPr>
        <p:spPr bwMode="auto">
          <a:xfrm>
            <a:off x="755576" y="3842363"/>
            <a:ext cx="144016" cy="144016"/>
          </a:xfrm>
          <a:prstGeom prst="rect">
            <a:avLst/>
          </a:prstGeom>
          <a:solidFill>
            <a:srgbClr val="6161A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endParaRPr>
          </a:p>
        </p:txBody>
      </p:sp>
    </p:spTree>
    <p:extLst>
      <p:ext uri="{BB962C8B-B14F-4D97-AF65-F5344CB8AC3E}">
        <p14:creationId xmlns="" xmlns:p14="http://schemas.microsoft.com/office/powerpoint/2010/main" val="4262289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155" cy="4713288"/>
          </a:xfrm>
        </p:spPr>
        <p:txBody>
          <a:bodyPr/>
          <a:lstStyle/>
          <a:p>
            <a:pPr marL="0" indent="0" algn="just">
              <a:spcBef>
                <a:spcPts val="0"/>
              </a:spcBef>
              <a:buNone/>
            </a:pPr>
            <a:r>
              <a:rPr lang="fi-FI" dirty="0" smtClean="0"/>
              <a:t>Seuraavassa kuvassa (</a:t>
            </a:r>
            <a:r>
              <a:rPr lang="fi-FI" dirty="0" err="1" smtClean="0"/>
              <a:t>ks</a:t>
            </a:r>
            <a:r>
              <a:rPr lang="et-EE" dirty="0" smtClean="0"/>
              <a:t>. </a:t>
            </a:r>
            <a:r>
              <a:rPr lang="et-EE" dirty="0"/>
              <a:t>k</a:t>
            </a:r>
            <a:r>
              <a:rPr lang="fi-FI" dirty="0" smtClean="0"/>
              <a:t>uva </a:t>
            </a:r>
            <a:r>
              <a:rPr lang="et-EE" dirty="0" smtClean="0"/>
              <a:t>23</a:t>
            </a:r>
            <a:r>
              <a:rPr lang="fi-FI" dirty="0" smtClean="0"/>
              <a:t>, s</a:t>
            </a:r>
            <a:r>
              <a:rPr lang="et-EE" dirty="0" smtClean="0"/>
              <a:t>. 49) </a:t>
            </a:r>
            <a:r>
              <a:rPr lang="fi-FI" dirty="0" smtClean="0"/>
              <a:t>kuvataan</a:t>
            </a:r>
            <a:r>
              <a:rPr lang="et-EE" dirty="0" smtClean="0"/>
              <a:t>: </a:t>
            </a:r>
          </a:p>
          <a:p>
            <a:pPr algn="just">
              <a:spcBef>
                <a:spcPts val="0"/>
              </a:spcBef>
            </a:pPr>
            <a:r>
              <a:rPr lang="et-EE" dirty="0" smtClean="0"/>
              <a:t>13 </a:t>
            </a:r>
            <a:r>
              <a:rPr lang="fi-FI" dirty="0" smtClean="0"/>
              <a:t>osaamisaluetta, jotka saivat yli 10 mainintaa täydennys-koulutustarpeesta virolaisissa ja suomalaisissa yrityksissä </a:t>
            </a:r>
          </a:p>
          <a:p>
            <a:pPr algn="just">
              <a:spcBef>
                <a:spcPts val="0"/>
              </a:spcBef>
            </a:pPr>
            <a:r>
              <a:rPr lang="fi-FI" dirty="0" smtClean="0"/>
              <a:t>Vastaava koulutustarjonta; </a:t>
            </a:r>
            <a:r>
              <a:rPr lang="et-EE" dirty="0" smtClean="0"/>
              <a:t>Tallinna Tehnikaülikool (TTÜ) ja Tallinna Tööstushariduskeskus (THK).</a:t>
            </a:r>
          </a:p>
          <a:p>
            <a:pPr algn="just">
              <a:spcBef>
                <a:spcPts val="0"/>
              </a:spcBef>
            </a:pPr>
            <a:endParaRPr lang="et-EE" dirty="0" smtClean="0"/>
          </a:p>
          <a:p>
            <a:pPr algn="just">
              <a:spcBef>
                <a:spcPts val="0"/>
              </a:spcBef>
              <a:buNone/>
            </a:pPr>
            <a:r>
              <a:rPr lang="fi-FI" dirty="0" smtClean="0"/>
              <a:t>Taulukon merkinnät</a:t>
            </a:r>
            <a:r>
              <a:rPr lang="et-EE" dirty="0" smtClean="0"/>
              <a:t>:</a:t>
            </a:r>
          </a:p>
          <a:p>
            <a:pPr algn="just">
              <a:spcBef>
                <a:spcPts val="0"/>
              </a:spcBef>
              <a:buNone/>
            </a:pPr>
            <a:r>
              <a:rPr lang="fi-FI" dirty="0" smtClean="0"/>
              <a:t>Vihreä </a:t>
            </a:r>
            <a:r>
              <a:rPr lang="et-EE" dirty="0" smtClean="0"/>
              <a:t>– </a:t>
            </a:r>
            <a:r>
              <a:rPr lang="fi-FI" dirty="0" smtClean="0"/>
              <a:t>syväoppiminen</a:t>
            </a:r>
            <a:endParaRPr lang="et-EE" dirty="0" smtClean="0"/>
          </a:p>
          <a:p>
            <a:pPr algn="just">
              <a:spcBef>
                <a:spcPts val="0"/>
              </a:spcBef>
              <a:buNone/>
            </a:pPr>
            <a:r>
              <a:rPr lang="fi-FI" dirty="0" smtClean="0"/>
              <a:t>Keltainen </a:t>
            </a:r>
            <a:r>
              <a:rPr lang="et-EE" dirty="0" smtClean="0"/>
              <a:t>– johdattava oppiminen</a:t>
            </a:r>
          </a:p>
          <a:p>
            <a:pPr algn="just">
              <a:spcBef>
                <a:spcPts val="0"/>
              </a:spcBef>
              <a:buNone/>
            </a:pPr>
            <a:r>
              <a:rPr lang="et-EE" dirty="0" smtClean="0"/>
              <a:t>K – </a:t>
            </a:r>
            <a:r>
              <a:rPr lang="fi-FI" dirty="0" smtClean="0"/>
              <a:t>tiedot (</a:t>
            </a:r>
            <a:r>
              <a:rPr lang="en-US" i="1" dirty="0" smtClean="0"/>
              <a:t>knowledge</a:t>
            </a:r>
            <a:r>
              <a:rPr lang="et-EE" dirty="0" smtClean="0"/>
              <a:t>)</a:t>
            </a:r>
          </a:p>
          <a:p>
            <a:pPr algn="just">
              <a:spcBef>
                <a:spcPts val="0"/>
              </a:spcBef>
              <a:buNone/>
            </a:pPr>
            <a:r>
              <a:rPr lang="et-EE" dirty="0" smtClean="0"/>
              <a:t>S – </a:t>
            </a:r>
            <a:r>
              <a:rPr lang="fi-FI" dirty="0" smtClean="0"/>
              <a:t>taidot (</a:t>
            </a:r>
            <a:r>
              <a:rPr lang="en-US" i="1" dirty="0" smtClean="0"/>
              <a:t>skill</a:t>
            </a:r>
            <a:r>
              <a:rPr lang="et-EE" dirty="0" smtClean="0"/>
              <a:t>)</a:t>
            </a:r>
          </a:p>
          <a:p>
            <a:pPr algn="just">
              <a:spcBef>
                <a:spcPts val="0"/>
              </a:spcBef>
              <a:buNone/>
            </a:pPr>
            <a:r>
              <a:rPr lang="et-EE" dirty="0" smtClean="0"/>
              <a:t>T – </a:t>
            </a:r>
            <a:r>
              <a:rPr lang="fi-FI" dirty="0"/>
              <a:t>tuotantolaitteiden </a:t>
            </a:r>
            <a:r>
              <a:rPr lang="fi-FI" dirty="0" smtClean="0"/>
              <a:t>käyttö (</a:t>
            </a:r>
            <a:r>
              <a:rPr lang="en-US" i="1" dirty="0" smtClean="0"/>
              <a:t>technology</a:t>
            </a:r>
            <a:r>
              <a:rPr lang="et-EE" dirty="0" smtClean="0"/>
              <a:t>)</a:t>
            </a:r>
          </a:p>
          <a:p>
            <a:pPr algn="just">
              <a:spcBef>
                <a:spcPts val="0"/>
              </a:spcBef>
              <a:buNone/>
            </a:pPr>
            <a:endParaRPr lang="et-EE" dirty="0" smtClean="0"/>
          </a:p>
          <a:p>
            <a:pPr algn="just">
              <a:spcBef>
                <a:spcPts val="0"/>
              </a:spcBef>
              <a:buNone/>
            </a:pPr>
            <a:endParaRPr lang="et-EE" dirty="0" smtClean="0"/>
          </a:p>
        </p:txBody>
      </p:sp>
      <p:sp>
        <p:nvSpPr>
          <p:cNvPr id="3" name="Title 2"/>
          <p:cNvSpPr>
            <a:spLocks noGrp="1"/>
          </p:cNvSpPr>
          <p:nvPr>
            <p:ph type="title"/>
          </p:nvPr>
        </p:nvSpPr>
        <p:spPr/>
        <p:txBody>
          <a:bodyPr/>
          <a:lstStyle/>
          <a:p>
            <a:r>
              <a:rPr lang="fi-FI" dirty="0" smtClean="0"/>
              <a:t>TUTKIMUSTULOSTEN ESITTELY</a:t>
            </a:r>
            <a:br>
              <a:rPr lang="fi-FI" dirty="0" smtClean="0"/>
            </a:br>
            <a:r>
              <a:rPr lang="fi-FI" dirty="0" smtClean="0"/>
              <a:t>Koulutustarve ja tarjonta</a:t>
            </a:r>
            <a:endParaRPr lang="et-E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88640"/>
            <a:ext cx="6119813" cy="868362"/>
          </a:xfrm>
        </p:spPr>
        <p:txBody>
          <a:bodyPr/>
          <a:lstStyle/>
          <a:p>
            <a:r>
              <a:rPr lang="fi-FI" dirty="0" smtClean="0"/>
              <a:t>TUTKIMUSTULOSTEN ESITTELY</a:t>
            </a:r>
            <a:br>
              <a:rPr lang="fi-FI" dirty="0" smtClean="0"/>
            </a:br>
            <a:r>
              <a:rPr lang="fi-FI" dirty="0" smtClean="0"/>
              <a:t>Koulutustarve ja tarjonta</a:t>
            </a:r>
            <a:endParaRPr lang="en-US" dirty="0"/>
          </a:p>
        </p:txBody>
      </p:sp>
      <p:sp>
        <p:nvSpPr>
          <p:cNvPr id="4" name="TextBox 3"/>
          <p:cNvSpPr txBox="1"/>
          <p:nvPr/>
        </p:nvSpPr>
        <p:spPr>
          <a:xfrm>
            <a:off x="179512" y="5949280"/>
            <a:ext cx="8964488" cy="707886"/>
          </a:xfrm>
          <a:prstGeom prst="rect">
            <a:avLst/>
          </a:prstGeom>
          <a:noFill/>
        </p:spPr>
        <p:txBody>
          <a:bodyPr wrap="square" rtlCol="0">
            <a:spAutoFit/>
          </a:bodyPr>
          <a:lstStyle/>
          <a:p>
            <a:r>
              <a:rPr lang="et-EE" sz="2000" dirty="0" smtClean="0">
                <a:solidFill>
                  <a:srgbClr val="010163"/>
                </a:solidFill>
              </a:rPr>
              <a:t>Kuva 23. Virolaisten ja suomalaisten yritysten koulutustarpeen ja oppilaitosten 	   tarjoaman vertailu.</a:t>
            </a:r>
            <a:endParaRPr lang="en-US" sz="2000" dirty="0">
              <a:solidFill>
                <a:srgbClr val="010163"/>
              </a:solidFill>
            </a:endParaRPr>
          </a:p>
        </p:txBody>
      </p:sp>
      <p:graphicFrame>
        <p:nvGraphicFramePr>
          <p:cNvPr id="2" name="Objekti 1"/>
          <p:cNvGraphicFramePr>
            <a:graphicFrameLocks noChangeAspect="1"/>
          </p:cNvGraphicFramePr>
          <p:nvPr>
            <p:extLst>
              <p:ext uri="{D42A27DB-BD31-4B8C-83A1-F6EECF244321}">
                <p14:modId xmlns="" xmlns:p14="http://schemas.microsoft.com/office/powerpoint/2010/main" val="939153284"/>
              </p:ext>
            </p:extLst>
          </p:nvPr>
        </p:nvGraphicFramePr>
        <p:xfrm>
          <a:off x="340581" y="1412776"/>
          <a:ext cx="8642350" cy="4392389"/>
        </p:xfrm>
        <a:graphic>
          <a:graphicData uri="http://schemas.openxmlformats.org/presentationml/2006/ole">
            <p:oleObj spid="_x0000_s83050" name="Worksheet" r:id="rId3" imgW="8706002" imgH="4038600" progId="Excel.Shee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00808"/>
            <a:ext cx="8568952" cy="4824536"/>
          </a:xfrm>
        </p:spPr>
        <p:txBody>
          <a:bodyPr/>
          <a:lstStyle/>
          <a:p>
            <a:pPr marL="0" indent="0" algn="just">
              <a:lnSpc>
                <a:spcPct val="114000"/>
              </a:lnSpc>
              <a:buNone/>
            </a:pPr>
            <a:r>
              <a:rPr lang="fi-FI" dirty="0" smtClean="0"/>
              <a:t>Tutkimuksen </a:t>
            </a:r>
            <a:r>
              <a:rPr lang="fi-FI" b="1" dirty="0" smtClean="0">
                <a:solidFill>
                  <a:srgbClr val="FF6600"/>
                </a:solidFill>
              </a:rPr>
              <a:t>”Analyysi henkilöresurssien avainosaamis-alueista mekatroniikka-alalla” </a:t>
            </a:r>
            <a:r>
              <a:rPr lang="fi-FI" dirty="0" smtClean="0"/>
              <a:t>toteutettiin </a:t>
            </a:r>
            <a:r>
              <a:rPr lang="fi-FI" b="1" dirty="0" smtClean="0">
                <a:solidFill>
                  <a:srgbClr val="FF6600"/>
                </a:solidFill>
              </a:rPr>
              <a:t>IN</a:t>
            </a:r>
            <a:r>
              <a:rPr lang="et-EE" b="1" dirty="0" smtClean="0">
                <a:solidFill>
                  <a:srgbClr val="FF6600"/>
                </a:solidFill>
              </a:rPr>
              <a:t>TERREG IVA projekti</a:t>
            </a:r>
            <a:r>
              <a:rPr lang="fi-FI" b="1" dirty="0" smtClean="0">
                <a:solidFill>
                  <a:srgbClr val="FF6600"/>
                </a:solidFill>
              </a:rPr>
              <a:t>n</a:t>
            </a:r>
            <a:r>
              <a:rPr lang="et-EE" b="1" dirty="0" smtClean="0">
                <a:solidFill>
                  <a:srgbClr val="FF6600"/>
                </a:solidFill>
              </a:rPr>
              <a:t> </a:t>
            </a:r>
            <a:r>
              <a:rPr lang="et-EE" b="1" dirty="0">
                <a:solidFill>
                  <a:srgbClr val="FF6600"/>
                </a:solidFill>
              </a:rPr>
              <a:t>“INNOREG </a:t>
            </a:r>
            <a:r>
              <a:rPr lang="et-EE" b="1" dirty="0" smtClean="0">
                <a:solidFill>
                  <a:srgbClr val="FF6600"/>
                </a:solidFill>
              </a:rPr>
              <a:t>– </a:t>
            </a:r>
            <a:r>
              <a:rPr lang="fi-FI" b="1" dirty="0" smtClean="0">
                <a:solidFill>
                  <a:srgbClr val="FF6600"/>
                </a:solidFill>
              </a:rPr>
              <a:t>Uusien liiketoimintarakenteiden kehittäminen kilpailukyvyn varmistamiseksi” </a:t>
            </a:r>
            <a:r>
              <a:rPr lang="fi-FI" dirty="0" smtClean="0"/>
              <a:t>puitteissa</a:t>
            </a:r>
            <a:r>
              <a:rPr lang="et-EE" dirty="0" smtClean="0">
                <a:solidFill>
                  <a:srgbClr val="FA740A"/>
                </a:solidFill>
              </a:rPr>
              <a:t>.</a:t>
            </a:r>
            <a:r>
              <a:rPr lang="et-EE" dirty="0" smtClean="0"/>
              <a:t> </a:t>
            </a:r>
          </a:p>
          <a:p>
            <a:pPr marL="0" indent="0" algn="just">
              <a:lnSpc>
                <a:spcPct val="114000"/>
              </a:lnSpc>
              <a:buNone/>
            </a:pPr>
            <a:r>
              <a:rPr lang="et-EE" sz="900" dirty="0" smtClean="0"/>
              <a:t> </a:t>
            </a:r>
            <a:endParaRPr lang="et-EE" sz="900" dirty="0"/>
          </a:p>
          <a:p>
            <a:pPr marL="0" indent="0" algn="just">
              <a:lnSpc>
                <a:spcPct val="114000"/>
              </a:lnSpc>
              <a:buNone/>
            </a:pPr>
            <a:r>
              <a:rPr lang="et-EE" dirty="0" smtClean="0"/>
              <a:t>INNOREG </a:t>
            </a:r>
            <a:r>
              <a:rPr lang="et-EE" dirty="0"/>
              <a:t>on </a:t>
            </a:r>
            <a:r>
              <a:rPr lang="fi-FI" dirty="0" smtClean="0"/>
              <a:t>Etelä-Suomeen ja Pohjois-Viroon keskittyvä kansainvälinen projekti, jonka perustavoitteena on alueiden mekatroniikka-alan yritysten kilpailukyvyn kasvattaminen kuvaamalla niiden teknologiamalli, luomalla innovaatiokeskus ja parantamalla yhteistyömahdollisuuksia.</a:t>
            </a:r>
            <a:endParaRPr lang="en-US" dirty="0"/>
          </a:p>
        </p:txBody>
      </p:sp>
      <p:sp>
        <p:nvSpPr>
          <p:cNvPr id="3" name="Title 2"/>
          <p:cNvSpPr>
            <a:spLocks noGrp="1"/>
          </p:cNvSpPr>
          <p:nvPr>
            <p:ph type="title"/>
          </p:nvPr>
        </p:nvSpPr>
        <p:spPr/>
        <p:txBody>
          <a:bodyPr/>
          <a:lstStyle/>
          <a:p>
            <a:r>
              <a:rPr lang="fi-FI" dirty="0" smtClean="0"/>
              <a:t>TUTKIMUKSEN ESITTELY</a:t>
            </a:r>
            <a:r>
              <a:rPr lang="et-EE" dirty="0" smtClean="0"/>
              <a:t/>
            </a:r>
            <a:br>
              <a:rPr lang="et-EE" dirty="0" smtClean="0"/>
            </a:br>
            <a:r>
              <a:rPr lang="fi-FI" dirty="0" smtClean="0"/>
              <a:t>Johdanto</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155" cy="4713288"/>
          </a:xfrm>
        </p:spPr>
        <p:txBody>
          <a:bodyPr/>
          <a:lstStyle/>
          <a:p>
            <a:pPr marL="0" algn="just">
              <a:spcBef>
                <a:spcPts val="0"/>
              </a:spcBef>
              <a:buNone/>
            </a:pPr>
            <a:r>
              <a:rPr lang="fi-FI" sz="2200" dirty="0" smtClean="0"/>
              <a:t>Tallinna Tehnikaülikool tarjoaa mekatroniikka-alalla kandidaatti-, maisteri- ja tohtoriopintoja. Tallinna Tööstushariduskeskus tarjoaa teknikko-opintoja.</a:t>
            </a:r>
          </a:p>
          <a:p>
            <a:pPr marL="0" algn="just">
              <a:spcBef>
                <a:spcPts val="0"/>
              </a:spcBef>
              <a:buNone/>
            </a:pPr>
            <a:r>
              <a:rPr lang="fi-FI" sz="2200" dirty="0" smtClean="0"/>
              <a:t>Koulutusta on saatavissa käytännöllisesti katsoen kaikilla (Viron) kyselyssä esiin tulleilla osaamisalueilla (ks. LIITE 1). </a:t>
            </a:r>
          </a:p>
          <a:p>
            <a:pPr marL="0" algn="just">
              <a:spcBef>
                <a:spcPts val="0"/>
              </a:spcBef>
              <a:buNone/>
            </a:pPr>
            <a:endParaRPr lang="fi-FI" sz="2200" dirty="0" smtClean="0"/>
          </a:p>
          <a:p>
            <a:pPr marL="0" algn="just">
              <a:spcBef>
                <a:spcPts val="0"/>
              </a:spcBef>
              <a:buNone/>
            </a:pPr>
            <a:r>
              <a:rPr lang="fi-FI" sz="2200" dirty="0" smtClean="0"/>
              <a:t>Tällä hetkellä ei TTÜ tarjoa </a:t>
            </a:r>
            <a:r>
              <a:rPr lang="fi-FI" sz="2200" dirty="0" smtClean="0"/>
              <a:t>vielä mekatroniikka-ala</a:t>
            </a:r>
            <a:r>
              <a:rPr lang="et-EE" sz="2200" dirty="0" smtClean="0"/>
              <a:t>a</a:t>
            </a:r>
            <a:r>
              <a:rPr lang="fi-FI" sz="2200" dirty="0" smtClean="0"/>
              <a:t>n </a:t>
            </a:r>
            <a:r>
              <a:rPr lang="et-EE" sz="2200" dirty="0" err="1" smtClean="0"/>
              <a:t>liittyen</a:t>
            </a:r>
            <a:r>
              <a:rPr lang="fi-FI" sz="2200" dirty="0" smtClean="0"/>
              <a:t> </a:t>
            </a:r>
            <a:r>
              <a:rPr lang="fi-FI" sz="2200" dirty="0" smtClean="0"/>
              <a:t>suomen, venäjän eikä saksan </a:t>
            </a:r>
            <a:r>
              <a:rPr lang="fi-FI" sz="2200" dirty="0" err="1" smtClean="0"/>
              <a:t>kiele</a:t>
            </a:r>
            <a:r>
              <a:rPr lang="et-EE" sz="2200" dirty="0" smtClean="0"/>
              <a:t>n </a:t>
            </a:r>
            <a:r>
              <a:rPr lang="et-EE" sz="2200" dirty="0" err="1" smtClean="0"/>
              <a:t>opetusta</a:t>
            </a:r>
            <a:r>
              <a:rPr lang="fi-FI" sz="2200" dirty="0" smtClean="0"/>
              <a:t>. </a:t>
            </a:r>
            <a:r>
              <a:rPr lang="fi-FI" sz="2200" dirty="0" smtClean="0"/>
              <a:t>THK ei tarjoa erillistä </a:t>
            </a:r>
            <a:r>
              <a:rPr lang="fi-FI" sz="2200" dirty="0" smtClean="0"/>
              <a:t>suomen</a:t>
            </a:r>
            <a:r>
              <a:rPr lang="et-EE" sz="2200" dirty="0" smtClean="0"/>
              <a:t> </a:t>
            </a:r>
            <a:r>
              <a:rPr lang="fi-FI" sz="2200" dirty="0" err="1" smtClean="0"/>
              <a:t>kiel</a:t>
            </a:r>
            <a:r>
              <a:rPr lang="et-EE" sz="2200" dirty="0" err="1" smtClean="0"/>
              <a:t>en</a:t>
            </a:r>
            <a:r>
              <a:rPr lang="fi-FI" sz="2200" dirty="0" smtClean="0"/>
              <a:t> </a:t>
            </a:r>
            <a:r>
              <a:rPr lang="fi-FI" sz="2200" dirty="0" smtClean="0"/>
              <a:t>koulutusta. TTÜ suunnittelee </a:t>
            </a:r>
            <a:r>
              <a:rPr lang="fi-FI" sz="2200" dirty="0" smtClean="0"/>
              <a:t>aloittavansa </a:t>
            </a:r>
            <a:r>
              <a:rPr lang="et-EE" sz="2200" dirty="0" smtClean="0"/>
              <a:t>v</a:t>
            </a:r>
            <a:r>
              <a:rPr lang="fi-FI" sz="2200" dirty="0" err="1" smtClean="0"/>
              <a:t>enäjän</a:t>
            </a:r>
            <a:r>
              <a:rPr lang="fi-FI" sz="2200" dirty="0" smtClean="0"/>
              <a:t> </a:t>
            </a:r>
            <a:r>
              <a:rPr lang="fi-FI" sz="2200" dirty="0" smtClean="0"/>
              <a:t>ja </a:t>
            </a:r>
            <a:r>
              <a:rPr lang="et-EE" sz="2200" dirty="0" smtClean="0"/>
              <a:t>s</a:t>
            </a:r>
            <a:r>
              <a:rPr lang="fi-FI" sz="2200" dirty="0" err="1" smtClean="0"/>
              <a:t>aksan</a:t>
            </a:r>
            <a:r>
              <a:rPr lang="fi-FI" sz="2200" dirty="0" smtClean="0"/>
              <a:t> </a:t>
            </a:r>
            <a:r>
              <a:rPr lang="fi-FI" sz="2200" dirty="0" err="1" smtClean="0"/>
              <a:t>kiel</a:t>
            </a:r>
            <a:r>
              <a:rPr lang="et-EE" sz="2200" dirty="0" err="1" smtClean="0"/>
              <a:t>en</a:t>
            </a:r>
            <a:r>
              <a:rPr lang="et-EE" sz="2200" dirty="0" smtClean="0"/>
              <a:t> </a:t>
            </a:r>
            <a:r>
              <a:rPr lang="et-EE" sz="2200" dirty="0" err="1" smtClean="0"/>
              <a:t>opetusta</a:t>
            </a:r>
            <a:r>
              <a:rPr lang="fi-FI" sz="2200" dirty="0" smtClean="0"/>
              <a:t> </a:t>
            </a:r>
            <a:r>
              <a:rPr lang="fi-FI" sz="2200" dirty="0" smtClean="0"/>
              <a:t>3-5 vuoden kuluessa. </a:t>
            </a:r>
          </a:p>
          <a:p>
            <a:pPr marL="0" algn="just">
              <a:spcBef>
                <a:spcPts val="0"/>
              </a:spcBef>
              <a:buNone/>
            </a:pPr>
            <a:r>
              <a:rPr lang="fi-FI" sz="2200" dirty="0" smtClean="0"/>
              <a:t>Kumpikaan oppilaitos ei suunnittele </a:t>
            </a:r>
            <a:r>
              <a:rPr lang="fi-FI" sz="2200" dirty="0" smtClean="0"/>
              <a:t>suomen</a:t>
            </a:r>
            <a:r>
              <a:rPr lang="et-EE" sz="2200" dirty="0" smtClean="0"/>
              <a:t> </a:t>
            </a:r>
            <a:r>
              <a:rPr lang="fi-FI" sz="2200" dirty="0" err="1" smtClean="0"/>
              <a:t>kie</a:t>
            </a:r>
            <a:r>
              <a:rPr lang="et-EE" sz="2200" dirty="0" err="1" smtClean="0"/>
              <a:t>len</a:t>
            </a:r>
            <a:r>
              <a:rPr lang="fi-FI" sz="2200" dirty="0" smtClean="0"/>
              <a:t> </a:t>
            </a:r>
            <a:r>
              <a:rPr lang="fi-FI" sz="2200" dirty="0" smtClean="0"/>
              <a:t>opetuksen aloittamista 3-5 vuoden kuluessa, vaikka monet virolaiset yritykset tarvitsevat nyt ja suunnittelevat tulevaisuudessa toimintoja, joissa tarvitaan suomenkielistä osaamista.</a:t>
            </a:r>
            <a:endParaRPr lang="fi-FI" sz="2200" dirty="0"/>
          </a:p>
        </p:txBody>
      </p:sp>
      <p:sp>
        <p:nvSpPr>
          <p:cNvPr id="3" name="Title 2"/>
          <p:cNvSpPr>
            <a:spLocks noGrp="1"/>
          </p:cNvSpPr>
          <p:nvPr>
            <p:ph type="title"/>
          </p:nvPr>
        </p:nvSpPr>
        <p:spPr>
          <a:xfrm>
            <a:off x="323850" y="188640"/>
            <a:ext cx="8568630" cy="936104"/>
          </a:xfrm>
        </p:spPr>
        <p:txBody>
          <a:bodyPr/>
          <a:lstStyle/>
          <a:p>
            <a:pPr>
              <a:spcBef>
                <a:spcPts val="0"/>
              </a:spcBef>
            </a:pPr>
            <a:r>
              <a:rPr lang="fi-FI" dirty="0" smtClean="0"/>
              <a:t>TUTKIMUSTULOSTEN ESITTELY</a:t>
            </a:r>
            <a:r>
              <a:rPr lang="et-EE" dirty="0" smtClean="0"/>
              <a:t/>
            </a:r>
            <a:br>
              <a:rPr lang="et-EE" dirty="0" smtClean="0"/>
            </a:br>
            <a:r>
              <a:rPr lang="fi-FI" dirty="0" smtClean="0"/>
              <a:t>Koulutustarve ja tarjonta</a:t>
            </a:r>
            <a:endParaRPr lang="et-EE"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124744"/>
            <a:ext cx="8578155" cy="4713288"/>
          </a:xfrm>
        </p:spPr>
        <p:txBody>
          <a:bodyPr/>
          <a:lstStyle/>
          <a:p>
            <a:pPr algn="just">
              <a:buFont typeface="Arial" pitchFamily="34" charset="0"/>
              <a:buChar char="•"/>
            </a:pPr>
            <a:r>
              <a:rPr lang="fi-FI" sz="2200" dirty="0" smtClean="0"/>
              <a:t>Mekatroniikan opinnoilla on oltava suurempi painoarvo </a:t>
            </a:r>
            <a:r>
              <a:rPr lang="et-EE" sz="2200" dirty="0" smtClean="0"/>
              <a:t>sen </a:t>
            </a:r>
            <a:r>
              <a:rPr lang="et-EE" sz="2200" dirty="0" err="1" smtClean="0"/>
              <a:t>sanan</a:t>
            </a:r>
            <a:r>
              <a:rPr lang="et-EE" sz="2200" dirty="0" smtClean="0"/>
              <a:t> </a:t>
            </a:r>
            <a:r>
              <a:rPr lang="et-EE" sz="2200" dirty="0" err="1" smtClean="0"/>
              <a:t>takimmaisella</a:t>
            </a:r>
            <a:r>
              <a:rPr lang="et-EE" sz="2200" dirty="0" smtClean="0"/>
              <a:t> </a:t>
            </a:r>
            <a:r>
              <a:rPr lang="et-EE" sz="2200" dirty="0" err="1" smtClean="0"/>
              <a:t>puolella</a:t>
            </a:r>
            <a:r>
              <a:rPr lang="et-EE" sz="2200" dirty="0" smtClean="0"/>
              <a:t> (</a:t>
            </a:r>
            <a:r>
              <a:rPr lang="et-EE" sz="2200" dirty="0" err="1" smtClean="0"/>
              <a:t>riittävästi</a:t>
            </a:r>
            <a:r>
              <a:rPr lang="et-EE" sz="2200" dirty="0" smtClean="0"/>
              <a:t> “meka-”, mutta  </a:t>
            </a:r>
            <a:r>
              <a:rPr lang="et-EE" sz="2200" dirty="0" err="1" smtClean="0"/>
              <a:t>toistaiseksi</a:t>
            </a:r>
            <a:r>
              <a:rPr lang="et-EE" sz="2200" dirty="0" smtClean="0"/>
              <a:t> </a:t>
            </a:r>
            <a:r>
              <a:rPr lang="et-EE" sz="2200" dirty="0" err="1" smtClean="0"/>
              <a:t>puutteellinen</a:t>
            </a:r>
            <a:r>
              <a:rPr lang="et-EE" sz="2200" dirty="0" smtClean="0"/>
              <a:t> “-</a:t>
            </a:r>
            <a:r>
              <a:rPr lang="et-EE" sz="2200" dirty="0" err="1" smtClean="0"/>
              <a:t>troniikka</a:t>
            </a:r>
            <a:r>
              <a:rPr lang="et-EE" sz="2200" dirty="0" smtClean="0"/>
              <a:t>”)</a:t>
            </a:r>
            <a:r>
              <a:rPr lang="fi-FI" sz="2200" dirty="0" smtClean="0"/>
              <a:t>,</a:t>
            </a:r>
            <a:r>
              <a:rPr lang="et-EE" sz="2200" dirty="0" smtClean="0"/>
              <a:t> </a:t>
            </a:r>
            <a:r>
              <a:rPr lang="et-EE" sz="2200" dirty="0" err="1" smtClean="0"/>
              <a:t>jot</a:t>
            </a:r>
            <a:r>
              <a:rPr lang="fi-FI" sz="2200" dirty="0" smtClean="0"/>
              <a:t>en </a:t>
            </a:r>
            <a:r>
              <a:rPr lang="fi-FI" sz="2200" dirty="0" smtClean="0"/>
              <a:t>elektroniikan </a:t>
            </a:r>
            <a:r>
              <a:rPr lang="et-EE" sz="2200" dirty="0" err="1" smtClean="0"/>
              <a:t>taitoja</a:t>
            </a:r>
            <a:r>
              <a:rPr lang="et-EE" sz="2200" dirty="0" smtClean="0"/>
              <a:t> on </a:t>
            </a:r>
            <a:r>
              <a:rPr lang="et-EE" sz="2200" dirty="0" err="1" smtClean="0"/>
              <a:t>lisättävä</a:t>
            </a:r>
            <a:r>
              <a:rPr lang="et-EE" sz="2200" dirty="0" smtClean="0"/>
              <a:t> </a:t>
            </a:r>
            <a:r>
              <a:rPr lang="fi-FI" sz="2200" dirty="0" smtClean="0"/>
              <a:t>opinnoissa</a:t>
            </a:r>
            <a:r>
              <a:rPr lang="et-EE" sz="2200" dirty="0" smtClean="0"/>
              <a:t>.</a:t>
            </a:r>
          </a:p>
          <a:p>
            <a:pPr algn="just">
              <a:buFont typeface="Arial" pitchFamily="34" charset="0"/>
              <a:buChar char="•"/>
            </a:pPr>
            <a:r>
              <a:rPr lang="fi-FI" sz="2200" dirty="0" smtClean="0"/>
              <a:t>Talouden kehittämiseen ei riitä se, että osaa tehdä kotisivut. Tuotannollisen yrityksen on osattava laittaa tuotannossa elektroniikka ohjaamaan mekaniikkaa. </a:t>
            </a:r>
          </a:p>
          <a:p>
            <a:pPr algn="just">
              <a:buFont typeface="Arial" pitchFamily="34" charset="0"/>
              <a:buChar char="•"/>
            </a:pPr>
            <a:r>
              <a:rPr lang="fi-FI" sz="2200" dirty="0" smtClean="0"/>
              <a:t>Yritysten on osallistuttava opintosuunnitelmien kehittämiseen</a:t>
            </a:r>
            <a:r>
              <a:rPr lang="et-EE" sz="2200" dirty="0" smtClean="0"/>
              <a:t>.</a:t>
            </a:r>
          </a:p>
          <a:p>
            <a:pPr algn="just">
              <a:buFont typeface="Arial" pitchFamily="34" charset="0"/>
              <a:buChar char="•"/>
            </a:pPr>
            <a:r>
              <a:rPr lang="et-EE" sz="2200" dirty="0" smtClean="0"/>
              <a:t>K</a:t>
            </a:r>
            <a:r>
              <a:rPr lang="fi-FI" sz="2200" dirty="0" err="1" smtClean="0"/>
              <a:t>oulun</a:t>
            </a:r>
            <a:r>
              <a:rPr lang="fi-FI" sz="2200" dirty="0" smtClean="0"/>
              <a:t> </a:t>
            </a:r>
            <a:r>
              <a:rPr lang="fi-FI" sz="2200" dirty="0" err="1" smtClean="0"/>
              <a:t>päättänei</a:t>
            </a:r>
            <a:r>
              <a:rPr lang="et-EE" sz="2200" dirty="0" err="1" smtClean="0"/>
              <a:t>den</a:t>
            </a:r>
            <a:r>
              <a:rPr lang="et-EE" sz="2200" dirty="0" smtClean="0"/>
              <a:t> k</a:t>
            </a:r>
            <a:r>
              <a:rPr lang="fi-FI" sz="2200" dirty="0" err="1" smtClean="0"/>
              <a:t>äytännön</a:t>
            </a:r>
            <a:r>
              <a:rPr lang="fi-FI" sz="2200" dirty="0" smtClean="0"/>
              <a:t> </a:t>
            </a:r>
            <a:r>
              <a:rPr lang="fi-FI" sz="2200" dirty="0" smtClean="0"/>
              <a:t>taidot </a:t>
            </a:r>
            <a:r>
              <a:rPr lang="fi-FI" sz="2200" dirty="0" smtClean="0"/>
              <a:t>voisivat/pitäisi</a:t>
            </a:r>
            <a:r>
              <a:rPr lang="et-EE" sz="2200" dirty="0" err="1" smtClean="0"/>
              <a:t>vät</a:t>
            </a:r>
            <a:r>
              <a:rPr lang="fi-FI" sz="2200" dirty="0" smtClean="0"/>
              <a:t> </a:t>
            </a:r>
            <a:r>
              <a:rPr lang="fi-FI" sz="2200" dirty="0" smtClean="0"/>
              <a:t>olla </a:t>
            </a:r>
            <a:r>
              <a:rPr lang="fi-FI" sz="2200" dirty="0" smtClean="0"/>
              <a:t>korkeammalla </a:t>
            </a:r>
            <a:r>
              <a:rPr lang="fi-FI" sz="2200" dirty="0" smtClean="0"/>
              <a:t>tasolla</a:t>
            </a:r>
            <a:r>
              <a:rPr lang="et-EE" sz="2200" dirty="0" smtClean="0"/>
              <a:t>.</a:t>
            </a:r>
          </a:p>
          <a:p>
            <a:pPr algn="just">
              <a:buFont typeface="Arial" pitchFamily="34" charset="0"/>
              <a:buChar char="•"/>
            </a:pPr>
            <a:r>
              <a:rPr lang="fi-FI" sz="2200" dirty="0" smtClean="0"/>
              <a:t>Työkulttuuri on ongelma. Sitä voisi kouluttaa jo harjoitteluaikana.</a:t>
            </a:r>
            <a:endParaRPr lang="et-EE" sz="2200" dirty="0" smtClean="0"/>
          </a:p>
          <a:p>
            <a:pPr algn="just">
              <a:buFont typeface="Arial" pitchFamily="34" charset="0"/>
              <a:buChar char="•"/>
            </a:pPr>
            <a:r>
              <a:rPr lang="fi-FI" sz="2200" dirty="0" smtClean="0"/>
              <a:t>Koulussa olisi opittava ymmärtämään paremmin esim. toimintahäiriöiden tunnistamista</a:t>
            </a:r>
            <a:r>
              <a:rPr lang="et-EE" sz="2200" dirty="0" smtClean="0"/>
              <a:t>.</a:t>
            </a:r>
          </a:p>
          <a:p>
            <a:pPr algn="just">
              <a:buFont typeface="Arial" pitchFamily="34" charset="0"/>
              <a:buChar char="•"/>
            </a:pPr>
            <a:r>
              <a:rPr lang="et-EE" sz="2200" dirty="0" err="1" smtClean="0"/>
              <a:t>Oppilaat</a:t>
            </a:r>
            <a:r>
              <a:rPr lang="fi-FI" sz="2200" dirty="0" smtClean="0"/>
              <a:t> </a:t>
            </a:r>
            <a:r>
              <a:rPr lang="fi-FI" sz="2200" dirty="0" smtClean="0"/>
              <a:t>pitäisi käyttää ajanmukaisia </a:t>
            </a:r>
            <a:r>
              <a:rPr lang="et-EE" sz="2200" dirty="0" err="1" smtClean="0"/>
              <a:t>yritysten</a:t>
            </a:r>
            <a:r>
              <a:rPr lang="et-EE" sz="2200" dirty="0" smtClean="0"/>
              <a:t> </a:t>
            </a:r>
            <a:r>
              <a:rPr lang="fi-FI" sz="2200" dirty="0" smtClean="0"/>
              <a:t>välineitä </a:t>
            </a:r>
            <a:r>
              <a:rPr lang="fi-FI" sz="2200" dirty="0" smtClean="0"/>
              <a:t>jo harjoittelun aikana.</a:t>
            </a:r>
            <a:endParaRPr lang="en-US" sz="2200" dirty="0"/>
          </a:p>
        </p:txBody>
      </p:sp>
      <p:sp>
        <p:nvSpPr>
          <p:cNvPr id="3" name="Title 2"/>
          <p:cNvSpPr>
            <a:spLocks noGrp="1"/>
          </p:cNvSpPr>
          <p:nvPr>
            <p:ph type="title"/>
          </p:nvPr>
        </p:nvSpPr>
        <p:spPr>
          <a:xfrm>
            <a:off x="323850" y="188912"/>
            <a:ext cx="7560518" cy="935831"/>
          </a:xfrm>
        </p:spPr>
        <p:txBody>
          <a:bodyPr/>
          <a:lstStyle/>
          <a:p>
            <a:r>
              <a:rPr lang="fi-FI" dirty="0" smtClean="0"/>
              <a:t>TUTKIMUSTULOSTEN ESITTELY</a:t>
            </a:r>
            <a:r>
              <a:rPr lang="et-EE" dirty="0" smtClean="0"/>
              <a:t/>
            </a:r>
            <a:br>
              <a:rPr lang="et-EE" dirty="0" smtClean="0"/>
            </a:br>
            <a:r>
              <a:rPr lang="fi-FI" dirty="0"/>
              <a:t>Yritysten </a:t>
            </a:r>
            <a:r>
              <a:rPr lang="fi-FI" dirty="0" smtClean="0"/>
              <a:t>toiveet oppilaitoksille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340768"/>
            <a:ext cx="8434139" cy="4785395"/>
          </a:xfrm>
        </p:spPr>
        <p:txBody>
          <a:bodyPr/>
          <a:lstStyle/>
          <a:p>
            <a:pPr>
              <a:spcBef>
                <a:spcPts val="0"/>
              </a:spcBef>
              <a:buNone/>
            </a:pPr>
            <a:r>
              <a:rPr lang="et-EE" b="1" dirty="0" smtClean="0"/>
              <a:t>IMECC: </a:t>
            </a:r>
          </a:p>
          <a:p>
            <a:pPr>
              <a:spcBef>
                <a:spcPts val="0"/>
              </a:spcBef>
            </a:pPr>
            <a:r>
              <a:rPr lang="fi-FI" dirty="0" smtClean="0"/>
              <a:t>Metallipinnan työstäminen ja pintakäsittely</a:t>
            </a:r>
            <a:endParaRPr lang="et-EE" dirty="0" smtClean="0"/>
          </a:p>
          <a:p>
            <a:pPr>
              <a:spcBef>
                <a:spcPts val="0"/>
              </a:spcBef>
            </a:pPr>
            <a:r>
              <a:rPr lang="et-EE" dirty="0" smtClean="0"/>
              <a:t>Metalli</a:t>
            </a:r>
            <a:r>
              <a:rPr lang="fi-FI" dirty="0" smtClean="0"/>
              <a:t>n korkeateknologinen työstäminen</a:t>
            </a:r>
            <a:endParaRPr lang="et-EE" dirty="0" smtClean="0"/>
          </a:p>
          <a:p>
            <a:pPr>
              <a:spcBef>
                <a:spcPts val="0"/>
              </a:spcBef>
            </a:pPr>
            <a:r>
              <a:rPr lang="fi-FI" dirty="0" smtClean="0"/>
              <a:t>Komponenttien ja osien valmistaminen kilpailukykyisellä hinnalla ja toimitusajalla alihankintana </a:t>
            </a:r>
            <a:endParaRPr lang="et-EE" dirty="0" smtClean="0"/>
          </a:p>
          <a:p>
            <a:pPr>
              <a:spcBef>
                <a:spcPts val="0"/>
              </a:spcBef>
            </a:pPr>
            <a:r>
              <a:rPr lang="fi-FI" dirty="0" smtClean="0"/>
              <a:t>Uudet teknologiat, opettajien täydennyskoulutus jne.</a:t>
            </a:r>
            <a:endParaRPr lang="et-EE" dirty="0" smtClean="0"/>
          </a:p>
          <a:p>
            <a:pPr>
              <a:spcBef>
                <a:spcPts val="0"/>
              </a:spcBef>
              <a:buNone/>
            </a:pPr>
            <a:endParaRPr lang="et-EE" dirty="0" smtClean="0"/>
          </a:p>
          <a:p>
            <a:pPr>
              <a:spcBef>
                <a:spcPts val="0"/>
              </a:spcBef>
              <a:buNone/>
            </a:pPr>
            <a:r>
              <a:rPr lang="fi-FI" b="1" dirty="0" smtClean="0"/>
              <a:t>Toisilta yrityksiltä</a:t>
            </a:r>
            <a:r>
              <a:rPr lang="et-EE" b="1" dirty="0" smtClean="0"/>
              <a:t>:</a:t>
            </a:r>
          </a:p>
          <a:p>
            <a:pPr>
              <a:spcBef>
                <a:spcPts val="0"/>
              </a:spcBef>
            </a:pPr>
            <a:r>
              <a:rPr lang="fi-FI" dirty="0" smtClean="0"/>
              <a:t>Yhteistyö raskaiden </a:t>
            </a:r>
            <a:r>
              <a:rPr lang="fi-FI" dirty="0" smtClean="0"/>
              <a:t>ajoneuvojen</a:t>
            </a:r>
            <a:r>
              <a:rPr lang="et-EE" dirty="0" smtClean="0"/>
              <a:t> </a:t>
            </a:r>
            <a:r>
              <a:rPr lang="et-EE" dirty="0" err="1" smtClean="0"/>
              <a:t>tuottajan</a:t>
            </a:r>
            <a:r>
              <a:rPr lang="et-EE" dirty="0" smtClean="0"/>
              <a:t> </a:t>
            </a:r>
            <a:r>
              <a:rPr lang="et-EE" dirty="0" err="1" smtClean="0"/>
              <a:t>kanssa</a:t>
            </a:r>
            <a:r>
              <a:rPr lang="fi-FI" dirty="0" smtClean="0"/>
              <a:t> </a:t>
            </a:r>
            <a:r>
              <a:rPr lang="fi-FI" dirty="0" smtClean="0"/>
              <a:t>elektronisten laitteiden valmistamisessa</a:t>
            </a:r>
            <a:endParaRPr lang="et-EE" dirty="0" smtClean="0"/>
          </a:p>
          <a:p>
            <a:pPr>
              <a:spcBef>
                <a:spcPts val="0"/>
              </a:spcBef>
            </a:pPr>
            <a:r>
              <a:rPr lang="fi-FI" dirty="0" smtClean="0"/>
              <a:t>Yhteistyö tuotekehityksessä lopputuotteiden valmistajien ja alihankkijoiden kanssa</a:t>
            </a:r>
            <a:r>
              <a:rPr lang="et-EE" dirty="0" smtClean="0"/>
              <a:t> </a:t>
            </a:r>
          </a:p>
          <a:p>
            <a:pPr>
              <a:spcBef>
                <a:spcPts val="0"/>
              </a:spcBef>
            </a:pPr>
            <a:r>
              <a:rPr lang="fi-FI" dirty="0" smtClean="0"/>
              <a:t>Tilauksia metallituotteiden tuotantoon ja koneistukseen</a:t>
            </a:r>
            <a:endParaRPr lang="et-EE" dirty="0" smtClean="0"/>
          </a:p>
          <a:p>
            <a:pPr>
              <a:spcBef>
                <a:spcPts val="0"/>
              </a:spcBef>
            </a:pPr>
            <a:r>
              <a:rPr lang="fi-FI" dirty="0" smtClean="0"/>
              <a:t>Hyviä harjoittelupaikkoja</a:t>
            </a:r>
            <a:endParaRPr lang="en-US" dirty="0"/>
          </a:p>
        </p:txBody>
      </p:sp>
      <p:sp>
        <p:nvSpPr>
          <p:cNvPr id="3" name="Title 2"/>
          <p:cNvSpPr>
            <a:spLocks noGrp="1"/>
          </p:cNvSpPr>
          <p:nvPr>
            <p:ph type="title"/>
          </p:nvPr>
        </p:nvSpPr>
        <p:spPr/>
        <p:txBody>
          <a:bodyPr/>
          <a:lstStyle/>
          <a:p>
            <a:r>
              <a:rPr lang="en-US" dirty="0" smtClean="0"/>
              <a:t>TUTKIMUSTULOSTEN ESITTELY</a:t>
            </a:r>
            <a:br>
              <a:rPr lang="en-US" dirty="0" smtClean="0"/>
            </a:br>
            <a:r>
              <a:rPr lang="fi-FI" dirty="0" smtClean="0"/>
              <a:t>Yhteistyöhön </a:t>
            </a:r>
            <a:r>
              <a:rPr lang="fi-FI" dirty="0"/>
              <a:t>liittyvät </a:t>
            </a:r>
            <a:r>
              <a:rPr lang="fi-FI" dirty="0" smtClean="0"/>
              <a:t>toiveet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06147" cy="4713288"/>
          </a:xfrm>
        </p:spPr>
        <p:txBody>
          <a:bodyPr/>
          <a:lstStyle/>
          <a:p>
            <a:pPr marL="0" algn="just">
              <a:spcBef>
                <a:spcPts val="0"/>
              </a:spcBef>
              <a:buNone/>
            </a:pPr>
            <a:r>
              <a:rPr lang="fi-FI" dirty="0" smtClean="0"/>
              <a:t>Virolaiset ja suomalaiset yritykset ennustavat yrityksen järjestämän koulutuksen vähenevän 31% 3-5 vuoden kuluessa, mutta oppilaitosten järjestämän koulutuksen osuuden kasvavan 52%</a:t>
            </a:r>
            <a:r>
              <a:rPr lang="et-EE" dirty="0" smtClean="0"/>
              <a:t> </a:t>
            </a:r>
            <a:r>
              <a:rPr lang="fi-FI" dirty="0" smtClean="0"/>
              <a:t>verrattuna nykytilaan.</a:t>
            </a:r>
            <a:endParaRPr lang="fi-FI" dirty="0" smtClean="0">
              <a:solidFill>
                <a:srgbClr val="002060"/>
              </a:solidFill>
            </a:endParaRPr>
          </a:p>
          <a:p>
            <a:pPr marL="0" algn="just">
              <a:spcBef>
                <a:spcPts val="0"/>
              </a:spcBef>
              <a:buNone/>
            </a:pPr>
            <a:r>
              <a:rPr lang="et-EE" sz="900" dirty="0" smtClean="0"/>
              <a:t> </a:t>
            </a:r>
          </a:p>
          <a:p>
            <a:pPr marL="0" algn="just">
              <a:spcBef>
                <a:spcPts val="0"/>
              </a:spcBef>
              <a:buNone/>
            </a:pPr>
            <a:r>
              <a:rPr lang="fi-FI" dirty="0" smtClean="0"/>
              <a:t>Yritykset odottavat oppilaitoksilta suurempaa roolia juuri yrityksen tarpeisiin räätälöidyn koulutukseen järjestämiseen. Tällöin voidaan vähentää yritysten järjestämän täydennyskoulutuksen tarvetta.</a:t>
            </a:r>
            <a:endParaRPr lang="en-US" dirty="0"/>
          </a:p>
        </p:txBody>
      </p:sp>
      <p:sp>
        <p:nvSpPr>
          <p:cNvPr id="3" name="Title 2"/>
          <p:cNvSpPr>
            <a:spLocks noGrp="1"/>
          </p:cNvSpPr>
          <p:nvPr>
            <p:ph type="title"/>
          </p:nvPr>
        </p:nvSpPr>
        <p:spPr/>
        <p:txBody>
          <a:bodyPr/>
          <a:lstStyle/>
          <a:p>
            <a:r>
              <a:rPr lang="fi-FI" dirty="0" smtClean="0"/>
              <a:t>TUTKIMUSTULOSTEN ESITTELY</a:t>
            </a:r>
            <a:br>
              <a:rPr lang="fi-FI" dirty="0" smtClean="0"/>
            </a:br>
            <a:r>
              <a:rPr lang="fi-FI" dirty="0" smtClean="0"/>
              <a:t>Yhteenveto tutkimustuloksista</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475473287"/>
              </p:ext>
            </p:extLst>
          </p:nvPr>
        </p:nvGraphicFramePr>
        <p:xfrm>
          <a:off x="835763" y="1628800"/>
          <a:ext cx="7632849" cy="2664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fi-FI" dirty="0" smtClean="0"/>
              <a:t>YHTEENVETO</a:t>
            </a:r>
            <a:endParaRPr lang="et-EE" dirty="0"/>
          </a:p>
        </p:txBody>
      </p:sp>
      <p:sp>
        <p:nvSpPr>
          <p:cNvPr id="9" name="Lightning Bolt 8"/>
          <p:cNvSpPr/>
          <p:nvPr/>
        </p:nvSpPr>
        <p:spPr bwMode="auto">
          <a:xfrm flipH="1">
            <a:off x="3958072" y="1628800"/>
            <a:ext cx="1779104" cy="2324144"/>
          </a:xfrm>
          <a:prstGeom prst="lightningBolt">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t-EE"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899592" y="1268760"/>
            <a:ext cx="7450902" cy="2716182"/>
          </a:xfrm>
          <a:prstGeom prst="rect">
            <a:avLst/>
          </a:prstGeom>
          <a:noFill/>
          <a:ln w="9525" cap="flat" cmpd="sng" algn="ctr">
            <a:solidFill>
              <a:srgbClr val="01016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t-EE" smtClean="0">
              <a:solidFill>
                <a:srgbClr val="000000"/>
              </a:solidFill>
            </a:endParaRPr>
          </a:p>
        </p:txBody>
      </p:sp>
      <p:sp>
        <p:nvSpPr>
          <p:cNvPr id="11" name="Rectangle 10"/>
          <p:cNvSpPr/>
          <p:nvPr/>
        </p:nvSpPr>
        <p:spPr>
          <a:xfrm>
            <a:off x="376506" y="4005064"/>
            <a:ext cx="8587982" cy="400110"/>
          </a:xfrm>
          <a:prstGeom prst="rect">
            <a:avLst/>
          </a:prstGeom>
        </p:spPr>
        <p:txBody>
          <a:bodyPr wrap="square">
            <a:spAutoFit/>
          </a:bodyPr>
          <a:lstStyle/>
          <a:p>
            <a:pPr algn="just"/>
            <a:r>
              <a:rPr lang="fi-FI" sz="2000" dirty="0" smtClean="0">
                <a:solidFill>
                  <a:srgbClr val="010163"/>
                </a:solidFill>
              </a:rPr>
              <a:t>Kuva </a:t>
            </a:r>
            <a:r>
              <a:rPr lang="et-EE" sz="2000" dirty="0" smtClean="0">
                <a:solidFill>
                  <a:srgbClr val="010163"/>
                </a:solidFill>
              </a:rPr>
              <a:t>24</a:t>
            </a:r>
            <a:r>
              <a:rPr lang="en-US" sz="2000" dirty="0" smtClean="0">
                <a:solidFill>
                  <a:srgbClr val="010163"/>
                </a:solidFill>
              </a:rPr>
              <a:t>.</a:t>
            </a:r>
            <a:r>
              <a:rPr lang="et-EE" sz="2000" dirty="0" smtClean="0">
                <a:solidFill>
                  <a:srgbClr val="010163"/>
                </a:solidFill>
              </a:rPr>
              <a:t> </a:t>
            </a:r>
            <a:r>
              <a:rPr lang="fi-FI" sz="2000" dirty="0" smtClean="0">
                <a:solidFill>
                  <a:srgbClr val="010163"/>
                </a:solidFill>
              </a:rPr>
              <a:t>Yritysten toiveet ja oppilaitosten tarjonta eivät kohtaa.</a:t>
            </a:r>
            <a:endParaRPr lang="et-EE" sz="2000" dirty="0">
              <a:solidFill>
                <a:srgbClr val="010163"/>
              </a:solidFill>
            </a:endParaRPr>
          </a:p>
        </p:txBody>
      </p:sp>
      <p:sp>
        <p:nvSpPr>
          <p:cNvPr id="7" name="TextBox 6"/>
          <p:cNvSpPr txBox="1"/>
          <p:nvPr/>
        </p:nvSpPr>
        <p:spPr>
          <a:xfrm>
            <a:off x="303955" y="4293096"/>
            <a:ext cx="8640960" cy="2375009"/>
          </a:xfrm>
          <a:prstGeom prst="rect">
            <a:avLst/>
          </a:prstGeom>
          <a:noFill/>
        </p:spPr>
        <p:txBody>
          <a:bodyPr wrap="square" rtlCol="0">
            <a:spAutoFit/>
          </a:bodyPr>
          <a:lstStyle/>
          <a:p>
            <a:pPr algn="just">
              <a:spcBef>
                <a:spcPts val="500"/>
              </a:spcBef>
              <a:buFont typeface="Arial" pitchFamily="34" charset="0"/>
              <a:buChar char="•"/>
            </a:pPr>
            <a:r>
              <a:rPr lang="et-EE" sz="2000" dirty="0" smtClean="0">
                <a:solidFill>
                  <a:srgbClr val="010163"/>
                </a:solidFill>
              </a:rPr>
              <a:t> </a:t>
            </a:r>
            <a:r>
              <a:rPr lang="fi-FI" sz="2000" dirty="0">
                <a:solidFill>
                  <a:srgbClr val="010163"/>
                </a:solidFill>
              </a:rPr>
              <a:t>Y</a:t>
            </a:r>
            <a:r>
              <a:rPr lang="fi-FI" sz="2000" dirty="0" smtClean="0">
                <a:solidFill>
                  <a:srgbClr val="010163"/>
                </a:solidFill>
              </a:rPr>
              <a:t>ritykset joutuvat hankkimaan paljon osaamista sisäisellä koulutuksella.</a:t>
            </a:r>
            <a:endParaRPr lang="et-EE" sz="2000" dirty="0" smtClean="0">
              <a:solidFill>
                <a:srgbClr val="010163"/>
              </a:solidFill>
            </a:endParaRPr>
          </a:p>
          <a:p>
            <a:pPr algn="just">
              <a:spcBef>
                <a:spcPts val="500"/>
              </a:spcBef>
              <a:buFont typeface="Arial" pitchFamily="34" charset="0"/>
              <a:buChar char="•"/>
            </a:pPr>
            <a:r>
              <a:rPr lang="fi-FI" sz="2000" dirty="0" smtClean="0">
                <a:solidFill>
                  <a:srgbClr val="010163"/>
                </a:solidFill>
              </a:rPr>
              <a:t> Yritykset toivovat tulevaisuudessa saada </a:t>
            </a:r>
            <a:r>
              <a:rPr lang="et-EE" sz="2000" dirty="0" err="1" smtClean="0">
                <a:solidFill>
                  <a:srgbClr val="010163"/>
                </a:solidFill>
              </a:rPr>
              <a:t>enemmän</a:t>
            </a:r>
            <a:r>
              <a:rPr lang="et-EE" sz="2000" dirty="0" smtClean="0">
                <a:solidFill>
                  <a:srgbClr val="010163"/>
                </a:solidFill>
              </a:rPr>
              <a:t> </a:t>
            </a:r>
            <a:r>
              <a:rPr lang="fi-FI" sz="2000" dirty="0" smtClean="0">
                <a:solidFill>
                  <a:srgbClr val="010163"/>
                </a:solidFill>
              </a:rPr>
              <a:t>koulutusta </a:t>
            </a:r>
            <a:r>
              <a:rPr lang="fi-FI" sz="2000" dirty="0" smtClean="0">
                <a:solidFill>
                  <a:srgbClr val="010163"/>
                </a:solidFill>
              </a:rPr>
              <a:t>oppilaitoksilta. </a:t>
            </a:r>
          </a:p>
          <a:p>
            <a:pPr algn="just">
              <a:spcBef>
                <a:spcPts val="500"/>
              </a:spcBef>
              <a:buFont typeface="Arial" pitchFamily="34" charset="0"/>
              <a:buChar char="•"/>
            </a:pPr>
            <a:r>
              <a:rPr lang="fi-FI" sz="2000" dirty="0" smtClean="0">
                <a:solidFill>
                  <a:srgbClr val="010163"/>
                </a:solidFill>
              </a:rPr>
              <a:t> Oppilaitosten mielestä kaikkea tarpeellista osaamista koulutetaan riittävästi. </a:t>
            </a:r>
          </a:p>
          <a:p>
            <a:pPr algn="just"/>
            <a:r>
              <a:rPr lang="fi-FI" sz="2000" dirty="0" smtClean="0">
                <a:solidFill>
                  <a:srgbClr val="FF6600"/>
                </a:solidFill>
              </a:rPr>
              <a:t>Johtopäätös: Harjoittelu pitäisi järjestää osaamisalueittain. Harjoittelu voisi tapahtua useissa yrityksissä jotta saataan kokemuksia laajemmin.</a:t>
            </a:r>
            <a:endParaRPr lang="fi-FI" sz="2000" dirty="0">
              <a:solidFill>
                <a:srgbClr val="FF6600"/>
              </a:solidFill>
            </a:endParaRPr>
          </a:p>
        </p:txBody>
      </p:sp>
    </p:spTree>
    <p:extLst>
      <p:ext uri="{BB962C8B-B14F-4D97-AF65-F5344CB8AC3E}">
        <p14:creationId xmlns="" xmlns:p14="http://schemas.microsoft.com/office/powerpoint/2010/main" val="42700900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155" cy="4713288"/>
          </a:xfrm>
        </p:spPr>
        <p:txBody>
          <a:bodyPr/>
          <a:lstStyle/>
          <a:p>
            <a:pPr marL="0" algn="just">
              <a:spcBef>
                <a:spcPts val="0"/>
              </a:spcBef>
            </a:pPr>
            <a:r>
              <a:rPr lang="fi-FI" dirty="0" smtClean="0"/>
              <a:t>Järjestää vuosittain </a:t>
            </a:r>
            <a:r>
              <a:rPr lang="fi-FI" b="1" dirty="0" smtClean="0">
                <a:solidFill>
                  <a:srgbClr val="FF6600"/>
                </a:solidFill>
              </a:rPr>
              <a:t>mekatroniikka-alan tapaamisia </a:t>
            </a:r>
            <a:r>
              <a:rPr lang="fi-FI" dirty="0" smtClean="0"/>
              <a:t>yritysten ja oppilaitosten välillä. Tällä tavalla saadaan parempi käsitys työmarkkinoiden tämän hetken ja tulevaisuuden tarpeista.</a:t>
            </a:r>
            <a:endParaRPr lang="et-EE" sz="900" dirty="0" smtClean="0"/>
          </a:p>
          <a:p>
            <a:pPr marL="0" algn="just">
              <a:spcBef>
                <a:spcPts val="0"/>
              </a:spcBef>
              <a:buNone/>
            </a:pPr>
            <a:endParaRPr lang="et-EE" sz="900" dirty="0" smtClean="0"/>
          </a:p>
          <a:p>
            <a:pPr marL="0" algn="just">
              <a:spcBef>
                <a:spcPts val="0"/>
              </a:spcBef>
            </a:pPr>
            <a:r>
              <a:rPr lang="fi-FI" dirty="0" smtClean="0"/>
              <a:t>Selvittää mahdollisuutta kehittää nk. </a:t>
            </a:r>
            <a:r>
              <a:rPr lang="et-EE" b="1" dirty="0" smtClean="0">
                <a:solidFill>
                  <a:srgbClr val="FA740A"/>
                </a:solidFill>
              </a:rPr>
              <a:t>“</a:t>
            </a:r>
            <a:r>
              <a:rPr lang="fi-FI" b="1" dirty="0" smtClean="0">
                <a:solidFill>
                  <a:srgbClr val="FA740A"/>
                </a:solidFill>
              </a:rPr>
              <a:t>takuukorjaus</a:t>
            </a:r>
            <a:r>
              <a:rPr lang="et-EE" b="1" dirty="0" smtClean="0">
                <a:solidFill>
                  <a:srgbClr val="FA740A"/>
                </a:solidFill>
              </a:rPr>
              <a:t>” </a:t>
            </a:r>
            <a:r>
              <a:rPr lang="fi-FI" b="1" dirty="0" smtClean="0">
                <a:solidFill>
                  <a:srgbClr val="FA740A"/>
                </a:solidFill>
              </a:rPr>
              <a:t>–järjestelmää</a:t>
            </a:r>
            <a:r>
              <a:rPr lang="et-EE" dirty="0" smtClean="0"/>
              <a:t>. </a:t>
            </a:r>
            <a:r>
              <a:rPr lang="fi-FI" dirty="0" smtClean="0"/>
              <a:t>Oppilaitos voi toimeksiannosta </a:t>
            </a:r>
            <a:r>
              <a:rPr lang="fi-FI" dirty="0"/>
              <a:t>antaa työnantajan toivomaa täydennyskoulutusta </a:t>
            </a:r>
            <a:r>
              <a:rPr lang="fi-FI" dirty="0" smtClean="0"/>
              <a:t>valmistumisen jälkeen </a:t>
            </a:r>
            <a:r>
              <a:rPr lang="et-EE" dirty="0" err="1" smtClean="0"/>
              <a:t>takuuajan</a:t>
            </a:r>
            <a:r>
              <a:rPr lang="et-EE" dirty="0" smtClean="0"/>
              <a:t> </a:t>
            </a:r>
            <a:r>
              <a:rPr lang="et-EE" dirty="0" err="1" smtClean="0"/>
              <a:t>sisällä</a:t>
            </a:r>
            <a:r>
              <a:rPr lang="et-EE" dirty="0" smtClean="0"/>
              <a:t> </a:t>
            </a:r>
            <a:r>
              <a:rPr lang="fi-FI" dirty="0" smtClean="0"/>
              <a:t>silloin</a:t>
            </a:r>
            <a:r>
              <a:rPr lang="fi-FI" dirty="0" smtClean="0"/>
              <a:t>, kun valmistuneen osaaminen ei täytä työtehtävän vaatimuksia.</a:t>
            </a:r>
            <a:r>
              <a:rPr lang="et-EE" dirty="0" smtClean="0"/>
              <a:t> </a:t>
            </a:r>
            <a:r>
              <a:rPr lang="fi-FI" dirty="0" smtClean="0"/>
              <a:t>”Takuukorjaus” –järjestelmä antaa välitöntä palautetta oppilaitokselle. Järjestelmän toimiminen varmistetaan luomalla motivointijärjestelmä niin oppilaitoksille kuin myös yrityksille.</a:t>
            </a:r>
            <a:endParaRPr lang="en-US" dirty="0"/>
          </a:p>
        </p:txBody>
      </p:sp>
      <p:sp>
        <p:nvSpPr>
          <p:cNvPr id="3" name="Title 2"/>
          <p:cNvSpPr>
            <a:spLocks noGrp="1"/>
          </p:cNvSpPr>
          <p:nvPr>
            <p:ph type="title"/>
          </p:nvPr>
        </p:nvSpPr>
        <p:spPr/>
        <p:txBody>
          <a:bodyPr/>
          <a:lstStyle/>
          <a:p>
            <a:r>
              <a:rPr lang="fi-FI" dirty="0" smtClean="0"/>
              <a:t>SUOSITUKSET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8578155" cy="4713288"/>
          </a:xfrm>
        </p:spPr>
        <p:txBody>
          <a:bodyPr/>
          <a:lstStyle/>
          <a:p>
            <a:pPr marL="0" algn="just">
              <a:spcBef>
                <a:spcPts val="0"/>
              </a:spcBef>
              <a:buNone/>
            </a:pPr>
            <a:r>
              <a:rPr lang="fi-FI" b="1" dirty="0" smtClean="0">
                <a:solidFill>
                  <a:srgbClr val="FA740A"/>
                </a:solidFill>
              </a:rPr>
              <a:t>Yritysten ottaminen mukaan opetussuunnitelmien luomiseen huomattavasti aktiivisemmin jo peruskoulun päättävältä luokalta alkaen</a:t>
            </a:r>
            <a:r>
              <a:rPr lang="et-EE" b="1" dirty="0" smtClean="0">
                <a:solidFill>
                  <a:srgbClr val="FA740A"/>
                </a:solidFill>
              </a:rPr>
              <a:t>.</a:t>
            </a:r>
          </a:p>
          <a:p>
            <a:pPr marL="0" algn="just">
              <a:spcBef>
                <a:spcPts val="0"/>
              </a:spcBef>
              <a:buNone/>
            </a:pPr>
            <a:endParaRPr lang="et-EE" dirty="0" smtClean="0"/>
          </a:p>
          <a:p>
            <a:pPr marL="0" algn="just">
              <a:spcBef>
                <a:spcPts val="0"/>
              </a:spcBef>
              <a:buNone/>
            </a:pPr>
            <a:r>
              <a:rPr lang="fi-FI" sz="2200" dirty="0" smtClean="0"/>
              <a:t>Tässä tutkimuksessa porauduttiin ammattien tasolle. Yritykset ovat kiinnostuneita kaikissa </a:t>
            </a:r>
            <a:r>
              <a:rPr lang="fi-FI" sz="2200" dirty="0" smtClean="0"/>
              <a:t>ammateissa</a:t>
            </a:r>
            <a:r>
              <a:rPr lang="et-EE" sz="2200" dirty="0" smtClean="0"/>
              <a:t> </a:t>
            </a:r>
            <a:r>
              <a:rPr lang="et-EE" sz="2200" dirty="0" err="1" smtClean="0"/>
              <a:t>konkreettisen</a:t>
            </a:r>
            <a:r>
              <a:rPr lang="fi-FI" sz="2200" dirty="0" smtClean="0"/>
              <a:t> </a:t>
            </a:r>
            <a:r>
              <a:rPr lang="fi-FI" sz="2200" dirty="0" smtClean="0"/>
              <a:t>työntekijän pätevyydestä. </a:t>
            </a:r>
          </a:p>
          <a:p>
            <a:pPr marL="0" algn="just">
              <a:spcBef>
                <a:spcPts val="0"/>
              </a:spcBef>
              <a:buNone/>
            </a:pPr>
            <a:r>
              <a:rPr lang="fi-FI" sz="2200" dirty="0" smtClean="0"/>
              <a:t>Yrityksille voidaan luoda ympäristö, jossa työntekijäkohtaiset koulutustarpeet tunnistetaan ja rekisteröidään. Sitä kautta saavat toiset ympäristöön kuuluvat yritykset tiedon osaamisen yleistasosta (ks. www.innomet.ee kokemukset). Oppilaitokset voivat ajoittain arvioida ja rekisteröidä yritysten osaamiset </a:t>
            </a:r>
            <a:r>
              <a:rPr lang="fi-FI" sz="2200" dirty="0" smtClean="0"/>
              <a:t>ammateittain</a:t>
            </a:r>
            <a:r>
              <a:rPr lang="et-EE" sz="2200" dirty="0" smtClean="0"/>
              <a:t>, </a:t>
            </a:r>
            <a:r>
              <a:rPr lang="et-EE" sz="2200" dirty="0" err="1" smtClean="0"/>
              <a:t>mistä</a:t>
            </a:r>
            <a:r>
              <a:rPr lang="et-EE" sz="2200" dirty="0" smtClean="0"/>
              <a:t> </a:t>
            </a:r>
            <a:r>
              <a:rPr lang="et-EE" sz="2200" dirty="0" err="1" smtClean="0"/>
              <a:t>kehittyy</a:t>
            </a:r>
            <a:r>
              <a:rPr lang="et-EE" sz="2200" dirty="0" smtClean="0"/>
              <a:t> </a:t>
            </a:r>
            <a:r>
              <a:rPr lang="et-EE" sz="2200" dirty="0" err="1" smtClean="0"/>
              <a:t>palvelu</a:t>
            </a:r>
            <a:r>
              <a:rPr lang="et-EE" sz="2200" dirty="0" smtClean="0"/>
              <a:t> </a:t>
            </a:r>
            <a:r>
              <a:rPr lang="et-EE" sz="2200" dirty="0" err="1" smtClean="0"/>
              <a:t>yrityksille</a:t>
            </a:r>
            <a:r>
              <a:rPr lang="fi-FI" sz="2200" dirty="0" smtClean="0"/>
              <a:t>. </a:t>
            </a:r>
            <a:r>
              <a:rPr lang="fi-FI" sz="2200" dirty="0" smtClean="0"/>
              <a:t>Näin saa </a:t>
            </a:r>
            <a:r>
              <a:rPr lang="et-EE" sz="2200" dirty="0" err="1" smtClean="0"/>
              <a:t>myös</a:t>
            </a:r>
            <a:r>
              <a:rPr lang="et-EE" sz="2200" dirty="0" smtClean="0"/>
              <a:t> </a:t>
            </a:r>
            <a:r>
              <a:rPr lang="fi-FI" sz="2200" dirty="0" smtClean="0"/>
              <a:t>oppilaitos </a:t>
            </a:r>
            <a:r>
              <a:rPr lang="fi-FI" sz="2200" dirty="0" smtClean="0"/>
              <a:t>opintosuunnitelmien luomiseen välitöntä palautetta. Toiminnan koordinoinnista voi vastata IMECC.</a:t>
            </a:r>
            <a:endParaRPr lang="et-EE" dirty="0" smtClean="0"/>
          </a:p>
        </p:txBody>
      </p:sp>
      <p:sp>
        <p:nvSpPr>
          <p:cNvPr id="3" name="Title 2"/>
          <p:cNvSpPr>
            <a:spLocks noGrp="1"/>
          </p:cNvSpPr>
          <p:nvPr>
            <p:ph type="title"/>
          </p:nvPr>
        </p:nvSpPr>
        <p:spPr/>
        <p:txBody>
          <a:bodyPr/>
          <a:lstStyle/>
          <a:p>
            <a:r>
              <a:rPr lang="fi-FI" dirty="0" smtClean="0"/>
              <a:t>SUOSITUKSET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155" cy="4713288"/>
          </a:xfrm>
        </p:spPr>
        <p:txBody>
          <a:bodyPr/>
          <a:lstStyle/>
          <a:p>
            <a:pPr marL="0" algn="just">
              <a:spcBef>
                <a:spcPts val="0"/>
              </a:spcBef>
            </a:pPr>
            <a:r>
              <a:rPr lang="fi-FI" dirty="0" smtClean="0"/>
              <a:t>Tilastollisesti luotettavien tulosten saamiseksi voidaan seuraavaan tutkimukseen ottaa mukaan 10-15 yritystä Virosta ja Suomesta</a:t>
            </a:r>
            <a:r>
              <a:rPr lang="et-EE" dirty="0" smtClean="0"/>
              <a:t>.</a:t>
            </a:r>
          </a:p>
          <a:p>
            <a:pPr marL="0" algn="just">
              <a:spcBef>
                <a:spcPts val="0"/>
              </a:spcBef>
            </a:pPr>
            <a:endParaRPr lang="et-EE" dirty="0" smtClean="0"/>
          </a:p>
          <a:p>
            <a:pPr marL="0" algn="just">
              <a:spcBef>
                <a:spcPts val="0"/>
              </a:spcBef>
            </a:pPr>
            <a:r>
              <a:rPr lang="fi-FI" dirty="0" smtClean="0"/>
              <a:t>Oppilaitokset voivat osaamisten tunnistamisen ja rekisteröinnin lisäksi tehdä opintonsa päättäneille tyytyväisyystutkimuksen. Tutkimuksen voi toteuttaa vuosittain. </a:t>
            </a:r>
            <a:endParaRPr lang="et-EE" dirty="0" smtClean="0"/>
          </a:p>
          <a:p>
            <a:pPr marL="0" algn="just">
              <a:spcBef>
                <a:spcPts val="0"/>
              </a:spcBef>
              <a:buNone/>
            </a:pPr>
            <a:endParaRPr lang="et-EE" dirty="0" smtClean="0"/>
          </a:p>
          <a:p>
            <a:pPr marL="0" algn="just">
              <a:spcBef>
                <a:spcPts val="0"/>
              </a:spcBef>
            </a:pPr>
            <a:r>
              <a:rPr lang="fi-FI" dirty="0" smtClean="0"/>
              <a:t>Mekatroniikka-alan osaamistason olennaisten alueiden nykytilan ja tulevaisuuden tarpeiden tutkimus voidaan toteuttaa myös muissa oppilaitoksissa ja yrityksissä.</a:t>
            </a:r>
            <a:endParaRPr lang="en-US" dirty="0"/>
          </a:p>
        </p:txBody>
      </p:sp>
      <p:sp>
        <p:nvSpPr>
          <p:cNvPr id="3" name="Title 2"/>
          <p:cNvSpPr>
            <a:spLocks noGrp="1"/>
          </p:cNvSpPr>
          <p:nvPr>
            <p:ph type="title"/>
          </p:nvPr>
        </p:nvSpPr>
        <p:spPr/>
        <p:txBody>
          <a:bodyPr/>
          <a:lstStyle/>
          <a:p>
            <a:r>
              <a:rPr lang="fi-FI" dirty="0" smtClean="0"/>
              <a:t>SUOSITUKSET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00808"/>
            <a:ext cx="8820472" cy="4425354"/>
          </a:xfrm>
        </p:spPr>
        <p:txBody>
          <a:bodyPr/>
          <a:lstStyle/>
          <a:p>
            <a:pPr marL="0" indent="0" algn="just">
              <a:lnSpc>
                <a:spcPct val="114000"/>
              </a:lnSpc>
              <a:spcBef>
                <a:spcPts val="24"/>
              </a:spcBef>
              <a:buNone/>
            </a:pPr>
            <a:r>
              <a:rPr lang="fi-FI" b="1" dirty="0" smtClean="0">
                <a:solidFill>
                  <a:srgbClr val="FF6600"/>
                </a:solidFill>
              </a:rPr>
              <a:t>T</a:t>
            </a:r>
            <a:r>
              <a:rPr lang="et-EE" b="1" dirty="0" smtClean="0">
                <a:solidFill>
                  <a:srgbClr val="FF6600"/>
                </a:solidFill>
              </a:rPr>
              <a:t>u</a:t>
            </a:r>
            <a:r>
              <a:rPr lang="fi-FI" b="1" dirty="0" smtClean="0">
                <a:solidFill>
                  <a:srgbClr val="FF6600"/>
                </a:solidFill>
              </a:rPr>
              <a:t>tkimuksen tavoitteena oli Pohjois-Viron ja Etelä-Suomen mekatroniikka-alan henkilöresurssien laadullinen analyysi sisältäen seuraavat yhteenvedot</a:t>
            </a:r>
            <a:r>
              <a:rPr lang="et-EE" b="1" dirty="0" smtClean="0">
                <a:solidFill>
                  <a:srgbClr val="FF6600"/>
                </a:solidFill>
              </a:rPr>
              <a:t>:</a:t>
            </a:r>
          </a:p>
          <a:p>
            <a:pPr marL="0" indent="0">
              <a:lnSpc>
                <a:spcPct val="114000"/>
              </a:lnSpc>
              <a:spcBef>
                <a:spcPts val="24"/>
              </a:spcBef>
              <a:buNone/>
            </a:pPr>
            <a:r>
              <a:rPr lang="et-EE" dirty="0" smtClean="0"/>
              <a:t>1. me</a:t>
            </a:r>
            <a:r>
              <a:rPr lang="fi-FI" dirty="0" smtClean="0"/>
              <a:t>katroniikka-alan työvoiman osaamiset ja osaamistasot työtehtäviin nähden</a:t>
            </a:r>
            <a:r>
              <a:rPr lang="et-EE" dirty="0" smtClean="0"/>
              <a:t>,</a:t>
            </a:r>
            <a:endParaRPr lang="et-EE" dirty="0"/>
          </a:p>
          <a:p>
            <a:pPr marL="0" indent="0">
              <a:lnSpc>
                <a:spcPct val="114000"/>
              </a:lnSpc>
              <a:spcBef>
                <a:spcPts val="24"/>
              </a:spcBef>
              <a:buNone/>
            </a:pPr>
            <a:r>
              <a:rPr lang="et-EE" dirty="0" smtClean="0"/>
              <a:t>2. P</a:t>
            </a:r>
            <a:r>
              <a:rPr lang="fi-FI" dirty="0" smtClean="0"/>
              <a:t>ohjois-Viron oppilaitosten täydennyskoulutus osaamiseen nähden </a:t>
            </a:r>
          </a:p>
          <a:p>
            <a:pPr marL="0" indent="0">
              <a:lnSpc>
                <a:spcPct val="114000"/>
              </a:lnSpc>
              <a:spcBef>
                <a:spcPts val="24"/>
              </a:spcBef>
              <a:buNone/>
            </a:pPr>
            <a:r>
              <a:rPr lang="fi-FI" b="1" dirty="0" smtClean="0">
                <a:solidFill>
                  <a:srgbClr val="FF6600"/>
                </a:solidFill>
              </a:rPr>
              <a:t>Tavoitteena oli myös tuottaa tulosten pohjalta suosituksia mekatroniikka-alan henkilöresurssien osaamisen kehittämiseen.</a:t>
            </a:r>
            <a:endParaRPr lang="et-EE" dirty="0"/>
          </a:p>
        </p:txBody>
      </p:sp>
      <p:sp>
        <p:nvSpPr>
          <p:cNvPr id="3" name="Title 2"/>
          <p:cNvSpPr>
            <a:spLocks noGrp="1"/>
          </p:cNvSpPr>
          <p:nvPr>
            <p:ph type="title"/>
          </p:nvPr>
        </p:nvSpPr>
        <p:spPr/>
        <p:txBody>
          <a:bodyPr/>
          <a:lstStyle/>
          <a:p>
            <a:r>
              <a:rPr lang="fi-FI" dirty="0" smtClean="0"/>
              <a:t>TUTKIMUKSEN ESITTELY</a:t>
            </a:r>
            <a:r>
              <a:rPr lang="et-EE" dirty="0" smtClean="0"/>
              <a:t/>
            </a:r>
            <a:br>
              <a:rPr lang="et-EE" dirty="0" smtClean="0"/>
            </a:br>
            <a:r>
              <a:rPr lang="fi-FI" dirty="0" smtClean="0"/>
              <a:t>Tavoite</a:t>
            </a:r>
            <a:endParaRPr lang="et-EE" dirty="0"/>
          </a:p>
        </p:txBody>
      </p:sp>
    </p:spTree>
    <p:extLst>
      <p:ext uri="{BB962C8B-B14F-4D97-AF65-F5344CB8AC3E}">
        <p14:creationId xmlns="" xmlns:p14="http://schemas.microsoft.com/office/powerpoint/2010/main" val="2336766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700808"/>
            <a:ext cx="8568951" cy="4824535"/>
          </a:xfrm>
        </p:spPr>
        <p:txBody>
          <a:bodyPr/>
          <a:lstStyle/>
          <a:p>
            <a:pPr marL="0" indent="0" algn="just">
              <a:lnSpc>
                <a:spcPct val="114000"/>
              </a:lnSpc>
              <a:buNone/>
            </a:pPr>
            <a:r>
              <a:rPr lang="fi-FI" b="1" dirty="0" smtClean="0">
                <a:solidFill>
                  <a:srgbClr val="FF6600"/>
                </a:solidFill>
              </a:rPr>
              <a:t>Tutkimuksen aikana toteutettiin </a:t>
            </a:r>
            <a:r>
              <a:rPr lang="fi-FI" dirty="0" smtClean="0"/>
              <a:t>tammi – huhtikuussa </a:t>
            </a:r>
            <a:r>
              <a:rPr lang="et-EE" dirty="0" smtClean="0"/>
              <a:t>2012</a:t>
            </a:r>
            <a:r>
              <a:rPr lang="fi-FI" dirty="0" smtClean="0"/>
              <a:t> </a:t>
            </a:r>
            <a:r>
              <a:rPr lang="fi-FI" b="1" dirty="0">
                <a:solidFill>
                  <a:srgbClr val="FF6600"/>
                </a:solidFill>
              </a:rPr>
              <a:t>kysely sekä tulosten </a:t>
            </a:r>
            <a:r>
              <a:rPr lang="fi-FI" b="1" dirty="0" smtClean="0">
                <a:solidFill>
                  <a:srgbClr val="FF6600"/>
                </a:solidFill>
              </a:rPr>
              <a:t>analysointi </a:t>
            </a:r>
            <a:r>
              <a:rPr lang="et-EE" b="1" dirty="0" smtClean="0">
                <a:solidFill>
                  <a:srgbClr val="FF6600"/>
                </a:solidFill>
              </a:rPr>
              <a:t>v</a:t>
            </a:r>
            <a:r>
              <a:rPr lang="fi-FI" b="1" dirty="0" smtClean="0">
                <a:solidFill>
                  <a:srgbClr val="FF6600"/>
                </a:solidFill>
              </a:rPr>
              <a:t>iidessä</a:t>
            </a:r>
            <a:r>
              <a:rPr lang="fi-FI" b="1" dirty="0">
                <a:solidFill>
                  <a:srgbClr val="FF6600"/>
                </a:solidFill>
              </a:rPr>
              <a:t> </a:t>
            </a:r>
            <a:r>
              <a:rPr lang="fi-FI" b="1" dirty="0" smtClean="0">
                <a:solidFill>
                  <a:srgbClr val="FF6600"/>
                </a:solidFill>
              </a:rPr>
              <a:t>pohjoisviro-laisessa ja eteläsuomalaisessa </a:t>
            </a:r>
            <a:r>
              <a:rPr lang="et-EE" dirty="0" smtClean="0"/>
              <a:t>(</a:t>
            </a:r>
            <a:r>
              <a:rPr lang="fi-FI" dirty="0" smtClean="0"/>
              <a:t>ks</a:t>
            </a:r>
            <a:r>
              <a:rPr lang="et-EE" dirty="0" smtClean="0"/>
              <a:t>. </a:t>
            </a:r>
            <a:r>
              <a:rPr lang="fi-FI" dirty="0" smtClean="0"/>
              <a:t>kuva</a:t>
            </a:r>
            <a:r>
              <a:rPr lang="et-EE" dirty="0" smtClean="0"/>
              <a:t> 1</a:t>
            </a:r>
            <a:r>
              <a:rPr lang="fi-FI" dirty="0" smtClean="0"/>
              <a:t>,</a:t>
            </a:r>
            <a:r>
              <a:rPr lang="et-EE" dirty="0" smtClean="0"/>
              <a:t> </a:t>
            </a:r>
            <a:r>
              <a:rPr lang="fi-FI" dirty="0"/>
              <a:t>s</a:t>
            </a:r>
            <a:r>
              <a:rPr lang="et-EE" dirty="0" smtClean="0"/>
              <a:t>. 8) </a:t>
            </a:r>
            <a:r>
              <a:rPr lang="et-EE" b="1" dirty="0" smtClean="0">
                <a:solidFill>
                  <a:srgbClr val="FF6600"/>
                </a:solidFill>
              </a:rPr>
              <a:t>me</a:t>
            </a:r>
            <a:r>
              <a:rPr lang="fi-FI" b="1" dirty="0" smtClean="0">
                <a:solidFill>
                  <a:srgbClr val="FF6600"/>
                </a:solidFill>
              </a:rPr>
              <a:t>katroniikka-alan yrityksessä sekä kahdessa pohjois-virolaisessa oppilaitoksessa</a:t>
            </a:r>
            <a:r>
              <a:rPr lang="et-EE" b="1" dirty="0" smtClean="0">
                <a:solidFill>
                  <a:srgbClr val="FF6600"/>
                </a:solidFill>
              </a:rPr>
              <a:t>.</a:t>
            </a:r>
            <a:r>
              <a:rPr lang="et-EE" b="1" dirty="0" smtClean="0"/>
              <a:t> </a:t>
            </a:r>
            <a:r>
              <a:rPr lang="fi-FI" dirty="0" smtClean="0"/>
              <a:t>Tutkimuksen loppuraportti valmistui huhtikuussa </a:t>
            </a:r>
            <a:r>
              <a:rPr lang="et-EE" dirty="0" smtClean="0"/>
              <a:t>2012.</a:t>
            </a:r>
            <a:r>
              <a:rPr lang="et-EE" b="1" dirty="0" smtClean="0">
                <a:solidFill>
                  <a:srgbClr val="FF6600"/>
                </a:solidFill>
              </a:rPr>
              <a:t> </a:t>
            </a:r>
            <a:endParaRPr lang="et-EE" sz="900" b="1" dirty="0"/>
          </a:p>
          <a:p>
            <a:pPr marL="0" indent="0" algn="just">
              <a:lnSpc>
                <a:spcPct val="114000"/>
              </a:lnSpc>
              <a:buNone/>
            </a:pPr>
            <a:r>
              <a:rPr lang="et-EE" sz="900" b="1" dirty="0" smtClean="0"/>
              <a:t/>
            </a:r>
            <a:br>
              <a:rPr lang="et-EE" sz="900" b="1" dirty="0" smtClean="0"/>
            </a:br>
            <a:r>
              <a:rPr lang="fi-FI" dirty="0" smtClean="0"/>
              <a:t>Lähtötiedot kerättiin sähköisellä kyselylomakkeella ja haastatteluilla</a:t>
            </a:r>
            <a:r>
              <a:rPr lang="et-EE" dirty="0" smtClean="0"/>
              <a:t>.</a:t>
            </a:r>
            <a:r>
              <a:rPr lang="et-EE" sz="900" dirty="0" smtClean="0"/>
              <a:t> </a:t>
            </a:r>
          </a:p>
          <a:p>
            <a:pPr marL="0" indent="0" algn="just">
              <a:lnSpc>
                <a:spcPct val="114000"/>
              </a:lnSpc>
              <a:buNone/>
            </a:pPr>
            <a:r>
              <a:rPr lang="fi-FI" dirty="0" smtClean="0"/>
              <a:t>Tutkimus toteutettiin pilottiprojektina, joka voidaan myöhemmin toistaa laajempana.</a:t>
            </a:r>
            <a:endParaRPr lang="et-EE" dirty="0"/>
          </a:p>
        </p:txBody>
      </p:sp>
      <p:sp>
        <p:nvSpPr>
          <p:cNvPr id="3" name="Title 2"/>
          <p:cNvSpPr>
            <a:spLocks noGrp="1"/>
          </p:cNvSpPr>
          <p:nvPr>
            <p:ph type="title"/>
          </p:nvPr>
        </p:nvSpPr>
        <p:spPr>
          <a:xfrm>
            <a:off x="323850" y="188913"/>
            <a:ext cx="7560518" cy="868362"/>
          </a:xfrm>
        </p:spPr>
        <p:txBody>
          <a:bodyPr/>
          <a:lstStyle/>
          <a:p>
            <a:r>
              <a:rPr lang="fi-FI" dirty="0" smtClean="0"/>
              <a:t>TUTKIMUKSEN ESITTELY</a:t>
            </a:r>
            <a:r>
              <a:rPr lang="et-EE" dirty="0" smtClean="0"/>
              <a:t/>
            </a:r>
            <a:br>
              <a:rPr lang="et-EE" dirty="0" smtClean="0"/>
            </a:br>
            <a:r>
              <a:rPr lang="fi-FI" dirty="0" smtClean="0"/>
              <a:t>Toteutus</a:t>
            </a:r>
            <a:endParaRPr lang="et-EE" dirty="0"/>
          </a:p>
        </p:txBody>
      </p:sp>
    </p:spTree>
    <p:extLst>
      <p:ext uri="{BB962C8B-B14F-4D97-AF65-F5344CB8AC3E}">
        <p14:creationId xmlns="" xmlns:p14="http://schemas.microsoft.com/office/powerpoint/2010/main" val="1369828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smtClean="0"/>
              <a:t>TUTKIMUKSEN ESITTELY</a:t>
            </a:r>
            <a:r>
              <a:rPr lang="et-EE" dirty="0" smtClean="0"/>
              <a:t/>
            </a:r>
            <a:br>
              <a:rPr lang="et-EE" dirty="0" smtClean="0"/>
            </a:br>
            <a:r>
              <a:rPr lang="et-EE" dirty="0" smtClean="0"/>
              <a:t>Pro</a:t>
            </a:r>
            <a:r>
              <a:rPr lang="fi-FI" dirty="0" smtClean="0"/>
              <a:t>jektin alueellinen kattavuus</a:t>
            </a:r>
            <a:endParaRPr lang="en-US" dirty="0"/>
          </a:p>
        </p:txBody>
      </p:sp>
      <p:pic>
        <p:nvPicPr>
          <p:cNvPr id="4" name="Picture 3" descr="http://www.centralbaltic.eu/images/stories/imagebrowser/Maps/SFE_new_map.jpg"/>
          <p:cNvPicPr/>
          <p:nvPr/>
        </p:nvPicPr>
        <p:blipFill>
          <a:blip r:embed="rId2" cstate="print"/>
          <a:srcRect/>
          <a:stretch>
            <a:fillRect/>
          </a:stretch>
        </p:blipFill>
        <p:spPr bwMode="auto">
          <a:xfrm>
            <a:off x="827584" y="1340768"/>
            <a:ext cx="5688632" cy="4824536"/>
          </a:xfrm>
          <a:prstGeom prst="rect">
            <a:avLst/>
          </a:prstGeom>
          <a:noFill/>
          <a:ln w="9525">
            <a:noFill/>
            <a:miter lim="800000"/>
            <a:headEnd/>
            <a:tailEnd/>
          </a:ln>
        </p:spPr>
      </p:pic>
      <p:sp>
        <p:nvSpPr>
          <p:cNvPr id="5" name="TextBox 4"/>
          <p:cNvSpPr txBox="1"/>
          <p:nvPr/>
        </p:nvSpPr>
        <p:spPr>
          <a:xfrm>
            <a:off x="4211960" y="6309320"/>
            <a:ext cx="4824536" cy="246221"/>
          </a:xfrm>
          <a:prstGeom prst="rect">
            <a:avLst/>
          </a:prstGeom>
          <a:noFill/>
        </p:spPr>
        <p:txBody>
          <a:bodyPr wrap="square" rtlCol="0">
            <a:spAutoFit/>
          </a:bodyPr>
          <a:lstStyle/>
          <a:p>
            <a:r>
              <a:rPr lang="fi-FI" sz="1000" dirty="0" smtClean="0">
                <a:solidFill>
                  <a:srgbClr val="003399"/>
                </a:solidFill>
              </a:rPr>
              <a:t>Lähde</a:t>
            </a:r>
            <a:r>
              <a:rPr lang="et-EE" sz="1000" dirty="0" smtClean="0">
                <a:solidFill>
                  <a:srgbClr val="003399"/>
                </a:solidFill>
              </a:rPr>
              <a:t>:</a:t>
            </a:r>
            <a:r>
              <a:rPr lang="en-US" sz="1000" dirty="0" smtClean="0">
                <a:solidFill>
                  <a:srgbClr val="003399"/>
                </a:solidFill>
                <a:hlinkClick r:id="rId3"/>
              </a:rPr>
              <a:t>http://www.centralbaltic.eu/programme</a:t>
            </a:r>
            <a:r>
              <a:rPr lang="et-EE" sz="1000" dirty="0" smtClean="0">
                <a:solidFill>
                  <a:srgbClr val="003399"/>
                </a:solidFill>
              </a:rPr>
              <a:t>, </a:t>
            </a:r>
            <a:r>
              <a:rPr lang="fi-FI" sz="1000" dirty="0" smtClean="0">
                <a:solidFill>
                  <a:srgbClr val="010163"/>
                </a:solidFill>
              </a:rPr>
              <a:t>täydentänyt </a:t>
            </a:r>
            <a:r>
              <a:rPr lang="et-EE" sz="1000" dirty="0" smtClean="0">
                <a:solidFill>
                  <a:srgbClr val="010163"/>
                </a:solidFill>
              </a:rPr>
              <a:t>HeiVäl Consulting</a:t>
            </a:r>
            <a:endParaRPr lang="en-US" sz="1000" dirty="0">
              <a:solidFill>
                <a:srgbClr val="010163"/>
              </a:solidFill>
            </a:endParaRPr>
          </a:p>
        </p:txBody>
      </p:sp>
      <p:sp>
        <p:nvSpPr>
          <p:cNvPr id="8" name="Oval 7"/>
          <p:cNvSpPr/>
          <p:nvPr/>
        </p:nvSpPr>
        <p:spPr bwMode="auto">
          <a:xfrm rot="21181883">
            <a:off x="3101310" y="2369131"/>
            <a:ext cx="2759727" cy="85177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915816" y="3228469"/>
            <a:ext cx="1300356" cy="338554"/>
          </a:xfrm>
          <a:prstGeom prst="rect">
            <a:avLst/>
          </a:prstGeom>
          <a:noFill/>
        </p:spPr>
        <p:txBody>
          <a:bodyPr wrap="none" rtlCol="0">
            <a:spAutoFit/>
          </a:bodyPr>
          <a:lstStyle/>
          <a:p>
            <a:r>
              <a:rPr lang="fi-FI" sz="1600" dirty="0" smtClean="0">
                <a:solidFill>
                  <a:srgbClr val="003399"/>
                </a:solidFill>
              </a:rPr>
              <a:t>Etelä-Suomi</a:t>
            </a:r>
            <a:endParaRPr lang="en-US" sz="1600" dirty="0">
              <a:solidFill>
                <a:srgbClr val="003399"/>
              </a:solidFill>
            </a:endParaRPr>
          </a:p>
        </p:txBody>
      </p:sp>
      <p:sp>
        <p:nvSpPr>
          <p:cNvPr id="9" name="Oval 8"/>
          <p:cNvSpPr/>
          <p:nvPr/>
        </p:nvSpPr>
        <p:spPr bwMode="auto">
          <a:xfrm rot="8892622">
            <a:off x="3367881" y="3327322"/>
            <a:ext cx="2759727" cy="1093615"/>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827584" y="1340768"/>
            <a:ext cx="3528392" cy="288032"/>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i-FI" sz="1200" dirty="0" smtClean="0">
                <a:solidFill>
                  <a:srgbClr val="003399"/>
                </a:solidFill>
              </a:rPr>
              <a:t>Etelä-Suomi </a:t>
            </a:r>
            <a:r>
              <a:rPr lang="et-EE" sz="1200" dirty="0" smtClean="0">
                <a:solidFill>
                  <a:srgbClr val="003399"/>
                </a:solidFill>
              </a:rPr>
              <a:t>ja P</a:t>
            </a:r>
            <a:r>
              <a:rPr lang="fi-FI" sz="1200" dirty="0" smtClean="0">
                <a:solidFill>
                  <a:srgbClr val="003399"/>
                </a:solidFill>
              </a:rPr>
              <a:t>ohjois-Viro</a:t>
            </a:r>
            <a:endParaRPr lang="en-US" sz="1200" dirty="0">
              <a:solidFill>
                <a:srgbClr val="003399"/>
              </a:solidFill>
            </a:endParaRPr>
          </a:p>
        </p:txBody>
      </p:sp>
      <p:sp>
        <p:nvSpPr>
          <p:cNvPr id="13" name="TextBox 12"/>
          <p:cNvSpPr txBox="1">
            <a:spLocks/>
          </p:cNvSpPr>
          <p:nvPr/>
        </p:nvSpPr>
        <p:spPr>
          <a:xfrm>
            <a:off x="1214414" y="5286388"/>
            <a:ext cx="714380" cy="8284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700"/>
              </a:spcAft>
            </a:pPr>
            <a:r>
              <a:rPr lang="et-EE" sz="600" dirty="0" smtClean="0">
                <a:solidFill>
                  <a:srgbClr val="010163"/>
                </a:solidFill>
              </a:rPr>
              <a:t>- </a:t>
            </a:r>
            <a:r>
              <a:rPr lang="fi-FI" sz="600" dirty="0" smtClean="0">
                <a:solidFill>
                  <a:srgbClr val="010163"/>
                </a:solidFill>
              </a:rPr>
              <a:t>Projektin vaikutusalue</a:t>
            </a:r>
            <a:r>
              <a:rPr lang="et-EE" sz="600" dirty="0" smtClean="0">
                <a:solidFill>
                  <a:srgbClr val="010163"/>
                </a:solidFill>
              </a:rPr>
              <a:t/>
            </a:r>
            <a:br>
              <a:rPr lang="et-EE" sz="600" dirty="0" smtClean="0">
                <a:solidFill>
                  <a:srgbClr val="010163"/>
                </a:solidFill>
              </a:rPr>
            </a:br>
            <a:r>
              <a:rPr lang="et-EE" sz="600" dirty="0" smtClean="0">
                <a:solidFill>
                  <a:srgbClr val="010163"/>
                </a:solidFill>
              </a:rPr>
              <a:t>- </a:t>
            </a:r>
            <a:r>
              <a:rPr lang="fi-FI" sz="600" dirty="0" smtClean="0">
                <a:solidFill>
                  <a:srgbClr val="010163"/>
                </a:solidFill>
              </a:rPr>
              <a:t>Vaikutusalue</a:t>
            </a:r>
            <a:endParaRPr lang="et-EE" sz="600" dirty="0" smtClean="0">
              <a:solidFill>
                <a:srgbClr val="010163"/>
              </a:solidFill>
            </a:endParaRPr>
          </a:p>
          <a:p>
            <a:pPr>
              <a:spcAft>
                <a:spcPts val="700"/>
              </a:spcAft>
            </a:pPr>
            <a:r>
              <a:rPr lang="et-EE" sz="600" dirty="0" smtClean="0">
                <a:solidFill>
                  <a:srgbClr val="010163"/>
                </a:solidFill>
              </a:rPr>
              <a:t>- </a:t>
            </a:r>
            <a:r>
              <a:rPr lang="fi-FI" sz="600" dirty="0" smtClean="0">
                <a:solidFill>
                  <a:srgbClr val="010163"/>
                </a:solidFill>
              </a:rPr>
              <a:t>EU:n jäsenvaltiot</a:t>
            </a:r>
            <a:r>
              <a:rPr lang="et-EE" sz="600" dirty="0" smtClean="0">
                <a:solidFill>
                  <a:srgbClr val="010163"/>
                </a:solidFill>
              </a:rPr>
              <a:t/>
            </a:r>
            <a:br>
              <a:rPr lang="et-EE" sz="600" dirty="0" smtClean="0">
                <a:solidFill>
                  <a:srgbClr val="010163"/>
                </a:solidFill>
              </a:rPr>
            </a:br>
            <a:r>
              <a:rPr lang="et-EE" sz="600" dirty="0" smtClean="0">
                <a:solidFill>
                  <a:srgbClr val="010163"/>
                </a:solidFill>
              </a:rPr>
              <a:t>- </a:t>
            </a:r>
            <a:r>
              <a:rPr lang="fi-FI" sz="600" dirty="0" smtClean="0">
                <a:solidFill>
                  <a:srgbClr val="010163"/>
                </a:solidFill>
              </a:rPr>
              <a:t>Ei EU:n jäsenvaltiot</a:t>
            </a:r>
            <a:endParaRPr lang="et-EE" sz="600" dirty="0" smtClean="0">
              <a:solidFill>
                <a:srgbClr val="010163"/>
              </a:solidFill>
            </a:endParaRPr>
          </a:p>
        </p:txBody>
      </p:sp>
      <p:sp>
        <p:nvSpPr>
          <p:cNvPr id="7" name="TextBox 6"/>
          <p:cNvSpPr txBox="1"/>
          <p:nvPr/>
        </p:nvSpPr>
        <p:spPr>
          <a:xfrm>
            <a:off x="2843808" y="3567023"/>
            <a:ext cx="1328697" cy="338554"/>
          </a:xfrm>
          <a:prstGeom prst="rect">
            <a:avLst/>
          </a:prstGeom>
          <a:noFill/>
        </p:spPr>
        <p:txBody>
          <a:bodyPr wrap="none" rtlCol="0">
            <a:spAutoFit/>
          </a:bodyPr>
          <a:lstStyle/>
          <a:p>
            <a:r>
              <a:rPr lang="fi-FI" sz="1600" dirty="0" smtClean="0">
                <a:solidFill>
                  <a:srgbClr val="003399"/>
                </a:solidFill>
              </a:rPr>
              <a:t>Pohjois-Viro</a:t>
            </a:r>
            <a:endParaRPr lang="en-US" sz="1600" dirty="0">
              <a:solidFill>
                <a:srgbClr val="003399"/>
              </a:solidFill>
            </a:endParaRPr>
          </a:p>
        </p:txBody>
      </p:sp>
      <p:sp>
        <p:nvSpPr>
          <p:cNvPr id="11" name="TextBox 10"/>
          <p:cNvSpPr txBox="1"/>
          <p:nvPr/>
        </p:nvSpPr>
        <p:spPr>
          <a:xfrm>
            <a:off x="395536" y="6165304"/>
            <a:ext cx="3384376" cy="400110"/>
          </a:xfrm>
          <a:prstGeom prst="rect">
            <a:avLst/>
          </a:prstGeom>
          <a:noFill/>
        </p:spPr>
        <p:txBody>
          <a:bodyPr wrap="square" rtlCol="0">
            <a:spAutoFit/>
          </a:bodyPr>
          <a:lstStyle/>
          <a:p>
            <a:r>
              <a:rPr lang="fi-FI" sz="2000" dirty="0" smtClean="0">
                <a:solidFill>
                  <a:srgbClr val="010163"/>
                </a:solidFill>
              </a:rPr>
              <a:t>Kuva </a:t>
            </a:r>
            <a:r>
              <a:rPr lang="et-EE" sz="2000" dirty="0" smtClean="0">
                <a:solidFill>
                  <a:srgbClr val="010163"/>
                </a:solidFill>
              </a:rPr>
              <a:t>1. </a:t>
            </a:r>
            <a:r>
              <a:rPr lang="fi-FI" sz="2000" dirty="0" smtClean="0">
                <a:solidFill>
                  <a:srgbClr val="010163"/>
                </a:solidFill>
              </a:rPr>
              <a:t>Projektin rajaus</a:t>
            </a:r>
            <a:r>
              <a:rPr lang="et-EE" sz="2000" dirty="0" smtClean="0">
                <a:solidFill>
                  <a:srgbClr val="010163"/>
                </a:solidFill>
              </a:rPr>
              <a:t>.</a:t>
            </a:r>
            <a:endParaRPr lang="en-US" sz="2000" dirty="0">
              <a:solidFill>
                <a:srgbClr val="010163"/>
              </a:solidFill>
            </a:endParaRPr>
          </a:p>
        </p:txBody>
      </p:sp>
      <p:sp>
        <p:nvSpPr>
          <p:cNvPr id="14" name="TextBox 13"/>
          <p:cNvSpPr txBox="1"/>
          <p:nvPr/>
        </p:nvSpPr>
        <p:spPr>
          <a:xfrm>
            <a:off x="6948264" y="2708920"/>
            <a:ext cx="1596912" cy="338554"/>
          </a:xfrm>
          <a:prstGeom prst="rect">
            <a:avLst/>
          </a:prstGeom>
          <a:noFill/>
          <a:ln w="9525">
            <a:solidFill>
              <a:srgbClr val="010163"/>
            </a:solidFill>
          </a:ln>
        </p:spPr>
        <p:txBody>
          <a:bodyPr wrap="none" rtlCol="0">
            <a:spAutoFit/>
          </a:bodyPr>
          <a:lstStyle/>
          <a:p>
            <a:r>
              <a:rPr lang="fi-FI" sz="1600" dirty="0" smtClean="0">
                <a:solidFill>
                  <a:srgbClr val="003399"/>
                </a:solidFill>
              </a:rPr>
              <a:t>Projektin rajaus</a:t>
            </a:r>
            <a:endParaRPr lang="en-US" sz="1600" dirty="0">
              <a:solidFill>
                <a:srgbClr val="003399"/>
              </a:solidFill>
            </a:endParaRPr>
          </a:p>
        </p:txBody>
      </p:sp>
      <p:cxnSp>
        <p:nvCxnSpPr>
          <p:cNvPr id="10" name="Straight Arrow Connector 9"/>
          <p:cNvCxnSpPr/>
          <p:nvPr/>
        </p:nvCxnSpPr>
        <p:spPr bwMode="auto">
          <a:xfrm flipH="1" flipV="1">
            <a:off x="5796136" y="2708920"/>
            <a:ext cx="1080120" cy="72008"/>
          </a:xfrm>
          <a:prstGeom prst="straightConnector1">
            <a:avLst/>
          </a:prstGeom>
          <a:gradFill rotWithShape="1">
            <a:gsLst>
              <a:gs pos="0">
                <a:srgbClr val="7D7DB3"/>
              </a:gs>
              <a:gs pos="100000">
                <a:srgbClr val="7878B0"/>
              </a:gs>
            </a:gsLst>
            <a:lin ang="5400000" scaled="1"/>
          </a:gradFill>
          <a:ln w="9525" cap="flat" cmpd="sng" algn="ctr">
            <a:solidFill>
              <a:srgbClr val="FF0000"/>
            </a:solidFill>
            <a:prstDash val="solid"/>
            <a:bevel/>
            <a:headEnd type="none" w="med" len="med"/>
            <a:tailEnd type="triangle"/>
          </a:ln>
          <a:effectLst/>
        </p:spPr>
      </p:cxnSp>
      <p:cxnSp>
        <p:nvCxnSpPr>
          <p:cNvPr id="15" name="Straight Arrow Connector 14"/>
          <p:cNvCxnSpPr/>
          <p:nvPr/>
        </p:nvCxnSpPr>
        <p:spPr bwMode="auto">
          <a:xfrm flipH="1">
            <a:off x="5940152" y="2924944"/>
            <a:ext cx="936104" cy="212102"/>
          </a:xfrm>
          <a:prstGeom prst="straightConnector1">
            <a:avLst/>
          </a:prstGeom>
          <a:gradFill rotWithShape="1">
            <a:gsLst>
              <a:gs pos="0">
                <a:srgbClr val="7D7DB3"/>
              </a:gs>
              <a:gs pos="100000">
                <a:srgbClr val="7878B0"/>
              </a:gs>
            </a:gsLst>
            <a:lin ang="5400000" scaled="1"/>
          </a:gradFill>
          <a:ln w="9525" cap="flat" cmpd="sng" algn="ctr">
            <a:solidFill>
              <a:srgbClr val="FF0000"/>
            </a:solidFill>
            <a:prstDash val="solid"/>
            <a:bevel/>
            <a:headEnd type="none" w="med" len="med"/>
            <a:tailEnd type="triangle"/>
          </a:ln>
          <a:effectLst/>
        </p:spPr>
      </p:cxnSp>
      <p:sp>
        <p:nvSpPr>
          <p:cNvPr id="16" name="TextBox 15"/>
          <p:cNvSpPr txBox="1"/>
          <p:nvPr/>
        </p:nvSpPr>
        <p:spPr>
          <a:xfrm>
            <a:off x="7524328" y="4005064"/>
            <a:ext cx="1296144" cy="1077218"/>
          </a:xfrm>
          <a:prstGeom prst="rect">
            <a:avLst/>
          </a:prstGeom>
          <a:noFill/>
          <a:ln w="9525">
            <a:noFill/>
          </a:ln>
        </p:spPr>
        <p:txBody>
          <a:bodyPr wrap="square" rtlCol="0">
            <a:spAutoFit/>
          </a:bodyPr>
          <a:lstStyle/>
          <a:p>
            <a:r>
              <a:rPr lang="fi-FI" sz="1600" dirty="0" smtClean="0">
                <a:solidFill>
                  <a:srgbClr val="003399"/>
                </a:solidFill>
              </a:rPr>
              <a:t>Mukana olleiden yritysten sijainti</a:t>
            </a:r>
            <a:endParaRPr lang="en-US" sz="1600" dirty="0">
              <a:solidFill>
                <a:srgbClr val="003399"/>
              </a:solidFill>
            </a:endParaRPr>
          </a:p>
        </p:txBody>
      </p:sp>
      <p:sp>
        <p:nvSpPr>
          <p:cNvPr id="19" name="Oval 18"/>
          <p:cNvSpPr/>
          <p:nvPr/>
        </p:nvSpPr>
        <p:spPr bwMode="auto">
          <a:xfrm>
            <a:off x="7020272" y="4077072"/>
            <a:ext cx="360040" cy="216024"/>
          </a:xfrm>
          <a:prstGeom prst="ellipse">
            <a:avLst/>
          </a:prstGeom>
          <a:solidFill>
            <a:srgbClr val="FA740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Oval 19"/>
          <p:cNvSpPr/>
          <p:nvPr/>
        </p:nvSpPr>
        <p:spPr bwMode="auto">
          <a:xfrm rot="5900884">
            <a:off x="4579202" y="3464833"/>
            <a:ext cx="413375" cy="226145"/>
          </a:xfrm>
          <a:prstGeom prst="ellipse">
            <a:avLst/>
          </a:prstGeom>
          <a:solidFill>
            <a:srgbClr val="FA740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 name="Oval 21"/>
          <p:cNvSpPr/>
          <p:nvPr/>
        </p:nvSpPr>
        <p:spPr bwMode="auto">
          <a:xfrm rot="1696707">
            <a:off x="3495146" y="2575080"/>
            <a:ext cx="442552" cy="231316"/>
          </a:xfrm>
          <a:prstGeom prst="ellipse">
            <a:avLst/>
          </a:prstGeom>
          <a:solidFill>
            <a:srgbClr val="FA740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1700808"/>
            <a:ext cx="8568952" cy="4824535"/>
          </a:xfrm>
          <a:noFill/>
        </p:spPr>
        <p:txBody>
          <a:bodyPr/>
          <a:lstStyle/>
          <a:p>
            <a:pPr marL="0" algn="just">
              <a:lnSpc>
                <a:spcPct val="114000"/>
              </a:lnSpc>
              <a:spcBef>
                <a:spcPts val="24"/>
              </a:spcBef>
              <a:buNone/>
            </a:pPr>
            <a:r>
              <a:rPr lang="fi-FI" b="1" dirty="0" smtClean="0">
                <a:solidFill>
                  <a:srgbClr val="FF6600"/>
                </a:solidFill>
              </a:rPr>
              <a:t>Tutkimuksessa käytettiin kahta haastattelulomaketta </a:t>
            </a:r>
            <a:r>
              <a:rPr lang="et-EE" b="1" dirty="0" smtClean="0">
                <a:solidFill>
                  <a:srgbClr val="FF6600"/>
                </a:solidFill>
              </a:rPr>
              <a:t>– </a:t>
            </a:r>
            <a:r>
              <a:rPr lang="fi-FI" b="1" dirty="0" smtClean="0">
                <a:solidFill>
                  <a:srgbClr val="FF6600"/>
                </a:solidFill>
              </a:rPr>
              <a:t>toista yrityksille ja toista oppilaitoksille</a:t>
            </a:r>
            <a:r>
              <a:rPr lang="et-EE" b="1" dirty="0" smtClean="0">
                <a:solidFill>
                  <a:srgbClr val="FF6600"/>
                </a:solidFill>
              </a:rPr>
              <a:t>. </a:t>
            </a:r>
            <a:endParaRPr lang="fi-FI" b="1" dirty="0" smtClean="0">
              <a:solidFill>
                <a:srgbClr val="FF6600"/>
              </a:solidFill>
            </a:endParaRPr>
          </a:p>
          <a:p>
            <a:pPr marL="0" algn="just">
              <a:lnSpc>
                <a:spcPct val="114000"/>
              </a:lnSpc>
              <a:spcBef>
                <a:spcPts val="24"/>
              </a:spcBef>
              <a:buNone/>
            </a:pPr>
            <a:r>
              <a:rPr lang="et-EE" dirty="0" smtClean="0"/>
              <a:t>M</a:t>
            </a:r>
            <a:r>
              <a:rPr lang="fi-FI" dirty="0" smtClean="0"/>
              <a:t>olemmat lomakkeet olivat kaksiosaisia</a:t>
            </a:r>
            <a:r>
              <a:rPr lang="et-EE" dirty="0" smtClean="0"/>
              <a:t>: </a:t>
            </a:r>
          </a:p>
          <a:p>
            <a:pPr marL="0" algn="just">
              <a:lnSpc>
                <a:spcPct val="114000"/>
              </a:lnSpc>
              <a:spcBef>
                <a:spcPts val="24"/>
              </a:spcBef>
              <a:buNone/>
            </a:pPr>
            <a:r>
              <a:rPr lang="et-EE" dirty="0" smtClean="0"/>
              <a:t>1.) </a:t>
            </a:r>
            <a:r>
              <a:rPr lang="fi-FI" dirty="0" smtClean="0"/>
              <a:t> Taustatiedot; organisaatioiden taustan määrittelemiseksi</a:t>
            </a:r>
          </a:p>
          <a:p>
            <a:pPr marL="0" algn="just">
              <a:lnSpc>
                <a:spcPct val="114000"/>
              </a:lnSpc>
              <a:spcBef>
                <a:spcPts val="24"/>
              </a:spcBef>
              <a:buNone/>
            </a:pPr>
            <a:r>
              <a:rPr lang="et-EE" dirty="0" smtClean="0"/>
              <a:t>2.)</a:t>
            </a:r>
            <a:r>
              <a:rPr lang="fi-FI" dirty="0" smtClean="0"/>
              <a:t> Osaamiset; mekatroniikka-alan yritysten tarvitsemien ja oppilaitosten tarjoamien osaamisten tunnistamiseksi</a:t>
            </a:r>
            <a:r>
              <a:rPr lang="et-EE" dirty="0" smtClean="0"/>
              <a:t>.</a:t>
            </a:r>
          </a:p>
          <a:p>
            <a:pPr marL="0" indent="-457200" algn="just">
              <a:spcBef>
                <a:spcPts val="24"/>
              </a:spcBef>
              <a:buNone/>
            </a:pPr>
            <a:r>
              <a:rPr lang="et-EE" dirty="0" smtClean="0"/>
              <a:t/>
            </a:r>
            <a:br>
              <a:rPr lang="et-EE" dirty="0" smtClean="0"/>
            </a:br>
            <a:r>
              <a:rPr lang="et-EE" sz="1600" dirty="0" smtClean="0"/>
              <a:t/>
            </a:r>
            <a:br>
              <a:rPr lang="et-EE" sz="1600" dirty="0" smtClean="0"/>
            </a:br>
            <a:endParaRPr lang="et-EE" sz="1600" dirty="0" smtClean="0"/>
          </a:p>
          <a:p>
            <a:pPr marL="0" indent="-457200">
              <a:spcBef>
                <a:spcPts val="24"/>
              </a:spcBef>
            </a:pPr>
            <a:endParaRPr lang="et-EE" sz="1600" dirty="0" smtClean="0"/>
          </a:p>
          <a:p>
            <a:pPr marL="0" indent="-457200">
              <a:spcBef>
                <a:spcPts val="24"/>
              </a:spcBef>
              <a:buNone/>
            </a:pPr>
            <a:endParaRPr lang="et-EE" sz="1600" dirty="0" smtClean="0"/>
          </a:p>
          <a:p>
            <a:pPr marL="0" indent="-457200">
              <a:spcBef>
                <a:spcPts val="24"/>
              </a:spcBef>
              <a:buNone/>
            </a:pPr>
            <a:endParaRPr lang="et-EE" sz="1600" dirty="0" smtClean="0"/>
          </a:p>
          <a:p>
            <a:pPr marL="0" indent="-457200">
              <a:spcBef>
                <a:spcPts val="0"/>
              </a:spcBef>
              <a:buNone/>
            </a:pPr>
            <a:endParaRPr lang="et-EE" sz="1600" dirty="0" smtClean="0"/>
          </a:p>
          <a:p>
            <a:endParaRPr lang="et-EE" dirty="0" smtClean="0"/>
          </a:p>
          <a:p>
            <a:pPr>
              <a:buNone/>
            </a:pPr>
            <a:endParaRPr lang="en-US" dirty="0"/>
          </a:p>
        </p:txBody>
      </p:sp>
      <p:sp>
        <p:nvSpPr>
          <p:cNvPr id="3" name="Title 2"/>
          <p:cNvSpPr>
            <a:spLocks noGrp="1"/>
          </p:cNvSpPr>
          <p:nvPr>
            <p:ph type="title"/>
          </p:nvPr>
        </p:nvSpPr>
        <p:spPr/>
        <p:txBody>
          <a:bodyPr/>
          <a:lstStyle/>
          <a:p>
            <a:r>
              <a:rPr lang="fi-FI" dirty="0" smtClean="0"/>
              <a:t>TUTKIMUKSEN ESITTELY</a:t>
            </a:r>
            <a:r>
              <a:rPr lang="et-EE" dirty="0" smtClean="0"/>
              <a:t/>
            </a:r>
            <a:br>
              <a:rPr lang="et-EE" dirty="0" smtClean="0"/>
            </a:br>
            <a:r>
              <a:rPr lang="fi-FI" dirty="0" smtClean="0"/>
              <a:t>Haastattelulomake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39138</TotalTime>
  <Words>2945</Words>
  <Application>Microsoft Office PowerPoint</Application>
  <PresentationFormat>Ekraaniseanss (4:3)</PresentationFormat>
  <Paragraphs>554</Paragraphs>
  <Slides>57</Slides>
  <Notes>3</Notes>
  <HiddenSlides>0</HiddenSlides>
  <MMClips>0</MMClips>
  <ScaleCrop>false</ScaleCrop>
  <HeadingPairs>
    <vt:vector size="6" baseType="variant">
      <vt:variant>
        <vt:lpstr>Kujundus</vt:lpstr>
      </vt:variant>
      <vt:variant>
        <vt:i4>3</vt:i4>
      </vt:variant>
      <vt:variant>
        <vt:lpstr>Manustatud OLE-serverid</vt:lpstr>
      </vt:variant>
      <vt:variant>
        <vt:i4>2</vt:i4>
      </vt:variant>
      <vt:variant>
        <vt:lpstr>Slaiditiitlid</vt:lpstr>
      </vt:variant>
      <vt:variant>
        <vt:i4>57</vt:i4>
      </vt:variant>
    </vt:vector>
  </HeadingPairs>
  <TitlesOfParts>
    <vt:vector size="62" baseType="lpstr">
      <vt:lpstr>3_Custom Design</vt:lpstr>
      <vt:lpstr>Custom Design</vt:lpstr>
      <vt:lpstr>Default Design</vt:lpstr>
      <vt:lpstr>Equation</vt:lpstr>
      <vt:lpstr>Worksheet</vt:lpstr>
      <vt:lpstr>Slaid 1</vt:lpstr>
      <vt:lpstr>SISÄLTÖ</vt:lpstr>
      <vt:lpstr>SISÄLTÖ</vt:lpstr>
      <vt:lpstr>SISÄLTÖ</vt:lpstr>
      <vt:lpstr>TUTKIMUKSEN ESITTELY Johdanto</vt:lpstr>
      <vt:lpstr>TUTKIMUKSEN ESITTELY Tavoite</vt:lpstr>
      <vt:lpstr>TUTKIMUKSEN ESITTELY Toteutus</vt:lpstr>
      <vt:lpstr>TUTKIMUKSEN ESITTELY Projektin alueellinen kattavuus</vt:lpstr>
      <vt:lpstr>TUTKIMUKSEN ESITTELY Haastattelulomake</vt:lpstr>
      <vt:lpstr>TUTKIMUKSEN ESITTELY Raportin rakenne</vt:lpstr>
      <vt:lpstr>TUTKIMUKSEN ESITTELY Tilaaja ja toteuttaja</vt:lpstr>
      <vt:lpstr>TUTKIMUSTULOSTEN ESITTELY Johdanto</vt:lpstr>
      <vt:lpstr>TUTKIMUSTULOSTEN ESITTELY Henkilöresurssien osaamisalueet mekatroniikka-alalla</vt:lpstr>
      <vt:lpstr>TUTKIMUSTULOSTEN ESITTELY Mekatroniikka-alan työtehtävät</vt:lpstr>
      <vt:lpstr>TUTKIMUSTULOSTEN ESITTELY Mekatroniikka-alan tehtävien ryhmittely</vt:lpstr>
      <vt:lpstr>TUTKIMUSTULOSTEN ESITTELY Vertailutuloksia</vt:lpstr>
      <vt:lpstr>TUTKIMUSTULOSTEN ESITTELY Vertailutuloksia</vt:lpstr>
      <vt:lpstr>TUTKIMUSTULOSTEN ESITTELY Vertailutuloksia</vt:lpstr>
      <vt:lpstr>TUTKIMUSTULOSTEN ESITTELY Vertailutuloksia</vt:lpstr>
      <vt:lpstr>TUTKIMUSTULOSTEN ESITTELY Vertailutuloksia</vt:lpstr>
      <vt:lpstr>TUTKIMUSTULOSTEN ESITTELY Vertailutuloksia</vt:lpstr>
      <vt:lpstr>TUTKIMUSTULOSTEN ESITTELY Vertailutuloksia</vt:lpstr>
      <vt:lpstr>TUTKIMUSTULOSTEN ESITTELY Vertailutuloksia</vt:lpstr>
      <vt:lpstr>TUTKIMUSTULOSTEN ESITTELY Yhteenveto vertailutuloksista</vt:lpstr>
      <vt:lpstr>TUTKIMUSTULOSTEN ESITTELY Mekatroniikka-alan työntekijätarve</vt:lpstr>
      <vt:lpstr>TUTKIMUSTULOSTEN ESITTELY Mekatroniikka-alan työtehtävät tänään</vt:lpstr>
      <vt:lpstr>TUTKIMUSTULOSTEN ESITTELY  Mekatroniikka-alan työtehtävät tänään</vt:lpstr>
      <vt:lpstr>TUTKIMUSTULOSTEN ESITTELY Työntekijätarpeen muutos työtehtävittäin</vt:lpstr>
      <vt:lpstr>TUTKIMUSTULOSTEN ESITTELY Työntekijätarpeen muutos työtehtävittäin</vt:lpstr>
      <vt:lpstr>TUTKIMUSTULOSTEN ESITTELY Työntekijätarpeen muutos 3-5 vuoden kuluessa</vt:lpstr>
      <vt:lpstr>TUTKIMUSTULOSTEN ESITTELY Työntekijätarpeen muutos 3-5 vuoden kuluessa</vt:lpstr>
      <vt:lpstr>TUTKIMUSTULOSTEN ESITTELY Osaamisen määrällinen tarve työtehtävittäin </vt:lpstr>
      <vt:lpstr>TUTKIMUSTULOSTEN ESITTELY  Osaamisen määrällinen tarve työtehtävittäin </vt:lpstr>
      <vt:lpstr>TUTKIMUSTULOSTEN ESITTELY Osaamisalueiden ryhmittely</vt:lpstr>
      <vt:lpstr>TUTKIKUSTULOSTEN ESITTELY Suurimmat osaamistarpeet tänään ja 3-5 vuoden kuluessa</vt:lpstr>
      <vt:lpstr>TUTKIMUSTULOSTEN ESITTELY Suurimmat osaamistarpeet tänään ja 3-5 vuoden kuluessa</vt:lpstr>
      <vt:lpstr>TUTKIMUSTULOSTEN ESITTELY Suurimmat osaamistarpeet tänään ja 3-5 vuoden kuluessa</vt:lpstr>
      <vt:lpstr>TUTKIMUSTULOSTEN ESITTELY Suurimmat osaamistarpeet tänään ja 3-5 vuoden kuluessa</vt:lpstr>
      <vt:lpstr>TUTKIMUSTULOSTEN ESITTELY Suurimmat osaamistarpeet tänään ja 3-5 vuoden kuluessa</vt:lpstr>
      <vt:lpstr>TUTKIMUSTULOSTEN ESITTELY Suurimmat osaamistarpeet tänään ja 3-5 vuoden kuluessa</vt:lpstr>
      <vt:lpstr>TUTKIMUSTULOSTEN ESITTELY Suurimmat osaamistarpeet tänään ja 3-5 vuoden kuluessa </vt:lpstr>
      <vt:lpstr>TUTKIMUSTULOSTEN ESITTELY Suurimmat osaamistarpeet tänään ja 3-5 vuoden kuluessa</vt:lpstr>
      <vt:lpstr>TUTKIMUSTULOSTEN ESITTELY Yrityskohtainen koulutus tänään ja 3-5 vuoden kuluessa</vt:lpstr>
      <vt:lpstr>TUTKIMUSTULOSTEN ESITTELY Yrityskohtainen koulutus tänään ja 3-5 vuoden kuluessa</vt:lpstr>
      <vt:lpstr>TUTKIMUSTULOSTEN ESITTELY Koulutuksen jakaantuminen nyt ja 3-5 vuoden kuluessa</vt:lpstr>
      <vt:lpstr>TUTKIMUSTULOSTEN ESITTELY Koulutustarve</vt:lpstr>
      <vt:lpstr>TUTKIMUSTULOSTEN ESITTELY Koulutustarve</vt:lpstr>
      <vt:lpstr>TUTKIMUSTULOSTEN ESITTELY Koulutustarve ja tarjonta</vt:lpstr>
      <vt:lpstr>TUTKIMUSTULOSTEN ESITTELY Koulutustarve ja tarjonta</vt:lpstr>
      <vt:lpstr>TUTKIMUSTULOSTEN ESITTELY Koulutustarve ja tarjonta</vt:lpstr>
      <vt:lpstr>TUTKIMUSTULOSTEN ESITTELY Yritysten toiveet oppilaitoksille</vt:lpstr>
      <vt:lpstr>TUTKIMUSTULOSTEN ESITTELY Yhteistyöhön liittyvät toiveet</vt:lpstr>
      <vt:lpstr>TUTKIMUSTULOSTEN ESITTELY Yhteenveto tutkimustuloksista</vt:lpstr>
      <vt:lpstr>YHTEENVETO</vt:lpstr>
      <vt:lpstr>SUOSITUKSET</vt:lpstr>
      <vt:lpstr>SUOSITUKSET</vt:lpstr>
      <vt:lpstr>SUOSITUKSET</vt:lpstr>
    </vt:vector>
  </TitlesOfParts>
  <Company>HeiVäl OÜ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HeiVäli esitlus</dc:title>
  <dc:creator>HeiVäl</dc:creator>
  <cp:lastModifiedBy>Katrin</cp:lastModifiedBy>
  <cp:revision>3006</cp:revision>
  <dcterms:created xsi:type="dcterms:W3CDTF">2004-11-08T15:17:36Z</dcterms:created>
  <dcterms:modified xsi:type="dcterms:W3CDTF">2012-05-24T08:36:31Z</dcterms:modified>
</cp:coreProperties>
</file>