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96" r:id="rId3"/>
  </p:sldMasterIdLst>
  <p:notesMasterIdLst>
    <p:notesMasterId r:id="rId61"/>
  </p:notesMasterIdLst>
  <p:handoutMasterIdLst>
    <p:handoutMasterId r:id="rId62"/>
  </p:handoutMasterIdLst>
  <p:sldIdLst>
    <p:sldId id="1542" r:id="rId4"/>
    <p:sldId id="1506" r:id="rId5"/>
    <p:sldId id="1564" r:id="rId6"/>
    <p:sldId id="1633" r:id="rId7"/>
    <p:sldId id="1544" r:id="rId8"/>
    <p:sldId id="1561" r:id="rId9"/>
    <p:sldId id="1559" r:id="rId10"/>
    <p:sldId id="1516" r:id="rId11"/>
    <p:sldId id="1624" r:id="rId12"/>
    <p:sldId id="1623" r:id="rId13"/>
    <p:sldId id="1560" r:id="rId14"/>
    <p:sldId id="1622" r:id="rId15"/>
    <p:sldId id="1479" r:id="rId16"/>
    <p:sldId id="1621" r:id="rId17"/>
    <p:sldId id="1635" r:id="rId18"/>
    <p:sldId id="1548" r:id="rId19"/>
    <p:sldId id="1569" r:id="rId20"/>
    <p:sldId id="1568" r:id="rId21"/>
    <p:sldId id="1573" r:id="rId22"/>
    <p:sldId id="1572" r:id="rId23"/>
    <p:sldId id="1574" r:id="rId24"/>
    <p:sldId id="1575" r:id="rId25"/>
    <p:sldId id="1579" r:id="rId26"/>
    <p:sldId id="1620" r:id="rId27"/>
    <p:sldId id="1588" r:id="rId28"/>
    <p:sldId id="1619" r:id="rId29"/>
    <p:sldId id="1580" r:id="rId30"/>
    <p:sldId id="1592" r:id="rId31"/>
    <p:sldId id="1585" r:id="rId32"/>
    <p:sldId id="1634" r:id="rId33"/>
    <p:sldId id="1587" r:id="rId34"/>
    <p:sldId id="1618" r:id="rId35"/>
    <p:sldId id="1582" r:id="rId36"/>
    <p:sldId id="1617" r:id="rId37"/>
    <p:sldId id="1625" r:id="rId38"/>
    <p:sldId id="1604" r:id="rId39"/>
    <p:sldId id="1605" r:id="rId40"/>
    <p:sldId id="1607" r:id="rId41"/>
    <p:sldId id="1606" r:id="rId42"/>
    <p:sldId id="1608" r:id="rId43"/>
    <p:sldId id="1611" r:id="rId44"/>
    <p:sldId id="1609" r:id="rId45"/>
    <p:sldId id="1626" r:id="rId46"/>
    <p:sldId id="1612" r:id="rId47"/>
    <p:sldId id="1613" r:id="rId48"/>
    <p:sldId id="1627" r:id="rId49"/>
    <p:sldId id="1614" r:id="rId50"/>
    <p:sldId id="1591" r:id="rId51"/>
    <p:sldId id="1590" r:id="rId52"/>
    <p:sldId id="1628" r:id="rId53"/>
    <p:sldId id="1555" r:id="rId54"/>
    <p:sldId id="1598" r:id="rId55"/>
    <p:sldId id="1629" r:id="rId56"/>
    <p:sldId id="1615" r:id="rId57"/>
    <p:sldId id="1630" r:id="rId58"/>
    <p:sldId id="1631" r:id="rId59"/>
    <p:sldId id="1632" r:id="rId60"/>
  </p:sldIdLst>
  <p:sldSz cx="9144000" cy="6858000" type="screen4x3"/>
  <p:notesSz cx="7010400" cy="92964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t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0163"/>
    <a:srgbClr val="FA740A"/>
    <a:srgbClr val="8B2586"/>
    <a:srgbClr val="FF3399"/>
    <a:srgbClr val="9A2684"/>
    <a:srgbClr val="FEA0C8"/>
    <a:srgbClr val="E4A7F7"/>
    <a:srgbClr val="00CCFF"/>
    <a:srgbClr val="BBE0E3"/>
    <a:srgbClr val="AAE4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0" autoAdjust="0"/>
    <p:restoredTop sz="95417" autoAdjust="0"/>
  </p:normalViewPr>
  <p:slideViewPr>
    <p:cSldViewPr>
      <p:cViewPr>
        <p:scale>
          <a:sx n="90" d="100"/>
          <a:sy n="90" d="100"/>
        </p:scale>
        <p:origin x="-804" y="-5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874" y="-102"/>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919199799056143"/>
          <c:y val="0.11094412291704769"/>
          <c:w val="0.43624732015474632"/>
          <c:h val="0.65906247934111362"/>
        </c:manualLayout>
      </c:layout>
      <c:barChart>
        <c:barDir val="col"/>
        <c:grouping val="clustered"/>
        <c:ser>
          <c:idx val="0"/>
          <c:order val="0"/>
          <c:tx>
            <c:strRef>
              <c:f>Sheet1!$B$1</c:f>
              <c:strCache>
                <c:ptCount val="1"/>
                <c:pt idx="0">
                  <c:v>Revenues per employee of Estonian companies</c:v>
                </c:pt>
              </c:strCache>
            </c:strRef>
          </c:tx>
          <c:spPr>
            <a:solidFill>
              <a:srgbClr val="FA740A"/>
            </a:solidFill>
          </c:spPr>
          <c:cat>
            <c:numRef>
              <c:f>Sheet1!$A$2:$A$6</c:f>
              <c:numCache>
                <c:formatCode>General</c:formatCode>
                <c:ptCount val="5"/>
              </c:numCache>
            </c:numRef>
          </c:cat>
          <c:val>
            <c:numRef>
              <c:f>Sheet1!$B$2:$B$6</c:f>
              <c:numCache>
                <c:formatCode>General</c:formatCode>
                <c:ptCount val="5"/>
                <c:pt idx="0">
                  <c:v>97.6</c:v>
                </c:pt>
                <c:pt idx="1">
                  <c:v>95.8</c:v>
                </c:pt>
                <c:pt idx="2">
                  <c:v>64.3</c:v>
                </c:pt>
                <c:pt idx="3">
                  <c:v>49.3</c:v>
                </c:pt>
                <c:pt idx="4">
                  <c:v>29.8</c:v>
                </c:pt>
              </c:numCache>
            </c:numRef>
          </c:val>
        </c:ser>
        <c:ser>
          <c:idx val="1"/>
          <c:order val="1"/>
          <c:tx>
            <c:strRef>
              <c:f>Sheet1!$C$1</c:f>
              <c:strCache>
                <c:ptCount val="1"/>
                <c:pt idx="0">
                  <c:v>Number of employees of Estonian companies</c:v>
                </c:pt>
              </c:strCache>
            </c:strRef>
          </c:tx>
          <c:spPr>
            <a:solidFill>
              <a:srgbClr val="FFCC99"/>
            </a:solidFill>
          </c:spPr>
          <c:cat>
            <c:numRef>
              <c:f>Sheet1!$A$2:$A$6</c:f>
              <c:numCache>
                <c:formatCode>General</c:formatCode>
                <c:ptCount val="5"/>
              </c:numCache>
            </c:numRef>
          </c:cat>
          <c:val>
            <c:numRef>
              <c:f>Sheet1!$C$2:$C$6</c:f>
              <c:numCache>
                <c:formatCode>General</c:formatCode>
                <c:ptCount val="5"/>
                <c:pt idx="0">
                  <c:v>1150</c:v>
                </c:pt>
                <c:pt idx="1">
                  <c:v>300</c:v>
                </c:pt>
                <c:pt idx="2">
                  <c:v>70</c:v>
                </c:pt>
                <c:pt idx="3">
                  <c:v>43</c:v>
                </c:pt>
                <c:pt idx="4">
                  <c:v>1235</c:v>
                </c:pt>
              </c:numCache>
            </c:numRef>
          </c:val>
        </c:ser>
        <c:ser>
          <c:idx val="2"/>
          <c:order val="2"/>
          <c:tx>
            <c:strRef>
              <c:f>Sheet1!$D$1</c:f>
              <c:strCache>
                <c:ptCount val="1"/>
                <c:pt idx="0">
                  <c:v>  </c:v>
                </c:pt>
              </c:strCache>
            </c:strRef>
          </c:tx>
          <c:spPr>
            <a:solidFill>
              <a:schemeClr val="bg1"/>
            </a:solidFill>
          </c:spPr>
          <c:cat>
            <c:numRef>
              <c:f>Sheet1!$A$2:$A$6</c:f>
              <c:numCache>
                <c:formatCode>General</c:formatCode>
                <c:ptCount val="5"/>
              </c:numCache>
            </c:numRef>
          </c:cat>
          <c:val>
            <c:numRef>
              <c:f>Sheet1!$D$2:$D$6</c:f>
              <c:numCache>
                <c:formatCode>General</c:formatCode>
                <c:ptCount val="5"/>
              </c:numCache>
            </c:numRef>
          </c:val>
        </c:ser>
        <c:ser>
          <c:idx val="3"/>
          <c:order val="3"/>
          <c:tx>
            <c:strRef>
              <c:f>Sheet1!$E$1</c:f>
              <c:strCache>
                <c:ptCount val="1"/>
                <c:pt idx="0">
                  <c:v>Revenues per employee of Finnish companies</c:v>
                </c:pt>
              </c:strCache>
            </c:strRef>
          </c:tx>
          <c:spPr>
            <a:solidFill>
              <a:srgbClr val="6161A3"/>
            </a:solidFill>
          </c:spPr>
          <c:cat>
            <c:numRef>
              <c:f>Sheet1!$A$2:$A$6</c:f>
              <c:numCache>
                <c:formatCode>General</c:formatCode>
                <c:ptCount val="5"/>
              </c:numCache>
            </c:numRef>
          </c:cat>
          <c:val>
            <c:numRef>
              <c:f>Sheet1!$E$2:$E$6</c:f>
              <c:numCache>
                <c:formatCode>General</c:formatCode>
                <c:ptCount val="5"/>
                <c:pt idx="0">
                  <c:v>190.2</c:v>
                </c:pt>
                <c:pt idx="1">
                  <c:v>138.9</c:v>
                </c:pt>
                <c:pt idx="2">
                  <c:v>132.5</c:v>
                </c:pt>
                <c:pt idx="3">
                  <c:v>101.8</c:v>
                </c:pt>
                <c:pt idx="4">
                  <c:v>73</c:v>
                </c:pt>
              </c:numCache>
            </c:numRef>
          </c:val>
        </c:ser>
        <c:ser>
          <c:idx val="4"/>
          <c:order val="4"/>
          <c:tx>
            <c:strRef>
              <c:f>Sheet1!$F$1</c:f>
              <c:strCache>
                <c:ptCount val="1"/>
                <c:pt idx="0">
                  <c:v>Number of employees of Finnish companies</c:v>
                </c:pt>
              </c:strCache>
            </c:strRef>
          </c:tx>
          <c:spPr>
            <a:solidFill>
              <a:srgbClr val="9C9CDF"/>
            </a:solidFill>
          </c:spPr>
          <c:cat>
            <c:numRef>
              <c:f>Sheet1!$A$2:$A$6</c:f>
              <c:numCache>
                <c:formatCode>General</c:formatCode>
                <c:ptCount val="5"/>
              </c:numCache>
            </c:numRef>
          </c:cat>
          <c:val>
            <c:numRef>
              <c:f>Sheet1!$F$2:$F$6</c:f>
              <c:numCache>
                <c:formatCode>General</c:formatCode>
                <c:ptCount val="5"/>
                <c:pt idx="0">
                  <c:v>47</c:v>
                </c:pt>
                <c:pt idx="1">
                  <c:v>18</c:v>
                </c:pt>
                <c:pt idx="2">
                  <c:v>40</c:v>
                </c:pt>
                <c:pt idx="3">
                  <c:v>140</c:v>
                </c:pt>
                <c:pt idx="4">
                  <c:v>74</c:v>
                </c:pt>
              </c:numCache>
            </c:numRef>
          </c:val>
        </c:ser>
        <c:axId val="87299200"/>
        <c:axId val="87300736"/>
      </c:barChart>
      <c:catAx>
        <c:axId val="87299200"/>
        <c:scaling>
          <c:orientation val="minMax"/>
        </c:scaling>
        <c:axPos val="b"/>
        <c:numFmt formatCode="General" sourceLinked="1"/>
        <c:tickLblPos val="nextTo"/>
        <c:txPr>
          <a:bodyPr/>
          <a:lstStyle/>
          <a:p>
            <a:pPr>
              <a:defRPr lang="et-EE"/>
            </a:pPr>
            <a:endParaRPr lang="en-US"/>
          </a:p>
        </c:txPr>
        <c:crossAx val="87300736"/>
        <c:crosses val="autoZero"/>
        <c:auto val="1"/>
        <c:lblAlgn val="ctr"/>
        <c:lblOffset val="100"/>
      </c:catAx>
      <c:valAx>
        <c:axId val="87300736"/>
        <c:scaling>
          <c:logBase val="10"/>
          <c:orientation val="minMax"/>
        </c:scaling>
        <c:axPos val="l"/>
        <c:majorGridlines/>
        <c:numFmt formatCode="General" sourceLinked="1"/>
        <c:tickLblPos val="nextTo"/>
        <c:txPr>
          <a:bodyPr/>
          <a:lstStyle/>
          <a:p>
            <a:pPr>
              <a:defRPr lang="et-EE" baseline="0">
                <a:solidFill>
                  <a:srgbClr val="010163"/>
                </a:solidFill>
              </a:defRPr>
            </a:pPr>
            <a:endParaRPr lang="en-US"/>
          </a:p>
        </c:txPr>
        <c:crossAx val="87299200"/>
        <c:crosses val="autoZero"/>
        <c:crossBetween val="between"/>
      </c:valAx>
      <c:spPr>
        <a:noFill/>
        <a:ln w="25522">
          <a:noFill/>
        </a:ln>
      </c:spPr>
    </c:plotArea>
    <c:legend>
      <c:legendPos val="r"/>
      <c:legendEntry>
        <c:idx val="2"/>
        <c:delete val="1"/>
      </c:legendEntry>
      <c:layout>
        <c:manualLayout>
          <c:xMode val="edge"/>
          <c:yMode val="edge"/>
          <c:x val="0.65002094874087535"/>
          <c:y val="0"/>
          <c:w val="0.34725034856471598"/>
          <c:h val="1"/>
        </c:manualLayout>
      </c:layout>
      <c:txPr>
        <a:bodyPr/>
        <a:lstStyle/>
        <a:p>
          <a:pPr>
            <a:defRPr lang="et-EE" sz="1600">
              <a:solidFill>
                <a:srgbClr val="010163"/>
              </a:solidFill>
            </a:defRPr>
          </a:pPr>
          <a:endParaRPr lang="en-US"/>
        </a:p>
      </c:txPr>
    </c:legend>
    <c:plotVisOnly val="1"/>
    <c:dispBlanksAs val="gap"/>
  </c:chart>
  <c:txPr>
    <a:bodyPr/>
    <a:lstStyle/>
    <a:p>
      <a:pPr>
        <a:defRPr sz="1809"/>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4FA0D-0D96-4189-8C39-60050ABD6D31}"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EC695CF2-3AE1-44DF-81DB-ABB802EDAB07}">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600" dirty="0" smtClean="0">
              <a:solidFill>
                <a:srgbClr val="002060"/>
              </a:solidFill>
              <a:latin typeface="+mn-lt"/>
            </a:rPr>
            <a:t>Mechatronics</a:t>
          </a:r>
          <a:endParaRPr lang="en-US" sz="1600" dirty="0">
            <a:solidFill>
              <a:srgbClr val="002060"/>
            </a:solidFill>
            <a:latin typeface="+mn-lt"/>
          </a:endParaRPr>
        </a:p>
      </dgm:t>
    </dgm:pt>
    <dgm:pt modelId="{9960184F-D3EC-479C-B616-AAD31405A48E}" type="parTrans" cxnId="{806F6055-032D-4DC3-AB61-1550533923C2}">
      <dgm:prSet/>
      <dgm:spPr/>
      <dgm:t>
        <a:bodyPr/>
        <a:lstStyle/>
        <a:p>
          <a:pPr algn="ctr"/>
          <a:endParaRPr lang="en-US"/>
        </a:p>
      </dgm:t>
    </dgm:pt>
    <dgm:pt modelId="{64796D21-FFA9-4772-98F2-DCCA48C5A25F}" type="sibTrans" cxnId="{806F6055-032D-4DC3-AB61-1550533923C2}">
      <dgm:prSet/>
      <dgm:spPr/>
      <dgm:t>
        <a:bodyPr/>
        <a:lstStyle/>
        <a:p>
          <a:pPr algn="ctr"/>
          <a:endParaRPr lang="en-US"/>
        </a:p>
      </dgm:t>
    </dgm:pt>
    <dgm:pt modelId="{A9013310-3457-45DD-9635-46ED14B40F19}">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600" dirty="0" smtClean="0">
              <a:solidFill>
                <a:srgbClr val="002060"/>
              </a:solidFill>
            </a:rPr>
            <a:t>Equipment with numerical controls </a:t>
          </a:r>
          <a:endParaRPr lang="en-US" sz="1600" dirty="0">
            <a:solidFill>
              <a:srgbClr val="002060"/>
            </a:solidFill>
          </a:endParaRPr>
        </a:p>
      </dgm:t>
    </dgm:pt>
    <dgm:pt modelId="{451D3C7D-F698-4C34-A3AC-2DBCA9BAA0EA}" type="parTrans" cxnId="{FD7F24A8-E20D-4271-8E5E-0667830BDA76}">
      <dgm:prSet/>
      <dgm:spPr/>
      <dgm:t>
        <a:bodyPr/>
        <a:lstStyle/>
        <a:p>
          <a:pPr algn="ctr"/>
          <a:endParaRPr lang="en-US" dirty="0"/>
        </a:p>
      </dgm:t>
    </dgm:pt>
    <dgm:pt modelId="{D72111EB-C4BB-43EB-9714-1805272B3FA2}" type="sibTrans" cxnId="{FD7F24A8-E20D-4271-8E5E-0667830BDA76}">
      <dgm:prSet/>
      <dgm:spPr/>
      <dgm:t>
        <a:bodyPr/>
        <a:lstStyle/>
        <a:p>
          <a:pPr algn="ctr"/>
          <a:endParaRPr lang="en-US"/>
        </a:p>
      </dgm:t>
    </dgm:pt>
    <dgm:pt modelId="{5A1454E7-11B5-4B53-9BB3-D3248AB31436}">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600" dirty="0" smtClean="0">
              <a:solidFill>
                <a:srgbClr val="002060"/>
              </a:solidFill>
            </a:rPr>
            <a:t>Automated production systems</a:t>
          </a:r>
          <a:endParaRPr lang="en-US" sz="1600" dirty="0">
            <a:solidFill>
              <a:srgbClr val="002060"/>
            </a:solidFill>
          </a:endParaRPr>
        </a:p>
      </dgm:t>
    </dgm:pt>
    <dgm:pt modelId="{D6BAA1E0-D50D-4D3E-9270-70C6624A7AB3}" type="parTrans" cxnId="{E5BDF51B-82C3-4DEE-A7E9-60D4977EF7F4}">
      <dgm:prSet/>
      <dgm:spPr/>
      <dgm:t>
        <a:bodyPr/>
        <a:lstStyle/>
        <a:p>
          <a:pPr algn="ctr"/>
          <a:endParaRPr lang="en-US" dirty="0"/>
        </a:p>
      </dgm:t>
    </dgm:pt>
    <dgm:pt modelId="{E3A2E4C1-F9C1-49F9-9977-C7A638A67899}" type="sibTrans" cxnId="{E5BDF51B-82C3-4DEE-A7E9-60D4977EF7F4}">
      <dgm:prSet/>
      <dgm:spPr/>
      <dgm:t>
        <a:bodyPr/>
        <a:lstStyle/>
        <a:p>
          <a:pPr algn="ctr"/>
          <a:endParaRPr lang="en-US"/>
        </a:p>
      </dgm:t>
    </dgm:pt>
    <dgm:pt modelId="{7E8D1EC0-891F-41CE-A1E6-36642BC3969D}">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1600" dirty="0" smtClean="0">
              <a:solidFill>
                <a:srgbClr val="002060"/>
              </a:solidFill>
            </a:rPr>
            <a:t>Local automated solutions </a:t>
          </a:r>
          <a:endParaRPr lang="en-US" sz="1600" dirty="0">
            <a:solidFill>
              <a:srgbClr val="002060"/>
            </a:solidFill>
          </a:endParaRPr>
        </a:p>
      </dgm:t>
    </dgm:pt>
    <dgm:pt modelId="{ACB5C453-9612-4059-87E1-BAA07C00593D}" type="parTrans" cxnId="{6746FA8C-D015-4FE5-8474-F4E30505B29F}">
      <dgm:prSet/>
      <dgm:spPr/>
      <dgm:t>
        <a:bodyPr/>
        <a:lstStyle/>
        <a:p>
          <a:pPr algn="ctr"/>
          <a:endParaRPr lang="en-US" dirty="0"/>
        </a:p>
      </dgm:t>
    </dgm:pt>
    <dgm:pt modelId="{46ACA66F-E0B1-49EE-B123-C7EE13B13EBD}" type="sibTrans" cxnId="{6746FA8C-D015-4FE5-8474-F4E30505B29F}">
      <dgm:prSet/>
      <dgm:spPr/>
      <dgm:t>
        <a:bodyPr/>
        <a:lstStyle/>
        <a:p>
          <a:pPr algn="ctr"/>
          <a:endParaRPr lang="en-US"/>
        </a:p>
      </dgm:t>
    </dgm:pt>
    <dgm:pt modelId="{A81CF680-26FA-4DA7-9A8E-732F1E25FDB4}">
      <dgm:prSe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GB" sz="1600" dirty="0" smtClean="0">
              <a:solidFill>
                <a:srgbClr val="002060"/>
              </a:solidFill>
            </a:rPr>
            <a:t>Assembly of equipment</a:t>
          </a:r>
          <a:endParaRPr lang="en-US" sz="1600" dirty="0">
            <a:solidFill>
              <a:srgbClr val="002060"/>
            </a:solidFill>
          </a:endParaRPr>
        </a:p>
      </dgm:t>
    </dgm:pt>
    <dgm:pt modelId="{384E0817-5302-4135-A9D4-25A11D057A17}" type="parTrans" cxnId="{8C7D456F-2979-4D03-9BCB-CE33A96927A4}">
      <dgm:prSet/>
      <dgm:spPr/>
      <dgm:t>
        <a:bodyPr/>
        <a:lstStyle/>
        <a:p>
          <a:pPr algn="ctr"/>
          <a:endParaRPr lang="en-US" dirty="0"/>
        </a:p>
      </dgm:t>
    </dgm:pt>
    <dgm:pt modelId="{9469AE42-D450-4C52-BE16-284E72410A78}" type="sibTrans" cxnId="{8C7D456F-2979-4D03-9BCB-CE33A96927A4}">
      <dgm:prSet/>
      <dgm:spPr/>
      <dgm:t>
        <a:bodyPr/>
        <a:lstStyle/>
        <a:p>
          <a:pPr algn="ctr"/>
          <a:endParaRPr lang="en-US"/>
        </a:p>
      </dgm:t>
    </dgm:pt>
    <dgm:pt modelId="{2C9634D1-C2BF-4145-BB43-493471D31E70}">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Maintenance technician</a:t>
          </a:r>
          <a:endParaRPr lang="en-US" sz="1200" dirty="0">
            <a:solidFill>
              <a:srgbClr val="002060"/>
            </a:solidFill>
          </a:endParaRPr>
        </a:p>
      </dgm:t>
    </dgm:pt>
    <dgm:pt modelId="{DDDF1104-78AC-4649-A968-4BABB27FA0CC}" type="parTrans" cxnId="{EAA041A0-3EB9-413E-B21B-F969B4F59F02}">
      <dgm:prSet/>
      <dgm:spPr/>
      <dgm:t>
        <a:bodyPr/>
        <a:lstStyle/>
        <a:p>
          <a:pPr algn="ctr"/>
          <a:endParaRPr lang="en-US" dirty="0"/>
        </a:p>
      </dgm:t>
    </dgm:pt>
    <dgm:pt modelId="{DA9D4EB8-7EB1-4A1B-B062-64FA2605AFF7}" type="sibTrans" cxnId="{EAA041A0-3EB9-413E-B21B-F969B4F59F02}">
      <dgm:prSet/>
      <dgm:spPr/>
      <dgm:t>
        <a:bodyPr/>
        <a:lstStyle/>
        <a:p>
          <a:pPr algn="ctr"/>
          <a:endParaRPr lang="en-US"/>
        </a:p>
      </dgm:t>
    </dgm:pt>
    <dgm:pt modelId="{41175BBD-6FE4-421D-BB2E-F404D929292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Electrician-adjuster</a:t>
          </a:r>
          <a:endParaRPr lang="en-US" sz="1200" dirty="0">
            <a:solidFill>
              <a:srgbClr val="002060"/>
            </a:solidFill>
          </a:endParaRPr>
        </a:p>
      </dgm:t>
    </dgm:pt>
    <dgm:pt modelId="{84C507CD-DB63-4F9D-9591-3F3F190C377E}" type="parTrans" cxnId="{F22C5366-F754-4666-8991-E86424E7BD1E}">
      <dgm:prSet/>
      <dgm:spPr/>
      <dgm:t>
        <a:bodyPr/>
        <a:lstStyle/>
        <a:p>
          <a:pPr algn="ctr"/>
          <a:endParaRPr lang="en-US" dirty="0"/>
        </a:p>
      </dgm:t>
    </dgm:pt>
    <dgm:pt modelId="{81DAEF53-2D06-4E38-8732-C4CDBDAE3F90}" type="sibTrans" cxnId="{F22C5366-F754-4666-8991-E86424E7BD1E}">
      <dgm:prSet/>
      <dgm:spPr/>
      <dgm:t>
        <a:bodyPr/>
        <a:lstStyle/>
        <a:p>
          <a:pPr algn="ctr"/>
          <a:endParaRPr lang="en-US"/>
        </a:p>
      </dgm:t>
    </dgm:pt>
    <dgm:pt modelId="{BADC72DD-57F6-4261-AFE7-E2680BF07CE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Electronics specialist</a:t>
          </a:r>
          <a:endParaRPr lang="en-US" sz="1200" dirty="0">
            <a:solidFill>
              <a:srgbClr val="002060"/>
            </a:solidFill>
          </a:endParaRPr>
        </a:p>
      </dgm:t>
    </dgm:pt>
    <dgm:pt modelId="{96079A3C-F2C0-491E-B081-7B63CA6B3778}" type="parTrans" cxnId="{E062E034-CC71-4E74-9119-34ABD27A4661}">
      <dgm:prSet/>
      <dgm:spPr/>
      <dgm:t>
        <a:bodyPr/>
        <a:lstStyle/>
        <a:p>
          <a:pPr algn="ctr"/>
          <a:endParaRPr lang="en-US" dirty="0"/>
        </a:p>
      </dgm:t>
    </dgm:pt>
    <dgm:pt modelId="{CCF574D7-E37E-4FF7-A7F6-CA8994036EF2}" type="sibTrans" cxnId="{E062E034-CC71-4E74-9119-34ABD27A4661}">
      <dgm:prSet/>
      <dgm:spPr/>
      <dgm:t>
        <a:bodyPr/>
        <a:lstStyle/>
        <a:p>
          <a:pPr algn="ctr"/>
          <a:endParaRPr lang="en-US"/>
        </a:p>
      </dgm:t>
    </dgm:pt>
    <dgm:pt modelId="{BD1D6A3C-CB31-4443-B89F-07D9C1CBE2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Automation specialist</a:t>
          </a:r>
          <a:endParaRPr lang="en-US" sz="1200" dirty="0">
            <a:solidFill>
              <a:srgbClr val="002060"/>
            </a:solidFill>
          </a:endParaRPr>
        </a:p>
      </dgm:t>
    </dgm:pt>
    <dgm:pt modelId="{E2AA48C4-B84F-4E98-97C1-3F75945FD8BD}" type="parTrans" cxnId="{430C594C-AED1-4B51-B857-C07E260EF905}">
      <dgm:prSet/>
      <dgm:spPr/>
      <dgm:t>
        <a:bodyPr/>
        <a:lstStyle/>
        <a:p>
          <a:pPr algn="ctr"/>
          <a:endParaRPr lang="en-US" dirty="0"/>
        </a:p>
      </dgm:t>
    </dgm:pt>
    <dgm:pt modelId="{3C68A10E-8996-4D01-B049-4120BAE2B074}" type="sibTrans" cxnId="{430C594C-AED1-4B51-B857-C07E260EF905}">
      <dgm:prSet/>
      <dgm:spPr/>
      <dgm:t>
        <a:bodyPr/>
        <a:lstStyle/>
        <a:p>
          <a:pPr algn="ctr"/>
          <a:endParaRPr lang="en-US"/>
        </a:p>
      </dgm:t>
    </dgm:pt>
    <dgm:pt modelId="{327C8DAA-3CB1-4CFE-85EB-A1F991DA46D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Mechatronics specialist</a:t>
          </a:r>
          <a:endParaRPr lang="en-US" sz="1200" dirty="0">
            <a:solidFill>
              <a:srgbClr val="002060"/>
            </a:solidFill>
          </a:endParaRPr>
        </a:p>
      </dgm:t>
    </dgm:pt>
    <dgm:pt modelId="{ED36C05F-DE97-4A77-9651-C13B1A67A11B}" type="parTrans" cxnId="{4FC9776C-92B6-4F8B-9298-82339299D283}">
      <dgm:prSet/>
      <dgm:spPr/>
      <dgm:t>
        <a:bodyPr/>
        <a:lstStyle/>
        <a:p>
          <a:pPr algn="ctr"/>
          <a:endParaRPr lang="en-US" dirty="0"/>
        </a:p>
      </dgm:t>
    </dgm:pt>
    <dgm:pt modelId="{F0FBCDFA-28DA-42BF-9BC0-C3A501F10DFC}" type="sibTrans" cxnId="{4FC9776C-92B6-4F8B-9298-82339299D283}">
      <dgm:prSet/>
      <dgm:spPr/>
      <dgm:t>
        <a:bodyPr/>
        <a:lstStyle/>
        <a:p>
          <a:pPr algn="ctr"/>
          <a:endParaRPr lang="en-US"/>
        </a:p>
      </dgm:t>
    </dgm:pt>
    <dgm:pt modelId="{C0FAC13A-3ABD-4DBC-B88B-D5269686BB7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Maintenance technician</a:t>
          </a:r>
          <a:endParaRPr lang="en-US" sz="1200" dirty="0">
            <a:solidFill>
              <a:srgbClr val="002060"/>
            </a:solidFill>
          </a:endParaRPr>
        </a:p>
      </dgm:t>
    </dgm:pt>
    <dgm:pt modelId="{7158D4A1-8817-4067-9820-B1036511794F}" type="parTrans" cxnId="{901B6B37-F8F1-4DDA-B39E-C9E664802FE1}">
      <dgm:prSet/>
      <dgm:spPr/>
      <dgm:t>
        <a:bodyPr/>
        <a:lstStyle/>
        <a:p>
          <a:pPr algn="ctr"/>
          <a:endParaRPr lang="en-US" dirty="0"/>
        </a:p>
      </dgm:t>
    </dgm:pt>
    <dgm:pt modelId="{3FE0EB49-A6F4-48E9-B3D0-04D82C4AF7CD}" type="sibTrans" cxnId="{901B6B37-F8F1-4DDA-B39E-C9E664802FE1}">
      <dgm:prSet/>
      <dgm:spPr/>
      <dgm:t>
        <a:bodyPr/>
        <a:lstStyle/>
        <a:p>
          <a:pPr algn="ctr"/>
          <a:endParaRPr lang="en-US"/>
        </a:p>
      </dgm:t>
    </dgm:pt>
    <dgm:pt modelId="{FFB10C7F-CF9E-47F4-9D43-A8A58748427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Machine operator</a:t>
          </a:r>
          <a:endParaRPr lang="et-EE" sz="1200" dirty="0" smtClean="0">
            <a:solidFill>
              <a:srgbClr val="002060"/>
            </a:solidFill>
          </a:endParaRPr>
        </a:p>
      </dgm:t>
    </dgm:pt>
    <dgm:pt modelId="{9B0275C0-0D9E-4FA6-ADB4-A0403B9B1B88}" type="parTrans" cxnId="{16E8E5D3-3CBF-441E-A21A-E09CA62BE723}">
      <dgm:prSet/>
      <dgm:spPr/>
      <dgm:t>
        <a:bodyPr/>
        <a:lstStyle/>
        <a:p>
          <a:pPr algn="ctr"/>
          <a:endParaRPr lang="en-US" dirty="0"/>
        </a:p>
      </dgm:t>
    </dgm:pt>
    <dgm:pt modelId="{0B29F49C-8DF4-4DE7-9D1E-D41358C687EB}" type="sibTrans" cxnId="{16E8E5D3-3CBF-441E-A21A-E09CA62BE723}">
      <dgm:prSet/>
      <dgm:spPr/>
      <dgm:t>
        <a:bodyPr/>
        <a:lstStyle/>
        <a:p>
          <a:pPr algn="ctr"/>
          <a:endParaRPr lang="en-US"/>
        </a:p>
      </dgm:t>
    </dgm:pt>
    <dgm:pt modelId="{742DCF5C-4243-4DB0-9F33-D7D3AFBCB90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Maintenance technician</a:t>
          </a:r>
          <a:endParaRPr lang="en-US" sz="1200" dirty="0">
            <a:solidFill>
              <a:srgbClr val="010163"/>
            </a:solidFill>
          </a:endParaRPr>
        </a:p>
      </dgm:t>
    </dgm:pt>
    <dgm:pt modelId="{784183F8-7364-4ED4-8708-CA711C6389D4}" type="parTrans" cxnId="{D0AFD9AD-FA42-4D99-9150-C47E9CDB9DAA}">
      <dgm:prSet/>
      <dgm:spPr/>
      <dgm:t>
        <a:bodyPr/>
        <a:lstStyle/>
        <a:p>
          <a:pPr algn="ctr"/>
          <a:endParaRPr lang="en-US" dirty="0"/>
        </a:p>
      </dgm:t>
    </dgm:pt>
    <dgm:pt modelId="{9C840F79-0F32-4C34-A3AA-06C348F664F1}" type="sibTrans" cxnId="{D0AFD9AD-FA42-4D99-9150-C47E9CDB9DAA}">
      <dgm:prSet/>
      <dgm:spPr/>
      <dgm:t>
        <a:bodyPr/>
        <a:lstStyle/>
        <a:p>
          <a:pPr algn="ctr"/>
          <a:endParaRPr lang="en-US"/>
        </a:p>
      </dgm:t>
    </dgm:pt>
    <dgm:pt modelId="{62DECC4F-D9A5-4206-8452-DB3CFA75F6C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Mechanic</a:t>
          </a:r>
          <a:endParaRPr lang="en-US" sz="1200" dirty="0">
            <a:solidFill>
              <a:srgbClr val="010163"/>
            </a:solidFill>
          </a:endParaRPr>
        </a:p>
      </dgm:t>
    </dgm:pt>
    <dgm:pt modelId="{FC73F350-7F21-49DB-AC03-A1E614F546DC}" type="parTrans" cxnId="{EBA0EE97-B69F-4EDC-B0F7-F067A5A50B3D}">
      <dgm:prSet/>
      <dgm:spPr/>
      <dgm:t>
        <a:bodyPr/>
        <a:lstStyle/>
        <a:p>
          <a:pPr algn="ctr"/>
          <a:endParaRPr lang="en-US" dirty="0"/>
        </a:p>
      </dgm:t>
    </dgm:pt>
    <dgm:pt modelId="{82606822-35F3-41E0-91FF-E77549C41E07}" type="sibTrans" cxnId="{EBA0EE97-B69F-4EDC-B0F7-F067A5A50B3D}">
      <dgm:prSet/>
      <dgm:spPr/>
      <dgm:t>
        <a:bodyPr/>
        <a:lstStyle/>
        <a:p>
          <a:pPr algn="ctr"/>
          <a:endParaRPr lang="en-US"/>
        </a:p>
      </dgm:t>
    </dgm:pt>
    <dgm:pt modelId="{024516F1-4FD8-42B9-BC1A-5B2C5E0D07F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spcAft>
              <a:spcPts val="0"/>
            </a:spcAft>
          </a:pPr>
          <a:r>
            <a:rPr lang="en-US" sz="1200" dirty="0" smtClean="0">
              <a:solidFill>
                <a:srgbClr val="002060"/>
              </a:solidFill>
            </a:rPr>
            <a:t>Assembler/</a:t>
          </a:r>
          <a:endParaRPr lang="et-EE" sz="1200" dirty="0" smtClean="0">
            <a:solidFill>
              <a:srgbClr val="002060"/>
            </a:solidFill>
          </a:endParaRPr>
        </a:p>
        <a:p>
          <a:pPr algn="ctr">
            <a:lnSpc>
              <a:spcPct val="60000"/>
            </a:lnSpc>
            <a:spcAft>
              <a:spcPts val="0"/>
            </a:spcAft>
          </a:pPr>
          <a:r>
            <a:rPr lang="en-US" sz="1200" dirty="0" smtClean="0">
              <a:solidFill>
                <a:srgbClr val="002060"/>
              </a:solidFill>
            </a:rPr>
            <a:t>Assembly fitter</a:t>
          </a:r>
          <a:endParaRPr lang="en-US" sz="1200" dirty="0">
            <a:solidFill>
              <a:srgbClr val="002060"/>
            </a:solidFill>
          </a:endParaRPr>
        </a:p>
      </dgm:t>
    </dgm:pt>
    <dgm:pt modelId="{082950E2-2F38-44E5-98BB-7B1D57D8C9F9}" type="parTrans" cxnId="{35B78E93-8EA1-49AB-AC15-3400FD696037}">
      <dgm:prSet/>
      <dgm:spPr/>
      <dgm:t>
        <a:bodyPr/>
        <a:lstStyle/>
        <a:p>
          <a:pPr algn="ctr"/>
          <a:endParaRPr lang="en-US" dirty="0"/>
        </a:p>
      </dgm:t>
    </dgm:pt>
    <dgm:pt modelId="{3CAC2D38-5B4E-475C-BEF7-4D54ED627B01}" type="sibTrans" cxnId="{35B78E93-8EA1-49AB-AC15-3400FD696037}">
      <dgm:prSet/>
      <dgm:spPr/>
      <dgm:t>
        <a:bodyPr/>
        <a:lstStyle/>
        <a:p>
          <a:pPr algn="ctr"/>
          <a:endParaRPr lang="en-US"/>
        </a:p>
      </dgm:t>
    </dgm:pt>
    <dgm:pt modelId="{C3B5AEB9-8440-4009-8EF8-A5D7A5F04DB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Electrician</a:t>
          </a:r>
          <a:endParaRPr lang="en-US" sz="1200" dirty="0">
            <a:solidFill>
              <a:srgbClr val="010163"/>
            </a:solidFill>
          </a:endParaRPr>
        </a:p>
      </dgm:t>
    </dgm:pt>
    <dgm:pt modelId="{38CB33F7-C8FE-406F-A46E-6F0897157C5B}" type="parTrans" cxnId="{3CBCF024-509A-4C2C-A4A8-A3309D5BBFC3}">
      <dgm:prSet/>
      <dgm:spPr/>
      <dgm:t>
        <a:bodyPr/>
        <a:lstStyle/>
        <a:p>
          <a:pPr algn="ctr"/>
          <a:endParaRPr lang="en-US" dirty="0"/>
        </a:p>
      </dgm:t>
    </dgm:pt>
    <dgm:pt modelId="{7A06C570-CB8E-4DF0-8AA7-546DFDEB1978}" type="sibTrans" cxnId="{3CBCF024-509A-4C2C-A4A8-A3309D5BBFC3}">
      <dgm:prSet/>
      <dgm:spPr/>
      <dgm:t>
        <a:bodyPr/>
        <a:lstStyle/>
        <a:p>
          <a:pPr algn="ctr"/>
          <a:endParaRPr lang="en-US"/>
        </a:p>
      </dgm:t>
    </dgm:pt>
    <dgm:pt modelId="{5374B8B6-2603-48AC-952E-386D97309FD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Mechanic</a:t>
          </a:r>
          <a:endParaRPr lang="en-US" sz="1200" dirty="0">
            <a:solidFill>
              <a:srgbClr val="010163"/>
            </a:solidFill>
          </a:endParaRPr>
        </a:p>
      </dgm:t>
    </dgm:pt>
    <dgm:pt modelId="{4FAC08D3-20EC-4F99-9A08-705CAA38E619}" type="parTrans" cxnId="{9AEBEC24-532A-489F-B76F-A46C78CFF463}">
      <dgm:prSet/>
      <dgm:spPr/>
      <dgm:t>
        <a:bodyPr/>
        <a:lstStyle/>
        <a:p>
          <a:pPr algn="ctr"/>
          <a:endParaRPr lang="en-US" dirty="0"/>
        </a:p>
      </dgm:t>
    </dgm:pt>
    <dgm:pt modelId="{2497D7DE-8985-441F-B7CD-ED66D89FFE0C}" type="sibTrans" cxnId="{9AEBEC24-532A-489F-B76F-A46C78CFF463}">
      <dgm:prSet/>
      <dgm:spPr/>
      <dgm:t>
        <a:bodyPr/>
        <a:lstStyle/>
        <a:p>
          <a:pPr algn="ctr"/>
          <a:endParaRPr lang="en-US"/>
        </a:p>
      </dgm:t>
    </dgm:pt>
    <dgm:pt modelId="{505DC6BF-F1ED-4FA2-B7E9-EAC4DCDABFD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Mechanic</a:t>
          </a:r>
          <a:endParaRPr lang="en-US" sz="1200" dirty="0">
            <a:solidFill>
              <a:srgbClr val="010163"/>
            </a:solidFill>
          </a:endParaRPr>
        </a:p>
      </dgm:t>
    </dgm:pt>
    <dgm:pt modelId="{D9441101-B2D3-484D-8BD3-F051FAAD9B8E}" type="parTrans" cxnId="{E20DE375-F13E-46CC-A21C-84B872550D92}">
      <dgm:prSet/>
      <dgm:spPr/>
      <dgm:t>
        <a:bodyPr/>
        <a:lstStyle/>
        <a:p>
          <a:pPr algn="ctr"/>
          <a:endParaRPr lang="et-EE"/>
        </a:p>
      </dgm:t>
    </dgm:pt>
    <dgm:pt modelId="{2E1A141C-E669-478D-BFBC-C1E1D487F948}" type="sibTrans" cxnId="{E20DE375-F13E-46CC-A21C-84B872550D92}">
      <dgm:prSet/>
      <dgm:spPr/>
      <dgm:t>
        <a:bodyPr/>
        <a:lstStyle/>
        <a:p>
          <a:pPr algn="ctr"/>
          <a:endParaRPr lang="et-EE"/>
        </a:p>
      </dgm:t>
    </dgm:pt>
    <dgm:pt modelId="{39538BE5-670E-48A5-8B8A-D662AD7CC7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Mechanic</a:t>
          </a:r>
          <a:endParaRPr lang="en-US" sz="1200" dirty="0">
            <a:solidFill>
              <a:srgbClr val="002060"/>
            </a:solidFill>
          </a:endParaRPr>
        </a:p>
      </dgm:t>
    </dgm:pt>
    <dgm:pt modelId="{EB86FAAF-3D60-42F1-800C-1F27DDE4377E}" type="parTrans" cxnId="{4C473956-B1C3-4F7C-BEF5-3C8DDBF4029D}">
      <dgm:prSet/>
      <dgm:spPr/>
      <dgm:t>
        <a:bodyPr/>
        <a:lstStyle/>
        <a:p>
          <a:pPr algn="ctr"/>
          <a:endParaRPr lang="et-EE"/>
        </a:p>
      </dgm:t>
    </dgm:pt>
    <dgm:pt modelId="{4167A160-391A-4741-BE25-BECA5B544BF3}" type="sibTrans" cxnId="{4C473956-B1C3-4F7C-BEF5-3C8DDBF4029D}">
      <dgm:prSet/>
      <dgm:spPr/>
      <dgm:t>
        <a:bodyPr/>
        <a:lstStyle/>
        <a:p>
          <a:pPr algn="ctr"/>
          <a:endParaRPr lang="et-EE"/>
        </a:p>
      </dgm:t>
    </dgm:pt>
    <dgm:pt modelId="{9FC1AE48-62CF-4F4A-870C-2E41FCE5782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Line operator</a:t>
          </a:r>
          <a:endParaRPr lang="et-EE" sz="1200" dirty="0" smtClean="0">
            <a:solidFill>
              <a:srgbClr val="002060"/>
            </a:solidFill>
          </a:endParaRPr>
        </a:p>
      </dgm:t>
    </dgm:pt>
    <dgm:pt modelId="{D7E2E1FF-38B0-4338-85E4-7C9156306132}" type="parTrans" cxnId="{C8DE86E3-F96C-4579-AE45-77E20F3BDA65}">
      <dgm:prSet/>
      <dgm:spPr/>
      <dgm:t>
        <a:bodyPr/>
        <a:lstStyle/>
        <a:p>
          <a:pPr algn="ctr"/>
          <a:endParaRPr lang="et-EE"/>
        </a:p>
      </dgm:t>
    </dgm:pt>
    <dgm:pt modelId="{470F6D4B-CBF8-4E2D-8AB9-9C8A91BE1DA5}" type="sibTrans" cxnId="{C8DE86E3-F96C-4579-AE45-77E20F3BDA65}">
      <dgm:prSet/>
      <dgm:spPr/>
      <dgm:t>
        <a:bodyPr/>
        <a:lstStyle/>
        <a:p>
          <a:pPr algn="ctr"/>
          <a:endParaRPr lang="et-EE"/>
        </a:p>
      </dgm:t>
    </dgm:pt>
    <dgm:pt modelId="{C2B26E77-13AA-4F39-9C0F-904BA2C9CB5E}">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bIns="0"/>
        <a:lstStyle/>
        <a:p>
          <a:pPr algn="ctr">
            <a:lnSpc>
              <a:spcPct val="60000"/>
            </a:lnSpc>
            <a:spcAft>
              <a:spcPts val="0"/>
            </a:spcAft>
          </a:pPr>
          <a:r>
            <a:rPr lang="en-US" sz="1200" dirty="0" smtClean="0">
              <a:solidFill>
                <a:srgbClr val="002060"/>
              </a:solidFill>
            </a:rPr>
            <a:t>CNC machine</a:t>
          </a:r>
          <a:endParaRPr lang="et-EE" sz="1200" dirty="0" smtClean="0">
            <a:solidFill>
              <a:srgbClr val="002060"/>
            </a:solidFill>
          </a:endParaRPr>
        </a:p>
        <a:p>
          <a:pPr algn="ctr">
            <a:lnSpc>
              <a:spcPct val="60000"/>
            </a:lnSpc>
            <a:spcAft>
              <a:spcPts val="0"/>
            </a:spcAft>
          </a:pPr>
          <a:r>
            <a:rPr lang="en-US" sz="1200" dirty="0" smtClean="0">
              <a:solidFill>
                <a:srgbClr val="002060"/>
              </a:solidFill>
            </a:rPr>
            <a:t>tool adjuster</a:t>
          </a:r>
          <a:endParaRPr lang="en-US" sz="1200" dirty="0">
            <a:solidFill>
              <a:srgbClr val="002060"/>
            </a:solidFill>
          </a:endParaRPr>
        </a:p>
      </dgm:t>
    </dgm:pt>
    <dgm:pt modelId="{FC8564FE-01BC-4FC5-80E9-B302974C2E0F}" type="parTrans" cxnId="{521AF469-21A4-41AD-B1EC-308C5CDC6229}">
      <dgm:prSet/>
      <dgm:spPr/>
      <dgm:t>
        <a:bodyPr/>
        <a:lstStyle/>
        <a:p>
          <a:pPr algn="ctr"/>
          <a:endParaRPr lang="et-EE"/>
        </a:p>
      </dgm:t>
    </dgm:pt>
    <dgm:pt modelId="{AAD657BE-D413-482C-B28E-078E9D5B8B53}" type="sibTrans" cxnId="{521AF469-21A4-41AD-B1EC-308C5CDC6229}">
      <dgm:prSet/>
      <dgm:spPr/>
      <dgm:t>
        <a:bodyPr/>
        <a:lstStyle/>
        <a:p>
          <a:pPr algn="ctr"/>
          <a:endParaRPr lang="et-EE"/>
        </a:p>
      </dgm:t>
    </dgm:pt>
    <dgm:pt modelId="{D44F5E73-12C1-4F9E-9132-03DC90094C2C}">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Automation specialist</a:t>
          </a:r>
          <a:endParaRPr lang="en-US" sz="1200" dirty="0">
            <a:solidFill>
              <a:srgbClr val="010163"/>
            </a:solidFill>
          </a:endParaRPr>
        </a:p>
      </dgm:t>
    </dgm:pt>
    <dgm:pt modelId="{3D91E598-AA68-445B-840A-5A2B347687C4}" type="parTrans" cxnId="{39FB5F62-5FF0-4458-9D7D-E6E33263D84C}">
      <dgm:prSet/>
      <dgm:spPr/>
      <dgm:t>
        <a:bodyPr/>
        <a:lstStyle/>
        <a:p>
          <a:pPr algn="ctr"/>
          <a:endParaRPr lang="et-EE"/>
        </a:p>
      </dgm:t>
    </dgm:pt>
    <dgm:pt modelId="{E938BD8A-64BD-4E5D-AF4F-9B88DB23A04D}" type="sibTrans" cxnId="{39FB5F62-5FF0-4458-9D7D-E6E33263D84C}">
      <dgm:prSet/>
      <dgm:spPr/>
      <dgm:t>
        <a:bodyPr/>
        <a:lstStyle/>
        <a:p>
          <a:pPr algn="ctr"/>
          <a:endParaRPr lang="et-EE"/>
        </a:p>
      </dgm:t>
    </dgm:pt>
    <dgm:pt modelId="{061FC9A2-8822-4AEA-878A-F46718EA08A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200" dirty="0" smtClean="0">
              <a:solidFill>
                <a:srgbClr val="002060"/>
              </a:solidFill>
            </a:rPr>
            <a:t>Electrician</a:t>
          </a:r>
          <a:endParaRPr lang="en-US" sz="1200" dirty="0">
            <a:solidFill>
              <a:srgbClr val="002060"/>
            </a:solidFill>
          </a:endParaRPr>
        </a:p>
      </dgm:t>
    </dgm:pt>
    <dgm:pt modelId="{C41988ED-D5FF-4802-B105-3A8DB50FC1BD}" type="sibTrans" cxnId="{08839588-C708-4478-B893-3B26CB3FEB90}">
      <dgm:prSet/>
      <dgm:spPr/>
      <dgm:t>
        <a:bodyPr/>
        <a:lstStyle/>
        <a:p>
          <a:pPr algn="ctr"/>
          <a:endParaRPr lang="et-EE"/>
        </a:p>
      </dgm:t>
    </dgm:pt>
    <dgm:pt modelId="{69E1785B-6CA3-4A72-B35C-2194F39738CC}" type="parTrans" cxnId="{08839588-C708-4478-B893-3B26CB3FEB90}">
      <dgm:prSet/>
      <dgm:spPr/>
      <dgm:t>
        <a:bodyPr/>
        <a:lstStyle/>
        <a:p>
          <a:pPr algn="ctr"/>
          <a:endParaRPr lang="et-EE"/>
        </a:p>
      </dgm:t>
    </dgm:pt>
    <dgm:pt modelId="{7F47FD74-BCDC-4B73-BF91-2CA65B3C87F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Electronics specialist</a:t>
          </a:r>
          <a:endParaRPr lang="en-US" sz="1200" dirty="0">
            <a:solidFill>
              <a:srgbClr val="002060"/>
            </a:solidFill>
          </a:endParaRPr>
        </a:p>
      </dgm:t>
    </dgm:pt>
    <dgm:pt modelId="{3286724A-F4EC-44C7-8B68-13DF1CFE0729}" type="parTrans" cxnId="{2D3BE47E-9E6F-41F6-8BED-F33DA27F88C6}">
      <dgm:prSet/>
      <dgm:spPr/>
      <dgm:t>
        <a:bodyPr/>
        <a:lstStyle/>
        <a:p>
          <a:pPr algn="ctr"/>
          <a:endParaRPr lang="et-EE"/>
        </a:p>
      </dgm:t>
    </dgm:pt>
    <dgm:pt modelId="{143D9F52-80C5-42ED-8F51-2F75BAB82166}" type="sibTrans" cxnId="{2D3BE47E-9E6F-41F6-8BED-F33DA27F88C6}">
      <dgm:prSet/>
      <dgm:spPr/>
      <dgm:t>
        <a:bodyPr/>
        <a:lstStyle/>
        <a:p>
          <a:pPr algn="ctr"/>
          <a:endParaRPr lang="et-EE"/>
        </a:p>
      </dgm:t>
    </dgm:pt>
    <dgm:pt modelId="{D51F0120-2F8F-4766-942B-90C41EC30042}">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tIns="46800"/>
        <a:lstStyle/>
        <a:p>
          <a:pPr algn="ctr">
            <a:lnSpc>
              <a:spcPct val="60000"/>
            </a:lnSpc>
          </a:pPr>
          <a:r>
            <a:rPr lang="en-US" sz="1200" dirty="0" smtClean="0">
              <a:solidFill>
                <a:srgbClr val="002060"/>
              </a:solidFill>
            </a:rPr>
            <a:t>Mechatronics specialist</a:t>
          </a:r>
          <a:endParaRPr lang="en-US" sz="1200" dirty="0">
            <a:solidFill>
              <a:srgbClr val="010163"/>
            </a:solidFill>
          </a:endParaRPr>
        </a:p>
      </dgm:t>
    </dgm:pt>
    <dgm:pt modelId="{4DA006BD-83E7-47AB-B82C-7BAF1208644D}" type="parTrans" cxnId="{5482E51E-5649-4C81-B106-2114D20A214B}">
      <dgm:prSet/>
      <dgm:spPr/>
      <dgm:t>
        <a:bodyPr/>
        <a:lstStyle/>
        <a:p>
          <a:pPr algn="ctr"/>
          <a:endParaRPr lang="et-EE"/>
        </a:p>
      </dgm:t>
    </dgm:pt>
    <dgm:pt modelId="{7046EDF0-AF02-4278-95D0-3C524C6D3494}" type="sibTrans" cxnId="{5482E51E-5649-4C81-B106-2114D20A214B}">
      <dgm:prSet/>
      <dgm:spPr/>
      <dgm:t>
        <a:bodyPr/>
        <a:lstStyle/>
        <a:p>
          <a:pPr algn="ctr"/>
          <a:endParaRPr lang="et-EE"/>
        </a:p>
      </dgm:t>
    </dgm:pt>
    <dgm:pt modelId="{77505F92-5899-4972-AA8D-CC653092ECAF}" type="pres">
      <dgm:prSet presAssocID="{FBC4FA0D-0D96-4189-8C39-60050ABD6D31}" presName="hierChild1" presStyleCnt="0">
        <dgm:presLayoutVars>
          <dgm:orgChart val="1"/>
          <dgm:chPref val="1"/>
          <dgm:dir/>
          <dgm:animOne val="branch"/>
          <dgm:animLvl val="lvl"/>
          <dgm:resizeHandles/>
        </dgm:presLayoutVars>
      </dgm:prSet>
      <dgm:spPr/>
      <dgm:t>
        <a:bodyPr/>
        <a:lstStyle/>
        <a:p>
          <a:endParaRPr lang="en-US"/>
        </a:p>
      </dgm:t>
    </dgm:pt>
    <dgm:pt modelId="{364BDB6A-D929-4979-8835-50F8C7578065}" type="pres">
      <dgm:prSet presAssocID="{EC695CF2-3AE1-44DF-81DB-ABB802EDAB07}" presName="hierRoot1" presStyleCnt="0">
        <dgm:presLayoutVars>
          <dgm:hierBranch val="init"/>
        </dgm:presLayoutVars>
      </dgm:prSet>
      <dgm:spPr/>
    </dgm:pt>
    <dgm:pt modelId="{0469489F-A9C7-49F9-B3B9-9CC79110154A}" type="pres">
      <dgm:prSet presAssocID="{EC695CF2-3AE1-44DF-81DB-ABB802EDAB07}" presName="rootComposite1" presStyleCnt="0"/>
      <dgm:spPr/>
    </dgm:pt>
    <dgm:pt modelId="{3745E154-68D1-4D45-97CD-6343369DF62C}" type="pres">
      <dgm:prSet presAssocID="{EC695CF2-3AE1-44DF-81DB-ABB802EDAB07}" presName="rootText1" presStyleLbl="node0" presStyleIdx="0" presStyleCnt="1" custScaleX="130038" custLinFactNeighborX="4805" custLinFactNeighborY="-71571">
        <dgm:presLayoutVars>
          <dgm:chPref val="3"/>
        </dgm:presLayoutVars>
      </dgm:prSet>
      <dgm:spPr/>
      <dgm:t>
        <a:bodyPr/>
        <a:lstStyle/>
        <a:p>
          <a:endParaRPr lang="en-US"/>
        </a:p>
      </dgm:t>
    </dgm:pt>
    <dgm:pt modelId="{B4A6C7AA-28D3-4F5E-A461-814ABD0283DF}" type="pres">
      <dgm:prSet presAssocID="{EC695CF2-3AE1-44DF-81DB-ABB802EDAB07}" presName="rootConnector1" presStyleLbl="node1" presStyleIdx="0" presStyleCnt="0"/>
      <dgm:spPr/>
      <dgm:t>
        <a:bodyPr/>
        <a:lstStyle/>
        <a:p>
          <a:endParaRPr lang="en-US"/>
        </a:p>
      </dgm:t>
    </dgm:pt>
    <dgm:pt modelId="{04961B53-F4B0-47CB-BF4C-91BB9D4EAA46}" type="pres">
      <dgm:prSet presAssocID="{EC695CF2-3AE1-44DF-81DB-ABB802EDAB07}" presName="hierChild2" presStyleCnt="0"/>
      <dgm:spPr/>
    </dgm:pt>
    <dgm:pt modelId="{BAA6E44F-CE9E-423F-8A51-B8815ABC9B2B}" type="pres">
      <dgm:prSet presAssocID="{451D3C7D-F698-4C34-A3AC-2DBCA9BAA0EA}" presName="Name37" presStyleLbl="parChTrans1D2" presStyleIdx="0" presStyleCnt="4"/>
      <dgm:spPr/>
      <dgm:t>
        <a:bodyPr/>
        <a:lstStyle/>
        <a:p>
          <a:endParaRPr lang="en-US"/>
        </a:p>
      </dgm:t>
    </dgm:pt>
    <dgm:pt modelId="{1EDC4A14-15ED-4337-8DBB-691076559162}" type="pres">
      <dgm:prSet presAssocID="{A9013310-3457-45DD-9635-46ED14B40F19}" presName="hierRoot2" presStyleCnt="0">
        <dgm:presLayoutVars>
          <dgm:hierBranch val="init"/>
        </dgm:presLayoutVars>
      </dgm:prSet>
      <dgm:spPr/>
    </dgm:pt>
    <dgm:pt modelId="{9BB81721-16D0-4731-8BC6-D1BFC4161EB1}" type="pres">
      <dgm:prSet presAssocID="{A9013310-3457-45DD-9635-46ED14B40F19}" presName="rootComposite" presStyleCnt="0"/>
      <dgm:spPr/>
    </dgm:pt>
    <dgm:pt modelId="{4859FEE3-1BE5-4F6A-B49D-B03A3F7F1D1B}" type="pres">
      <dgm:prSet presAssocID="{A9013310-3457-45DD-9635-46ED14B40F19}" presName="rootText" presStyleLbl="node2" presStyleIdx="0" presStyleCnt="4" custScaleX="148112" custLinFactNeighborX="10505" custLinFactNeighborY="-73952">
        <dgm:presLayoutVars>
          <dgm:chPref val="3"/>
        </dgm:presLayoutVars>
      </dgm:prSet>
      <dgm:spPr/>
      <dgm:t>
        <a:bodyPr/>
        <a:lstStyle/>
        <a:p>
          <a:endParaRPr lang="en-US"/>
        </a:p>
      </dgm:t>
    </dgm:pt>
    <dgm:pt modelId="{75A0E6A7-5A32-4B7C-9A41-45B7697511BB}" type="pres">
      <dgm:prSet presAssocID="{A9013310-3457-45DD-9635-46ED14B40F19}" presName="rootConnector" presStyleLbl="node2" presStyleIdx="0" presStyleCnt="4"/>
      <dgm:spPr/>
      <dgm:t>
        <a:bodyPr/>
        <a:lstStyle/>
        <a:p>
          <a:endParaRPr lang="en-US"/>
        </a:p>
      </dgm:t>
    </dgm:pt>
    <dgm:pt modelId="{EC0A346C-C2E4-4694-ABA2-3EE96B40DA2C}" type="pres">
      <dgm:prSet presAssocID="{A9013310-3457-45DD-9635-46ED14B40F19}" presName="hierChild4" presStyleCnt="0"/>
      <dgm:spPr/>
    </dgm:pt>
    <dgm:pt modelId="{8A766CEE-4E57-44E6-A234-E5243DFCBE2A}" type="pres">
      <dgm:prSet presAssocID="{FC8564FE-01BC-4FC5-80E9-B302974C2E0F}" presName="Name37" presStyleLbl="parChTrans1D3" presStyleIdx="0" presStyleCnt="20"/>
      <dgm:spPr/>
      <dgm:t>
        <a:bodyPr/>
        <a:lstStyle/>
        <a:p>
          <a:endParaRPr lang="et-EE"/>
        </a:p>
      </dgm:t>
    </dgm:pt>
    <dgm:pt modelId="{35CF2654-5325-4568-B710-2A1393AD1678}" type="pres">
      <dgm:prSet presAssocID="{C2B26E77-13AA-4F39-9C0F-904BA2C9CB5E}" presName="hierRoot2" presStyleCnt="0">
        <dgm:presLayoutVars>
          <dgm:hierBranch val="init"/>
        </dgm:presLayoutVars>
      </dgm:prSet>
      <dgm:spPr/>
    </dgm:pt>
    <dgm:pt modelId="{7CB37408-225D-4B3F-92E4-86FF554C409E}" type="pres">
      <dgm:prSet presAssocID="{C2B26E77-13AA-4F39-9C0F-904BA2C9CB5E}" presName="rootComposite" presStyleCnt="0"/>
      <dgm:spPr/>
    </dgm:pt>
    <dgm:pt modelId="{9C4B1CE9-65B9-4690-B0CC-171AC6FB6F93}" type="pres">
      <dgm:prSet presAssocID="{C2B26E77-13AA-4F39-9C0F-904BA2C9CB5E}" presName="rootText" presStyleLbl="node3" presStyleIdx="0" presStyleCnt="20" custScaleY="40087" custLinFactY="57327" custLinFactNeighborX="-2016" custLinFactNeighborY="100000">
        <dgm:presLayoutVars>
          <dgm:chPref val="3"/>
        </dgm:presLayoutVars>
      </dgm:prSet>
      <dgm:spPr/>
      <dgm:t>
        <a:bodyPr/>
        <a:lstStyle/>
        <a:p>
          <a:endParaRPr lang="et-EE"/>
        </a:p>
      </dgm:t>
    </dgm:pt>
    <dgm:pt modelId="{E2507339-719A-45FD-8DA0-1B56962404D7}" type="pres">
      <dgm:prSet presAssocID="{C2B26E77-13AA-4F39-9C0F-904BA2C9CB5E}" presName="rootConnector" presStyleLbl="node3" presStyleIdx="0" presStyleCnt="20"/>
      <dgm:spPr/>
      <dgm:t>
        <a:bodyPr/>
        <a:lstStyle/>
        <a:p>
          <a:endParaRPr lang="et-EE"/>
        </a:p>
      </dgm:t>
    </dgm:pt>
    <dgm:pt modelId="{5B16B308-2D1C-4637-BACC-289712CF5143}" type="pres">
      <dgm:prSet presAssocID="{C2B26E77-13AA-4F39-9C0F-904BA2C9CB5E}" presName="hierChild4" presStyleCnt="0"/>
      <dgm:spPr/>
    </dgm:pt>
    <dgm:pt modelId="{4AED19F6-BF91-471F-A52E-7B88D3421B53}" type="pres">
      <dgm:prSet presAssocID="{C2B26E77-13AA-4F39-9C0F-904BA2C9CB5E}" presName="hierChild5" presStyleCnt="0"/>
      <dgm:spPr/>
    </dgm:pt>
    <dgm:pt modelId="{82799062-E23B-4BB1-A1F3-085BC5CEBEEB}" type="pres">
      <dgm:prSet presAssocID="{E2AA48C4-B84F-4E98-97C1-3F75945FD8BD}" presName="Name37" presStyleLbl="parChTrans1D3" presStyleIdx="1" presStyleCnt="20"/>
      <dgm:spPr/>
      <dgm:t>
        <a:bodyPr/>
        <a:lstStyle/>
        <a:p>
          <a:endParaRPr lang="en-US"/>
        </a:p>
      </dgm:t>
    </dgm:pt>
    <dgm:pt modelId="{B1D3441B-56BE-4D8E-B771-EC86F9AFCC07}" type="pres">
      <dgm:prSet presAssocID="{BD1D6A3C-CB31-4443-B89F-07D9C1CBE204}" presName="hierRoot2" presStyleCnt="0">
        <dgm:presLayoutVars>
          <dgm:hierBranch val="init"/>
        </dgm:presLayoutVars>
      </dgm:prSet>
      <dgm:spPr/>
    </dgm:pt>
    <dgm:pt modelId="{21FCDCE5-6EA0-424F-AF01-75242FDDC242}" type="pres">
      <dgm:prSet presAssocID="{BD1D6A3C-CB31-4443-B89F-07D9C1CBE204}" presName="rootComposite" presStyleCnt="0"/>
      <dgm:spPr/>
    </dgm:pt>
    <dgm:pt modelId="{474A2651-E78E-48DB-9871-A56E6A0F94B4}" type="pres">
      <dgm:prSet presAssocID="{BD1D6A3C-CB31-4443-B89F-07D9C1CBE204}" presName="rootText" presStyleLbl="node3" presStyleIdx="1" presStyleCnt="20" custScaleY="40087" custLinFactY="33913" custLinFactNeighborX="-1261" custLinFactNeighborY="100000">
        <dgm:presLayoutVars>
          <dgm:chPref val="3"/>
        </dgm:presLayoutVars>
      </dgm:prSet>
      <dgm:spPr/>
      <dgm:t>
        <a:bodyPr/>
        <a:lstStyle/>
        <a:p>
          <a:endParaRPr lang="en-US"/>
        </a:p>
      </dgm:t>
    </dgm:pt>
    <dgm:pt modelId="{1E4D0FF8-B88F-43FF-9677-F6E081FCA806}" type="pres">
      <dgm:prSet presAssocID="{BD1D6A3C-CB31-4443-B89F-07D9C1CBE204}" presName="rootConnector" presStyleLbl="node3" presStyleIdx="1" presStyleCnt="20"/>
      <dgm:spPr/>
      <dgm:t>
        <a:bodyPr/>
        <a:lstStyle/>
        <a:p>
          <a:endParaRPr lang="en-US"/>
        </a:p>
      </dgm:t>
    </dgm:pt>
    <dgm:pt modelId="{EEBA5AC4-20D5-45B3-8A05-7163B03DEE9D}" type="pres">
      <dgm:prSet presAssocID="{BD1D6A3C-CB31-4443-B89F-07D9C1CBE204}" presName="hierChild4" presStyleCnt="0"/>
      <dgm:spPr/>
    </dgm:pt>
    <dgm:pt modelId="{A07DBCD7-2298-410B-A1A0-490420A78276}" type="pres">
      <dgm:prSet presAssocID="{BD1D6A3C-CB31-4443-B89F-07D9C1CBE204}" presName="hierChild5" presStyleCnt="0"/>
      <dgm:spPr/>
    </dgm:pt>
    <dgm:pt modelId="{4F6797F2-11F3-43F6-9212-9ABE53CB8B7E}" type="pres">
      <dgm:prSet presAssocID="{ED36C05F-DE97-4A77-9651-C13B1A67A11B}" presName="Name37" presStyleLbl="parChTrans1D3" presStyleIdx="2" presStyleCnt="20"/>
      <dgm:spPr/>
      <dgm:t>
        <a:bodyPr/>
        <a:lstStyle/>
        <a:p>
          <a:endParaRPr lang="en-US"/>
        </a:p>
      </dgm:t>
    </dgm:pt>
    <dgm:pt modelId="{EA078AC7-A0A8-4B2A-9EA7-F1FEE426A175}" type="pres">
      <dgm:prSet presAssocID="{327C8DAA-3CB1-4CFE-85EB-A1F991DA46D8}" presName="hierRoot2" presStyleCnt="0">
        <dgm:presLayoutVars>
          <dgm:hierBranch val="init"/>
        </dgm:presLayoutVars>
      </dgm:prSet>
      <dgm:spPr/>
    </dgm:pt>
    <dgm:pt modelId="{A3592E2B-2260-4098-8AFC-4F7E7A6B7B6A}" type="pres">
      <dgm:prSet presAssocID="{327C8DAA-3CB1-4CFE-85EB-A1F991DA46D8}" presName="rootComposite" presStyleCnt="0"/>
      <dgm:spPr/>
    </dgm:pt>
    <dgm:pt modelId="{C6C8CC80-AB77-417C-9222-8AFA2B3D6AA5}" type="pres">
      <dgm:prSet presAssocID="{327C8DAA-3CB1-4CFE-85EB-A1F991DA46D8}" presName="rootText" presStyleLbl="node3" presStyleIdx="2" presStyleCnt="20" custScaleY="40087" custLinFactY="11695" custLinFactNeighborX="-1261" custLinFactNeighborY="100000">
        <dgm:presLayoutVars>
          <dgm:chPref val="3"/>
        </dgm:presLayoutVars>
      </dgm:prSet>
      <dgm:spPr/>
      <dgm:t>
        <a:bodyPr/>
        <a:lstStyle/>
        <a:p>
          <a:endParaRPr lang="en-US"/>
        </a:p>
      </dgm:t>
    </dgm:pt>
    <dgm:pt modelId="{AE7177CB-6EAC-4C4D-83EC-8B10E601F1C1}" type="pres">
      <dgm:prSet presAssocID="{327C8DAA-3CB1-4CFE-85EB-A1F991DA46D8}" presName="rootConnector" presStyleLbl="node3" presStyleIdx="2" presStyleCnt="20"/>
      <dgm:spPr/>
      <dgm:t>
        <a:bodyPr/>
        <a:lstStyle/>
        <a:p>
          <a:endParaRPr lang="en-US"/>
        </a:p>
      </dgm:t>
    </dgm:pt>
    <dgm:pt modelId="{13C73740-2CCB-420B-A5C3-C836CA499781}" type="pres">
      <dgm:prSet presAssocID="{327C8DAA-3CB1-4CFE-85EB-A1F991DA46D8}" presName="hierChild4" presStyleCnt="0"/>
      <dgm:spPr/>
    </dgm:pt>
    <dgm:pt modelId="{111EC958-683E-4354-9356-71618F0E443D}" type="pres">
      <dgm:prSet presAssocID="{327C8DAA-3CB1-4CFE-85EB-A1F991DA46D8}" presName="hierChild5" presStyleCnt="0"/>
      <dgm:spPr/>
    </dgm:pt>
    <dgm:pt modelId="{31100B67-8BC6-4565-9022-073983016544}" type="pres">
      <dgm:prSet presAssocID="{7158D4A1-8817-4067-9820-B1036511794F}" presName="Name37" presStyleLbl="parChTrans1D3" presStyleIdx="3" presStyleCnt="20"/>
      <dgm:spPr/>
      <dgm:t>
        <a:bodyPr/>
        <a:lstStyle/>
        <a:p>
          <a:endParaRPr lang="en-US"/>
        </a:p>
      </dgm:t>
    </dgm:pt>
    <dgm:pt modelId="{B3B9798D-E3CD-47A1-8C5D-756C996921F6}" type="pres">
      <dgm:prSet presAssocID="{C0FAC13A-3ABD-4DBC-B88B-D5269686BB75}" presName="hierRoot2" presStyleCnt="0">
        <dgm:presLayoutVars>
          <dgm:hierBranch val="init"/>
        </dgm:presLayoutVars>
      </dgm:prSet>
      <dgm:spPr/>
    </dgm:pt>
    <dgm:pt modelId="{2E84A1F2-5EFB-437A-83DA-9DD4085E1EF5}" type="pres">
      <dgm:prSet presAssocID="{C0FAC13A-3ABD-4DBC-B88B-D5269686BB75}" presName="rootComposite" presStyleCnt="0"/>
      <dgm:spPr/>
    </dgm:pt>
    <dgm:pt modelId="{2BCF7A0C-A10C-4649-A2B9-E1FA5E402BA2}" type="pres">
      <dgm:prSet presAssocID="{C0FAC13A-3ABD-4DBC-B88B-D5269686BB75}" presName="rootText" presStyleLbl="node3" presStyleIdx="3" presStyleCnt="20" custScaleY="40087" custLinFactNeighborX="-1261" custLinFactNeighborY="89477">
        <dgm:presLayoutVars>
          <dgm:chPref val="3"/>
        </dgm:presLayoutVars>
      </dgm:prSet>
      <dgm:spPr/>
      <dgm:t>
        <a:bodyPr/>
        <a:lstStyle/>
        <a:p>
          <a:endParaRPr lang="en-US"/>
        </a:p>
      </dgm:t>
    </dgm:pt>
    <dgm:pt modelId="{ADACF997-8847-4340-9A6C-3DD23CF4829F}" type="pres">
      <dgm:prSet presAssocID="{C0FAC13A-3ABD-4DBC-B88B-D5269686BB75}" presName="rootConnector" presStyleLbl="node3" presStyleIdx="3" presStyleCnt="20"/>
      <dgm:spPr/>
      <dgm:t>
        <a:bodyPr/>
        <a:lstStyle/>
        <a:p>
          <a:endParaRPr lang="en-US"/>
        </a:p>
      </dgm:t>
    </dgm:pt>
    <dgm:pt modelId="{6B4E082B-83B9-43FE-8D80-0439AC89C440}" type="pres">
      <dgm:prSet presAssocID="{C0FAC13A-3ABD-4DBC-B88B-D5269686BB75}" presName="hierChild4" presStyleCnt="0"/>
      <dgm:spPr/>
    </dgm:pt>
    <dgm:pt modelId="{36334232-825A-4484-9377-13C9E6F5CD23}" type="pres">
      <dgm:prSet presAssocID="{C0FAC13A-3ABD-4DBC-B88B-D5269686BB75}" presName="hierChild5" presStyleCnt="0"/>
      <dgm:spPr/>
    </dgm:pt>
    <dgm:pt modelId="{DEAAC01A-5CE5-47AB-952C-0FD4C2443DC7}" type="pres">
      <dgm:prSet presAssocID="{EB86FAAF-3D60-42F1-800C-1F27DDE4377E}" presName="Name37" presStyleLbl="parChTrans1D3" presStyleIdx="4" presStyleCnt="20"/>
      <dgm:spPr/>
      <dgm:t>
        <a:bodyPr/>
        <a:lstStyle/>
        <a:p>
          <a:endParaRPr lang="et-EE"/>
        </a:p>
      </dgm:t>
    </dgm:pt>
    <dgm:pt modelId="{0DAA82AB-5922-4A47-9B9A-11DD635299A6}" type="pres">
      <dgm:prSet presAssocID="{39538BE5-670E-48A5-8B8A-D662AD7CC704}" presName="hierRoot2" presStyleCnt="0">
        <dgm:presLayoutVars>
          <dgm:hierBranch val="init"/>
        </dgm:presLayoutVars>
      </dgm:prSet>
      <dgm:spPr/>
    </dgm:pt>
    <dgm:pt modelId="{B067DD7C-0C2B-4B4C-90D0-E115C6B9B22A}" type="pres">
      <dgm:prSet presAssocID="{39538BE5-670E-48A5-8B8A-D662AD7CC704}" presName="rootComposite" presStyleCnt="0"/>
      <dgm:spPr/>
    </dgm:pt>
    <dgm:pt modelId="{1412EEDA-E7EE-42B2-9BF2-D17ACD394CE5}" type="pres">
      <dgm:prSet presAssocID="{39538BE5-670E-48A5-8B8A-D662AD7CC704}" presName="rootText" presStyleLbl="node3" presStyleIdx="4" presStyleCnt="20" custScaleY="40087" custLinFactNeighborX="-2016" custLinFactNeighborY="60216">
        <dgm:presLayoutVars>
          <dgm:chPref val="3"/>
        </dgm:presLayoutVars>
      </dgm:prSet>
      <dgm:spPr/>
      <dgm:t>
        <a:bodyPr/>
        <a:lstStyle/>
        <a:p>
          <a:endParaRPr lang="et-EE"/>
        </a:p>
      </dgm:t>
    </dgm:pt>
    <dgm:pt modelId="{1571EAF6-528A-4333-95AA-249A589FD0F3}" type="pres">
      <dgm:prSet presAssocID="{39538BE5-670E-48A5-8B8A-D662AD7CC704}" presName="rootConnector" presStyleLbl="node3" presStyleIdx="4" presStyleCnt="20"/>
      <dgm:spPr/>
      <dgm:t>
        <a:bodyPr/>
        <a:lstStyle/>
        <a:p>
          <a:endParaRPr lang="et-EE"/>
        </a:p>
      </dgm:t>
    </dgm:pt>
    <dgm:pt modelId="{6E5D7658-5A76-4B0C-A965-3E7DFDA2171D}" type="pres">
      <dgm:prSet presAssocID="{39538BE5-670E-48A5-8B8A-D662AD7CC704}" presName="hierChild4" presStyleCnt="0"/>
      <dgm:spPr/>
    </dgm:pt>
    <dgm:pt modelId="{BB18D53F-3E3A-4848-9BDC-5D0725634CD4}" type="pres">
      <dgm:prSet presAssocID="{39538BE5-670E-48A5-8B8A-D662AD7CC704}" presName="hierChild5" presStyleCnt="0"/>
      <dgm:spPr/>
    </dgm:pt>
    <dgm:pt modelId="{8B0CE897-594D-4870-A79A-5F19A5AA446C}" type="pres">
      <dgm:prSet presAssocID="{A9013310-3457-45DD-9635-46ED14B40F19}" presName="hierChild5" presStyleCnt="0"/>
      <dgm:spPr/>
    </dgm:pt>
    <dgm:pt modelId="{2242FB83-F508-4EFD-9D82-D9CC0731DC73}" type="pres">
      <dgm:prSet presAssocID="{D6BAA1E0-D50D-4D3E-9270-70C6624A7AB3}" presName="Name37" presStyleLbl="parChTrans1D2" presStyleIdx="1" presStyleCnt="4"/>
      <dgm:spPr/>
      <dgm:t>
        <a:bodyPr/>
        <a:lstStyle/>
        <a:p>
          <a:endParaRPr lang="en-US"/>
        </a:p>
      </dgm:t>
    </dgm:pt>
    <dgm:pt modelId="{F0E81FF6-BA6E-4A91-B148-1AC8A5CC0B94}" type="pres">
      <dgm:prSet presAssocID="{5A1454E7-11B5-4B53-9BB3-D3248AB31436}" presName="hierRoot2" presStyleCnt="0">
        <dgm:presLayoutVars>
          <dgm:hierBranch val="init"/>
        </dgm:presLayoutVars>
      </dgm:prSet>
      <dgm:spPr/>
    </dgm:pt>
    <dgm:pt modelId="{ACD1DB88-F9EC-4DA3-A3D0-1F82DC773967}" type="pres">
      <dgm:prSet presAssocID="{5A1454E7-11B5-4B53-9BB3-D3248AB31436}" presName="rootComposite" presStyleCnt="0"/>
      <dgm:spPr/>
    </dgm:pt>
    <dgm:pt modelId="{A016EEAA-FFCC-4501-ADBC-CE03455A88D7}" type="pres">
      <dgm:prSet presAssocID="{5A1454E7-11B5-4B53-9BB3-D3248AB31436}" presName="rootText" presStyleLbl="node2" presStyleIdx="1" presStyleCnt="4" custScaleX="148112" custLinFactNeighborX="5334" custLinFactNeighborY="-73952">
        <dgm:presLayoutVars>
          <dgm:chPref val="3"/>
        </dgm:presLayoutVars>
      </dgm:prSet>
      <dgm:spPr/>
      <dgm:t>
        <a:bodyPr/>
        <a:lstStyle/>
        <a:p>
          <a:endParaRPr lang="en-US"/>
        </a:p>
      </dgm:t>
    </dgm:pt>
    <dgm:pt modelId="{C8C5BFF6-B697-4E68-BFEE-E2FF0B971A57}" type="pres">
      <dgm:prSet presAssocID="{5A1454E7-11B5-4B53-9BB3-D3248AB31436}" presName="rootConnector" presStyleLbl="node2" presStyleIdx="1" presStyleCnt="4"/>
      <dgm:spPr/>
      <dgm:t>
        <a:bodyPr/>
        <a:lstStyle/>
        <a:p>
          <a:endParaRPr lang="en-US"/>
        </a:p>
      </dgm:t>
    </dgm:pt>
    <dgm:pt modelId="{F7B1576F-5E01-4589-A773-50CE3F91A15A}" type="pres">
      <dgm:prSet presAssocID="{5A1454E7-11B5-4B53-9BB3-D3248AB31436}" presName="hierChild4" presStyleCnt="0"/>
      <dgm:spPr/>
    </dgm:pt>
    <dgm:pt modelId="{1046020D-AAF7-4A93-9CCB-D23FB9B35877}" type="pres">
      <dgm:prSet presAssocID="{D7E2E1FF-38B0-4338-85E4-7C9156306132}" presName="Name37" presStyleLbl="parChTrans1D3" presStyleIdx="5" presStyleCnt="20"/>
      <dgm:spPr/>
      <dgm:t>
        <a:bodyPr/>
        <a:lstStyle/>
        <a:p>
          <a:endParaRPr lang="et-EE"/>
        </a:p>
      </dgm:t>
    </dgm:pt>
    <dgm:pt modelId="{2AD89B71-E2B7-4BC8-A7FA-78A2D65B526B}" type="pres">
      <dgm:prSet presAssocID="{9FC1AE48-62CF-4F4A-870C-2E41FCE57824}" presName="hierRoot2" presStyleCnt="0">
        <dgm:presLayoutVars>
          <dgm:hierBranch val="init"/>
        </dgm:presLayoutVars>
      </dgm:prSet>
      <dgm:spPr/>
    </dgm:pt>
    <dgm:pt modelId="{2D3089C3-5E47-4264-AD5E-7EDAE7C80395}" type="pres">
      <dgm:prSet presAssocID="{9FC1AE48-62CF-4F4A-870C-2E41FCE57824}" presName="rootComposite" presStyleCnt="0"/>
      <dgm:spPr/>
    </dgm:pt>
    <dgm:pt modelId="{DF9DA91F-EE29-4754-8C99-43C94805EB32}" type="pres">
      <dgm:prSet presAssocID="{9FC1AE48-62CF-4F4A-870C-2E41FCE57824}" presName="rootText" presStyleLbl="node3" presStyleIdx="5" presStyleCnt="20" custScaleY="40087" custLinFactY="57327" custLinFactNeighborX="-10078" custLinFactNeighborY="100000">
        <dgm:presLayoutVars>
          <dgm:chPref val="3"/>
        </dgm:presLayoutVars>
      </dgm:prSet>
      <dgm:spPr/>
      <dgm:t>
        <a:bodyPr/>
        <a:lstStyle/>
        <a:p>
          <a:endParaRPr lang="et-EE"/>
        </a:p>
      </dgm:t>
    </dgm:pt>
    <dgm:pt modelId="{296EBCD3-68EE-4EC4-885D-B96A1FA10CB0}" type="pres">
      <dgm:prSet presAssocID="{9FC1AE48-62CF-4F4A-870C-2E41FCE57824}" presName="rootConnector" presStyleLbl="node3" presStyleIdx="5" presStyleCnt="20"/>
      <dgm:spPr/>
      <dgm:t>
        <a:bodyPr/>
        <a:lstStyle/>
        <a:p>
          <a:endParaRPr lang="et-EE"/>
        </a:p>
      </dgm:t>
    </dgm:pt>
    <dgm:pt modelId="{ED324C21-CC8B-44D7-8266-A555207C4832}" type="pres">
      <dgm:prSet presAssocID="{9FC1AE48-62CF-4F4A-870C-2E41FCE57824}" presName="hierChild4" presStyleCnt="0"/>
      <dgm:spPr/>
    </dgm:pt>
    <dgm:pt modelId="{5EC1066F-9587-4EDA-A12F-AFDF41E50576}" type="pres">
      <dgm:prSet presAssocID="{9FC1AE48-62CF-4F4A-870C-2E41FCE57824}" presName="hierChild5" presStyleCnt="0"/>
      <dgm:spPr/>
    </dgm:pt>
    <dgm:pt modelId="{2E79DD69-9A55-4842-843E-000DBC472BA3}" type="pres">
      <dgm:prSet presAssocID="{84C507CD-DB63-4F9D-9591-3F3F190C377E}" presName="Name37" presStyleLbl="parChTrans1D3" presStyleIdx="6" presStyleCnt="20"/>
      <dgm:spPr/>
      <dgm:t>
        <a:bodyPr/>
        <a:lstStyle/>
        <a:p>
          <a:endParaRPr lang="en-US"/>
        </a:p>
      </dgm:t>
    </dgm:pt>
    <dgm:pt modelId="{7A4AB891-A94E-4C7D-8F90-DE16B6023435}" type="pres">
      <dgm:prSet presAssocID="{41175BBD-6FE4-421D-BB2E-F404D9292926}" presName="hierRoot2" presStyleCnt="0">
        <dgm:presLayoutVars>
          <dgm:hierBranch val="init"/>
        </dgm:presLayoutVars>
      </dgm:prSet>
      <dgm:spPr/>
    </dgm:pt>
    <dgm:pt modelId="{5CFA75BF-C639-4612-8726-91FF4DC33148}" type="pres">
      <dgm:prSet presAssocID="{41175BBD-6FE4-421D-BB2E-F404D9292926}" presName="rootComposite" presStyleCnt="0"/>
      <dgm:spPr/>
    </dgm:pt>
    <dgm:pt modelId="{CD4E5643-43CA-41F3-8494-D5E9D46FFDD5}" type="pres">
      <dgm:prSet presAssocID="{41175BBD-6FE4-421D-BB2E-F404D9292926}" presName="rootText" presStyleLbl="node3" presStyleIdx="6" presStyleCnt="20" custScaleY="40087" custLinFactY="33913" custLinFactNeighborX="-9323" custLinFactNeighborY="100000">
        <dgm:presLayoutVars>
          <dgm:chPref val="3"/>
        </dgm:presLayoutVars>
      </dgm:prSet>
      <dgm:spPr/>
      <dgm:t>
        <a:bodyPr/>
        <a:lstStyle/>
        <a:p>
          <a:endParaRPr lang="en-US"/>
        </a:p>
      </dgm:t>
    </dgm:pt>
    <dgm:pt modelId="{A444564C-649A-4A64-9CF4-F3B91286D066}" type="pres">
      <dgm:prSet presAssocID="{41175BBD-6FE4-421D-BB2E-F404D9292926}" presName="rootConnector" presStyleLbl="node3" presStyleIdx="6" presStyleCnt="20"/>
      <dgm:spPr/>
      <dgm:t>
        <a:bodyPr/>
        <a:lstStyle/>
        <a:p>
          <a:endParaRPr lang="en-US"/>
        </a:p>
      </dgm:t>
    </dgm:pt>
    <dgm:pt modelId="{7501746F-684A-409E-B577-220C9A58F0D9}" type="pres">
      <dgm:prSet presAssocID="{41175BBD-6FE4-421D-BB2E-F404D9292926}" presName="hierChild4" presStyleCnt="0"/>
      <dgm:spPr/>
    </dgm:pt>
    <dgm:pt modelId="{8D0A333C-DAA3-42BE-98DA-38EDDCBD744C}" type="pres">
      <dgm:prSet presAssocID="{41175BBD-6FE4-421D-BB2E-F404D9292926}" presName="hierChild5" presStyleCnt="0"/>
      <dgm:spPr/>
    </dgm:pt>
    <dgm:pt modelId="{22B837A7-56E1-4B46-B7D9-1426B9487EF0}" type="pres">
      <dgm:prSet presAssocID="{96079A3C-F2C0-491E-B081-7B63CA6B3778}" presName="Name37" presStyleLbl="parChTrans1D3" presStyleIdx="7" presStyleCnt="20"/>
      <dgm:spPr/>
      <dgm:t>
        <a:bodyPr/>
        <a:lstStyle/>
        <a:p>
          <a:endParaRPr lang="en-US"/>
        </a:p>
      </dgm:t>
    </dgm:pt>
    <dgm:pt modelId="{6C0C08CB-9511-430D-A8A2-2A668FC183DA}" type="pres">
      <dgm:prSet presAssocID="{BADC72DD-57F6-4261-AFE7-E2680BF07CE7}" presName="hierRoot2" presStyleCnt="0">
        <dgm:presLayoutVars>
          <dgm:hierBranch val="init"/>
        </dgm:presLayoutVars>
      </dgm:prSet>
      <dgm:spPr/>
    </dgm:pt>
    <dgm:pt modelId="{52AA89C7-E95A-48E9-8BE6-C53C08FFA949}" type="pres">
      <dgm:prSet presAssocID="{BADC72DD-57F6-4261-AFE7-E2680BF07CE7}" presName="rootComposite" presStyleCnt="0"/>
      <dgm:spPr/>
    </dgm:pt>
    <dgm:pt modelId="{F4B56471-971D-4227-B043-60ABC81ACF40}" type="pres">
      <dgm:prSet presAssocID="{BADC72DD-57F6-4261-AFE7-E2680BF07CE7}" presName="rootText" presStyleLbl="node3" presStyleIdx="7" presStyleCnt="20" custScaleY="40087" custLinFactY="11695" custLinFactNeighborX="-9323" custLinFactNeighborY="100000">
        <dgm:presLayoutVars>
          <dgm:chPref val="3"/>
        </dgm:presLayoutVars>
      </dgm:prSet>
      <dgm:spPr/>
      <dgm:t>
        <a:bodyPr/>
        <a:lstStyle/>
        <a:p>
          <a:endParaRPr lang="en-US"/>
        </a:p>
      </dgm:t>
    </dgm:pt>
    <dgm:pt modelId="{068956EC-9C14-4AD2-8796-17A432788129}" type="pres">
      <dgm:prSet presAssocID="{BADC72DD-57F6-4261-AFE7-E2680BF07CE7}" presName="rootConnector" presStyleLbl="node3" presStyleIdx="7" presStyleCnt="20"/>
      <dgm:spPr/>
      <dgm:t>
        <a:bodyPr/>
        <a:lstStyle/>
        <a:p>
          <a:endParaRPr lang="en-US"/>
        </a:p>
      </dgm:t>
    </dgm:pt>
    <dgm:pt modelId="{0BA39579-C0EB-48AD-AAB8-F711AC1AD99A}" type="pres">
      <dgm:prSet presAssocID="{BADC72DD-57F6-4261-AFE7-E2680BF07CE7}" presName="hierChild4" presStyleCnt="0"/>
      <dgm:spPr/>
    </dgm:pt>
    <dgm:pt modelId="{2977CF9B-E02D-4A3B-8A29-9746C2960B24}" type="pres">
      <dgm:prSet presAssocID="{BADC72DD-57F6-4261-AFE7-E2680BF07CE7}" presName="hierChild5" presStyleCnt="0"/>
      <dgm:spPr/>
    </dgm:pt>
    <dgm:pt modelId="{158E0072-E8FB-422C-9F45-473119E405D5}" type="pres">
      <dgm:prSet presAssocID="{DDDF1104-78AC-4649-A968-4BABB27FA0CC}" presName="Name37" presStyleLbl="parChTrans1D3" presStyleIdx="8" presStyleCnt="20"/>
      <dgm:spPr/>
      <dgm:t>
        <a:bodyPr/>
        <a:lstStyle/>
        <a:p>
          <a:endParaRPr lang="en-US"/>
        </a:p>
      </dgm:t>
    </dgm:pt>
    <dgm:pt modelId="{489A4F72-8211-4B43-A709-CAC6A8F53215}" type="pres">
      <dgm:prSet presAssocID="{2C9634D1-C2BF-4145-BB43-493471D31E70}" presName="hierRoot2" presStyleCnt="0">
        <dgm:presLayoutVars>
          <dgm:hierBranch val="init"/>
        </dgm:presLayoutVars>
      </dgm:prSet>
      <dgm:spPr/>
    </dgm:pt>
    <dgm:pt modelId="{8960D349-D579-44AA-83E1-1326B9F737AD}" type="pres">
      <dgm:prSet presAssocID="{2C9634D1-C2BF-4145-BB43-493471D31E70}" presName="rootComposite" presStyleCnt="0"/>
      <dgm:spPr/>
    </dgm:pt>
    <dgm:pt modelId="{E3A1DE6D-A992-4B48-AE47-B0F199789422}" type="pres">
      <dgm:prSet presAssocID="{2C9634D1-C2BF-4145-BB43-493471D31E70}" presName="rootText" presStyleLbl="node3" presStyleIdx="8" presStyleCnt="20" custScaleY="40087" custLinFactNeighborX="-9323" custLinFactNeighborY="89477">
        <dgm:presLayoutVars>
          <dgm:chPref val="3"/>
        </dgm:presLayoutVars>
      </dgm:prSet>
      <dgm:spPr/>
      <dgm:t>
        <a:bodyPr/>
        <a:lstStyle/>
        <a:p>
          <a:endParaRPr lang="en-US"/>
        </a:p>
      </dgm:t>
    </dgm:pt>
    <dgm:pt modelId="{0BD12A81-7B61-45C7-8808-B9C594A973D9}" type="pres">
      <dgm:prSet presAssocID="{2C9634D1-C2BF-4145-BB43-493471D31E70}" presName="rootConnector" presStyleLbl="node3" presStyleIdx="8" presStyleCnt="20"/>
      <dgm:spPr/>
      <dgm:t>
        <a:bodyPr/>
        <a:lstStyle/>
        <a:p>
          <a:endParaRPr lang="en-US"/>
        </a:p>
      </dgm:t>
    </dgm:pt>
    <dgm:pt modelId="{1314BB4B-2581-4072-8E8E-093EAB86C143}" type="pres">
      <dgm:prSet presAssocID="{2C9634D1-C2BF-4145-BB43-493471D31E70}" presName="hierChild4" presStyleCnt="0"/>
      <dgm:spPr/>
    </dgm:pt>
    <dgm:pt modelId="{84BAB5E3-0796-4158-BBDB-3D7142F5B31C}" type="pres">
      <dgm:prSet presAssocID="{2C9634D1-C2BF-4145-BB43-493471D31E70}" presName="hierChild5" presStyleCnt="0"/>
      <dgm:spPr/>
    </dgm:pt>
    <dgm:pt modelId="{4AD38D00-FC6E-43DD-B1A0-71A43A54AB12}" type="pres">
      <dgm:prSet presAssocID="{D9441101-B2D3-484D-8BD3-F051FAAD9B8E}" presName="Name37" presStyleLbl="parChTrans1D3" presStyleIdx="9" presStyleCnt="20"/>
      <dgm:spPr/>
      <dgm:t>
        <a:bodyPr/>
        <a:lstStyle/>
        <a:p>
          <a:endParaRPr lang="et-EE"/>
        </a:p>
      </dgm:t>
    </dgm:pt>
    <dgm:pt modelId="{BA92209A-AE4B-4804-832D-85EE327FC2C9}" type="pres">
      <dgm:prSet presAssocID="{505DC6BF-F1ED-4FA2-B7E9-EAC4DCDABFDD}" presName="hierRoot2" presStyleCnt="0">
        <dgm:presLayoutVars>
          <dgm:hierBranch val="init"/>
        </dgm:presLayoutVars>
      </dgm:prSet>
      <dgm:spPr/>
    </dgm:pt>
    <dgm:pt modelId="{E974AB80-6F4A-494D-8AF9-5EB43EE674AD}" type="pres">
      <dgm:prSet presAssocID="{505DC6BF-F1ED-4FA2-B7E9-EAC4DCDABFDD}" presName="rootComposite" presStyleCnt="0"/>
      <dgm:spPr/>
    </dgm:pt>
    <dgm:pt modelId="{6382DB06-A9F2-43F1-8A6B-2B38967D8BE6}" type="pres">
      <dgm:prSet presAssocID="{505DC6BF-F1ED-4FA2-B7E9-EAC4DCDABFDD}" presName="rootText" presStyleLbl="node3" presStyleIdx="9" presStyleCnt="20" custScaleY="40087" custLinFactNeighborX="-10078" custLinFactNeighborY="60216">
        <dgm:presLayoutVars>
          <dgm:chPref val="3"/>
        </dgm:presLayoutVars>
      </dgm:prSet>
      <dgm:spPr/>
      <dgm:t>
        <a:bodyPr/>
        <a:lstStyle/>
        <a:p>
          <a:endParaRPr lang="et-EE"/>
        </a:p>
      </dgm:t>
    </dgm:pt>
    <dgm:pt modelId="{B51641BB-39BB-4A14-9E98-18D276D6AA98}" type="pres">
      <dgm:prSet presAssocID="{505DC6BF-F1ED-4FA2-B7E9-EAC4DCDABFDD}" presName="rootConnector" presStyleLbl="node3" presStyleIdx="9" presStyleCnt="20"/>
      <dgm:spPr/>
      <dgm:t>
        <a:bodyPr/>
        <a:lstStyle/>
        <a:p>
          <a:endParaRPr lang="et-EE"/>
        </a:p>
      </dgm:t>
    </dgm:pt>
    <dgm:pt modelId="{95D53739-9D79-4FAB-BAB1-6CA0F9F0D293}" type="pres">
      <dgm:prSet presAssocID="{505DC6BF-F1ED-4FA2-B7E9-EAC4DCDABFDD}" presName="hierChild4" presStyleCnt="0"/>
      <dgm:spPr/>
    </dgm:pt>
    <dgm:pt modelId="{408BD4B9-76CF-4BBF-8E47-21B2F1BC84E5}" type="pres">
      <dgm:prSet presAssocID="{505DC6BF-F1ED-4FA2-B7E9-EAC4DCDABFDD}" presName="hierChild5" presStyleCnt="0"/>
      <dgm:spPr/>
    </dgm:pt>
    <dgm:pt modelId="{3D79EB61-DDA8-4D3C-9B0C-8FDA30219E86}" type="pres">
      <dgm:prSet presAssocID="{5A1454E7-11B5-4B53-9BB3-D3248AB31436}" presName="hierChild5" presStyleCnt="0"/>
      <dgm:spPr/>
    </dgm:pt>
    <dgm:pt modelId="{2D8F3F16-2BC6-44A6-82B6-EB987057EF7B}" type="pres">
      <dgm:prSet presAssocID="{ACB5C453-9612-4059-87E1-BAA07C00593D}" presName="Name37" presStyleLbl="parChTrans1D2" presStyleIdx="2" presStyleCnt="4"/>
      <dgm:spPr/>
      <dgm:t>
        <a:bodyPr/>
        <a:lstStyle/>
        <a:p>
          <a:endParaRPr lang="en-US"/>
        </a:p>
      </dgm:t>
    </dgm:pt>
    <dgm:pt modelId="{52361176-66EB-4D9B-87B6-6F6F12B88F3C}" type="pres">
      <dgm:prSet presAssocID="{7E8D1EC0-891F-41CE-A1E6-36642BC3969D}" presName="hierRoot2" presStyleCnt="0">
        <dgm:presLayoutVars>
          <dgm:hierBranch val="init"/>
        </dgm:presLayoutVars>
      </dgm:prSet>
      <dgm:spPr/>
    </dgm:pt>
    <dgm:pt modelId="{DB5283CB-DE39-4EAE-B83C-30DFB570F56E}" type="pres">
      <dgm:prSet presAssocID="{7E8D1EC0-891F-41CE-A1E6-36642BC3969D}" presName="rootComposite" presStyleCnt="0"/>
      <dgm:spPr/>
    </dgm:pt>
    <dgm:pt modelId="{37E9739B-B58C-4470-9320-DF0103436494}" type="pres">
      <dgm:prSet presAssocID="{7E8D1EC0-891F-41CE-A1E6-36642BC3969D}" presName="rootText" presStyleLbl="node2" presStyleIdx="2" presStyleCnt="4" custScaleX="148112" custLinFactNeighborX="5334" custLinFactNeighborY="-73952">
        <dgm:presLayoutVars>
          <dgm:chPref val="3"/>
        </dgm:presLayoutVars>
      </dgm:prSet>
      <dgm:spPr/>
      <dgm:t>
        <a:bodyPr/>
        <a:lstStyle/>
        <a:p>
          <a:endParaRPr lang="en-US"/>
        </a:p>
      </dgm:t>
    </dgm:pt>
    <dgm:pt modelId="{EA47C195-1C6E-49A9-8990-8049D2BB124E}" type="pres">
      <dgm:prSet presAssocID="{7E8D1EC0-891F-41CE-A1E6-36642BC3969D}" presName="rootConnector" presStyleLbl="node2" presStyleIdx="2" presStyleCnt="4"/>
      <dgm:spPr/>
      <dgm:t>
        <a:bodyPr/>
        <a:lstStyle/>
        <a:p>
          <a:endParaRPr lang="en-US"/>
        </a:p>
      </dgm:t>
    </dgm:pt>
    <dgm:pt modelId="{CCE203CA-14C3-46FF-9BC8-438835BBCE24}" type="pres">
      <dgm:prSet presAssocID="{7E8D1EC0-891F-41CE-A1E6-36642BC3969D}" presName="hierChild4" presStyleCnt="0"/>
      <dgm:spPr/>
    </dgm:pt>
    <dgm:pt modelId="{5B2DDE22-66C1-45B2-959D-13AEEA5E477D}" type="pres">
      <dgm:prSet presAssocID="{9B0275C0-0D9E-4FA6-ADB4-A0403B9B1B88}" presName="Name37" presStyleLbl="parChTrans1D3" presStyleIdx="10" presStyleCnt="20"/>
      <dgm:spPr/>
      <dgm:t>
        <a:bodyPr/>
        <a:lstStyle/>
        <a:p>
          <a:endParaRPr lang="en-US"/>
        </a:p>
      </dgm:t>
    </dgm:pt>
    <dgm:pt modelId="{CA943C2C-B59F-45B4-8304-2555C178BE46}" type="pres">
      <dgm:prSet presAssocID="{FFB10C7F-CF9E-47F4-9D43-A8A587484274}" presName="hierRoot2" presStyleCnt="0">
        <dgm:presLayoutVars>
          <dgm:hierBranch val="init"/>
        </dgm:presLayoutVars>
      </dgm:prSet>
      <dgm:spPr/>
    </dgm:pt>
    <dgm:pt modelId="{2EA2937D-0272-4F4F-A2A6-30D9E07CEB9D}" type="pres">
      <dgm:prSet presAssocID="{FFB10C7F-CF9E-47F4-9D43-A8A587484274}" presName="rootComposite" presStyleCnt="0"/>
      <dgm:spPr/>
    </dgm:pt>
    <dgm:pt modelId="{93D59DE2-8864-436B-A114-5867955D87E6}" type="pres">
      <dgm:prSet presAssocID="{FFB10C7F-CF9E-47F4-9D43-A8A587484274}" presName="rootText" presStyleLbl="node3" presStyleIdx="10" presStyleCnt="20" custScaleY="40087" custLinFactY="57327" custLinFactNeighborX="-7033" custLinFactNeighborY="100000">
        <dgm:presLayoutVars>
          <dgm:chPref val="3"/>
        </dgm:presLayoutVars>
      </dgm:prSet>
      <dgm:spPr/>
      <dgm:t>
        <a:bodyPr/>
        <a:lstStyle/>
        <a:p>
          <a:endParaRPr lang="en-US"/>
        </a:p>
      </dgm:t>
    </dgm:pt>
    <dgm:pt modelId="{223B537E-AD62-4B13-A5BA-774892B6B745}" type="pres">
      <dgm:prSet presAssocID="{FFB10C7F-CF9E-47F4-9D43-A8A587484274}" presName="rootConnector" presStyleLbl="node3" presStyleIdx="10" presStyleCnt="20"/>
      <dgm:spPr/>
      <dgm:t>
        <a:bodyPr/>
        <a:lstStyle/>
        <a:p>
          <a:endParaRPr lang="en-US"/>
        </a:p>
      </dgm:t>
    </dgm:pt>
    <dgm:pt modelId="{2CBF5415-6C56-4E79-82B4-957822D38BA9}" type="pres">
      <dgm:prSet presAssocID="{FFB10C7F-CF9E-47F4-9D43-A8A587484274}" presName="hierChild4" presStyleCnt="0"/>
      <dgm:spPr/>
    </dgm:pt>
    <dgm:pt modelId="{DBF34314-6922-4545-89C1-6241E97EBC95}" type="pres">
      <dgm:prSet presAssocID="{FFB10C7F-CF9E-47F4-9D43-A8A587484274}" presName="hierChild5" presStyleCnt="0"/>
      <dgm:spPr/>
    </dgm:pt>
    <dgm:pt modelId="{851BB622-B7B5-4D2F-8B8C-A265DCA16A07}" type="pres">
      <dgm:prSet presAssocID="{784183F8-7364-4ED4-8708-CA711C6389D4}" presName="Name37" presStyleLbl="parChTrans1D3" presStyleIdx="11" presStyleCnt="20"/>
      <dgm:spPr/>
      <dgm:t>
        <a:bodyPr/>
        <a:lstStyle/>
        <a:p>
          <a:endParaRPr lang="en-US"/>
        </a:p>
      </dgm:t>
    </dgm:pt>
    <dgm:pt modelId="{36919111-81D8-47AE-B31A-8D4C8D47AAA1}" type="pres">
      <dgm:prSet presAssocID="{742DCF5C-4243-4DB0-9F33-D7D3AFBCB906}" presName="hierRoot2" presStyleCnt="0">
        <dgm:presLayoutVars>
          <dgm:hierBranch val="init"/>
        </dgm:presLayoutVars>
      </dgm:prSet>
      <dgm:spPr/>
    </dgm:pt>
    <dgm:pt modelId="{9A7E58EC-D600-4CF3-BDE4-4D1F79A8019A}" type="pres">
      <dgm:prSet presAssocID="{742DCF5C-4243-4DB0-9F33-D7D3AFBCB906}" presName="rootComposite" presStyleCnt="0"/>
      <dgm:spPr/>
    </dgm:pt>
    <dgm:pt modelId="{3A096A35-97EA-4489-8A35-E39CB5C2C231}" type="pres">
      <dgm:prSet presAssocID="{742DCF5C-4243-4DB0-9F33-D7D3AFBCB906}" presName="rootText" presStyleLbl="node3" presStyleIdx="11" presStyleCnt="20" custScaleY="40087" custLinFactY="33913" custLinFactNeighborX="-6278" custLinFactNeighborY="100000">
        <dgm:presLayoutVars>
          <dgm:chPref val="3"/>
        </dgm:presLayoutVars>
      </dgm:prSet>
      <dgm:spPr/>
      <dgm:t>
        <a:bodyPr/>
        <a:lstStyle/>
        <a:p>
          <a:endParaRPr lang="en-US"/>
        </a:p>
      </dgm:t>
    </dgm:pt>
    <dgm:pt modelId="{6E6B128F-56C4-4F63-88F4-AE473FF10EBE}" type="pres">
      <dgm:prSet presAssocID="{742DCF5C-4243-4DB0-9F33-D7D3AFBCB906}" presName="rootConnector" presStyleLbl="node3" presStyleIdx="11" presStyleCnt="20"/>
      <dgm:spPr/>
      <dgm:t>
        <a:bodyPr/>
        <a:lstStyle/>
        <a:p>
          <a:endParaRPr lang="en-US"/>
        </a:p>
      </dgm:t>
    </dgm:pt>
    <dgm:pt modelId="{87118284-82F9-40F4-8A17-4153847DCC48}" type="pres">
      <dgm:prSet presAssocID="{742DCF5C-4243-4DB0-9F33-D7D3AFBCB906}" presName="hierChild4" presStyleCnt="0"/>
      <dgm:spPr/>
    </dgm:pt>
    <dgm:pt modelId="{224DA7BE-81EE-4CFC-A089-5752E1181E35}" type="pres">
      <dgm:prSet presAssocID="{742DCF5C-4243-4DB0-9F33-D7D3AFBCB906}" presName="hierChild5" presStyleCnt="0"/>
      <dgm:spPr/>
    </dgm:pt>
    <dgm:pt modelId="{FD79B6BF-A6BF-4A66-A4A8-099DE22AE54F}" type="pres">
      <dgm:prSet presAssocID="{FC73F350-7F21-49DB-AC03-A1E614F546DC}" presName="Name37" presStyleLbl="parChTrans1D3" presStyleIdx="12" presStyleCnt="20"/>
      <dgm:spPr/>
      <dgm:t>
        <a:bodyPr/>
        <a:lstStyle/>
        <a:p>
          <a:endParaRPr lang="en-US"/>
        </a:p>
      </dgm:t>
    </dgm:pt>
    <dgm:pt modelId="{73DF2C4B-749D-44B8-B7F4-0C5E0F727F46}" type="pres">
      <dgm:prSet presAssocID="{62DECC4F-D9A5-4206-8452-DB3CFA75F6C8}" presName="hierRoot2" presStyleCnt="0">
        <dgm:presLayoutVars>
          <dgm:hierBranch val="init"/>
        </dgm:presLayoutVars>
      </dgm:prSet>
      <dgm:spPr/>
    </dgm:pt>
    <dgm:pt modelId="{CA330BD1-5ABB-40AE-81DA-670D06152953}" type="pres">
      <dgm:prSet presAssocID="{62DECC4F-D9A5-4206-8452-DB3CFA75F6C8}" presName="rootComposite" presStyleCnt="0"/>
      <dgm:spPr/>
    </dgm:pt>
    <dgm:pt modelId="{146FFAD6-E1E6-4D6D-8BCA-75311CA3DB08}" type="pres">
      <dgm:prSet presAssocID="{62DECC4F-D9A5-4206-8452-DB3CFA75F6C8}" presName="rootText" presStyleLbl="node3" presStyleIdx="12" presStyleCnt="20" custScaleY="40087" custLinFactY="11695" custLinFactNeighborX="-6278" custLinFactNeighborY="100000">
        <dgm:presLayoutVars>
          <dgm:chPref val="3"/>
        </dgm:presLayoutVars>
      </dgm:prSet>
      <dgm:spPr/>
      <dgm:t>
        <a:bodyPr/>
        <a:lstStyle/>
        <a:p>
          <a:endParaRPr lang="en-US"/>
        </a:p>
      </dgm:t>
    </dgm:pt>
    <dgm:pt modelId="{F402F8CF-EEE6-4E19-BCBE-B5206DF0B2D3}" type="pres">
      <dgm:prSet presAssocID="{62DECC4F-D9A5-4206-8452-DB3CFA75F6C8}" presName="rootConnector" presStyleLbl="node3" presStyleIdx="12" presStyleCnt="20"/>
      <dgm:spPr/>
      <dgm:t>
        <a:bodyPr/>
        <a:lstStyle/>
        <a:p>
          <a:endParaRPr lang="en-US"/>
        </a:p>
      </dgm:t>
    </dgm:pt>
    <dgm:pt modelId="{61FF5DE9-563C-4686-B8F6-5ED71326150B}" type="pres">
      <dgm:prSet presAssocID="{62DECC4F-D9A5-4206-8452-DB3CFA75F6C8}" presName="hierChild4" presStyleCnt="0"/>
      <dgm:spPr/>
    </dgm:pt>
    <dgm:pt modelId="{D9A645B6-DE9D-4C9D-A371-9AFE3D875CA7}" type="pres">
      <dgm:prSet presAssocID="{62DECC4F-D9A5-4206-8452-DB3CFA75F6C8}" presName="hierChild5" presStyleCnt="0"/>
      <dgm:spPr/>
    </dgm:pt>
    <dgm:pt modelId="{9CD5F205-B25B-48E7-A8CF-3AFA94B7A63D}" type="pres">
      <dgm:prSet presAssocID="{69E1785B-6CA3-4A72-B35C-2194F39738CC}" presName="Name37" presStyleLbl="parChTrans1D3" presStyleIdx="13" presStyleCnt="20"/>
      <dgm:spPr/>
      <dgm:t>
        <a:bodyPr/>
        <a:lstStyle/>
        <a:p>
          <a:endParaRPr lang="et-EE"/>
        </a:p>
      </dgm:t>
    </dgm:pt>
    <dgm:pt modelId="{0F38633F-423E-425D-BB84-72272247A117}" type="pres">
      <dgm:prSet presAssocID="{061FC9A2-8822-4AEA-878A-F46718EA08A9}" presName="hierRoot2" presStyleCnt="0">
        <dgm:presLayoutVars>
          <dgm:hierBranch val="init"/>
        </dgm:presLayoutVars>
      </dgm:prSet>
      <dgm:spPr/>
    </dgm:pt>
    <dgm:pt modelId="{8BB00109-6BC4-4053-B9A2-B083511646ED}" type="pres">
      <dgm:prSet presAssocID="{061FC9A2-8822-4AEA-878A-F46718EA08A9}" presName="rootComposite" presStyleCnt="0"/>
      <dgm:spPr/>
    </dgm:pt>
    <dgm:pt modelId="{D81841DE-091A-4DEA-9C03-96774B7B7B7A}" type="pres">
      <dgm:prSet presAssocID="{061FC9A2-8822-4AEA-878A-F46718EA08A9}" presName="rootText" presStyleLbl="node3" presStyleIdx="13" presStyleCnt="20" custScaleY="40087" custLinFactNeighborX="-7033" custLinFactNeighborY="88776">
        <dgm:presLayoutVars>
          <dgm:chPref val="3"/>
        </dgm:presLayoutVars>
      </dgm:prSet>
      <dgm:spPr/>
      <dgm:t>
        <a:bodyPr/>
        <a:lstStyle/>
        <a:p>
          <a:endParaRPr lang="et-EE"/>
        </a:p>
      </dgm:t>
    </dgm:pt>
    <dgm:pt modelId="{024D087A-0458-45D8-927F-13D072D3452B}" type="pres">
      <dgm:prSet presAssocID="{061FC9A2-8822-4AEA-878A-F46718EA08A9}" presName="rootConnector" presStyleLbl="node3" presStyleIdx="13" presStyleCnt="20"/>
      <dgm:spPr/>
      <dgm:t>
        <a:bodyPr/>
        <a:lstStyle/>
        <a:p>
          <a:endParaRPr lang="et-EE"/>
        </a:p>
      </dgm:t>
    </dgm:pt>
    <dgm:pt modelId="{B099D3E9-101D-4402-9919-873A340A7317}" type="pres">
      <dgm:prSet presAssocID="{061FC9A2-8822-4AEA-878A-F46718EA08A9}" presName="hierChild4" presStyleCnt="0"/>
      <dgm:spPr/>
    </dgm:pt>
    <dgm:pt modelId="{71907B42-F022-435B-AC86-86F99DA54D58}" type="pres">
      <dgm:prSet presAssocID="{061FC9A2-8822-4AEA-878A-F46718EA08A9}" presName="hierChild5" presStyleCnt="0"/>
      <dgm:spPr/>
    </dgm:pt>
    <dgm:pt modelId="{3A5A8917-8BCD-482C-97BB-CE8AD352597A}" type="pres">
      <dgm:prSet presAssocID="{3D91E598-AA68-445B-840A-5A2B347687C4}" presName="Name37" presStyleLbl="parChTrans1D3" presStyleIdx="14" presStyleCnt="20"/>
      <dgm:spPr/>
      <dgm:t>
        <a:bodyPr/>
        <a:lstStyle/>
        <a:p>
          <a:endParaRPr lang="et-EE"/>
        </a:p>
      </dgm:t>
    </dgm:pt>
    <dgm:pt modelId="{7AF32B7E-B9FB-453B-885D-9308D63C2362}" type="pres">
      <dgm:prSet presAssocID="{D44F5E73-12C1-4F9E-9132-03DC90094C2C}" presName="hierRoot2" presStyleCnt="0">
        <dgm:presLayoutVars>
          <dgm:hierBranch val="init"/>
        </dgm:presLayoutVars>
      </dgm:prSet>
      <dgm:spPr/>
    </dgm:pt>
    <dgm:pt modelId="{2EA7F046-9C7F-4CF1-8F19-B3B62465457C}" type="pres">
      <dgm:prSet presAssocID="{D44F5E73-12C1-4F9E-9132-03DC90094C2C}" presName="rootComposite" presStyleCnt="0"/>
      <dgm:spPr/>
    </dgm:pt>
    <dgm:pt modelId="{D97E7932-82DF-4465-9DB0-7816C44C9EB4}" type="pres">
      <dgm:prSet presAssocID="{D44F5E73-12C1-4F9E-9132-03DC90094C2C}" presName="rootText" presStyleLbl="node3" presStyleIdx="14" presStyleCnt="20" custScaleY="40087" custLinFactNeighborX="-7033" custLinFactNeighborY="62223">
        <dgm:presLayoutVars>
          <dgm:chPref val="3"/>
        </dgm:presLayoutVars>
      </dgm:prSet>
      <dgm:spPr/>
      <dgm:t>
        <a:bodyPr/>
        <a:lstStyle/>
        <a:p>
          <a:endParaRPr lang="et-EE"/>
        </a:p>
      </dgm:t>
    </dgm:pt>
    <dgm:pt modelId="{A59248DB-0AE9-4372-835A-78ED663045C4}" type="pres">
      <dgm:prSet presAssocID="{D44F5E73-12C1-4F9E-9132-03DC90094C2C}" presName="rootConnector" presStyleLbl="node3" presStyleIdx="14" presStyleCnt="20"/>
      <dgm:spPr/>
      <dgm:t>
        <a:bodyPr/>
        <a:lstStyle/>
        <a:p>
          <a:endParaRPr lang="et-EE"/>
        </a:p>
      </dgm:t>
    </dgm:pt>
    <dgm:pt modelId="{3C48774F-7049-4062-AD97-46CDE0950A3A}" type="pres">
      <dgm:prSet presAssocID="{D44F5E73-12C1-4F9E-9132-03DC90094C2C}" presName="hierChild4" presStyleCnt="0"/>
      <dgm:spPr/>
    </dgm:pt>
    <dgm:pt modelId="{09CCB7E1-8D66-4A61-B839-D90894248F0B}" type="pres">
      <dgm:prSet presAssocID="{D44F5E73-12C1-4F9E-9132-03DC90094C2C}" presName="hierChild5" presStyleCnt="0"/>
      <dgm:spPr/>
    </dgm:pt>
    <dgm:pt modelId="{BC848C43-4DED-4EF1-A44E-2FDCDA310E37}" type="pres">
      <dgm:prSet presAssocID="{7E8D1EC0-891F-41CE-A1E6-36642BC3969D}" presName="hierChild5" presStyleCnt="0"/>
      <dgm:spPr/>
    </dgm:pt>
    <dgm:pt modelId="{F23D92CC-088C-4744-9E5B-08A83D9ADBF3}" type="pres">
      <dgm:prSet presAssocID="{384E0817-5302-4135-A9D4-25A11D057A17}" presName="Name37" presStyleLbl="parChTrans1D2" presStyleIdx="3" presStyleCnt="4"/>
      <dgm:spPr/>
      <dgm:t>
        <a:bodyPr/>
        <a:lstStyle/>
        <a:p>
          <a:endParaRPr lang="en-US"/>
        </a:p>
      </dgm:t>
    </dgm:pt>
    <dgm:pt modelId="{FF6BF73E-4C49-40D6-9B1C-FC0BFAB5C159}" type="pres">
      <dgm:prSet presAssocID="{A81CF680-26FA-4DA7-9A8E-732F1E25FDB4}" presName="hierRoot2" presStyleCnt="0">
        <dgm:presLayoutVars>
          <dgm:hierBranch val="init"/>
        </dgm:presLayoutVars>
      </dgm:prSet>
      <dgm:spPr/>
    </dgm:pt>
    <dgm:pt modelId="{A24AE93B-A93A-45CA-9D24-898BF63CD522}" type="pres">
      <dgm:prSet presAssocID="{A81CF680-26FA-4DA7-9A8E-732F1E25FDB4}" presName="rootComposite" presStyleCnt="0"/>
      <dgm:spPr/>
    </dgm:pt>
    <dgm:pt modelId="{295408B0-988F-405D-BF6A-67E0465DAC06}" type="pres">
      <dgm:prSet presAssocID="{A81CF680-26FA-4DA7-9A8E-732F1E25FDB4}" presName="rootText" presStyleLbl="node2" presStyleIdx="3" presStyleCnt="4" custScaleX="148112" custLinFactNeighborX="284" custLinFactNeighborY="-73952">
        <dgm:presLayoutVars>
          <dgm:chPref val="3"/>
        </dgm:presLayoutVars>
      </dgm:prSet>
      <dgm:spPr/>
      <dgm:t>
        <a:bodyPr/>
        <a:lstStyle/>
        <a:p>
          <a:endParaRPr lang="en-US"/>
        </a:p>
      </dgm:t>
    </dgm:pt>
    <dgm:pt modelId="{FF16CA69-161E-4FB7-AE35-A2464DAFF027}" type="pres">
      <dgm:prSet presAssocID="{A81CF680-26FA-4DA7-9A8E-732F1E25FDB4}" presName="rootConnector" presStyleLbl="node2" presStyleIdx="3" presStyleCnt="4"/>
      <dgm:spPr/>
      <dgm:t>
        <a:bodyPr/>
        <a:lstStyle/>
        <a:p>
          <a:endParaRPr lang="en-US"/>
        </a:p>
      </dgm:t>
    </dgm:pt>
    <dgm:pt modelId="{BA48EC9F-1ADB-404A-BE8F-E90051824ED9}" type="pres">
      <dgm:prSet presAssocID="{A81CF680-26FA-4DA7-9A8E-732F1E25FDB4}" presName="hierChild4" presStyleCnt="0"/>
      <dgm:spPr/>
    </dgm:pt>
    <dgm:pt modelId="{82B4067F-F740-46F4-AC0B-AA6C875D0858}" type="pres">
      <dgm:prSet presAssocID="{082950E2-2F38-44E5-98BB-7B1D57D8C9F9}" presName="Name37" presStyleLbl="parChTrans1D3" presStyleIdx="15" presStyleCnt="20"/>
      <dgm:spPr/>
      <dgm:t>
        <a:bodyPr/>
        <a:lstStyle/>
        <a:p>
          <a:endParaRPr lang="en-US"/>
        </a:p>
      </dgm:t>
    </dgm:pt>
    <dgm:pt modelId="{4B632AD4-82A6-422F-B70D-F431D39D888B}" type="pres">
      <dgm:prSet presAssocID="{024516F1-4FD8-42B9-BC1A-5B2C5E0D07F5}" presName="hierRoot2" presStyleCnt="0">
        <dgm:presLayoutVars>
          <dgm:hierBranch val="init"/>
        </dgm:presLayoutVars>
      </dgm:prSet>
      <dgm:spPr/>
    </dgm:pt>
    <dgm:pt modelId="{B5D8CAFB-57C8-4425-93C9-16C5D0B28068}" type="pres">
      <dgm:prSet presAssocID="{024516F1-4FD8-42B9-BC1A-5B2C5E0D07F5}" presName="rootComposite" presStyleCnt="0"/>
      <dgm:spPr/>
    </dgm:pt>
    <dgm:pt modelId="{8AEA0AC0-D482-49CC-A166-C1F045830944}" type="pres">
      <dgm:prSet presAssocID="{024516F1-4FD8-42B9-BC1A-5B2C5E0D07F5}" presName="rootText" presStyleLbl="node3" presStyleIdx="15" presStyleCnt="20" custScaleY="40087" custLinFactY="57327" custLinFactNeighborX="-9542" custLinFactNeighborY="100000">
        <dgm:presLayoutVars>
          <dgm:chPref val="3"/>
        </dgm:presLayoutVars>
      </dgm:prSet>
      <dgm:spPr/>
      <dgm:t>
        <a:bodyPr/>
        <a:lstStyle/>
        <a:p>
          <a:endParaRPr lang="en-US"/>
        </a:p>
      </dgm:t>
    </dgm:pt>
    <dgm:pt modelId="{06544151-237F-4A91-A5E5-B3354ECCC3C6}" type="pres">
      <dgm:prSet presAssocID="{024516F1-4FD8-42B9-BC1A-5B2C5E0D07F5}" presName="rootConnector" presStyleLbl="node3" presStyleIdx="15" presStyleCnt="20"/>
      <dgm:spPr/>
      <dgm:t>
        <a:bodyPr/>
        <a:lstStyle/>
        <a:p>
          <a:endParaRPr lang="en-US"/>
        </a:p>
      </dgm:t>
    </dgm:pt>
    <dgm:pt modelId="{3D0B79F1-7E8C-48D0-B836-B8BFDD153871}" type="pres">
      <dgm:prSet presAssocID="{024516F1-4FD8-42B9-BC1A-5B2C5E0D07F5}" presName="hierChild4" presStyleCnt="0"/>
      <dgm:spPr/>
    </dgm:pt>
    <dgm:pt modelId="{52B6EC7B-2F1C-4FE4-9D83-468BD60402F5}" type="pres">
      <dgm:prSet presAssocID="{024516F1-4FD8-42B9-BC1A-5B2C5E0D07F5}" presName="hierChild5" presStyleCnt="0"/>
      <dgm:spPr/>
    </dgm:pt>
    <dgm:pt modelId="{43B474D2-5F30-4792-9CA4-F82453FD2471}" type="pres">
      <dgm:prSet presAssocID="{38CB33F7-C8FE-406F-A46E-6F0897157C5B}" presName="Name37" presStyleLbl="parChTrans1D3" presStyleIdx="16" presStyleCnt="20"/>
      <dgm:spPr/>
      <dgm:t>
        <a:bodyPr/>
        <a:lstStyle/>
        <a:p>
          <a:endParaRPr lang="en-US"/>
        </a:p>
      </dgm:t>
    </dgm:pt>
    <dgm:pt modelId="{C4E6405C-E970-4EC4-A787-3714D5613077}" type="pres">
      <dgm:prSet presAssocID="{C3B5AEB9-8440-4009-8EF8-A5D7A5F04DBD}" presName="hierRoot2" presStyleCnt="0">
        <dgm:presLayoutVars>
          <dgm:hierBranch val="init"/>
        </dgm:presLayoutVars>
      </dgm:prSet>
      <dgm:spPr/>
    </dgm:pt>
    <dgm:pt modelId="{4E95DE61-0317-471C-83F7-8179DDDBDFA3}" type="pres">
      <dgm:prSet presAssocID="{C3B5AEB9-8440-4009-8EF8-A5D7A5F04DBD}" presName="rootComposite" presStyleCnt="0"/>
      <dgm:spPr/>
    </dgm:pt>
    <dgm:pt modelId="{E52F2982-AEEC-496E-8CF8-35E3E6B4ECA9}" type="pres">
      <dgm:prSet presAssocID="{C3B5AEB9-8440-4009-8EF8-A5D7A5F04DBD}" presName="rootText" presStyleLbl="node3" presStyleIdx="16" presStyleCnt="20" custScaleY="40087" custLinFactY="33913" custLinFactNeighborX="-8787" custLinFactNeighborY="100000">
        <dgm:presLayoutVars>
          <dgm:chPref val="3"/>
        </dgm:presLayoutVars>
      </dgm:prSet>
      <dgm:spPr/>
      <dgm:t>
        <a:bodyPr/>
        <a:lstStyle/>
        <a:p>
          <a:endParaRPr lang="en-US"/>
        </a:p>
      </dgm:t>
    </dgm:pt>
    <dgm:pt modelId="{4535655A-43F8-4D57-965F-5E42ACAFB7F3}" type="pres">
      <dgm:prSet presAssocID="{C3B5AEB9-8440-4009-8EF8-A5D7A5F04DBD}" presName="rootConnector" presStyleLbl="node3" presStyleIdx="16" presStyleCnt="20"/>
      <dgm:spPr/>
      <dgm:t>
        <a:bodyPr/>
        <a:lstStyle/>
        <a:p>
          <a:endParaRPr lang="en-US"/>
        </a:p>
      </dgm:t>
    </dgm:pt>
    <dgm:pt modelId="{67BE3E6A-846F-48C1-B7F2-3A5FA108B080}" type="pres">
      <dgm:prSet presAssocID="{C3B5AEB9-8440-4009-8EF8-A5D7A5F04DBD}" presName="hierChild4" presStyleCnt="0"/>
      <dgm:spPr/>
    </dgm:pt>
    <dgm:pt modelId="{A438D162-1CFB-4CFC-9B1A-4D2F66F2C592}" type="pres">
      <dgm:prSet presAssocID="{C3B5AEB9-8440-4009-8EF8-A5D7A5F04DBD}" presName="hierChild5" presStyleCnt="0"/>
      <dgm:spPr/>
    </dgm:pt>
    <dgm:pt modelId="{157798C5-C3A7-4C93-8754-F6FDB177D086}" type="pres">
      <dgm:prSet presAssocID="{4FAC08D3-20EC-4F99-9A08-705CAA38E619}" presName="Name37" presStyleLbl="parChTrans1D3" presStyleIdx="17" presStyleCnt="20"/>
      <dgm:spPr/>
      <dgm:t>
        <a:bodyPr/>
        <a:lstStyle/>
        <a:p>
          <a:endParaRPr lang="en-US"/>
        </a:p>
      </dgm:t>
    </dgm:pt>
    <dgm:pt modelId="{7A53AF0A-09A1-45CE-9E49-729A10B1BCD7}" type="pres">
      <dgm:prSet presAssocID="{5374B8B6-2603-48AC-952E-386D97309FD9}" presName="hierRoot2" presStyleCnt="0">
        <dgm:presLayoutVars>
          <dgm:hierBranch val="init"/>
        </dgm:presLayoutVars>
      </dgm:prSet>
      <dgm:spPr/>
    </dgm:pt>
    <dgm:pt modelId="{6646D72B-BCFB-4102-B281-67F5ABBA4C00}" type="pres">
      <dgm:prSet presAssocID="{5374B8B6-2603-48AC-952E-386D97309FD9}" presName="rootComposite" presStyleCnt="0"/>
      <dgm:spPr/>
    </dgm:pt>
    <dgm:pt modelId="{A35C55FC-8D4B-46C8-B43C-7A391CFA7804}" type="pres">
      <dgm:prSet presAssocID="{5374B8B6-2603-48AC-952E-386D97309FD9}" presName="rootText" presStyleLbl="node3" presStyleIdx="17" presStyleCnt="20" custScaleY="40087" custLinFactY="11695" custLinFactNeighborX="-8787" custLinFactNeighborY="100000">
        <dgm:presLayoutVars>
          <dgm:chPref val="3"/>
        </dgm:presLayoutVars>
      </dgm:prSet>
      <dgm:spPr/>
      <dgm:t>
        <a:bodyPr/>
        <a:lstStyle/>
        <a:p>
          <a:endParaRPr lang="en-US"/>
        </a:p>
      </dgm:t>
    </dgm:pt>
    <dgm:pt modelId="{3B94285A-E0A1-418D-8C85-E76DA1242743}" type="pres">
      <dgm:prSet presAssocID="{5374B8B6-2603-48AC-952E-386D97309FD9}" presName="rootConnector" presStyleLbl="node3" presStyleIdx="17" presStyleCnt="20"/>
      <dgm:spPr/>
      <dgm:t>
        <a:bodyPr/>
        <a:lstStyle/>
        <a:p>
          <a:endParaRPr lang="en-US"/>
        </a:p>
      </dgm:t>
    </dgm:pt>
    <dgm:pt modelId="{CE617B9F-6BCB-4A7F-87B9-BA63927FAE3F}" type="pres">
      <dgm:prSet presAssocID="{5374B8B6-2603-48AC-952E-386D97309FD9}" presName="hierChild4" presStyleCnt="0"/>
      <dgm:spPr/>
    </dgm:pt>
    <dgm:pt modelId="{FC475545-5B06-4AC2-805C-74FEE4F78121}" type="pres">
      <dgm:prSet presAssocID="{5374B8B6-2603-48AC-952E-386D97309FD9}" presName="hierChild5" presStyleCnt="0"/>
      <dgm:spPr/>
    </dgm:pt>
    <dgm:pt modelId="{8DB4DD9D-2C54-493C-8F2A-E538E19B26D8}" type="pres">
      <dgm:prSet presAssocID="{3286724A-F4EC-44C7-8B68-13DF1CFE0729}" presName="Name37" presStyleLbl="parChTrans1D3" presStyleIdx="18" presStyleCnt="20"/>
      <dgm:spPr/>
      <dgm:t>
        <a:bodyPr/>
        <a:lstStyle/>
        <a:p>
          <a:endParaRPr lang="et-EE"/>
        </a:p>
      </dgm:t>
    </dgm:pt>
    <dgm:pt modelId="{982F047D-DB95-48CA-B879-162E85A9E651}" type="pres">
      <dgm:prSet presAssocID="{7F47FD74-BCDC-4B73-BF91-2CA65B3C87F7}" presName="hierRoot2" presStyleCnt="0">
        <dgm:presLayoutVars>
          <dgm:hierBranch val="init"/>
        </dgm:presLayoutVars>
      </dgm:prSet>
      <dgm:spPr/>
    </dgm:pt>
    <dgm:pt modelId="{E182B633-809C-4439-81F6-09DB0F277002}" type="pres">
      <dgm:prSet presAssocID="{7F47FD74-BCDC-4B73-BF91-2CA65B3C87F7}" presName="rootComposite" presStyleCnt="0"/>
      <dgm:spPr/>
    </dgm:pt>
    <dgm:pt modelId="{6A46B8EC-34A2-41BC-8632-47022201A6FC}" type="pres">
      <dgm:prSet presAssocID="{7F47FD74-BCDC-4B73-BF91-2CA65B3C87F7}" presName="rootText" presStyleLbl="node3" presStyleIdx="18" presStyleCnt="20" custScaleY="40087" custLinFactNeighborX="-9542" custLinFactNeighborY="88776">
        <dgm:presLayoutVars>
          <dgm:chPref val="3"/>
        </dgm:presLayoutVars>
      </dgm:prSet>
      <dgm:spPr/>
      <dgm:t>
        <a:bodyPr/>
        <a:lstStyle/>
        <a:p>
          <a:endParaRPr lang="et-EE"/>
        </a:p>
      </dgm:t>
    </dgm:pt>
    <dgm:pt modelId="{3B2BE542-2265-4182-A8C3-0237603D4401}" type="pres">
      <dgm:prSet presAssocID="{7F47FD74-BCDC-4B73-BF91-2CA65B3C87F7}" presName="rootConnector" presStyleLbl="node3" presStyleIdx="18" presStyleCnt="20"/>
      <dgm:spPr/>
      <dgm:t>
        <a:bodyPr/>
        <a:lstStyle/>
        <a:p>
          <a:endParaRPr lang="et-EE"/>
        </a:p>
      </dgm:t>
    </dgm:pt>
    <dgm:pt modelId="{F0844367-6DB1-4CD2-92AE-9C7A8DABC631}" type="pres">
      <dgm:prSet presAssocID="{7F47FD74-BCDC-4B73-BF91-2CA65B3C87F7}" presName="hierChild4" presStyleCnt="0"/>
      <dgm:spPr/>
    </dgm:pt>
    <dgm:pt modelId="{8044F38F-171D-4DB9-B31E-BAB60D272D2E}" type="pres">
      <dgm:prSet presAssocID="{7F47FD74-BCDC-4B73-BF91-2CA65B3C87F7}" presName="hierChild5" presStyleCnt="0"/>
      <dgm:spPr/>
    </dgm:pt>
    <dgm:pt modelId="{57888484-323C-4888-9696-1738219499D2}" type="pres">
      <dgm:prSet presAssocID="{4DA006BD-83E7-47AB-B82C-7BAF1208644D}" presName="Name37" presStyleLbl="parChTrans1D3" presStyleIdx="19" presStyleCnt="20"/>
      <dgm:spPr/>
      <dgm:t>
        <a:bodyPr/>
        <a:lstStyle/>
        <a:p>
          <a:endParaRPr lang="et-EE"/>
        </a:p>
      </dgm:t>
    </dgm:pt>
    <dgm:pt modelId="{13D2A4D0-FFB7-434C-AB25-E382D0F963B7}" type="pres">
      <dgm:prSet presAssocID="{D51F0120-2F8F-4766-942B-90C41EC30042}" presName="hierRoot2" presStyleCnt="0">
        <dgm:presLayoutVars>
          <dgm:hierBranch val="init"/>
        </dgm:presLayoutVars>
      </dgm:prSet>
      <dgm:spPr/>
    </dgm:pt>
    <dgm:pt modelId="{6FD30F7F-FB93-4A93-9C66-05316F520292}" type="pres">
      <dgm:prSet presAssocID="{D51F0120-2F8F-4766-942B-90C41EC30042}" presName="rootComposite" presStyleCnt="0"/>
      <dgm:spPr/>
    </dgm:pt>
    <dgm:pt modelId="{A920AB8D-2C52-4862-BA87-0F17DFB9AF16}" type="pres">
      <dgm:prSet presAssocID="{D51F0120-2F8F-4766-942B-90C41EC30042}" presName="rootText" presStyleLbl="node3" presStyleIdx="19" presStyleCnt="20" custScaleY="40087" custLinFactNeighborX="-9542" custLinFactNeighborY="62223">
        <dgm:presLayoutVars>
          <dgm:chPref val="3"/>
        </dgm:presLayoutVars>
      </dgm:prSet>
      <dgm:spPr/>
      <dgm:t>
        <a:bodyPr/>
        <a:lstStyle/>
        <a:p>
          <a:endParaRPr lang="et-EE"/>
        </a:p>
      </dgm:t>
    </dgm:pt>
    <dgm:pt modelId="{D6D8968D-E256-4B30-AC0A-AEEC8D629F7A}" type="pres">
      <dgm:prSet presAssocID="{D51F0120-2F8F-4766-942B-90C41EC30042}" presName="rootConnector" presStyleLbl="node3" presStyleIdx="19" presStyleCnt="20"/>
      <dgm:spPr/>
      <dgm:t>
        <a:bodyPr/>
        <a:lstStyle/>
        <a:p>
          <a:endParaRPr lang="et-EE"/>
        </a:p>
      </dgm:t>
    </dgm:pt>
    <dgm:pt modelId="{30B7B75E-4781-482D-BDF3-30102FB5BCD3}" type="pres">
      <dgm:prSet presAssocID="{D51F0120-2F8F-4766-942B-90C41EC30042}" presName="hierChild4" presStyleCnt="0"/>
      <dgm:spPr/>
    </dgm:pt>
    <dgm:pt modelId="{689B2E8F-F063-4041-8102-6F8A055EA5B9}" type="pres">
      <dgm:prSet presAssocID="{D51F0120-2F8F-4766-942B-90C41EC30042}" presName="hierChild5" presStyleCnt="0"/>
      <dgm:spPr/>
    </dgm:pt>
    <dgm:pt modelId="{5D2D76AD-A877-4848-A8C3-0F66EB700803}" type="pres">
      <dgm:prSet presAssocID="{A81CF680-26FA-4DA7-9A8E-732F1E25FDB4}" presName="hierChild5" presStyleCnt="0"/>
      <dgm:spPr/>
    </dgm:pt>
    <dgm:pt modelId="{35BE4522-5F6F-4756-84FB-1AA4E33AA8AF}" type="pres">
      <dgm:prSet presAssocID="{EC695CF2-3AE1-44DF-81DB-ABB802EDAB07}" presName="hierChild3" presStyleCnt="0"/>
      <dgm:spPr/>
    </dgm:pt>
  </dgm:ptLst>
  <dgm:cxnLst>
    <dgm:cxn modelId="{44A590CF-03AB-4342-8AA1-FD1A1221FDCC}" type="presOf" srcId="{061FC9A2-8822-4AEA-878A-F46718EA08A9}" destId="{D81841DE-091A-4DEA-9C03-96774B7B7B7A}" srcOrd="0" destOrd="0" presId="urn:microsoft.com/office/officeart/2005/8/layout/orgChart1"/>
    <dgm:cxn modelId="{235D6C46-E432-4B92-AF3A-3DDC347F9A22}" type="presOf" srcId="{7158D4A1-8817-4067-9820-B1036511794F}" destId="{31100B67-8BC6-4565-9022-073983016544}" srcOrd="0" destOrd="0" presId="urn:microsoft.com/office/officeart/2005/8/layout/orgChart1"/>
    <dgm:cxn modelId="{E20DE375-F13E-46CC-A21C-84B872550D92}" srcId="{5A1454E7-11B5-4B53-9BB3-D3248AB31436}" destId="{505DC6BF-F1ED-4FA2-B7E9-EAC4DCDABFDD}" srcOrd="4" destOrd="0" parTransId="{D9441101-B2D3-484D-8BD3-F051FAAD9B8E}" sibTransId="{2E1A141C-E669-478D-BFBC-C1E1D487F948}"/>
    <dgm:cxn modelId="{3003E748-39EE-4ABB-A631-D5C99B295F9D}" type="presOf" srcId="{39538BE5-670E-48A5-8B8A-D662AD7CC704}" destId="{1571EAF6-528A-4333-95AA-249A589FD0F3}" srcOrd="1" destOrd="0" presId="urn:microsoft.com/office/officeart/2005/8/layout/orgChart1"/>
    <dgm:cxn modelId="{2E6ED961-FF41-4628-B0AA-DD9FB252B5F5}" type="presOf" srcId="{327C8DAA-3CB1-4CFE-85EB-A1F991DA46D8}" destId="{AE7177CB-6EAC-4C4D-83EC-8B10E601F1C1}" srcOrd="1" destOrd="0" presId="urn:microsoft.com/office/officeart/2005/8/layout/orgChart1"/>
    <dgm:cxn modelId="{4B9C1047-CB81-4625-8B17-BDE7C09F4797}" type="presOf" srcId="{D6BAA1E0-D50D-4D3E-9270-70C6624A7AB3}" destId="{2242FB83-F508-4EFD-9D82-D9CC0731DC73}" srcOrd="0" destOrd="0" presId="urn:microsoft.com/office/officeart/2005/8/layout/orgChart1"/>
    <dgm:cxn modelId="{48773C70-D891-4FDB-AD01-56EB51436667}" type="presOf" srcId="{3D91E598-AA68-445B-840A-5A2B347687C4}" destId="{3A5A8917-8BCD-482C-97BB-CE8AD352597A}" srcOrd="0" destOrd="0" presId="urn:microsoft.com/office/officeart/2005/8/layout/orgChart1"/>
    <dgm:cxn modelId="{DA386FF7-8F6F-41BF-A090-2E2AE1BDAA58}" type="presOf" srcId="{5A1454E7-11B5-4B53-9BB3-D3248AB31436}" destId="{A016EEAA-FFCC-4501-ADBC-CE03455A88D7}" srcOrd="0" destOrd="0" presId="urn:microsoft.com/office/officeart/2005/8/layout/orgChart1"/>
    <dgm:cxn modelId="{7217FE46-EB71-43EB-96E2-35DF5CE25B1F}" type="presOf" srcId="{C0FAC13A-3ABD-4DBC-B88B-D5269686BB75}" destId="{ADACF997-8847-4340-9A6C-3DD23CF4829F}" srcOrd="1" destOrd="0" presId="urn:microsoft.com/office/officeart/2005/8/layout/orgChart1"/>
    <dgm:cxn modelId="{6BB34216-E165-4849-94EF-06E6D367935A}" type="presOf" srcId="{D44F5E73-12C1-4F9E-9132-03DC90094C2C}" destId="{A59248DB-0AE9-4372-835A-78ED663045C4}" srcOrd="1" destOrd="0" presId="urn:microsoft.com/office/officeart/2005/8/layout/orgChart1"/>
    <dgm:cxn modelId="{E5BDF51B-82C3-4DEE-A7E9-60D4977EF7F4}" srcId="{EC695CF2-3AE1-44DF-81DB-ABB802EDAB07}" destId="{5A1454E7-11B5-4B53-9BB3-D3248AB31436}" srcOrd="1" destOrd="0" parTransId="{D6BAA1E0-D50D-4D3E-9270-70C6624A7AB3}" sibTransId="{E3A2E4C1-F9C1-49F9-9977-C7A638A67899}"/>
    <dgm:cxn modelId="{73CFDC6C-0216-4323-9347-E5A623FFD0AD}" type="presOf" srcId="{505DC6BF-F1ED-4FA2-B7E9-EAC4DCDABFDD}" destId="{B51641BB-39BB-4A14-9E98-18D276D6AA98}" srcOrd="1" destOrd="0" presId="urn:microsoft.com/office/officeart/2005/8/layout/orgChart1"/>
    <dgm:cxn modelId="{FDBD9E1D-74BE-41B7-8C1C-1AC00338760F}" type="presOf" srcId="{7F47FD74-BCDC-4B73-BF91-2CA65B3C87F7}" destId="{6A46B8EC-34A2-41BC-8632-47022201A6FC}" srcOrd="0" destOrd="0" presId="urn:microsoft.com/office/officeart/2005/8/layout/orgChart1"/>
    <dgm:cxn modelId="{DD6F458E-74B2-42F8-B4FA-D07B055EB84E}" type="presOf" srcId="{BD1D6A3C-CB31-4443-B89F-07D9C1CBE204}" destId="{474A2651-E78E-48DB-9871-A56E6A0F94B4}" srcOrd="0" destOrd="0" presId="urn:microsoft.com/office/officeart/2005/8/layout/orgChart1"/>
    <dgm:cxn modelId="{F407F392-8B97-4A16-BD98-40B29A205BCC}" type="presOf" srcId="{D9441101-B2D3-484D-8BD3-F051FAAD9B8E}" destId="{4AD38D00-FC6E-43DD-B1A0-71A43A54AB12}" srcOrd="0" destOrd="0" presId="urn:microsoft.com/office/officeart/2005/8/layout/orgChart1"/>
    <dgm:cxn modelId="{4D0EA87A-B9CA-4DE0-BF08-4CDE2DD1112D}" type="presOf" srcId="{ACB5C453-9612-4059-87E1-BAA07C00593D}" destId="{2D8F3F16-2BC6-44A6-82B6-EB987057EF7B}" srcOrd="0" destOrd="0" presId="urn:microsoft.com/office/officeart/2005/8/layout/orgChart1"/>
    <dgm:cxn modelId="{3499DA52-37F9-48A1-A8C9-8FB4F3D67A39}" type="presOf" srcId="{C3B5AEB9-8440-4009-8EF8-A5D7A5F04DBD}" destId="{4535655A-43F8-4D57-965F-5E42ACAFB7F3}" srcOrd="1" destOrd="0" presId="urn:microsoft.com/office/officeart/2005/8/layout/orgChart1"/>
    <dgm:cxn modelId="{41AB1EF1-5E74-435A-AE52-9C71EC68CC58}" type="presOf" srcId="{C3B5AEB9-8440-4009-8EF8-A5D7A5F04DBD}" destId="{E52F2982-AEEC-496E-8CF8-35E3E6B4ECA9}" srcOrd="0" destOrd="0" presId="urn:microsoft.com/office/officeart/2005/8/layout/orgChart1"/>
    <dgm:cxn modelId="{D0AFD9AD-FA42-4D99-9150-C47E9CDB9DAA}" srcId="{7E8D1EC0-891F-41CE-A1E6-36642BC3969D}" destId="{742DCF5C-4243-4DB0-9F33-D7D3AFBCB906}" srcOrd="1" destOrd="0" parTransId="{784183F8-7364-4ED4-8708-CA711C6389D4}" sibTransId="{9C840F79-0F32-4C34-A3AA-06C348F664F1}"/>
    <dgm:cxn modelId="{16E8E5D3-3CBF-441E-A21A-E09CA62BE723}" srcId="{7E8D1EC0-891F-41CE-A1E6-36642BC3969D}" destId="{FFB10C7F-CF9E-47F4-9D43-A8A587484274}" srcOrd="0" destOrd="0" parTransId="{9B0275C0-0D9E-4FA6-ADB4-A0403B9B1B88}" sibTransId="{0B29F49C-8DF4-4DE7-9D1E-D41358C687EB}"/>
    <dgm:cxn modelId="{39FB5F62-5FF0-4458-9D7D-E6E33263D84C}" srcId="{7E8D1EC0-891F-41CE-A1E6-36642BC3969D}" destId="{D44F5E73-12C1-4F9E-9132-03DC90094C2C}" srcOrd="4" destOrd="0" parTransId="{3D91E598-AA68-445B-840A-5A2B347687C4}" sibTransId="{E938BD8A-64BD-4E5D-AF4F-9B88DB23A04D}"/>
    <dgm:cxn modelId="{3460A181-1246-4913-BC94-33BF0A9EC3D9}" type="presOf" srcId="{5A1454E7-11B5-4B53-9BB3-D3248AB31436}" destId="{C8C5BFF6-B697-4E68-BFEE-E2FF0B971A57}" srcOrd="1" destOrd="0" presId="urn:microsoft.com/office/officeart/2005/8/layout/orgChart1"/>
    <dgm:cxn modelId="{1E754EB4-F9A0-48A0-B8E4-EF0E3DFD89F7}" type="presOf" srcId="{FFB10C7F-CF9E-47F4-9D43-A8A587484274}" destId="{223B537E-AD62-4B13-A5BA-774892B6B745}" srcOrd="1" destOrd="0" presId="urn:microsoft.com/office/officeart/2005/8/layout/orgChart1"/>
    <dgm:cxn modelId="{8C7D456F-2979-4D03-9BCB-CE33A96927A4}" srcId="{EC695CF2-3AE1-44DF-81DB-ABB802EDAB07}" destId="{A81CF680-26FA-4DA7-9A8E-732F1E25FDB4}" srcOrd="3" destOrd="0" parTransId="{384E0817-5302-4135-A9D4-25A11D057A17}" sibTransId="{9469AE42-D450-4C52-BE16-284E72410A78}"/>
    <dgm:cxn modelId="{CFE6EBB4-839C-4ED2-8200-F01276B140F2}" type="presOf" srcId="{742DCF5C-4243-4DB0-9F33-D7D3AFBCB906}" destId="{6E6B128F-56C4-4F63-88F4-AE473FF10EBE}" srcOrd="1" destOrd="0" presId="urn:microsoft.com/office/officeart/2005/8/layout/orgChart1"/>
    <dgm:cxn modelId="{0C52853D-E22A-43CD-825C-5C8F81E7E4F8}" type="presOf" srcId="{A81CF680-26FA-4DA7-9A8E-732F1E25FDB4}" destId="{295408B0-988F-405D-BF6A-67E0465DAC06}" srcOrd="0" destOrd="0" presId="urn:microsoft.com/office/officeart/2005/8/layout/orgChart1"/>
    <dgm:cxn modelId="{B2110679-9DA8-4729-8178-0C8A4D93A73E}" type="presOf" srcId="{5374B8B6-2603-48AC-952E-386D97309FD9}" destId="{A35C55FC-8D4B-46C8-B43C-7A391CFA7804}" srcOrd="0" destOrd="0" presId="urn:microsoft.com/office/officeart/2005/8/layout/orgChart1"/>
    <dgm:cxn modelId="{7614DF71-62D4-4C41-A76F-8479370E652E}" type="presOf" srcId="{9FC1AE48-62CF-4F4A-870C-2E41FCE57824}" destId="{DF9DA91F-EE29-4754-8C99-43C94805EB32}" srcOrd="0" destOrd="0" presId="urn:microsoft.com/office/officeart/2005/8/layout/orgChart1"/>
    <dgm:cxn modelId="{87910CBF-9169-47C7-A848-4AC011C3CEF0}" type="presOf" srcId="{5374B8B6-2603-48AC-952E-386D97309FD9}" destId="{3B94285A-E0A1-418D-8C85-E76DA1242743}" srcOrd="1" destOrd="0" presId="urn:microsoft.com/office/officeart/2005/8/layout/orgChart1"/>
    <dgm:cxn modelId="{E062E034-CC71-4E74-9119-34ABD27A4661}" srcId="{5A1454E7-11B5-4B53-9BB3-D3248AB31436}" destId="{BADC72DD-57F6-4261-AFE7-E2680BF07CE7}" srcOrd="2" destOrd="0" parTransId="{96079A3C-F2C0-491E-B081-7B63CA6B3778}" sibTransId="{CCF574D7-E37E-4FF7-A7F6-CA8994036EF2}"/>
    <dgm:cxn modelId="{527E2F17-4C7C-4835-A832-CEF0BA5C6D12}" type="presOf" srcId="{451D3C7D-F698-4C34-A3AC-2DBCA9BAA0EA}" destId="{BAA6E44F-CE9E-423F-8A51-B8815ABC9B2B}" srcOrd="0" destOrd="0" presId="urn:microsoft.com/office/officeart/2005/8/layout/orgChart1"/>
    <dgm:cxn modelId="{FD7F24A8-E20D-4271-8E5E-0667830BDA76}" srcId="{EC695CF2-3AE1-44DF-81DB-ABB802EDAB07}" destId="{A9013310-3457-45DD-9635-46ED14B40F19}" srcOrd="0" destOrd="0" parTransId="{451D3C7D-F698-4C34-A3AC-2DBCA9BAA0EA}" sibTransId="{D72111EB-C4BB-43EB-9714-1805272B3FA2}"/>
    <dgm:cxn modelId="{914318AE-EBB7-4070-8E32-2FF0092B21C1}" type="presOf" srcId="{384E0817-5302-4135-A9D4-25A11D057A17}" destId="{F23D92CC-088C-4744-9E5B-08A83D9ADBF3}" srcOrd="0" destOrd="0" presId="urn:microsoft.com/office/officeart/2005/8/layout/orgChart1"/>
    <dgm:cxn modelId="{48F4F24B-45BC-469C-84A8-DAD29B7868E0}" type="presOf" srcId="{39538BE5-670E-48A5-8B8A-D662AD7CC704}" destId="{1412EEDA-E7EE-42B2-9BF2-D17ACD394CE5}" srcOrd="0" destOrd="0" presId="urn:microsoft.com/office/officeart/2005/8/layout/orgChart1"/>
    <dgm:cxn modelId="{A7296127-49C2-4385-889D-51B17AEC75CC}" type="presOf" srcId="{3286724A-F4EC-44C7-8B68-13DF1CFE0729}" destId="{8DB4DD9D-2C54-493C-8F2A-E538E19B26D8}" srcOrd="0" destOrd="0" presId="urn:microsoft.com/office/officeart/2005/8/layout/orgChart1"/>
    <dgm:cxn modelId="{FCA8A425-021B-4996-96C4-0B442345AA56}" type="presOf" srcId="{62DECC4F-D9A5-4206-8452-DB3CFA75F6C8}" destId="{F402F8CF-EEE6-4E19-BCBE-B5206DF0B2D3}" srcOrd="1" destOrd="0" presId="urn:microsoft.com/office/officeart/2005/8/layout/orgChart1"/>
    <dgm:cxn modelId="{BE1AD92E-796B-46D2-87C6-44A230142D46}" type="presOf" srcId="{D51F0120-2F8F-4766-942B-90C41EC30042}" destId="{D6D8968D-E256-4B30-AC0A-AEEC8D629F7A}" srcOrd="1" destOrd="0" presId="urn:microsoft.com/office/officeart/2005/8/layout/orgChart1"/>
    <dgm:cxn modelId="{ACA87FE3-F024-4518-B9C6-1E5AAF821ED0}" type="presOf" srcId="{84C507CD-DB63-4F9D-9591-3F3F190C377E}" destId="{2E79DD69-9A55-4842-843E-000DBC472BA3}" srcOrd="0" destOrd="0" presId="urn:microsoft.com/office/officeart/2005/8/layout/orgChart1"/>
    <dgm:cxn modelId="{363E9868-05AC-439B-BDEC-39529E2376D0}" type="presOf" srcId="{FC73F350-7F21-49DB-AC03-A1E614F546DC}" destId="{FD79B6BF-A6BF-4A66-A4A8-099DE22AE54F}" srcOrd="0" destOrd="0" presId="urn:microsoft.com/office/officeart/2005/8/layout/orgChart1"/>
    <dgm:cxn modelId="{C62A20C0-01B8-4EE7-887C-5AF22364C297}" type="presOf" srcId="{96079A3C-F2C0-491E-B081-7B63CA6B3778}" destId="{22B837A7-56E1-4B46-B7D9-1426B9487EF0}" srcOrd="0" destOrd="0" presId="urn:microsoft.com/office/officeart/2005/8/layout/orgChart1"/>
    <dgm:cxn modelId="{70A8953A-90B3-4C48-A3C7-90146433433A}" type="presOf" srcId="{061FC9A2-8822-4AEA-878A-F46718EA08A9}" destId="{024D087A-0458-45D8-927F-13D072D3452B}" srcOrd="1" destOrd="0" presId="urn:microsoft.com/office/officeart/2005/8/layout/orgChart1"/>
    <dgm:cxn modelId="{D23C39BD-6B08-491B-AF3E-D89AF3F7CB92}" type="presOf" srcId="{D7E2E1FF-38B0-4338-85E4-7C9156306132}" destId="{1046020D-AAF7-4A93-9CCB-D23FB9B35877}" srcOrd="0" destOrd="0" presId="urn:microsoft.com/office/officeart/2005/8/layout/orgChart1"/>
    <dgm:cxn modelId="{EAA041A0-3EB9-413E-B21B-F969B4F59F02}" srcId="{5A1454E7-11B5-4B53-9BB3-D3248AB31436}" destId="{2C9634D1-C2BF-4145-BB43-493471D31E70}" srcOrd="3" destOrd="0" parTransId="{DDDF1104-78AC-4649-A968-4BABB27FA0CC}" sibTransId="{DA9D4EB8-7EB1-4A1B-B062-64FA2605AFF7}"/>
    <dgm:cxn modelId="{C8E0BFB7-491C-4EB7-9F8F-620314C8D681}" type="presOf" srcId="{327C8DAA-3CB1-4CFE-85EB-A1F991DA46D8}" destId="{C6C8CC80-AB77-417C-9222-8AFA2B3D6AA5}" srcOrd="0" destOrd="0" presId="urn:microsoft.com/office/officeart/2005/8/layout/orgChart1"/>
    <dgm:cxn modelId="{1BE76669-C844-47C5-B95C-819B3207D6B6}" type="presOf" srcId="{742DCF5C-4243-4DB0-9F33-D7D3AFBCB906}" destId="{3A096A35-97EA-4489-8A35-E39CB5C2C231}" srcOrd="0" destOrd="0" presId="urn:microsoft.com/office/officeart/2005/8/layout/orgChart1"/>
    <dgm:cxn modelId="{0CFFB890-9315-47DD-9A32-F0E3D2160ED5}" type="presOf" srcId="{FBC4FA0D-0D96-4189-8C39-60050ABD6D31}" destId="{77505F92-5899-4972-AA8D-CC653092ECAF}" srcOrd="0" destOrd="0" presId="urn:microsoft.com/office/officeart/2005/8/layout/orgChart1"/>
    <dgm:cxn modelId="{086C6DBE-06C8-4E35-90C7-3EA3F288EE8B}" type="presOf" srcId="{082950E2-2F38-44E5-98BB-7B1D57D8C9F9}" destId="{82B4067F-F740-46F4-AC0B-AA6C875D0858}" srcOrd="0" destOrd="0" presId="urn:microsoft.com/office/officeart/2005/8/layout/orgChart1"/>
    <dgm:cxn modelId="{806F6055-032D-4DC3-AB61-1550533923C2}" srcId="{FBC4FA0D-0D96-4189-8C39-60050ABD6D31}" destId="{EC695CF2-3AE1-44DF-81DB-ABB802EDAB07}" srcOrd="0" destOrd="0" parTransId="{9960184F-D3EC-479C-B616-AAD31405A48E}" sibTransId="{64796D21-FFA9-4772-98F2-DCCA48C5A25F}"/>
    <dgm:cxn modelId="{F7A440D1-82DD-4DE1-B118-FAE725F46C90}" type="presOf" srcId="{62DECC4F-D9A5-4206-8452-DB3CFA75F6C8}" destId="{146FFAD6-E1E6-4D6D-8BCA-75311CA3DB08}" srcOrd="0" destOrd="0" presId="urn:microsoft.com/office/officeart/2005/8/layout/orgChart1"/>
    <dgm:cxn modelId="{E68631D8-77A7-465B-98D8-7A0D8D76A76F}" type="presOf" srcId="{C2B26E77-13AA-4F39-9C0F-904BA2C9CB5E}" destId="{E2507339-719A-45FD-8DA0-1B56962404D7}" srcOrd="1" destOrd="0" presId="urn:microsoft.com/office/officeart/2005/8/layout/orgChart1"/>
    <dgm:cxn modelId="{EDA0D267-22A0-40C4-8805-6934E89A1A4C}" type="presOf" srcId="{EC695CF2-3AE1-44DF-81DB-ABB802EDAB07}" destId="{3745E154-68D1-4D45-97CD-6343369DF62C}" srcOrd="0" destOrd="0" presId="urn:microsoft.com/office/officeart/2005/8/layout/orgChart1"/>
    <dgm:cxn modelId="{08839588-C708-4478-B893-3B26CB3FEB90}" srcId="{7E8D1EC0-891F-41CE-A1E6-36642BC3969D}" destId="{061FC9A2-8822-4AEA-878A-F46718EA08A9}" srcOrd="3" destOrd="0" parTransId="{69E1785B-6CA3-4A72-B35C-2194F39738CC}" sibTransId="{C41988ED-D5FF-4802-B105-3A8DB50FC1BD}"/>
    <dgm:cxn modelId="{3CBCF024-509A-4C2C-A4A8-A3309D5BBFC3}" srcId="{A81CF680-26FA-4DA7-9A8E-732F1E25FDB4}" destId="{C3B5AEB9-8440-4009-8EF8-A5D7A5F04DBD}" srcOrd="1" destOrd="0" parTransId="{38CB33F7-C8FE-406F-A46E-6F0897157C5B}" sibTransId="{7A06C570-CB8E-4DF0-8AA7-546DFDEB1978}"/>
    <dgm:cxn modelId="{08BD08FE-E7D0-4A9D-A4D2-D08D9E33CF1E}" type="presOf" srcId="{ED36C05F-DE97-4A77-9651-C13B1A67A11B}" destId="{4F6797F2-11F3-43F6-9212-9ABE53CB8B7E}" srcOrd="0" destOrd="0" presId="urn:microsoft.com/office/officeart/2005/8/layout/orgChart1"/>
    <dgm:cxn modelId="{E00F0400-68DB-467E-857B-4F257EB97A62}" type="presOf" srcId="{024516F1-4FD8-42B9-BC1A-5B2C5E0D07F5}" destId="{8AEA0AC0-D482-49CC-A166-C1F045830944}" srcOrd="0" destOrd="0" presId="urn:microsoft.com/office/officeart/2005/8/layout/orgChart1"/>
    <dgm:cxn modelId="{312D011A-6F1C-46E1-8CA3-7CAB520BD2B3}" type="presOf" srcId="{D51F0120-2F8F-4766-942B-90C41EC30042}" destId="{A920AB8D-2C52-4862-BA87-0F17DFB9AF16}" srcOrd="0" destOrd="0" presId="urn:microsoft.com/office/officeart/2005/8/layout/orgChart1"/>
    <dgm:cxn modelId="{E7623E3A-991B-4123-A05B-05C324D96F92}" type="presOf" srcId="{FFB10C7F-CF9E-47F4-9D43-A8A587484274}" destId="{93D59DE2-8864-436B-A114-5867955D87E6}" srcOrd="0" destOrd="0" presId="urn:microsoft.com/office/officeart/2005/8/layout/orgChart1"/>
    <dgm:cxn modelId="{EBA0EE97-B69F-4EDC-B0F7-F067A5A50B3D}" srcId="{7E8D1EC0-891F-41CE-A1E6-36642BC3969D}" destId="{62DECC4F-D9A5-4206-8452-DB3CFA75F6C8}" srcOrd="2" destOrd="0" parTransId="{FC73F350-7F21-49DB-AC03-A1E614F546DC}" sibTransId="{82606822-35F3-41E0-91FF-E77549C41E07}"/>
    <dgm:cxn modelId="{869D87B4-DADD-4C94-99EE-CF8F1180967E}" type="presOf" srcId="{784183F8-7364-4ED4-8708-CA711C6389D4}" destId="{851BB622-B7B5-4D2F-8B8C-A265DCA16A07}" srcOrd="0" destOrd="0" presId="urn:microsoft.com/office/officeart/2005/8/layout/orgChart1"/>
    <dgm:cxn modelId="{2D2CF6A3-2443-49E5-A2C0-FC512CCBA86D}" type="presOf" srcId="{2C9634D1-C2BF-4145-BB43-493471D31E70}" destId="{0BD12A81-7B61-45C7-8808-B9C594A973D9}" srcOrd="1" destOrd="0" presId="urn:microsoft.com/office/officeart/2005/8/layout/orgChart1"/>
    <dgm:cxn modelId="{157B8BC6-91EB-460F-8635-A0B313D798CB}" type="presOf" srcId="{FC8564FE-01BC-4FC5-80E9-B302974C2E0F}" destId="{8A766CEE-4E57-44E6-A234-E5243DFCBE2A}" srcOrd="0" destOrd="0" presId="urn:microsoft.com/office/officeart/2005/8/layout/orgChart1"/>
    <dgm:cxn modelId="{158B9E4A-6F88-4B79-9DF2-23CC872748BA}" type="presOf" srcId="{4DA006BD-83E7-47AB-B82C-7BAF1208644D}" destId="{57888484-323C-4888-9696-1738219499D2}" srcOrd="0" destOrd="0" presId="urn:microsoft.com/office/officeart/2005/8/layout/orgChart1"/>
    <dgm:cxn modelId="{C1CFBAB2-490A-4FDD-A741-BD30D5545E32}" type="presOf" srcId="{38CB33F7-C8FE-406F-A46E-6F0897157C5B}" destId="{43B474D2-5F30-4792-9CA4-F82453FD2471}" srcOrd="0" destOrd="0" presId="urn:microsoft.com/office/officeart/2005/8/layout/orgChart1"/>
    <dgm:cxn modelId="{F6E553FD-B11A-4C44-896A-21E84DEB30CC}" type="presOf" srcId="{7F47FD74-BCDC-4B73-BF91-2CA65B3C87F7}" destId="{3B2BE542-2265-4182-A8C3-0237603D4401}" srcOrd="1" destOrd="0" presId="urn:microsoft.com/office/officeart/2005/8/layout/orgChart1"/>
    <dgm:cxn modelId="{901B6B37-F8F1-4DDA-B39E-C9E664802FE1}" srcId="{A9013310-3457-45DD-9635-46ED14B40F19}" destId="{C0FAC13A-3ABD-4DBC-B88B-D5269686BB75}" srcOrd="3" destOrd="0" parTransId="{7158D4A1-8817-4067-9820-B1036511794F}" sibTransId="{3FE0EB49-A6F4-48E9-B3D0-04D82C4AF7CD}"/>
    <dgm:cxn modelId="{6746FA8C-D015-4FE5-8474-F4E30505B29F}" srcId="{EC695CF2-3AE1-44DF-81DB-ABB802EDAB07}" destId="{7E8D1EC0-891F-41CE-A1E6-36642BC3969D}" srcOrd="2" destOrd="0" parTransId="{ACB5C453-9612-4059-87E1-BAA07C00593D}" sibTransId="{46ACA66F-E0B1-49EE-B123-C7EE13B13EBD}"/>
    <dgm:cxn modelId="{A352AF94-225E-4366-BCFA-1A5474CB4D4B}" type="presOf" srcId="{BD1D6A3C-CB31-4443-B89F-07D9C1CBE204}" destId="{1E4D0FF8-B88F-43FF-9677-F6E081FCA806}" srcOrd="1" destOrd="0" presId="urn:microsoft.com/office/officeart/2005/8/layout/orgChart1"/>
    <dgm:cxn modelId="{B69ABC4C-63B3-45C4-8FB8-49DE17E72100}" type="presOf" srcId="{7E8D1EC0-891F-41CE-A1E6-36642BC3969D}" destId="{37E9739B-B58C-4470-9320-DF0103436494}" srcOrd="0" destOrd="0" presId="urn:microsoft.com/office/officeart/2005/8/layout/orgChart1"/>
    <dgm:cxn modelId="{6DE62F2D-B45F-422A-A10C-3186CC3C4958}" type="presOf" srcId="{D44F5E73-12C1-4F9E-9132-03DC90094C2C}" destId="{D97E7932-82DF-4465-9DB0-7816C44C9EB4}" srcOrd="0" destOrd="0" presId="urn:microsoft.com/office/officeart/2005/8/layout/orgChart1"/>
    <dgm:cxn modelId="{E6488AE1-08AE-4A22-B6F4-6CE97D14EF86}" type="presOf" srcId="{A9013310-3457-45DD-9635-46ED14B40F19}" destId="{4859FEE3-1BE5-4F6A-B49D-B03A3F7F1D1B}" srcOrd="0" destOrd="0" presId="urn:microsoft.com/office/officeart/2005/8/layout/orgChart1"/>
    <dgm:cxn modelId="{D9A8D81A-A106-41AC-81A4-0D1349A47A37}" type="presOf" srcId="{BADC72DD-57F6-4261-AFE7-E2680BF07CE7}" destId="{F4B56471-971D-4227-B043-60ABC81ACF40}" srcOrd="0" destOrd="0" presId="urn:microsoft.com/office/officeart/2005/8/layout/orgChart1"/>
    <dgm:cxn modelId="{4FC9776C-92B6-4F8B-9298-82339299D283}" srcId="{A9013310-3457-45DD-9635-46ED14B40F19}" destId="{327C8DAA-3CB1-4CFE-85EB-A1F991DA46D8}" srcOrd="2" destOrd="0" parTransId="{ED36C05F-DE97-4A77-9651-C13B1A67A11B}" sibTransId="{F0FBCDFA-28DA-42BF-9BC0-C3A501F10DFC}"/>
    <dgm:cxn modelId="{59C2654A-13C1-4910-BED6-2F63AFDF6A31}" type="presOf" srcId="{E2AA48C4-B84F-4E98-97C1-3F75945FD8BD}" destId="{82799062-E23B-4BB1-A1F3-085BC5CEBEEB}" srcOrd="0" destOrd="0" presId="urn:microsoft.com/office/officeart/2005/8/layout/orgChart1"/>
    <dgm:cxn modelId="{A6126272-DB18-4880-B1BE-1A7C95152A42}" type="presOf" srcId="{DDDF1104-78AC-4649-A968-4BABB27FA0CC}" destId="{158E0072-E8FB-422C-9F45-473119E405D5}" srcOrd="0" destOrd="0" presId="urn:microsoft.com/office/officeart/2005/8/layout/orgChart1"/>
    <dgm:cxn modelId="{5482E51E-5649-4C81-B106-2114D20A214B}" srcId="{A81CF680-26FA-4DA7-9A8E-732F1E25FDB4}" destId="{D51F0120-2F8F-4766-942B-90C41EC30042}" srcOrd="4" destOrd="0" parTransId="{4DA006BD-83E7-47AB-B82C-7BAF1208644D}" sibTransId="{7046EDF0-AF02-4278-95D0-3C524C6D3494}"/>
    <dgm:cxn modelId="{8B4C824D-D17A-4418-B4A3-A0864CDE519C}" type="presOf" srcId="{BADC72DD-57F6-4261-AFE7-E2680BF07CE7}" destId="{068956EC-9C14-4AD2-8796-17A432788129}" srcOrd="1" destOrd="0" presId="urn:microsoft.com/office/officeart/2005/8/layout/orgChart1"/>
    <dgm:cxn modelId="{D96D8F3A-EA62-4066-8E67-AC50CCA4EB15}" type="presOf" srcId="{69E1785B-6CA3-4A72-B35C-2194F39738CC}" destId="{9CD5F205-B25B-48E7-A8CF-3AFA94B7A63D}" srcOrd="0" destOrd="0" presId="urn:microsoft.com/office/officeart/2005/8/layout/orgChart1"/>
    <dgm:cxn modelId="{2D3BE47E-9E6F-41F6-8BED-F33DA27F88C6}" srcId="{A81CF680-26FA-4DA7-9A8E-732F1E25FDB4}" destId="{7F47FD74-BCDC-4B73-BF91-2CA65B3C87F7}" srcOrd="3" destOrd="0" parTransId="{3286724A-F4EC-44C7-8B68-13DF1CFE0729}" sibTransId="{143D9F52-80C5-42ED-8F51-2F75BAB82166}"/>
    <dgm:cxn modelId="{38580687-D132-4E53-8BAC-70EDAF12763B}" type="presOf" srcId="{A81CF680-26FA-4DA7-9A8E-732F1E25FDB4}" destId="{FF16CA69-161E-4FB7-AE35-A2464DAFF027}" srcOrd="1" destOrd="0" presId="urn:microsoft.com/office/officeart/2005/8/layout/orgChart1"/>
    <dgm:cxn modelId="{6F5B8304-193A-4128-8555-3253AFC60635}" type="presOf" srcId="{C0FAC13A-3ABD-4DBC-B88B-D5269686BB75}" destId="{2BCF7A0C-A10C-4649-A2B9-E1FA5E402BA2}" srcOrd="0" destOrd="0" presId="urn:microsoft.com/office/officeart/2005/8/layout/orgChart1"/>
    <dgm:cxn modelId="{A926BD15-80B6-4CB7-B1C2-2BD0908D3361}" type="presOf" srcId="{7E8D1EC0-891F-41CE-A1E6-36642BC3969D}" destId="{EA47C195-1C6E-49A9-8990-8049D2BB124E}" srcOrd="1" destOrd="0" presId="urn:microsoft.com/office/officeart/2005/8/layout/orgChart1"/>
    <dgm:cxn modelId="{35B78E93-8EA1-49AB-AC15-3400FD696037}" srcId="{A81CF680-26FA-4DA7-9A8E-732F1E25FDB4}" destId="{024516F1-4FD8-42B9-BC1A-5B2C5E0D07F5}" srcOrd="0" destOrd="0" parTransId="{082950E2-2F38-44E5-98BB-7B1D57D8C9F9}" sibTransId="{3CAC2D38-5B4E-475C-BEF7-4D54ED627B01}"/>
    <dgm:cxn modelId="{F22C5366-F754-4666-8991-E86424E7BD1E}" srcId="{5A1454E7-11B5-4B53-9BB3-D3248AB31436}" destId="{41175BBD-6FE4-421D-BB2E-F404D9292926}" srcOrd="1" destOrd="0" parTransId="{84C507CD-DB63-4F9D-9591-3F3F190C377E}" sibTransId="{81DAEF53-2D06-4E38-8732-C4CDBDAE3F90}"/>
    <dgm:cxn modelId="{430C594C-AED1-4B51-B857-C07E260EF905}" srcId="{A9013310-3457-45DD-9635-46ED14B40F19}" destId="{BD1D6A3C-CB31-4443-B89F-07D9C1CBE204}" srcOrd="1" destOrd="0" parTransId="{E2AA48C4-B84F-4E98-97C1-3F75945FD8BD}" sibTransId="{3C68A10E-8996-4D01-B049-4120BAE2B074}"/>
    <dgm:cxn modelId="{9AEBEC24-532A-489F-B76F-A46C78CFF463}" srcId="{A81CF680-26FA-4DA7-9A8E-732F1E25FDB4}" destId="{5374B8B6-2603-48AC-952E-386D97309FD9}" srcOrd="2" destOrd="0" parTransId="{4FAC08D3-20EC-4F99-9A08-705CAA38E619}" sibTransId="{2497D7DE-8985-441F-B7CD-ED66D89FFE0C}"/>
    <dgm:cxn modelId="{521AF469-21A4-41AD-B1EC-308C5CDC6229}" srcId="{A9013310-3457-45DD-9635-46ED14B40F19}" destId="{C2B26E77-13AA-4F39-9C0F-904BA2C9CB5E}" srcOrd="0" destOrd="0" parTransId="{FC8564FE-01BC-4FC5-80E9-B302974C2E0F}" sibTransId="{AAD657BE-D413-482C-B28E-078E9D5B8B53}"/>
    <dgm:cxn modelId="{16454EBE-F04A-4C39-8E77-75C81414AF28}" type="presOf" srcId="{2C9634D1-C2BF-4145-BB43-493471D31E70}" destId="{E3A1DE6D-A992-4B48-AE47-B0F199789422}" srcOrd="0" destOrd="0" presId="urn:microsoft.com/office/officeart/2005/8/layout/orgChart1"/>
    <dgm:cxn modelId="{F35BC1F2-097C-4D93-9848-8EE7C06A1F9E}" type="presOf" srcId="{41175BBD-6FE4-421D-BB2E-F404D9292926}" destId="{CD4E5643-43CA-41F3-8494-D5E9D46FFDD5}" srcOrd="0" destOrd="0" presId="urn:microsoft.com/office/officeart/2005/8/layout/orgChart1"/>
    <dgm:cxn modelId="{C8DE86E3-F96C-4579-AE45-77E20F3BDA65}" srcId="{5A1454E7-11B5-4B53-9BB3-D3248AB31436}" destId="{9FC1AE48-62CF-4F4A-870C-2E41FCE57824}" srcOrd="0" destOrd="0" parTransId="{D7E2E1FF-38B0-4338-85E4-7C9156306132}" sibTransId="{470F6D4B-CBF8-4E2D-8AB9-9C8A91BE1DA5}"/>
    <dgm:cxn modelId="{01A91F80-7161-4E4C-AB0C-E91A8FEE5354}" type="presOf" srcId="{EC695CF2-3AE1-44DF-81DB-ABB802EDAB07}" destId="{B4A6C7AA-28D3-4F5E-A461-814ABD0283DF}" srcOrd="1" destOrd="0" presId="urn:microsoft.com/office/officeart/2005/8/layout/orgChart1"/>
    <dgm:cxn modelId="{1C4CE347-042F-4966-930A-C50E5A510C84}" type="presOf" srcId="{4FAC08D3-20EC-4F99-9A08-705CAA38E619}" destId="{157798C5-C3A7-4C93-8754-F6FDB177D086}" srcOrd="0" destOrd="0" presId="urn:microsoft.com/office/officeart/2005/8/layout/orgChart1"/>
    <dgm:cxn modelId="{8761B5C0-B71E-462B-8665-DBD43FE6B4BB}" type="presOf" srcId="{9FC1AE48-62CF-4F4A-870C-2E41FCE57824}" destId="{296EBCD3-68EE-4EC4-885D-B96A1FA10CB0}" srcOrd="1" destOrd="0" presId="urn:microsoft.com/office/officeart/2005/8/layout/orgChart1"/>
    <dgm:cxn modelId="{FDC78B84-ACF3-42CD-9BED-D8BDB3DDA4AD}" type="presOf" srcId="{EB86FAAF-3D60-42F1-800C-1F27DDE4377E}" destId="{DEAAC01A-5CE5-47AB-952C-0FD4C2443DC7}" srcOrd="0" destOrd="0" presId="urn:microsoft.com/office/officeart/2005/8/layout/orgChart1"/>
    <dgm:cxn modelId="{4C473956-B1C3-4F7C-BEF5-3C8DDBF4029D}" srcId="{A9013310-3457-45DD-9635-46ED14B40F19}" destId="{39538BE5-670E-48A5-8B8A-D662AD7CC704}" srcOrd="4" destOrd="0" parTransId="{EB86FAAF-3D60-42F1-800C-1F27DDE4377E}" sibTransId="{4167A160-391A-4741-BE25-BECA5B544BF3}"/>
    <dgm:cxn modelId="{3FEF2DC9-6C05-4CB9-B465-BF67B314FA2E}" type="presOf" srcId="{41175BBD-6FE4-421D-BB2E-F404D9292926}" destId="{A444564C-649A-4A64-9CF4-F3B91286D066}" srcOrd="1" destOrd="0" presId="urn:microsoft.com/office/officeart/2005/8/layout/orgChart1"/>
    <dgm:cxn modelId="{7A9A6C3B-872F-4067-ABD6-3F082BCAF45B}" type="presOf" srcId="{C2B26E77-13AA-4F39-9C0F-904BA2C9CB5E}" destId="{9C4B1CE9-65B9-4690-B0CC-171AC6FB6F93}" srcOrd="0" destOrd="0" presId="urn:microsoft.com/office/officeart/2005/8/layout/orgChart1"/>
    <dgm:cxn modelId="{72B34B46-E00C-4F1E-997D-291C96243EFC}" type="presOf" srcId="{9B0275C0-0D9E-4FA6-ADB4-A0403B9B1B88}" destId="{5B2DDE22-66C1-45B2-959D-13AEEA5E477D}" srcOrd="0" destOrd="0" presId="urn:microsoft.com/office/officeart/2005/8/layout/orgChart1"/>
    <dgm:cxn modelId="{F5B93FBD-5C2C-4A07-AEDE-40D745B645A3}" type="presOf" srcId="{505DC6BF-F1ED-4FA2-B7E9-EAC4DCDABFDD}" destId="{6382DB06-A9F2-43F1-8A6B-2B38967D8BE6}" srcOrd="0" destOrd="0" presId="urn:microsoft.com/office/officeart/2005/8/layout/orgChart1"/>
    <dgm:cxn modelId="{E50DDD1C-12BE-4906-957D-C418FED559D0}" type="presOf" srcId="{A9013310-3457-45DD-9635-46ED14B40F19}" destId="{75A0E6A7-5A32-4B7C-9A41-45B7697511BB}" srcOrd="1" destOrd="0" presId="urn:microsoft.com/office/officeart/2005/8/layout/orgChart1"/>
    <dgm:cxn modelId="{F1DCB314-5029-40C0-84A1-302537B1079B}" type="presOf" srcId="{024516F1-4FD8-42B9-BC1A-5B2C5E0D07F5}" destId="{06544151-237F-4A91-A5E5-B3354ECCC3C6}" srcOrd="1" destOrd="0" presId="urn:microsoft.com/office/officeart/2005/8/layout/orgChart1"/>
    <dgm:cxn modelId="{8ACB73DC-7168-4150-822C-CD7881CE8B27}" type="presParOf" srcId="{77505F92-5899-4972-AA8D-CC653092ECAF}" destId="{364BDB6A-D929-4979-8835-50F8C7578065}" srcOrd="0" destOrd="0" presId="urn:microsoft.com/office/officeart/2005/8/layout/orgChart1"/>
    <dgm:cxn modelId="{A3B1558D-065A-46A1-88FE-ECC2B36872B5}" type="presParOf" srcId="{364BDB6A-D929-4979-8835-50F8C7578065}" destId="{0469489F-A9C7-49F9-B3B9-9CC79110154A}" srcOrd="0" destOrd="0" presId="urn:microsoft.com/office/officeart/2005/8/layout/orgChart1"/>
    <dgm:cxn modelId="{DFD4C4DC-3469-401C-B9A2-4F18D16F6C34}" type="presParOf" srcId="{0469489F-A9C7-49F9-B3B9-9CC79110154A}" destId="{3745E154-68D1-4D45-97CD-6343369DF62C}" srcOrd="0" destOrd="0" presId="urn:microsoft.com/office/officeart/2005/8/layout/orgChart1"/>
    <dgm:cxn modelId="{6D75D3B1-9EAC-4A26-93E8-A3B905F082C4}" type="presParOf" srcId="{0469489F-A9C7-49F9-B3B9-9CC79110154A}" destId="{B4A6C7AA-28D3-4F5E-A461-814ABD0283DF}" srcOrd="1" destOrd="0" presId="urn:microsoft.com/office/officeart/2005/8/layout/orgChart1"/>
    <dgm:cxn modelId="{2865DFDD-6FC9-4A9E-B1CB-FDF874EF3B21}" type="presParOf" srcId="{364BDB6A-D929-4979-8835-50F8C7578065}" destId="{04961B53-F4B0-47CB-BF4C-91BB9D4EAA46}" srcOrd="1" destOrd="0" presId="urn:microsoft.com/office/officeart/2005/8/layout/orgChart1"/>
    <dgm:cxn modelId="{742786C7-1AEF-4277-A1B9-894D6C94B4F1}" type="presParOf" srcId="{04961B53-F4B0-47CB-BF4C-91BB9D4EAA46}" destId="{BAA6E44F-CE9E-423F-8A51-B8815ABC9B2B}" srcOrd="0" destOrd="0" presId="urn:microsoft.com/office/officeart/2005/8/layout/orgChart1"/>
    <dgm:cxn modelId="{EAA91711-E9CA-489A-ACCB-EB351348A1BC}" type="presParOf" srcId="{04961B53-F4B0-47CB-BF4C-91BB9D4EAA46}" destId="{1EDC4A14-15ED-4337-8DBB-691076559162}" srcOrd="1" destOrd="0" presId="urn:microsoft.com/office/officeart/2005/8/layout/orgChart1"/>
    <dgm:cxn modelId="{87FD7230-8504-4CE2-8FE4-E1AAC189B41D}" type="presParOf" srcId="{1EDC4A14-15ED-4337-8DBB-691076559162}" destId="{9BB81721-16D0-4731-8BC6-D1BFC4161EB1}" srcOrd="0" destOrd="0" presId="urn:microsoft.com/office/officeart/2005/8/layout/orgChart1"/>
    <dgm:cxn modelId="{C29A7E24-C68E-4E65-9E1E-2B2C8E522FA6}" type="presParOf" srcId="{9BB81721-16D0-4731-8BC6-D1BFC4161EB1}" destId="{4859FEE3-1BE5-4F6A-B49D-B03A3F7F1D1B}" srcOrd="0" destOrd="0" presId="urn:microsoft.com/office/officeart/2005/8/layout/orgChart1"/>
    <dgm:cxn modelId="{FC2EDF7C-1136-4BC0-8B6D-C8A6A2D463CC}" type="presParOf" srcId="{9BB81721-16D0-4731-8BC6-D1BFC4161EB1}" destId="{75A0E6A7-5A32-4B7C-9A41-45B7697511BB}" srcOrd="1" destOrd="0" presId="urn:microsoft.com/office/officeart/2005/8/layout/orgChart1"/>
    <dgm:cxn modelId="{E516F0E5-CC55-4F66-BD81-AC80E6D830EC}" type="presParOf" srcId="{1EDC4A14-15ED-4337-8DBB-691076559162}" destId="{EC0A346C-C2E4-4694-ABA2-3EE96B40DA2C}" srcOrd="1" destOrd="0" presId="urn:microsoft.com/office/officeart/2005/8/layout/orgChart1"/>
    <dgm:cxn modelId="{374F830F-9645-4DBA-A840-8CEECEC3319B}" type="presParOf" srcId="{EC0A346C-C2E4-4694-ABA2-3EE96B40DA2C}" destId="{8A766CEE-4E57-44E6-A234-E5243DFCBE2A}" srcOrd="0" destOrd="0" presId="urn:microsoft.com/office/officeart/2005/8/layout/orgChart1"/>
    <dgm:cxn modelId="{121E7FB2-DBF5-4286-B0C4-72D8EC03DB74}" type="presParOf" srcId="{EC0A346C-C2E4-4694-ABA2-3EE96B40DA2C}" destId="{35CF2654-5325-4568-B710-2A1393AD1678}" srcOrd="1" destOrd="0" presId="urn:microsoft.com/office/officeart/2005/8/layout/orgChart1"/>
    <dgm:cxn modelId="{A62931B3-89BE-4F67-8F0C-7C9B6DC10821}" type="presParOf" srcId="{35CF2654-5325-4568-B710-2A1393AD1678}" destId="{7CB37408-225D-4B3F-92E4-86FF554C409E}" srcOrd="0" destOrd="0" presId="urn:microsoft.com/office/officeart/2005/8/layout/orgChart1"/>
    <dgm:cxn modelId="{5B4A7BBE-553C-4696-92A6-9164A1F9F393}" type="presParOf" srcId="{7CB37408-225D-4B3F-92E4-86FF554C409E}" destId="{9C4B1CE9-65B9-4690-B0CC-171AC6FB6F93}" srcOrd="0" destOrd="0" presId="urn:microsoft.com/office/officeart/2005/8/layout/orgChart1"/>
    <dgm:cxn modelId="{B0ABA46F-7515-4128-B04F-2F83159C089F}" type="presParOf" srcId="{7CB37408-225D-4B3F-92E4-86FF554C409E}" destId="{E2507339-719A-45FD-8DA0-1B56962404D7}" srcOrd="1" destOrd="0" presId="urn:microsoft.com/office/officeart/2005/8/layout/orgChart1"/>
    <dgm:cxn modelId="{6BF48D9E-286F-48FF-B5DA-31F2F3109339}" type="presParOf" srcId="{35CF2654-5325-4568-B710-2A1393AD1678}" destId="{5B16B308-2D1C-4637-BACC-289712CF5143}" srcOrd="1" destOrd="0" presId="urn:microsoft.com/office/officeart/2005/8/layout/orgChart1"/>
    <dgm:cxn modelId="{3AE10E93-38E8-4B97-BC15-503C2F13E873}" type="presParOf" srcId="{35CF2654-5325-4568-B710-2A1393AD1678}" destId="{4AED19F6-BF91-471F-A52E-7B88D3421B53}" srcOrd="2" destOrd="0" presId="urn:microsoft.com/office/officeart/2005/8/layout/orgChart1"/>
    <dgm:cxn modelId="{A7944D73-FC60-4931-B2B7-D823954C5C2E}" type="presParOf" srcId="{EC0A346C-C2E4-4694-ABA2-3EE96B40DA2C}" destId="{82799062-E23B-4BB1-A1F3-085BC5CEBEEB}" srcOrd="2" destOrd="0" presId="urn:microsoft.com/office/officeart/2005/8/layout/orgChart1"/>
    <dgm:cxn modelId="{938332E0-21AB-4D8F-9EBE-50EA9E63B4FC}" type="presParOf" srcId="{EC0A346C-C2E4-4694-ABA2-3EE96B40DA2C}" destId="{B1D3441B-56BE-4D8E-B771-EC86F9AFCC07}" srcOrd="3" destOrd="0" presId="urn:microsoft.com/office/officeart/2005/8/layout/orgChart1"/>
    <dgm:cxn modelId="{413C2F3E-FBD0-4334-96AD-7F1C63E615F4}" type="presParOf" srcId="{B1D3441B-56BE-4D8E-B771-EC86F9AFCC07}" destId="{21FCDCE5-6EA0-424F-AF01-75242FDDC242}" srcOrd="0" destOrd="0" presId="urn:microsoft.com/office/officeart/2005/8/layout/orgChart1"/>
    <dgm:cxn modelId="{7711AC84-554F-4BC1-A27D-A6AA21622AD9}" type="presParOf" srcId="{21FCDCE5-6EA0-424F-AF01-75242FDDC242}" destId="{474A2651-E78E-48DB-9871-A56E6A0F94B4}" srcOrd="0" destOrd="0" presId="urn:microsoft.com/office/officeart/2005/8/layout/orgChart1"/>
    <dgm:cxn modelId="{5FCCD3D2-F69A-4158-966B-1D10D9D76194}" type="presParOf" srcId="{21FCDCE5-6EA0-424F-AF01-75242FDDC242}" destId="{1E4D0FF8-B88F-43FF-9677-F6E081FCA806}" srcOrd="1" destOrd="0" presId="urn:microsoft.com/office/officeart/2005/8/layout/orgChart1"/>
    <dgm:cxn modelId="{A9E3F50F-EEE6-4B2C-A417-9749C1FCB40F}" type="presParOf" srcId="{B1D3441B-56BE-4D8E-B771-EC86F9AFCC07}" destId="{EEBA5AC4-20D5-45B3-8A05-7163B03DEE9D}" srcOrd="1" destOrd="0" presId="urn:microsoft.com/office/officeart/2005/8/layout/orgChart1"/>
    <dgm:cxn modelId="{352439EA-28B9-4029-9494-7F3516B15632}" type="presParOf" srcId="{B1D3441B-56BE-4D8E-B771-EC86F9AFCC07}" destId="{A07DBCD7-2298-410B-A1A0-490420A78276}" srcOrd="2" destOrd="0" presId="urn:microsoft.com/office/officeart/2005/8/layout/orgChart1"/>
    <dgm:cxn modelId="{8B9D7A34-C81A-4232-BD26-4A7D6D9567CE}" type="presParOf" srcId="{EC0A346C-C2E4-4694-ABA2-3EE96B40DA2C}" destId="{4F6797F2-11F3-43F6-9212-9ABE53CB8B7E}" srcOrd="4" destOrd="0" presId="urn:microsoft.com/office/officeart/2005/8/layout/orgChart1"/>
    <dgm:cxn modelId="{D4EED740-0566-4634-AF75-431C3A213EE1}" type="presParOf" srcId="{EC0A346C-C2E4-4694-ABA2-3EE96B40DA2C}" destId="{EA078AC7-A0A8-4B2A-9EA7-F1FEE426A175}" srcOrd="5" destOrd="0" presId="urn:microsoft.com/office/officeart/2005/8/layout/orgChart1"/>
    <dgm:cxn modelId="{6375E4C7-3DE3-4A44-9FA7-6C414A9C9F5C}" type="presParOf" srcId="{EA078AC7-A0A8-4B2A-9EA7-F1FEE426A175}" destId="{A3592E2B-2260-4098-8AFC-4F7E7A6B7B6A}" srcOrd="0" destOrd="0" presId="urn:microsoft.com/office/officeart/2005/8/layout/orgChart1"/>
    <dgm:cxn modelId="{9F9AD50B-7E6F-4804-B09B-34F070B97B80}" type="presParOf" srcId="{A3592E2B-2260-4098-8AFC-4F7E7A6B7B6A}" destId="{C6C8CC80-AB77-417C-9222-8AFA2B3D6AA5}" srcOrd="0" destOrd="0" presId="urn:microsoft.com/office/officeart/2005/8/layout/orgChart1"/>
    <dgm:cxn modelId="{184622FA-8F4F-437B-B8CC-52D770D602C3}" type="presParOf" srcId="{A3592E2B-2260-4098-8AFC-4F7E7A6B7B6A}" destId="{AE7177CB-6EAC-4C4D-83EC-8B10E601F1C1}" srcOrd="1" destOrd="0" presId="urn:microsoft.com/office/officeart/2005/8/layout/orgChart1"/>
    <dgm:cxn modelId="{194BBACC-3B1C-48FE-9A1F-48B8434E24F7}" type="presParOf" srcId="{EA078AC7-A0A8-4B2A-9EA7-F1FEE426A175}" destId="{13C73740-2CCB-420B-A5C3-C836CA499781}" srcOrd="1" destOrd="0" presId="urn:microsoft.com/office/officeart/2005/8/layout/orgChart1"/>
    <dgm:cxn modelId="{022C3AB6-C8DE-44D7-9461-5221C6BB306E}" type="presParOf" srcId="{EA078AC7-A0A8-4B2A-9EA7-F1FEE426A175}" destId="{111EC958-683E-4354-9356-71618F0E443D}" srcOrd="2" destOrd="0" presId="urn:microsoft.com/office/officeart/2005/8/layout/orgChart1"/>
    <dgm:cxn modelId="{0F869904-F520-4855-AE50-7DA8452202E5}" type="presParOf" srcId="{EC0A346C-C2E4-4694-ABA2-3EE96B40DA2C}" destId="{31100B67-8BC6-4565-9022-073983016544}" srcOrd="6" destOrd="0" presId="urn:microsoft.com/office/officeart/2005/8/layout/orgChart1"/>
    <dgm:cxn modelId="{6D6D7306-11A7-4B18-9808-9DAC317281D4}" type="presParOf" srcId="{EC0A346C-C2E4-4694-ABA2-3EE96B40DA2C}" destId="{B3B9798D-E3CD-47A1-8C5D-756C996921F6}" srcOrd="7" destOrd="0" presId="urn:microsoft.com/office/officeart/2005/8/layout/orgChart1"/>
    <dgm:cxn modelId="{32538539-9151-46AA-8CD8-08C0219D6F82}" type="presParOf" srcId="{B3B9798D-E3CD-47A1-8C5D-756C996921F6}" destId="{2E84A1F2-5EFB-437A-83DA-9DD4085E1EF5}" srcOrd="0" destOrd="0" presId="urn:microsoft.com/office/officeart/2005/8/layout/orgChart1"/>
    <dgm:cxn modelId="{C4545DCF-B18B-4F82-8358-44BBB1FF70D2}" type="presParOf" srcId="{2E84A1F2-5EFB-437A-83DA-9DD4085E1EF5}" destId="{2BCF7A0C-A10C-4649-A2B9-E1FA5E402BA2}" srcOrd="0" destOrd="0" presId="urn:microsoft.com/office/officeart/2005/8/layout/orgChart1"/>
    <dgm:cxn modelId="{D97C0F25-0530-456C-948D-2623BD2B8A60}" type="presParOf" srcId="{2E84A1F2-5EFB-437A-83DA-9DD4085E1EF5}" destId="{ADACF997-8847-4340-9A6C-3DD23CF4829F}" srcOrd="1" destOrd="0" presId="urn:microsoft.com/office/officeart/2005/8/layout/orgChart1"/>
    <dgm:cxn modelId="{C247CDF1-ED62-4481-9481-667F98853BC1}" type="presParOf" srcId="{B3B9798D-E3CD-47A1-8C5D-756C996921F6}" destId="{6B4E082B-83B9-43FE-8D80-0439AC89C440}" srcOrd="1" destOrd="0" presId="urn:microsoft.com/office/officeart/2005/8/layout/orgChart1"/>
    <dgm:cxn modelId="{8269388F-3A0F-488D-927C-CB6C596B9BA6}" type="presParOf" srcId="{B3B9798D-E3CD-47A1-8C5D-756C996921F6}" destId="{36334232-825A-4484-9377-13C9E6F5CD23}" srcOrd="2" destOrd="0" presId="urn:microsoft.com/office/officeart/2005/8/layout/orgChart1"/>
    <dgm:cxn modelId="{1A6A5E47-FBDA-4E5F-BBA4-200F6E83AFD8}" type="presParOf" srcId="{EC0A346C-C2E4-4694-ABA2-3EE96B40DA2C}" destId="{DEAAC01A-5CE5-47AB-952C-0FD4C2443DC7}" srcOrd="8" destOrd="0" presId="urn:microsoft.com/office/officeart/2005/8/layout/orgChart1"/>
    <dgm:cxn modelId="{D596207E-1A00-4F4C-9A32-F653DFA7AB10}" type="presParOf" srcId="{EC0A346C-C2E4-4694-ABA2-3EE96B40DA2C}" destId="{0DAA82AB-5922-4A47-9B9A-11DD635299A6}" srcOrd="9" destOrd="0" presId="urn:microsoft.com/office/officeart/2005/8/layout/orgChart1"/>
    <dgm:cxn modelId="{F0FD358D-04DB-45D4-B0C8-53EAC823CE13}" type="presParOf" srcId="{0DAA82AB-5922-4A47-9B9A-11DD635299A6}" destId="{B067DD7C-0C2B-4B4C-90D0-E115C6B9B22A}" srcOrd="0" destOrd="0" presId="urn:microsoft.com/office/officeart/2005/8/layout/orgChart1"/>
    <dgm:cxn modelId="{1B164885-5175-4963-AF03-0A6F105D910F}" type="presParOf" srcId="{B067DD7C-0C2B-4B4C-90D0-E115C6B9B22A}" destId="{1412EEDA-E7EE-42B2-9BF2-D17ACD394CE5}" srcOrd="0" destOrd="0" presId="urn:microsoft.com/office/officeart/2005/8/layout/orgChart1"/>
    <dgm:cxn modelId="{DBF55F93-5531-4C98-8138-D2E7F369802E}" type="presParOf" srcId="{B067DD7C-0C2B-4B4C-90D0-E115C6B9B22A}" destId="{1571EAF6-528A-4333-95AA-249A589FD0F3}" srcOrd="1" destOrd="0" presId="urn:microsoft.com/office/officeart/2005/8/layout/orgChart1"/>
    <dgm:cxn modelId="{898B6173-D14D-48C7-B5B0-5F35BE178D08}" type="presParOf" srcId="{0DAA82AB-5922-4A47-9B9A-11DD635299A6}" destId="{6E5D7658-5A76-4B0C-A965-3E7DFDA2171D}" srcOrd="1" destOrd="0" presId="urn:microsoft.com/office/officeart/2005/8/layout/orgChart1"/>
    <dgm:cxn modelId="{31709D35-0BA3-4B33-8AC2-F8DF8B17C197}" type="presParOf" srcId="{0DAA82AB-5922-4A47-9B9A-11DD635299A6}" destId="{BB18D53F-3E3A-4848-9BDC-5D0725634CD4}" srcOrd="2" destOrd="0" presId="urn:microsoft.com/office/officeart/2005/8/layout/orgChart1"/>
    <dgm:cxn modelId="{F1EF103C-76B1-430B-9BF2-C0A89DBF8F09}" type="presParOf" srcId="{1EDC4A14-15ED-4337-8DBB-691076559162}" destId="{8B0CE897-594D-4870-A79A-5F19A5AA446C}" srcOrd="2" destOrd="0" presId="urn:microsoft.com/office/officeart/2005/8/layout/orgChart1"/>
    <dgm:cxn modelId="{F597084A-E395-4F32-A816-407AD0633E17}" type="presParOf" srcId="{04961B53-F4B0-47CB-BF4C-91BB9D4EAA46}" destId="{2242FB83-F508-4EFD-9D82-D9CC0731DC73}" srcOrd="2" destOrd="0" presId="urn:microsoft.com/office/officeart/2005/8/layout/orgChart1"/>
    <dgm:cxn modelId="{1D75038D-2E40-43A8-A0F7-614BC53CA0CB}" type="presParOf" srcId="{04961B53-F4B0-47CB-BF4C-91BB9D4EAA46}" destId="{F0E81FF6-BA6E-4A91-B148-1AC8A5CC0B94}" srcOrd="3" destOrd="0" presId="urn:microsoft.com/office/officeart/2005/8/layout/orgChart1"/>
    <dgm:cxn modelId="{FB273C6D-F470-450A-845A-B0E5661DA1AD}" type="presParOf" srcId="{F0E81FF6-BA6E-4A91-B148-1AC8A5CC0B94}" destId="{ACD1DB88-F9EC-4DA3-A3D0-1F82DC773967}" srcOrd="0" destOrd="0" presId="urn:microsoft.com/office/officeart/2005/8/layout/orgChart1"/>
    <dgm:cxn modelId="{DF80BC45-890D-4536-9DC8-C3AB5F5BE727}" type="presParOf" srcId="{ACD1DB88-F9EC-4DA3-A3D0-1F82DC773967}" destId="{A016EEAA-FFCC-4501-ADBC-CE03455A88D7}" srcOrd="0" destOrd="0" presId="urn:microsoft.com/office/officeart/2005/8/layout/orgChart1"/>
    <dgm:cxn modelId="{F9532C3F-81EB-42CC-B6DA-8553980EB544}" type="presParOf" srcId="{ACD1DB88-F9EC-4DA3-A3D0-1F82DC773967}" destId="{C8C5BFF6-B697-4E68-BFEE-E2FF0B971A57}" srcOrd="1" destOrd="0" presId="urn:microsoft.com/office/officeart/2005/8/layout/orgChart1"/>
    <dgm:cxn modelId="{8643B47B-88C7-4F3E-966A-96FB976BA4B1}" type="presParOf" srcId="{F0E81FF6-BA6E-4A91-B148-1AC8A5CC0B94}" destId="{F7B1576F-5E01-4589-A773-50CE3F91A15A}" srcOrd="1" destOrd="0" presId="urn:microsoft.com/office/officeart/2005/8/layout/orgChart1"/>
    <dgm:cxn modelId="{E28ACE80-813A-4AD1-9331-7A604FBBD9B3}" type="presParOf" srcId="{F7B1576F-5E01-4589-A773-50CE3F91A15A}" destId="{1046020D-AAF7-4A93-9CCB-D23FB9B35877}" srcOrd="0" destOrd="0" presId="urn:microsoft.com/office/officeart/2005/8/layout/orgChart1"/>
    <dgm:cxn modelId="{ABCBA75B-372B-4457-ACD5-DB535B730919}" type="presParOf" srcId="{F7B1576F-5E01-4589-A773-50CE3F91A15A}" destId="{2AD89B71-E2B7-4BC8-A7FA-78A2D65B526B}" srcOrd="1" destOrd="0" presId="urn:microsoft.com/office/officeart/2005/8/layout/orgChart1"/>
    <dgm:cxn modelId="{95773921-D3D9-43F1-A311-60CF0B86CB56}" type="presParOf" srcId="{2AD89B71-E2B7-4BC8-A7FA-78A2D65B526B}" destId="{2D3089C3-5E47-4264-AD5E-7EDAE7C80395}" srcOrd="0" destOrd="0" presId="urn:microsoft.com/office/officeart/2005/8/layout/orgChart1"/>
    <dgm:cxn modelId="{17E0376A-EB6D-412E-BCEC-C5F9278568CB}" type="presParOf" srcId="{2D3089C3-5E47-4264-AD5E-7EDAE7C80395}" destId="{DF9DA91F-EE29-4754-8C99-43C94805EB32}" srcOrd="0" destOrd="0" presId="urn:microsoft.com/office/officeart/2005/8/layout/orgChart1"/>
    <dgm:cxn modelId="{16FC2217-8D8D-4D7C-A5B6-8E318525F01C}" type="presParOf" srcId="{2D3089C3-5E47-4264-AD5E-7EDAE7C80395}" destId="{296EBCD3-68EE-4EC4-885D-B96A1FA10CB0}" srcOrd="1" destOrd="0" presId="urn:microsoft.com/office/officeart/2005/8/layout/orgChart1"/>
    <dgm:cxn modelId="{64BF9B82-26E1-46DB-997F-F08EFCEA1406}" type="presParOf" srcId="{2AD89B71-E2B7-4BC8-A7FA-78A2D65B526B}" destId="{ED324C21-CC8B-44D7-8266-A555207C4832}" srcOrd="1" destOrd="0" presId="urn:microsoft.com/office/officeart/2005/8/layout/orgChart1"/>
    <dgm:cxn modelId="{D297DCE6-9EA8-457B-92CD-73CE945E7C05}" type="presParOf" srcId="{2AD89B71-E2B7-4BC8-A7FA-78A2D65B526B}" destId="{5EC1066F-9587-4EDA-A12F-AFDF41E50576}" srcOrd="2" destOrd="0" presId="urn:microsoft.com/office/officeart/2005/8/layout/orgChart1"/>
    <dgm:cxn modelId="{629E5166-9123-4F6A-AACE-1185B6A37618}" type="presParOf" srcId="{F7B1576F-5E01-4589-A773-50CE3F91A15A}" destId="{2E79DD69-9A55-4842-843E-000DBC472BA3}" srcOrd="2" destOrd="0" presId="urn:microsoft.com/office/officeart/2005/8/layout/orgChart1"/>
    <dgm:cxn modelId="{1AE191FD-B2D5-47A1-B1B9-359AE56E32B9}" type="presParOf" srcId="{F7B1576F-5E01-4589-A773-50CE3F91A15A}" destId="{7A4AB891-A94E-4C7D-8F90-DE16B6023435}" srcOrd="3" destOrd="0" presId="urn:microsoft.com/office/officeart/2005/8/layout/orgChart1"/>
    <dgm:cxn modelId="{EACEE422-2C53-4873-B915-CDBE48CD184A}" type="presParOf" srcId="{7A4AB891-A94E-4C7D-8F90-DE16B6023435}" destId="{5CFA75BF-C639-4612-8726-91FF4DC33148}" srcOrd="0" destOrd="0" presId="urn:microsoft.com/office/officeart/2005/8/layout/orgChart1"/>
    <dgm:cxn modelId="{4D6C6301-7303-4607-BE7B-C915F4CF1064}" type="presParOf" srcId="{5CFA75BF-C639-4612-8726-91FF4DC33148}" destId="{CD4E5643-43CA-41F3-8494-D5E9D46FFDD5}" srcOrd="0" destOrd="0" presId="urn:microsoft.com/office/officeart/2005/8/layout/orgChart1"/>
    <dgm:cxn modelId="{AFFFF30D-E680-4B2B-9AD6-3E73EBB239F3}" type="presParOf" srcId="{5CFA75BF-C639-4612-8726-91FF4DC33148}" destId="{A444564C-649A-4A64-9CF4-F3B91286D066}" srcOrd="1" destOrd="0" presId="urn:microsoft.com/office/officeart/2005/8/layout/orgChart1"/>
    <dgm:cxn modelId="{C8C3E7B9-69D7-45AF-BE15-9E0F290E188E}" type="presParOf" srcId="{7A4AB891-A94E-4C7D-8F90-DE16B6023435}" destId="{7501746F-684A-409E-B577-220C9A58F0D9}" srcOrd="1" destOrd="0" presId="urn:microsoft.com/office/officeart/2005/8/layout/orgChart1"/>
    <dgm:cxn modelId="{B7306AF5-C9EB-496F-A347-C8E462048B2E}" type="presParOf" srcId="{7A4AB891-A94E-4C7D-8F90-DE16B6023435}" destId="{8D0A333C-DAA3-42BE-98DA-38EDDCBD744C}" srcOrd="2" destOrd="0" presId="urn:microsoft.com/office/officeart/2005/8/layout/orgChart1"/>
    <dgm:cxn modelId="{C421F6A6-91A5-49E8-B2B9-E52443654F0F}" type="presParOf" srcId="{F7B1576F-5E01-4589-A773-50CE3F91A15A}" destId="{22B837A7-56E1-4B46-B7D9-1426B9487EF0}" srcOrd="4" destOrd="0" presId="urn:microsoft.com/office/officeart/2005/8/layout/orgChart1"/>
    <dgm:cxn modelId="{47472A85-B87E-49DE-A690-F65B61548C30}" type="presParOf" srcId="{F7B1576F-5E01-4589-A773-50CE3F91A15A}" destId="{6C0C08CB-9511-430D-A8A2-2A668FC183DA}" srcOrd="5" destOrd="0" presId="urn:microsoft.com/office/officeart/2005/8/layout/orgChart1"/>
    <dgm:cxn modelId="{970822FA-7CD6-41AE-B5F0-14D97DD06D97}" type="presParOf" srcId="{6C0C08CB-9511-430D-A8A2-2A668FC183DA}" destId="{52AA89C7-E95A-48E9-8BE6-C53C08FFA949}" srcOrd="0" destOrd="0" presId="urn:microsoft.com/office/officeart/2005/8/layout/orgChart1"/>
    <dgm:cxn modelId="{0DAC72E9-1C2C-4662-9678-A017D576DD8B}" type="presParOf" srcId="{52AA89C7-E95A-48E9-8BE6-C53C08FFA949}" destId="{F4B56471-971D-4227-B043-60ABC81ACF40}" srcOrd="0" destOrd="0" presId="urn:microsoft.com/office/officeart/2005/8/layout/orgChart1"/>
    <dgm:cxn modelId="{4B562F66-6E8D-49C4-B54C-37D5FEC5F288}" type="presParOf" srcId="{52AA89C7-E95A-48E9-8BE6-C53C08FFA949}" destId="{068956EC-9C14-4AD2-8796-17A432788129}" srcOrd="1" destOrd="0" presId="urn:microsoft.com/office/officeart/2005/8/layout/orgChart1"/>
    <dgm:cxn modelId="{C282846A-A2B8-4CB6-B833-9B450AC28DBE}" type="presParOf" srcId="{6C0C08CB-9511-430D-A8A2-2A668FC183DA}" destId="{0BA39579-C0EB-48AD-AAB8-F711AC1AD99A}" srcOrd="1" destOrd="0" presId="urn:microsoft.com/office/officeart/2005/8/layout/orgChart1"/>
    <dgm:cxn modelId="{2B0F5C9D-70F9-436B-A99F-4C8515B3C65D}" type="presParOf" srcId="{6C0C08CB-9511-430D-A8A2-2A668FC183DA}" destId="{2977CF9B-E02D-4A3B-8A29-9746C2960B24}" srcOrd="2" destOrd="0" presId="urn:microsoft.com/office/officeart/2005/8/layout/orgChart1"/>
    <dgm:cxn modelId="{FF076C51-2CC3-4364-B036-47C794FE1CD5}" type="presParOf" srcId="{F7B1576F-5E01-4589-A773-50CE3F91A15A}" destId="{158E0072-E8FB-422C-9F45-473119E405D5}" srcOrd="6" destOrd="0" presId="urn:microsoft.com/office/officeart/2005/8/layout/orgChart1"/>
    <dgm:cxn modelId="{0D43F8B9-EABA-4F91-A0CF-ABBBED94F864}" type="presParOf" srcId="{F7B1576F-5E01-4589-A773-50CE3F91A15A}" destId="{489A4F72-8211-4B43-A709-CAC6A8F53215}" srcOrd="7" destOrd="0" presId="urn:microsoft.com/office/officeart/2005/8/layout/orgChart1"/>
    <dgm:cxn modelId="{2B482530-CD52-4680-A4D7-73A82BB917CC}" type="presParOf" srcId="{489A4F72-8211-4B43-A709-CAC6A8F53215}" destId="{8960D349-D579-44AA-83E1-1326B9F737AD}" srcOrd="0" destOrd="0" presId="urn:microsoft.com/office/officeart/2005/8/layout/orgChart1"/>
    <dgm:cxn modelId="{BE75CEBF-9769-4205-BFEB-F913273E8D6F}" type="presParOf" srcId="{8960D349-D579-44AA-83E1-1326B9F737AD}" destId="{E3A1DE6D-A992-4B48-AE47-B0F199789422}" srcOrd="0" destOrd="0" presId="urn:microsoft.com/office/officeart/2005/8/layout/orgChart1"/>
    <dgm:cxn modelId="{D78F9EC8-9F7A-49BA-8314-AC9D53160546}" type="presParOf" srcId="{8960D349-D579-44AA-83E1-1326B9F737AD}" destId="{0BD12A81-7B61-45C7-8808-B9C594A973D9}" srcOrd="1" destOrd="0" presId="urn:microsoft.com/office/officeart/2005/8/layout/orgChart1"/>
    <dgm:cxn modelId="{4E6D4399-ED9F-4819-8A0D-283136F38A1A}" type="presParOf" srcId="{489A4F72-8211-4B43-A709-CAC6A8F53215}" destId="{1314BB4B-2581-4072-8E8E-093EAB86C143}" srcOrd="1" destOrd="0" presId="urn:microsoft.com/office/officeart/2005/8/layout/orgChart1"/>
    <dgm:cxn modelId="{6A15CE4A-D9B2-4FB2-85F0-8BC8821265B0}" type="presParOf" srcId="{489A4F72-8211-4B43-A709-CAC6A8F53215}" destId="{84BAB5E3-0796-4158-BBDB-3D7142F5B31C}" srcOrd="2" destOrd="0" presId="urn:microsoft.com/office/officeart/2005/8/layout/orgChart1"/>
    <dgm:cxn modelId="{ADB9935D-15E6-46FA-AEDF-CFBE74889F6D}" type="presParOf" srcId="{F7B1576F-5E01-4589-A773-50CE3F91A15A}" destId="{4AD38D00-FC6E-43DD-B1A0-71A43A54AB12}" srcOrd="8" destOrd="0" presId="urn:microsoft.com/office/officeart/2005/8/layout/orgChart1"/>
    <dgm:cxn modelId="{2242B87B-4CB0-4FD7-91A7-824D9DC2F7A1}" type="presParOf" srcId="{F7B1576F-5E01-4589-A773-50CE3F91A15A}" destId="{BA92209A-AE4B-4804-832D-85EE327FC2C9}" srcOrd="9" destOrd="0" presId="urn:microsoft.com/office/officeart/2005/8/layout/orgChart1"/>
    <dgm:cxn modelId="{9BFB5690-2531-455B-98B4-69D918F8A2AD}" type="presParOf" srcId="{BA92209A-AE4B-4804-832D-85EE327FC2C9}" destId="{E974AB80-6F4A-494D-8AF9-5EB43EE674AD}" srcOrd="0" destOrd="0" presId="urn:microsoft.com/office/officeart/2005/8/layout/orgChart1"/>
    <dgm:cxn modelId="{83653142-809F-4D1C-9775-40C4F132209D}" type="presParOf" srcId="{E974AB80-6F4A-494D-8AF9-5EB43EE674AD}" destId="{6382DB06-A9F2-43F1-8A6B-2B38967D8BE6}" srcOrd="0" destOrd="0" presId="urn:microsoft.com/office/officeart/2005/8/layout/orgChart1"/>
    <dgm:cxn modelId="{4AD063CF-1E51-4C53-A071-3A6EF65D1B03}" type="presParOf" srcId="{E974AB80-6F4A-494D-8AF9-5EB43EE674AD}" destId="{B51641BB-39BB-4A14-9E98-18D276D6AA98}" srcOrd="1" destOrd="0" presId="urn:microsoft.com/office/officeart/2005/8/layout/orgChart1"/>
    <dgm:cxn modelId="{7516F39A-EF35-4F09-843A-4E9473B48E0A}" type="presParOf" srcId="{BA92209A-AE4B-4804-832D-85EE327FC2C9}" destId="{95D53739-9D79-4FAB-BAB1-6CA0F9F0D293}" srcOrd="1" destOrd="0" presId="urn:microsoft.com/office/officeart/2005/8/layout/orgChart1"/>
    <dgm:cxn modelId="{93498DD7-7562-4E4E-9BFC-9F2B1F366A8E}" type="presParOf" srcId="{BA92209A-AE4B-4804-832D-85EE327FC2C9}" destId="{408BD4B9-76CF-4BBF-8E47-21B2F1BC84E5}" srcOrd="2" destOrd="0" presId="urn:microsoft.com/office/officeart/2005/8/layout/orgChart1"/>
    <dgm:cxn modelId="{9DEB5479-4729-47CB-BBA2-5A93C5E98A8B}" type="presParOf" srcId="{F0E81FF6-BA6E-4A91-B148-1AC8A5CC0B94}" destId="{3D79EB61-DDA8-4D3C-9B0C-8FDA30219E86}" srcOrd="2" destOrd="0" presId="urn:microsoft.com/office/officeart/2005/8/layout/orgChart1"/>
    <dgm:cxn modelId="{4454FEDD-ADA2-4B64-AE1B-37E859CC86C2}" type="presParOf" srcId="{04961B53-F4B0-47CB-BF4C-91BB9D4EAA46}" destId="{2D8F3F16-2BC6-44A6-82B6-EB987057EF7B}" srcOrd="4" destOrd="0" presId="urn:microsoft.com/office/officeart/2005/8/layout/orgChart1"/>
    <dgm:cxn modelId="{715B0A23-452E-4263-907C-5D86DDC756A0}" type="presParOf" srcId="{04961B53-F4B0-47CB-BF4C-91BB9D4EAA46}" destId="{52361176-66EB-4D9B-87B6-6F6F12B88F3C}" srcOrd="5" destOrd="0" presId="urn:microsoft.com/office/officeart/2005/8/layout/orgChart1"/>
    <dgm:cxn modelId="{67339BD0-231E-4ED7-9247-352AEE3B37D6}" type="presParOf" srcId="{52361176-66EB-4D9B-87B6-6F6F12B88F3C}" destId="{DB5283CB-DE39-4EAE-B83C-30DFB570F56E}" srcOrd="0" destOrd="0" presId="urn:microsoft.com/office/officeart/2005/8/layout/orgChart1"/>
    <dgm:cxn modelId="{568870EC-8510-4561-B55E-DD17E4B67551}" type="presParOf" srcId="{DB5283CB-DE39-4EAE-B83C-30DFB570F56E}" destId="{37E9739B-B58C-4470-9320-DF0103436494}" srcOrd="0" destOrd="0" presId="urn:microsoft.com/office/officeart/2005/8/layout/orgChart1"/>
    <dgm:cxn modelId="{13C4D035-9858-45A7-B41E-2288A42C829A}" type="presParOf" srcId="{DB5283CB-DE39-4EAE-B83C-30DFB570F56E}" destId="{EA47C195-1C6E-49A9-8990-8049D2BB124E}" srcOrd="1" destOrd="0" presId="urn:microsoft.com/office/officeart/2005/8/layout/orgChart1"/>
    <dgm:cxn modelId="{4F312175-F08A-40F7-8A7C-A4D3A1947BC8}" type="presParOf" srcId="{52361176-66EB-4D9B-87B6-6F6F12B88F3C}" destId="{CCE203CA-14C3-46FF-9BC8-438835BBCE24}" srcOrd="1" destOrd="0" presId="urn:microsoft.com/office/officeart/2005/8/layout/orgChart1"/>
    <dgm:cxn modelId="{7432CB23-B76B-435A-8AA5-3306801C30A5}" type="presParOf" srcId="{CCE203CA-14C3-46FF-9BC8-438835BBCE24}" destId="{5B2DDE22-66C1-45B2-959D-13AEEA5E477D}" srcOrd="0" destOrd="0" presId="urn:microsoft.com/office/officeart/2005/8/layout/orgChart1"/>
    <dgm:cxn modelId="{956A073C-EE73-499C-9E93-7DE7EAEEEC9B}" type="presParOf" srcId="{CCE203CA-14C3-46FF-9BC8-438835BBCE24}" destId="{CA943C2C-B59F-45B4-8304-2555C178BE46}" srcOrd="1" destOrd="0" presId="urn:microsoft.com/office/officeart/2005/8/layout/orgChart1"/>
    <dgm:cxn modelId="{F18ED2B7-3E6F-4D88-9765-DE05AFBE42A8}" type="presParOf" srcId="{CA943C2C-B59F-45B4-8304-2555C178BE46}" destId="{2EA2937D-0272-4F4F-A2A6-30D9E07CEB9D}" srcOrd="0" destOrd="0" presId="urn:microsoft.com/office/officeart/2005/8/layout/orgChart1"/>
    <dgm:cxn modelId="{D95507A0-818D-4433-8B2C-09A041190E2A}" type="presParOf" srcId="{2EA2937D-0272-4F4F-A2A6-30D9E07CEB9D}" destId="{93D59DE2-8864-436B-A114-5867955D87E6}" srcOrd="0" destOrd="0" presId="urn:microsoft.com/office/officeart/2005/8/layout/orgChart1"/>
    <dgm:cxn modelId="{141F54F0-5C7D-4931-BC18-BA91662578B9}" type="presParOf" srcId="{2EA2937D-0272-4F4F-A2A6-30D9E07CEB9D}" destId="{223B537E-AD62-4B13-A5BA-774892B6B745}" srcOrd="1" destOrd="0" presId="urn:microsoft.com/office/officeart/2005/8/layout/orgChart1"/>
    <dgm:cxn modelId="{7FB41D85-DE91-4E05-AE75-C7A57C423AA9}" type="presParOf" srcId="{CA943C2C-B59F-45B4-8304-2555C178BE46}" destId="{2CBF5415-6C56-4E79-82B4-957822D38BA9}" srcOrd="1" destOrd="0" presId="urn:microsoft.com/office/officeart/2005/8/layout/orgChart1"/>
    <dgm:cxn modelId="{E2FAB637-9F65-4D51-8D75-70B610533223}" type="presParOf" srcId="{CA943C2C-B59F-45B4-8304-2555C178BE46}" destId="{DBF34314-6922-4545-89C1-6241E97EBC95}" srcOrd="2" destOrd="0" presId="urn:microsoft.com/office/officeart/2005/8/layout/orgChart1"/>
    <dgm:cxn modelId="{901DAC13-0288-4BCE-9C05-4BC74C23BECB}" type="presParOf" srcId="{CCE203CA-14C3-46FF-9BC8-438835BBCE24}" destId="{851BB622-B7B5-4D2F-8B8C-A265DCA16A07}" srcOrd="2" destOrd="0" presId="urn:microsoft.com/office/officeart/2005/8/layout/orgChart1"/>
    <dgm:cxn modelId="{1FDD2D1E-43F9-4C00-BB52-333708F17A1A}" type="presParOf" srcId="{CCE203CA-14C3-46FF-9BC8-438835BBCE24}" destId="{36919111-81D8-47AE-B31A-8D4C8D47AAA1}" srcOrd="3" destOrd="0" presId="urn:microsoft.com/office/officeart/2005/8/layout/orgChart1"/>
    <dgm:cxn modelId="{2915FFCF-915C-4790-9710-F91378BF2F52}" type="presParOf" srcId="{36919111-81D8-47AE-B31A-8D4C8D47AAA1}" destId="{9A7E58EC-D600-4CF3-BDE4-4D1F79A8019A}" srcOrd="0" destOrd="0" presId="urn:microsoft.com/office/officeart/2005/8/layout/orgChart1"/>
    <dgm:cxn modelId="{D4D0415D-D8F6-4819-B5FC-1B488D2B1ED7}" type="presParOf" srcId="{9A7E58EC-D600-4CF3-BDE4-4D1F79A8019A}" destId="{3A096A35-97EA-4489-8A35-E39CB5C2C231}" srcOrd="0" destOrd="0" presId="urn:microsoft.com/office/officeart/2005/8/layout/orgChart1"/>
    <dgm:cxn modelId="{4665781E-4B05-409C-B362-4648E42931F3}" type="presParOf" srcId="{9A7E58EC-D600-4CF3-BDE4-4D1F79A8019A}" destId="{6E6B128F-56C4-4F63-88F4-AE473FF10EBE}" srcOrd="1" destOrd="0" presId="urn:microsoft.com/office/officeart/2005/8/layout/orgChart1"/>
    <dgm:cxn modelId="{DEC2E451-BECE-48C0-953A-C87FAC323C28}" type="presParOf" srcId="{36919111-81D8-47AE-B31A-8D4C8D47AAA1}" destId="{87118284-82F9-40F4-8A17-4153847DCC48}" srcOrd="1" destOrd="0" presId="urn:microsoft.com/office/officeart/2005/8/layout/orgChart1"/>
    <dgm:cxn modelId="{1B387C35-CB82-4B5C-8C43-87F95BFEB8CC}" type="presParOf" srcId="{36919111-81D8-47AE-B31A-8D4C8D47AAA1}" destId="{224DA7BE-81EE-4CFC-A089-5752E1181E35}" srcOrd="2" destOrd="0" presId="urn:microsoft.com/office/officeart/2005/8/layout/orgChart1"/>
    <dgm:cxn modelId="{14A4519C-11F4-4619-B97A-BE77BE601B44}" type="presParOf" srcId="{CCE203CA-14C3-46FF-9BC8-438835BBCE24}" destId="{FD79B6BF-A6BF-4A66-A4A8-099DE22AE54F}" srcOrd="4" destOrd="0" presId="urn:microsoft.com/office/officeart/2005/8/layout/orgChart1"/>
    <dgm:cxn modelId="{5924E254-EB22-4879-A1DF-398DCC74FF4E}" type="presParOf" srcId="{CCE203CA-14C3-46FF-9BC8-438835BBCE24}" destId="{73DF2C4B-749D-44B8-B7F4-0C5E0F727F46}" srcOrd="5" destOrd="0" presId="urn:microsoft.com/office/officeart/2005/8/layout/orgChart1"/>
    <dgm:cxn modelId="{0A9AAC04-0E1B-44EA-9219-0DE9CA9AAD48}" type="presParOf" srcId="{73DF2C4B-749D-44B8-B7F4-0C5E0F727F46}" destId="{CA330BD1-5ABB-40AE-81DA-670D06152953}" srcOrd="0" destOrd="0" presId="urn:microsoft.com/office/officeart/2005/8/layout/orgChart1"/>
    <dgm:cxn modelId="{E7740CCE-2018-492E-AED4-2749AE724668}" type="presParOf" srcId="{CA330BD1-5ABB-40AE-81DA-670D06152953}" destId="{146FFAD6-E1E6-4D6D-8BCA-75311CA3DB08}" srcOrd="0" destOrd="0" presId="urn:microsoft.com/office/officeart/2005/8/layout/orgChart1"/>
    <dgm:cxn modelId="{E7A98DA7-A5E4-481E-8312-84837C2B0A58}" type="presParOf" srcId="{CA330BD1-5ABB-40AE-81DA-670D06152953}" destId="{F402F8CF-EEE6-4E19-BCBE-B5206DF0B2D3}" srcOrd="1" destOrd="0" presId="urn:microsoft.com/office/officeart/2005/8/layout/orgChart1"/>
    <dgm:cxn modelId="{7B209C3B-508D-4DC0-A887-7889D42373F3}" type="presParOf" srcId="{73DF2C4B-749D-44B8-B7F4-0C5E0F727F46}" destId="{61FF5DE9-563C-4686-B8F6-5ED71326150B}" srcOrd="1" destOrd="0" presId="urn:microsoft.com/office/officeart/2005/8/layout/orgChart1"/>
    <dgm:cxn modelId="{9062C413-AEDB-4A16-B0FE-78529D374052}" type="presParOf" srcId="{73DF2C4B-749D-44B8-B7F4-0C5E0F727F46}" destId="{D9A645B6-DE9D-4C9D-A371-9AFE3D875CA7}" srcOrd="2" destOrd="0" presId="urn:microsoft.com/office/officeart/2005/8/layout/orgChart1"/>
    <dgm:cxn modelId="{42BCC74B-E1CE-4641-8285-0DFE4F85B67B}" type="presParOf" srcId="{CCE203CA-14C3-46FF-9BC8-438835BBCE24}" destId="{9CD5F205-B25B-48E7-A8CF-3AFA94B7A63D}" srcOrd="6" destOrd="0" presId="urn:microsoft.com/office/officeart/2005/8/layout/orgChart1"/>
    <dgm:cxn modelId="{6952E1AF-1669-4D13-92CE-0E5058B99BDC}" type="presParOf" srcId="{CCE203CA-14C3-46FF-9BC8-438835BBCE24}" destId="{0F38633F-423E-425D-BB84-72272247A117}" srcOrd="7" destOrd="0" presId="urn:microsoft.com/office/officeart/2005/8/layout/orgChart1"/>
    <dgm:cxn modelId="{FA30719F-383B-4BCC-AD62-06C08A9AD699}" type="presParOf" srcId="{0F38633F-423E-425D-BB84-72272247A117}" destId="{8BB00109-6BC4-4053-B9A2-B083511646ED}" srcOrd="0" destOrd="0" presId="urn:microsoft.com/office/officeart/2005/8/layout/orgChart1"/>
    <dgm:cxn modelId="{1C7A14C0-B29A-42F9-BE76-69FB175179B7}" type="presParOf" srcId="{8BB00109-6BC4-4053-B9A2-B083511646ED}" destId="{D81841DE-091A-4DEA-9C03-96774B7B7B7A}" srcOrd="0" destOrd="0" presId="urn:microsoft.com/office/officeart/2005/8/layout/orgChart1"/>
    <dgm:cxn modelId="{C307FACE-F986-43A9-8412-268604AF8FB7}" type="presParOf" srcId="{8BB00109-6BC4-4053-B9A2-B083511646ED}" destId="{024D087A-0458-45D8-927F-13D072D3452B}" srcOrd="1" destOrd="0" presId="urn:microsoft.com/office/officeart/2005/8/layout/orgChart1"/>
    <dgm:cxn modelId="{6159F876-08B3-4F8B-84D3-80C25B1F4E51}" type="presParOf" srcId="{0F38633F-423E-425D-BB84-72272247A117}" destId="{B099D3E9-101D-4402-9919-873A340A7317}" srcOrd="1" destOrd="0" presId="urn:microsoft.com/office/officeart/2005/8/layout/orgChart1"/>
    <dgm:cxn modelId="{8055F286-8BA3-49E4-82F2-54EE841758B2}" type="presParOf" srcId="{0F38633F-423E-425D-BB84-72272247A117}" destId="{71907B42-F022-435B-AC86-86F99DA54D58}" srcOrd="2" destOrd="0" presId="urn:microsoft.com/office/officeart/2005/8/layout/orgChart1"/>
    <dgm:cxn modelId="{4928C802-B891-4451-A9A4-AD0446729836}" type="presParOf" srcId="{CCE203CA-14C3-46FF-9BC8-438835BBCE24}" destId="{3A5A8917-8BCD-482C-97BB-CE8AD352597A}" srcOrd="8" destOrd="0" presId="urn:microsoft.com/office/officeart/2005/8/layout/orgChart1"/>
    <dgm:cxn modelId="{C5997BC1-A516-4C75-AA2A-992DA10AC299}" type="presParOf" srcId="{CCE203CA-14C3-46FF-9BC8-438835BBCE24}" destId="{7AF32B7E-B9FB-453B-885D-9308D63C2362}" srcOrd="9" destOrd="0" presId="urn:microsoft.com/office/officeart/2005/8/layout/orgChart1"/>
    <dgm:cxn modelId="{3D1075E6-12E9-4ABB-8B4B-B3FEC77F61BE}" type="presParOf" srcId="{7AF32B7E-B9FB-453B-885D-9308D63C2362}" destId="{2EA7F046-9C7F-4CF1-8F19-B3B62465457C}" srcOrd="0" destOrd="0" presId="urn:microsoft.com/office/officeart/2005/8/layout/orgChart1"/>
    <dgm:cxn modelId="{F0896EB7-840A-4DA1-B16A-F13553D14FBA}" type="presParOf" srcId="{2EA7F046-9C7F-4CF1-8F19-B3B62465457C}" destId="{D97E7932-82DF-4465-9DB0-7816C44C9EB4}" srcOrd="0" destOrd="0" presId="urn:microsoft.com/office/officeart/2005/8/layout/orgChart1"/>
    <dgm:cxn modelId="{38923602-14CE-4F7B-96D4-57BF8ECE0AD8}" type="presParOf" srcId="{2EA7F046-9C7F-4CF1-8F19-B3B62465457C}" destId="{A59248DB-0AE9-4372-835A-78ED663045C4}" srcOrd="1" destOrd="0" presId="urn:microsoft.com/office/officeart/2005/8/layout/orgChart1"/>
    <dgm:cxn modelId="{4067D636-E5A6-4368-83BE-45278EBC63B9}" type="presParOf" srcId="{7AF32B7E-B9FB-453B-885D-9308D63C2362}" destId="{3C48774F-7049-4062-AD97-46CDE0950A3A}" srcOrd="1" destOrd="0" presId="urn:microsoft.com/office/officeart/2005/8/layout/orgChart1"/>
    <dgm:cxn modelId="{A7F5E8A3-949C-41A2-88AB-6F86D385208E}" type="presParOf" srcId="{7AF32B7E-B9FB-453B-885D-9308D63C2362}" destId="{09CCB7E1-8D66-4A61-B839-D90894248F0B}" srcOrd="2" destOrd="0" presId="urn:microsoft.com/office/officeart/2005/8/layout/orgChart1"/>
    <dgm:cxn modelId="{95E6C807-071D-40D7-B3CA-7066E73013C3}" type="presParOf" srcId="{52361176-66EB-4D9B-87B6-6F6F12B88F3C}" destId="{BC848C43-4DED-4EF1-A44E-2FDCDA310E37}" srcOrd="2" destOrd="0" presId="urn:microsoft.com/office/officeart/2005/8/layout/orgChart1"/>
    <dgm:cxn modelId="{A28C8CE2-236F-43A3-872D-9049E72C6A30}" type="presParOf" srcId="{04961B53-F4B0-47CB-BF4C-91BB9D4EAA46}" destId="{F23D92CC-088C-4744-9E5B-08A83D9ADBF3}" srcOrd="6" destOrd="0" presId="urn:microsoft.com/office/officeart/2005/8/layout/orgChart1"/>
    <dgm:cxn modelId="{19A92BCA-4B62-470B-B713-84F487197CCD}" type="presParOf" srcId="{04961B53-F4B0-47CB-BF4C-91BB9D4EAA46}" destId="{FF6BF73E-4C49-40D6-9B1C-FC0BFAB5C159}" srcOrd="7" destOrd="0" presId="urn:microsoft.com/office/officeart/2005/8/layout/orgChart1"/>
    <dgm:cxn modelId="{17054FA0-6B93-4A5B-8C5A-4225B4547EA4}" type="presParOf" srcId="{FF6BF73E-4C49-40D6-9B1C-FC0BFAB5C159}" destId="{A24AE93B-A93A-45CA-9D24-898BF63CD522}" srcOrd="0" destOrd="0" presId="urn:microsoft.com/office/officeart/2005/8/layout/orgChart1"/>
    <dgm:cxn modelId="{46A04B85-5A56-4727-9F48-78F3BA49F0E4}" type="presParOf" srcId="{A24AE93B-A93A-45CA-9D24-898BF63CD522}" destId="{295408B0-988F-405D-BF6A-67E0465DAC06}" srcOrd="0" destOrd="0" presId="urn:microsoft.com/office/officeart/2005/8/layout/orgChart1"/>
    <dgm:cxn modelId="{68ACECCC-6E4F-4FB9-B39B-2AE11D756D18}" type="presParOf" srcId="{A24AE93B-A93A-45CA-9D24-898BF63CD522}" destId="{FF16CA69-161E-4FB7-AE35-A2464DAFF027}" srcOrd="1" destOrd="0" presId="urn:microsoft.com/office/officeart/2005/8/layout/orgChart1"/>
    <dgm:cxn modelId="{60A53B57-668F-4135-AEE8-438F96D2614C}" type="presParOf" srcId="{FF6BF73E-4C49-40D6-9B1C-FC0BFAB5C159}" destId="{BA48EC9F-1ADB-404A-BE8F-E90051824ED9}" srcOrd="1" destOrd="0" presId="urn:microsoft.com/office/officeart/2005/8/layout/orgChart1"/>
    <dgm:cxn modelId="{2EB29685-972A-41CC-89E6-B2BBE470AFA2}" type="presParOf" srcId="{BA48EC9F-1ADB-404A-BE8F-E90051824ED9}" destId="{82B4067F-F740-46F4-AC0B-AA6C875D0858}" srcOrd="0" destOrd="0" presId="urn:microsoft.com/office/officeart/2005/8/layout/orgChart1"/>
    <dgm:cxn modelId="{4487FCBA-FD25-4A20-8678-933F67DE3B7B}" type="presParOf" srcId="{BA48EC9F-1ADB-404A-BE8F-E90051824ED9}" destId="{4B632AD4-82A6-422F-B70D-F431D39D888B}" srcOrd="1" destOrd="0" presId="urn:microsoft.com/office/officeart/2005/8/layout/orgChart1"/>
    <dgm:cxn modelId="{AD8330C1-A00C-47B6-B0BF-1FB916B1ACA3}" type="presParOf" srcId="{4B632AD4-82A6-422F-B70D-F431D39D888B}" destId="{B5D8CAFB-57C8-4425-93C9-16C5D0B28068}" srcOrd="0" destOrd="0" presId="urn:microsoft.com/office/officeart/2005/8/layout/orgChart1"/>
    <dgm:cxn modelId="{D8C382C7-5858-4EB2-9E94-9697BD85E807}" type="presParOf" srcId="{B5D8CAFB-57C8-4425-93C9-16C5D0B28068}" destId="{8AEA0AC0-D482-49CC-A166-C1F045830944}" srcOrd="0" destOrd="0" presId="urn:microsoft.com/office/officeart/2005/8/layout/orgChart1"/>
    <dgm:cxn modelId="{C281067C-5F2F-4B53-B499-DDCF08975976}" type="presParOf" srcId="{B5D8CAFB-57C8-4425-93C9-16C5D0B28068}" destId="{06544151-237F-4A91-A5E5-B3354ECCC3C6}" srcOrd="1" destOrd="0" presId="urn:microsoft.com/office/officeart/2005/8/layout/orgChart1"/>
    <dgm:cxn modelId="{F0AA729F-7CEB-4847-A5C6-B9EDA3BDA828}" type="presParOf" srcId="{4B632AD4-82A6-422F-B70D-F431D39D888B}" destId="{3D0B79F1-7E8C-48D0-B836-B8BFDD153871}" srcOrd="1" destOrd="0" presId="urn:microsoft.com/office/officeart/2005/8/layout/orgChart1"/>
    <dgm:cxn modelId="{833E2716-FF0B-4098-A9C7-529D68473436}" type="presParOf" srcId="{4B632AD4-82A6-422F-B70D-F431D39D888B}" destId="{52B6EC7B-2F1C-4FE4-9D83-468BD60402F5}" srcOrd="2" destOrd="0" presId="urn:microsoft.com/office/officeart/2005/8/layout/orgChart1"/>
    <dgm:cxn modelId="{9EC59F05-CC6F-4789-AF92-A621DE4CD443}" type="presParOf" srcId="{BA48EC9F-1ADB-404A-BE8F-E90051824ED9}" destId="{43B474D2-5F30-4792-9CA4-F82453FD2471}" srcOrd="2" destOrd="0" presId="urn:microsoft.com/office/officeart/2005/8/layout/orgChart1"/>
    <dgm:cxn modelId="{76C0E8A0-DB87-4F2B-9E2B-3697963C347A}" type="presParOf" srcId="{BA48EC9F-1ADB-404A-BE8F-E90051824ED9}" destId="{C4E6405C-E970-4EC4-A787-3714D5613077}" srcOrd="3" destOrd="0" presId="urn:microsoft.com/office/officeart/2005/8/layout/orgChart1"/>
    <dgm:cxn modelId="{EB28AF0C-7F4D-403A-83A4-FBCF309E55CA}" type="presParOf" srcId="{C4E6405C-E970-4EC4-A787-3714D5613077}" destId="{4E95DE61-0317-471C-83F7-8179DDDBDFA3}" srcOrd="0" destOrd="0" presId="urn:microsoft.com/office/officeart/2005/8/layout/orgChart1"/>
    <dgm:cxn modelId="{B878664F-1F85-4C03-92AA-FE778ECB606B}" type="presParOf" srcId="{4E95DE61-0317-471C-83F7-8179DDDBDFA3}" destId="{E52F2982-AEEC-496E-8CF8-35E3E6B4ECA9}" srcOrd="0" destOrd="0" presId="urn:microsoft.com/office/officeart/2005/8/layout/orgChart1"/>
    <dgm:cxn modelId="{3CC22E94-BF3D-41B7-8897-EA70AD987EDA}" type="presParOf" srcId="{4E95DE61-0317-471C-83F7-8179DDDBDFA3}" destId="{4535655A-43F8-4D57-965F-5E42ACAFB7F3}" srcOrd="1" destOrd="0" presId="urn:microsoft.com/office/officeart/2005/8/layout/orgChart1"/>
    <dgm:cxn modelId="{A32075A1-3449-4EB3-8286-DA64EA06FB29}" type="presParOf" srcId="{C4E6405C-E970-4EC4-A787-3714D5613077}" destId="{67BE3E6A-846F-48C1-B7F2-3A5FA108B080}" srcOrd="1" destOrd="0" presId="urn:microsoft.com/office/officeart/2005/8/layout/orgChart1"/>
    <dgm:cxn modelId="{432E9EF4-EAD5-433F-BDDA-252956FA5609}" type="presParOf" srcId="{C4E6405C-E970-4EC4-A787-3714D5613077}" destId="{A438D162-1CFB-4CFC-9B1A-4D2F66F2C592}" srcOrd="2" destOrd="0" presId="urn:microsoft.com/office/officeart/2005/8/layout/orgChart1"/>
    <dgm:cxn modelId="{81E369E0-9C1C-4963-ABA8-4374D0E05B39}" type="presParOf" srcId="{BA48EC9F-1ADB-404A-BE8F-E90051824ED9}" destId="{157798C5-C3A7-4C93-8754-F6FDB177D086}" srcOrd="4" destOrd="0" presId="urn:microsoft.com/office/officeart/2005/8/layout/orgChart1"/>
    <dgm:cxn modelId="{385C0E81-DDC4-4CFE-A1F5-522599DCC8EE}" type="presParOf" srcId="{BA48EC9F-1ADB-404A-BE8F-E90051824ED9}" destId="{7A53AF0A-09A1-45CE-9E49-729A10B1BCD7}" srcOrd="5" destOrd="0" presId="urn:microsoft.com/office/officeart/2005/8/layout/orgChart1"/>
    <dgm:cxn modelId="{B4630E84-B3D0-442D-B0BF-3F03EA4AF5BA}" type="presParOf" srcId="{7A53AF0A-09A1-45CE-9E49-729A10B1BCD7}" destId="{6646D72B-BCFB-4102-B281-67F5ABBA4C00}" srcOrd="0" destOrd="0" presId="urn:microsoft.com/office/officeart/2005/8/layout/orgChart1"/>
    <dgm:cxn modelId="{19D77777-ECB5-4DE6-845C-2FCF0E4A019E}" type="presParOf" srcId="{6646D72B-BCFB-4102-B281-67F5ABBA4C00}" destId="{A35C55FC-8D4B-46C8-B43C-7A391CFA7804}" srcOrd="0" destOrd="0" presId="urn:microsoft.com/office/officeart/2005/8/layout/orgChart1"/>
    <dgm:cxn modelId="{624E327C-369D-43EE-A0E9-BBBC4955983D}" type="presParOf" srcId="{6646D72B-BCFB-4102-B281-67F5ABBA4C00}" destId="{3B94285A-E0A1-418D-8C85-E76DA1242743}" srcOrd="1" destOrd="0" presId="urn:microsoft.com/office/officeart/2005/8/layout/orgChart1"/>
    <dgm:cxn modelId="{D47F4155-B62D-4D1E-B642-D0CF843C7188}" type="presParOf" srcId="{7A53AF0A-09A1-45CE-9E49-729A10B1BCD7}" destId="{CE617B9F-6BCB-4A7F-87B9-BA63927FAE3F}" srcOrd="1" destOrd="0" presId="urn:microsoft.com/office/officeart/2005/8/layout/orgChart1"/>
    <dgm:cxn modelId="{3066B02D-FE5B-4E81-8620-EF96E30381ED}" type="presParOf" srcId="{7A53AF0A-09A1-45CE-9E49-729A10B1BCD7}" destId="{FC475545-5B06-4AC2-805C-74FEE4F78121}" srcOrd="2" destOrd="0" presId="urn:microsoft.com/office/officeart/2005/8/layout/orgChart1"/>
    <dgm:cxn modelId="{A618C4E6-2A31-4362-A0C4-4093E2C39B1F}" type="presParOf" srcId="{BA48EC9F-1ADB-404A-BE8F-E90051824ED9}" destId="{8DB4DD9D-2C54-493C-8F2A-E538E19B26D8}" srcOrd="6" destOrd="0" presId="urn:microsoft.com/office/officeart/2005/8/layout/orgChart1"/>
    <dgm:cxn modelId="{746F2682-782C-413A-941A-6ACEAF1B8905}" type="presParOf" srcId="{BA48EC9F-1ADB-404A-BE8F-E90051824ED9}" destId="{982F047D-DB95-48CA-B879-162E85A9E651}" srcOrd="7" destOrd="0" presId="urn:microsoft.com/office/officeart/2005/8/layout/orgChart1"/>
    <dgm:cxn modelId="{4F2C7F5C-788B-40F4-B918-38B41B2C910B}" type="presParOf" srcId="{982F047D-DB95-48CA-B879-162E85A9E651}" destId="{E182B633-809C-4439-81F6-09DB0F277002}" srcOrd="0" destOrd="0" presId="urn:microsoft.com/office/officeart/2005/8/layout/orgChart1"/>
    <dgm:cxn modelId="{3E5CF3A5-087E-4819-8DD8-160D1ADD61F5}" type="presParOf" srcId="{E182B633-809C-4439-81F6-09DB0F277002}" destId="{6A46B8EC-34A2-41BC-8632-47022201A6FC}" srcOrd="0" destOrd="0" presId="urn:microsoft.com/office/officeart/2005/8/layout/orgChart1"/>
    <dgm:cxn modelId="{D0E6AFD5-989D-440B-9D66-E39534201419}" type="presParOf" srcId="{E182B633-809C-4439-81F6-09DB0F277002}" destId="{3B2BE542-2265-4182-A8C3-0237603D4401}" srcOrd="1" destOrd="0" presId="urn:microsoft.com/office/officeart/2005/8/layout/orgChart1"/>
    <dgm:cxn modelId="{7FFB56E5-9920-42D2-9E84-A075A05597F3}" type="presParOf" srcId="{982F047D-DB95-48CA-B879-162E85A9E651}" destId="{F0844367-6DB1-4CD2-92AE-9C7A8DABC631}" srcOrd="1" destOrd="0" presId="urn:microsoft.com/office/officeart/2005/8/layout/orgChart1"/>
    <dgm:cxn modelId="{2E449FAB-E8FA-4982-97DA-72B85272BDA7}" type="presParOf" srcId="{982F047D-DB95-48CA-B879-162E85A9E651}" destId="{8044F38F-171D-4DB9-B31E-BAB60D272D2E}" srcOrd="2" destOrd="0" presId="urn:microsoft.com/office/officeart/2005/8/layout/orgChart1"/>
    <dgm:cxn modelId="{EFD5F77B-D820-42BD-A2F3-5C1F7D49D13F}" type="presParOf" srcId="{BA48EC9F-1ADB-404A-BE8F-E90051824ED9}" destId="{57888484-323C-4888-9696-1738219499D2}" srcOrd="8" destOrd="0" presId="urn:microsoft.com/office/officeart/2005/8/layout/orgChart1"/>
    <dgm:cxn modelId="{EA4AF5C2-56CA-4000-9A60-7D3D09BCF3ED}" type="presParOf" srcId="{BA48EC9F-1ADB-404A-BE8F-E90051824ED9}" destId="{13D2A4D0-FFB7-434C-AB25-E382D0F963B7}" srcOrd="9" destOrd="0" presId="urn:microsoft.com/office/officeart/2005/8/layout/orgChart1"/>
    <dgm:cxn modelId="{4C62FABD-82A7-4DAC-9670-AB568705C487}" type="presParOf" srcId="{13D2A4D0-FFB7-434C-AB25-E382D0F963B7}" destId="{6FD30F7F-FB93-4A93-9C66-05316F520292}" srcOrd="0" destOrd="0" presId="urn:microsoft.com/office/officeart/2005/8/layout/orgChart1"/>
    <dgm:cxn modelId="{443589E9-A5D3-4C6F-8702-5F242E491CF6}" type="presParOf" srcId="{6FD30F7F-FB93-4A93-9C66-05316F520292}" destId="{A920AB8D-2C52-4862-BA87-0F17DFB9AF16}" srcOrd="0" destOrd="0" presId="urn:microsoft.com/office/officeart/2005/8/layout/orgChart1"/>
    <dgm:cxn modelId="{1F38562A-9E81-44DD-BB89-88D6CB6FD6EF}" type="presParOf" srcId="{6FD30F7F-FB93-4A93-9C66-05316F520292}" destId="{D6D8968D-E256-4B30-AC0A-AEEC8D629F7A}" srcOrd="1" destOrd="0" presId="urn:microsoft.com/office/officeart/2005/8/layout/orgChart1"/>
    <dgm:cxn modelId="{E14C0734-3612-44FA-9DBB-EB7CC5B96919}" type="presParOf" srcId="{13D2A4D0-FFB7-434C-AB25-E382D0F963B7}" destId="{30B7B75E-4781-482D-BDF3-30102FB5BCD3}" srcOrd="1" destOrd="0" presId="urn:microsoft.com/office/officeart/2005/8/layout/orgChart1"/>
    <dgm:cxn modelId="{A2735EB8-3929-4E50-B0B1-F679BA03E85E}" type="presParOf" srcId="{13D2A4D0-FFB7-434C-AB25-E382D0F963B7}" destId="{689B2E8F-F063-4041-8102-6F8A055EA5B9}" srcOrd="2" destOrd="0" presId="urn:microsoft.com/office/officeart/2005/8/layout/orgChart1"/>
    <dgm:cxn modelId="{9FB49095-3C1B-4380-85D8-78C25A5FDE16}" type="presParOf" srcId="{FF6BF73E-4C49-40D6-9B1C-FC0BFAB5C159}" destId="{5D2D76AD-A877-4848-A8C3-0F66EB700803}" srcOrd="2" destOrd="0" presId="urn:microsoft.com/office/officeart/2005/8/layout/orgChart1"/>
    <dgm:cxn modelId="{6A2A6EFF-05EF-4E27-BE4F-EE2F5990EFFE}" type="presParOf" srcId="{364BDB6A-D929-4979-8835-50F8C7578065}" destId="{35BE4522-5F6F-4756-84FB-1AA4E33AA8A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D8346-BDF4-4BE7-8193-E37D7FE30E0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t-EE"/>
        </a:p>
      </dgm:t>
    </dgm:pt>
    <dgm:pt modelId="{155B712A-0B36-4132-8F64-6F939072E667}">
      <dgm:prSet phldrT="[Text]" custT="1"/>
      <dgm:spPr>
        <a:solidFill>
          <a:srgbClr val="AAE4EC"/>
        </a:solidFill>
      </dgm:spPr>
      <dgm:t>
        <a:bodyPr/>
        <a:lstStyle/>
        <a:p>
          <a:r>
            <a:rPr lang="en-US" sz="2400" dirty="0" smtClean="0">
              <a:solidFill>
                <a:schemeClr val="accent2">
                  <a:lumMod val="75000"/>
                </a:schemeClr>
              </a:solidFill>
            </a:rPr>
            <a:t>Companies’ requests</a:t>
          </a:r>
          <a:endParaRPr lang="et-EE" sz="2400" dirty="0">
            <a:solidFill>
              <a:schemeClr val="accent2">
                <a:lumMod val="75000"/>
              </a:schemeClr>
            </a:solidFill>
          </a:endParaRPr>
        </a:p>
      </dgm:t>
    </dgm:pt>
    <dgm:pt modelId="{382E3370-08CE-4312-AAF5-5E2BCD9E00BF}" type="parTrans" cxnId="{74D89065-D491-4BD6-AE5C-6C63B20120BA}">
      <dgm:prSet/>
      <dgm:spPr/>
      <dgm:t>
        <a:bodyPr/>
        <a:lstStyle/>
        <a:p>
          <a:endParaRPr lang="et-EE"/>
        </a:p>
      </dgm:t>
    </dgm:pt>
    <dgm:pt modelId="{BD3BFB98-E295-42C1-B0B3-6F5DB8A84667}" type="sibTrans" cxnId="{74D89065-D491-4BD6-AE5C-6C63B20120BA}">
      <dgm:prSet/>
      <dgm:spPr/>
      <dgm:t>
        <a:bodyPr/>
        <a:lstStyle/>
        <a:p>
          <a:endParaRPr lang="et-EE"/>
        </a:p>
      </dgm:t>
    </dgm:pt>
    <dgm:pt modelId="{8746B1E0-7FB0-4CD7-89CF-EF64527A464E}">
      <dgm:prSet phldrT="[Text]" custT="1"/>
      <dgm:spPr>
        <a:solidFill>
          <a:srgbClr val="6666FF"/>
        </a:solidFill>
      </dgm:spPr>
      <dgm:t>
        <a:bodyPr/>
        <a:lstStyle/>
        <a:p>
          <a:r>
            <a:rPr lang="en-US" sz="2400" dirty="0" smtClean="0">
              <a:solidFill>
                <a:schemeClr val="accent2">
                  <a:lumMod val="75000"/>
                </a:schemeClr>
              </a:solidFill>
            </a:rPr>
            <a:t>Educational institutions’ supply</a:t>
          </a:r>
          <a:endParaRPr lang="et-EE" sz="2400" dirty="0">
            <a:solidFill>
              <a:schemeClr val="accent2">
                <a:lumMod val="75000"/>
              </a:schemeClr>
            </a:solidFill>
          </a:endParaRPr>
        </a:p>
      </dgm:t>
    </dgm:pt>
    <dgm:pt modelId="{78472151-8B3B-4F5C-9D88-81547BEC3420}" type="parTrans" cxnId="{51205AF4-ED1E-4F3F-B802-86024CD3AF14}">
      <dgm:prSet/>
      <dgm:spPr/>
      <dgm:t>
        <a:bodyPr/>
        <a:lstStyle/>
        <a:p>
          <a:endParaRPr lang="et-EE"/>
        </a:p>
      </dgm:t>
    </dgm:pt>
    <dgm:pt modelId="{ADB7D824-0FB2-4D82-B86A-93847E627869}" type="sibTrans" cxnId="{51205AF4-ED1E-4F3F-B802-86024CD3AF14}">
      <dgm:prSet/>
      <dgm:spPr/>
      <dgm:t>
        <a:bodyPr/>
        <a:lstStyle/>
        <a:p>
          <a:endParaRPr lang="et-EE"/>
        </a:p>
      </dgm:t>
    </dgm:pt>
    <dgm:pt modelId="{727EB4B7-7A42-43A1-BC92-B5A7D6771EB4}" type="pres">
      <dgm:prSet presAssocID="{7D8D8346-BDF4-4BE7-8193-E37D7FE30E06}" presName="diagram" presStyleCnt="0">
        <dgm:presLayoutVars>
          <dgm:dir/>
          <dgm:resizeHandles val="exact"/>
        </dgm:presLayoutVars>
      </dgm:prSet>
      <dgm:spPr/>
      <dgm:t>
        <a:bodyPr/>
        <a:lstStyle/>
        <a:p>
          <a:endParaRPr lang="et-EE"/>
        </a:p>
      </dgm:t>
    </dgm:pt>
    <dgm:pt modelId="{AF85DEB5-7E35-4DC8-8CA3-CC6CE07DB5B8}" type="pres">
      <dgm:prSet presAssocID="{155B712A-0B36-4132-8F64-6F939072E667}" presName="arrow" presStyleLbl="node1" presStyleIdx="0" presStyleCnt="2" custScaleX="62979" custScaleY="64319" custRadScaleRad="105165">
        <dgm:presLayoutVars>
          <dgm:bulletEnabled val="1"/>
        </dgm:presLayoutVars>
      </dgm:prSet>
      <dgm:spPr/>
      <dgm:t>
        <a:bodyPr/>
        <a:lstStyle/>
        <a:p>
          <a:endParaRPr lang="et-EE"/>
        </a:p>
      </dgm:t>
    </dgm:pt>
    <dgm:pt modelId="{E306095F-90CC-4109-A8D8-4771084CBA52}" type="pres">
      <dgm:prSet presAssocID="{8746B1E0-7FB0-4CD7-89CF-EF64527A464E}" presName="arrow" presStyleLbl="node1" presStyleIdx="1" presStyleCnt="2" custScaleX="60929" custScaleY="64455" custRadScaleRad="129096" custRadScaleInc="521">
        <dgm:presLayoutVars>
          <dgm:bulletEnabled val="1"/>
        </dgm:presLayoutVars>
      </dgm:prSet>
      <dgm:spPr/>
      <dgm:t>
        <a:bodyPr/>
        <a:lstStyle/>
        <a:p>
          <a:endParaRPr lang="et-EE"/>
        </a:p>
      </dgm:t>
    </dgm:pt>
  </dgm:ptLst>
  <dgm:cxnLst>
    <dgm:cxn modelId="{74D89065-D491-4BD6-AE5C-6C63B20120BA}" srcId="{7D8D8346-BDF4-4BE7-8193-E37D7FE30E06}" destId="{155B712A-0B36-4132-8F64-6F939072E667}" srcOrd="0" destOrd="0" parTransId="{382E3370-08CE-4312-AAF5-5E2BCD9E00BF}" sibTransId="{BD3BFB98-E295-42C1-B0B3-6F5DB8A84667}"/>
    <dgm:cxn modelId="{51205AF4-ED1E-4F3F-B802-86024CD3AF14}" srcId="{7D8D8346-BDF4-4BE7-8193-E37D7FE30E06}" destId="{8746B1E0-7FB0-4CD7-89CF-EF64527A464E}" srcOrd="1" destOrd="0" parTransId="{78472151-8B3B-4F5C-9D88-81547BEC3420}" sibTransId="{ADB7D824-0FB2-4D82-B86A-93847E627869}"/>
    <dgm:cxn modelId="{EC77E1ED-438A-4B19-9C9E-5112E70C230D}" type="presOf" srcId="{8746B1E0-7FB0-4CD7-89CF-EF64527A464E}" destId="{E306095F-90CC-4109-A8D8-4771084CBA52}" srcOrd="0" destOrd="0" presId="urn:microsoft.com/office/officeart/2005/8/layout/arrow5"/>
    <dgm:cxn modelId="{F8D4913A-1980-4895-8F38-440202AC9F43}" type="presOf" srcId="{7D8D8346-BDF4-4BE7-8193-E37D7FE30E06}" destId="{727EB4B7-7A42-43A1-BC92-B5A7D6771EB4}" srcOrd="0" destOrd="0" presId="urn:microsoft.com/office/officeart/2005/8/layout/arrow5"/>
    <dgm:cxn modelId="{5E327F15-3F8A-49E9-8C23-BFF0AEFF2A82}" type="presOf" srcId="{155B712A-0B36-4132-8F64-6F939072E667}" destId="{AF85DEB5-7E35-4DC8-8CA3-CC6CE07DB5B8}" srcOrd="0" destOrd="0" presId="urn:microsoft.com/office/officeart/2005/8/layout/arrow5"/>
    <dgm:cxn modelId="{7E1EC40D-CFC8-46C4-A0A2-9FFF1F03A766}" type="presParOf" srcId="{727EB4B7-7A42-43A1-BC92-B5A7D6771EB4}" destId="{AF85DEB5-7E35-4DC8-8CA3-CC6CE07DB5B8}" srcOrd="0" destOrd="0" presId="urn:microsoft.com/office/officeart/2005/8/layout/arrow5"/>
    <dgm:cxn modelId="{F02F4C99-96C5-4082-B40F-02DFABBB4B87}" type="presParOf" srcId="{727EB4B7-7A42-43A1-BC92-B5A7D6771EB4}" destId="{E306095F-90CC-4109-A8D8-4771084CBA52}"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888484-323C-4888-9696-1738219499D2}">
      <dsp:nvSpPr>
        <dsp:cNvPr id="0" name=""/>
        <dsp:cNvSpPr/>
      </dsp:nvSpPr>
      <dsp:spPr>
        <a:xfrm>
          <a:off x="6696116" y="1606799"/>
          <a:ext cx="158729" cy="3372726"/>
        </a:xfrm>
        <a:custGeom>
          <a:avLst/>
          <a:gdLst/>
          <a:ahLst/>
          <a:cxnLst/>
          <a:rect l="0" t="0" r="0" b="0"/>
          <a:pathLst>
            <a:path>
              <a:moveTo>
                <a:pt x="0" y="0"/>
              </a:moveTo>
              <a:lnTo>
                <a:pt x="0" y="3372726"/>
              </a:lnTo>
              <a:lnTo>
                <a:pt x="158729" y="33727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4DD9D-2C54-493C-8F2A-E538E19B26D8}">
      <dsp:nvSpPr>
        <dsp:cNvPr id="0" name=""/>
        <dsp:cNvSpPr/>
      </dsp:nvSpPr>
      <dsp:spPr>
        <a:xfrm>
          <a:off x="6696116" y="1606799"/>
          <a:ext cx="158729" cy="3017023"/>
        </a:xfrm>
        <a:custGeom>
          <a:avLst/>
          <a:gdLst/>
          <a:ahLst/>
          <a:cxnLst/>
          <a:rect l="0" t="0" r="0" b="0"/>
          <a:pathLst>
            <a:path>
              <a:moveTo>
                <a:pt x="0" y="0"/>
              </a:moveTo>
              <a:lnTo>
                <a:pt x="0" y="3017023"/>
              </a:lnTo>
              <a:lnTo>
                <a:pt x="158729" y="3017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798C5-C3A7-4C93-8754-F6FDB177D086}">
      <dsp:nvSpPr>
        <dsp:cNvPr id="0" name=""/>
        <dsp:cNvSpPr/>
      </dsp:nvSpPr>
      <dsp:spPr>
        <a:xfrm>
          <a:off x="6696116" y="1606799"/>
          <a:ext cx="168401" cy="2638045"/>
        </a:xfrm>
        <a:custGeom>
          <a:avLst/>
          <a:gdLst/>
          <a:ahLst/>
          <a:cxnLst/>
          <a:rect l="0" t="0" r="0" b="0"/>
          <a:pathLst>
            <a:path>
              <a:moveTo>
                <a:pt x="0" y="0"/>
              </a:moveTo>
              <a:lnTo>
                <a:pt x="0" y="2638045"/>
              </a:lnTo>
              <a:lnTo>
                <a:pt x="168401"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474D2-5F30-4792-9CA4-F82453FD2471}">
      <dsp:nvSpPr>
        <dsp:cNvPr id="0" name=""/>
        <dsp:cNvSpPr/>
      </dsp:nvSpPr>
      <dsp:spPr>
        <a:xfrm>
          <a:off x="6696116" y="1606799"/>
          <a:ext cx="168401" cy="2254576"/>
        </a:xfrm>
        <a:custGeom>
          <a:avLst/>
          <a:gdLst/>
          <a:ahLst/>
          <a:cxnLst/>
          <a:rect l="0" t="0" r="0" b="0"/>
          <a:pathLst>
            <a:path>
              <a:moveTo>
                <a:pt x="0" y="0"/>
              </a:moveTo>
              <a:lnTo>
                <a:pt x="0" y="2254576"/>
              </a:lnTo>
              <a:lnTo>
                <a:pt x="168401"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4067F-F740-46F4-AC0B-AA6C875D0858}">
      <dsp:nvSpPr>
        <dsp:cNvPr id="0" name=""/>
        <dsp:cNvSpPr/>
      </dsp:nvSpPr>
      <dsp:spPr>
        <a:xfrm>
          <a:off x="6696116" y="1606799"/>
          <a:ext cx="158729" cy="1878768"/>
        </a:xfrm>
        <a:custGeom>
          <a:avLst/>
          <a:gdLst/>
          <a:ahLst/>
          <a:cxnLst/>
          <a:rect l="0" t="0" r="0" b="0"/>
          <a:pathLst>
            <a:path>
              <a:moveTo>
                <a:pt x="0" y="0"/>
              </a:moveTo>
              <a:lnTo>
                <a:pt x="0" y="1878768"/>
              </a:lnTo>
              <a:lnTo>
                <a:pt x="158729"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D92CC-088C-4744-9E5B-08A83D9ADBF3}">
      <dsp:nvSpPr>
        <dsp:cNvPr id="0" name=""/>
        <dsp:cNvSpPr/>
      </dsp:nvSpPr>
      <dsp:spPr>
        <a:xfrm>
          <a:off x="4263420" y="712521"/>
          <a:ext cx="3191637" cy="253764"/>
        </a:xfrm>
        <a:custGeom>
          <a:avLst/>
          <a:gdLst/>
          <a:ahLst/>
          <a:cxnLst/>
          <a:rect l="0" t="0" r="0" b="0"/>
          <a:pathLst>
            <a:path>
              <a:moveTo>
                <a:pt x="0" y="0"/>
              </a:moveTo>
              <a:lnTo>
                <a:pt x="0" y="119257"/>
              </a:lnTo>
              <a:lnTo>
                <a:pt x="3191637" y="119257"/>
              </a:lnTo>
              <a:lnTo>
                <a:pt x="3191637"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A8917-8BCD-482C-97BB-CE8AD352597A}">
      <dsp:nvSpPr>
        <dsp:cNvPr id="0" name=""/>
        <dsp:cNvSpPr/>
      </dsp:nvSpPr>
      <dsp:spPr>
        <a:xfrm>
          <a:off x="4594439" y="1606799"/>
          <a:ext cx="126178" cy="3372726"/>
        </a:xfrm>
        <a:custGeom>
          <a:avLst/>
          <a:gdLst/>
          <a:ahLst/>
          <a:cxnLst/>
          <a:rect l="0" t="0" r="0" b="0"/>
          <a:pathLst>
            <a:path>
              <a:moveTo>
                <a:pt x="0" y="0"/>
              </a:moveTo>
              <a:lnTo>
                <a:pt x="0" y="3372726"/>
              </a:lnTo>
              <a:lnTo>
                <a:pt x="126178" y="33727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5F205-B25B-48E7-A8CF-3AFA94B7A63D}">
      <dsp:nvSpPr>
        <dsp:cNvPr id="0" name=""/>
        <dsp:cNvSpPr/>
      </dsp:nvSpPr>
      <dsp:spPr>
        <a:xfrm>
          <a:off x="4594439" y="1606799"/>
          <a:ext cx="126178" cy="3017023"/>
        </a:xfrm>
        <a:custGeom>
          <a:avLst/>
          <a:gdLst/>
          <a:ahLst/>
          <a:cxnLst/>
          <a:rect l="0" t="0" r="0" b="0"/>
          <a:pathLst>
            <a:path>
              <a:moveTo>
                <a:pt x="0" y="0"/>
              </a:moveTo>
              <a:lnTo>
                <a:pt x="0" y="3017023"/>
              </a:lnTo>
              <a:lnTo>
                <a:pt x="126178" y="3017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9B6BF-A6BF-4A66-A4A8-099DE22AE54F}">
      <dsp:nvSpPr>
        <dsp:cNvPr id="0" name=""/>
        <dsp:cNvSpPr/>
      </dsp:nvSpPr>
      <dsp:spPr>
        <a:xfrm>
          <a:off x="4594439" y="1606799"/>
          <a:ext cx="135850" cy="2638045"/>
        </a:xfrm>
        <a:custGeom>
          <a:avLst/>
          <a:gdLst/>
          <a:ahLst/>
          <a:cxnLst/>
          <a:rect l="0" t="0" r="0" b="0"/>
          <a:pathLst>
            <a:path>
              <a:moveTo>
                <a:pt x="0" y="0"/>
              </a:moveTo>
              <a:lnTo>
                <a:pt x="0" y="2638045"/>
              </a:lnTo>
              <a:lnTo>
                <a:pt x="135850"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BB622-B7B5-4D2F-8B8C-A265DCA16A07}">
      <dsp:nvSpPr>
        <dsp:cNvPr id="0" name=""/>
        <dsp:cNvSpPr/>
      </dsp:nvSpPr>
      <dsp:spPr>
        <a:xfrm>
          <a:off x="4594439" y="1606799"/>
          <a:ext cx="135850" cy="2254576"/>
        </a:xfrm>
        <a:custGeom>
          <a:avLst/>
          <a:gdLst/>
          <a:ahLst/>
          <a:cxnLst/>
          <a:rect l="0" t="0" r="0" b="0"/>
          <a:pathLst>
            <a:path>
              <a:moveTo>
                <a:pt x="0" y="0"/>
              </a:moveTo>
              <a:lnTo>
                <a:pt x="0" y="2254576"/>
              </a:lnTo>
              <a:lnTo>
                <a:pt x="135850"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DDE22-66C1-45B2-959D-13AEEA5E477D}">
      <dsp:nvSpPr>
        <dsp:cNvPr id="0" name=""/>
        <dsp:cNvSpPr/>
      </dsp:nvSpPr>
      <dsp:spPr>
        <a:xfrm>
          <a:off x="4594439" y="1606799"/>
          <a:ext cx="126178" cy="1878768"/>
        </a:xfrm>
        <a:custGeom>
          <a:avLst/>
          <a:gdLst/>
          <a:ahLst/>
          <a:cxnLst/>
          <a:rect l="0" t="0" r="0" b="0"/>
          <a:pathLst>
            <a:path>
              <a:moveTo>
                <a:pt x="0" y="0"/>
              </a:moveTo>
              <a:lnTo>
                <a:pt x="0" y="1878768"/>
              </a:lnTo>
              <a:lnTo>
                <a:pt x="126178"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F3F16-2BC6-44A6-82B6-EB987057EF7B}">
      <dsp:nvSpPr>
        <dsp:cNvPr id="0" name=""/>
        <dsp:cNvSpPr/>
      </dsp:nvSpPr>
      <dsp:spPr>
        <a:xfrm>
          <a:off x="4263420" y="712521"/>
          <a:ext cx="1089960" cy="253764"/>
        </a:xfrm>
        <a:custGeom>
          <a:avLst/>
          <a:gdLst/>
          <a:ahLst/>
          <a:cxnLst/>
          <a:rect l="0" t="0" r="0" b="0"/>
          <a:pathLst>
            <a:path>
              <a:moveTo>
                <a:pt x="0" y="0"/>
              </a:moveTo>
              <a:lnTo>
                <a:pt x="0" y="119257"/>
              </a:lnTo>
              <a:lnTo>
                <a:pt x="1089960" y="119257"/>
              </a:lnTo>
              <a:lnTo>
                <a:pt x="108996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D38D00-FC6E-43DD-B1A0-71A43A54AB12}">
      <dsp:nvSpPr>
        <dsp:cNvPr id="0" name=""/>
        <dsp:cNvSpPr/>
      </dsp:nvSpPr>
      <dsp:spPr>
        <a:xfrm>
          <a:off x="2382351" y="1606799"/>
          <a:ext cx="91440" cy="3359871"/>
        </a:xfrm>
        <a:custGeom>
          <a:avLst/>
          <a:gdLst/>
          <a:ahLst/>
          <a:cxnLst/>
          <a:rect l="0" t="0" r="0" b="0"/>
          <a:pathLst>
            <a:path>
              <a:moveTo>
                <a:pt x="45720" y="0"/>
              </a:moveTo>
              <a:lnTo>
                <a:pt x="45720" y="3359871"/>
              </a:lnTo>
              <a:lnTo>
                <a:pt x="132891" y="33598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E0072-E8FB-422C-9F45-473119E405D5}">
      <dsp:nvSpPr>
        <dsp:cNvPr id="0" name=""/>
        <dsp:cNvSpPr/>
      </dsp:nvSpPr>
      <dsp:spPr>
        <a:xfrm>
          <a:off x="2428071" y="1606799"/>
          <a:ext cx="96842" cy="3021513"/>
        </a:xfrm>
        <a:custGeom>
          <a:avLst/>
          <a:gdLst/>
          <a:ahLst/>
          <a:cxnLst/>
          <a:rect l="0" t="0" r="0" b="0"/>
          <a:pathLst>
            <a:path>
              <a:moveTo>
                <a:pt x="0" y="0"/>
              </a:moveTo>
              <a:lnTo>
                <a:pt x="0" y="3021513"/>
              </a:lnTo>
              <a:lnTo>
                <a:pt x="96842" y="302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37A7-56E1-4B46-B7D9-1426B9487EF0}">
      <dsp:nvSpPr>
        <dsp:cNvPr id="0" name=""/>
        <dsp:cNvSpPr/>
      </dsp:nvSpPr>
      <dsp:spPr>
        <a:xfrm>
          <a:off x="2428071" y="1606799"/>
          <a:ext cx="96842" cy="2638045"/>
        </a:xfrm>
        <a:custGeom>
          <a:avLst/>
          <a:gdLst/>
          <a:ahLst/>
          <a:cxnLst/>
          <a:rect l="0" t="0" r="0" b="0"/>
          <a:pathLst>
            <a:path>
              <a:moveTo>
                <a:pt x="0" y="0"/>
              </a:moveTo>
              <a:lnTo>
                <a:pt x="0" y="2638045"/>
              </a:lnTo>
              <a:lnTo>
                <a:pt x="96842"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9DD69-9A55-4842-843E-000DBC472BA3}">
      <dsp:nvSpPr>
        <dsp:cNvPr id="0" name=""/>
        <dsp:cNvSpPr/>
      </dsp:nvSpPr>
      <dsp:spPr>
        <a:xfrm>
          <a:off x="2428071" y="1606799"/>
          <a:ext cx="96842" cy="2254576"/>
        </a:xfrm>
        <a:custGeom>
          <a:avLst/>
          <a:gdLst/>
          <a:ahLst/>
          <a:cxnLst/>
          <a:rect l="0" t="0" r="0" b="0"/>
          <a:pathLst>
            <a:path>
              <a:moveTo>
                <a:pt x="0" y="0"/>
              </a:moveTo>
              <a:lnTo>
                <a:pt x="0" y="2254576"/>
              </a:lnTo>
              <a:lnTo>
                <a:pt x="96842"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6020D-AAF7-4A93-9CCB-D23FB9B35877}">
      <dsp:nvSpPr>
        <dsp:cNvPr id="0" name=""/>
        <dsp:cNvSpPr/>
      </dsp:nvSpPr>
      <dsp:spPr>
        <a:xfrm>
          <a:off x="2382351" y="1606799"/>
          <a:ext cx="91440" cy="1878768"/>
        </a:xfrm>
        <a:custGeom>
          <a:avLst/>
          <a:gdLst/>
          <a:ahLst/>
          <a:cxnLst/>
          <a:rect l="0" t="0" r="0" b="0"/>
          <a:pathLst>
            <a:path>
              <a:moveTo>
                <a:pt x="45720" y="0"/>
              </a:moveTo>
              <a:lnTo>
                <a:pt x="45720" y="1878768"/>
              </a:lnTo>
              <a:lnTo>
                <a:pt x="132891"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2FB83-F508-4EFD-9D82-D9CC0731DC73}">
      <dsp:nvSpPr>
        <dsp:cNvPr id="0" name=""/>
        <dsp:cNvSpPr/>
      </dsp:nvSpPr>
      <dsp:spPr>
        <a:xfrm>
          <a:off x="3187012" y="712521"/>
          <a:ext cx="1076407" cy="253764"/>
        </a:xfrm>
        <a:custGeom>
          <a:avLst/>
          <a:gdLst/>
          <a:ahLst/>
          <a:cxnLst/>
          <a:rect l="0" t="0" r="0" b="0"/>
          <a:pathLst>
            <a:path>
              <a:moveTo>
                <a:pt x="1076407" y="0"/>
              </a:moveTo>
              <a:lnTo>
                <a:pt x="1076407" y="119257"/>
              </a:lnTo>
              <a:lnTo>
                <a:pt x="0" y="119257"/>
              </a:lnTo>
              <a:lnTo>
                <a:pt x="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AC01A-5CE5-47AB-952C-0FD4C2443DC7}">
      <dsp:nvSpPr>
        <dsp:cNvPr id="0" name=""/>
        <dsp:cNvSpPr/>
      </dsp:nvSpPr>
      <dsp:spPr>
        <a:xfrm>
          <a:off x="327945" y="1606799"/>
          <a:ext cx="124205" cy="3359871"/>
        </a:xfrm>
        <a:custGeom>
          <a:avLst/>
          <a:gdLst/>
          <a:ahLst/>
          <a:cxnLst/>
          <a:rect l="0" t="0" r="0" b="0"/>
          <a:pathLst>
            <a:path>
              <a:moveTo>
                <a:pt x="0" y="0"/>
              </a:moveTo>
              <a:lnTo>
                <a:pt x="0" y="3359871"/>
              </a:lnTo>
              <a:lnTo>
                <a:pt x="124205" y="33598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00B67-8BC6-4565-9022-073983016544}">
      <dsp:nvSpPr>
        <dsp:cNvPr id="0" name=""/>
        <dsp:cNvSpPr/>
      </dsp:nvSpPr>
      <dsp:spPr>
        <a:xfrm>
          <a:off x="327945" y="1606799"/>
          <a:ext cx="133877" cy="3021513"/>
        </a:xfrm>
        <a:custGeom>
          <a:avLst/>
          <a:gdLst/>
          <a:ahLst/>
          <a:cxnLst/>
          <a:rect l="0" t="0" r="0" b="0"/>
          <a:pathLst>
            <a:path>
              <a:moveTo>
                <a:pt x="0" y="0"/>
              </a:moveTo>
              <a:lnTo>
                <a:pt x="0" y="3021513"/>
              </a:lnTo>
              <a:lnTo>
                <a:pt x="133877" y="302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797F2-11F3-43F6-9212-9ABE53CB8B7E}">
      <dsp:nvSpPr>
        <dsp:cNvPr id="0" name=""/>
        <dsp:cNvSpPr/>
      </dsp:nvSpPr>
      <dsp:spPr>
        <a:xfrm>
          <a:off x="327945" y="1606799"/>
          <a:ext cx="133877" cy="2638045"/>
        </a:xfrm>
        <a:custGeom>
          <a:avLst/>
          <a:gdLst/>
          <a:ahLst/>
          <a:cxnLst/>
          <a:rect l="0" t="0" r="0" b="0"/>
          <a:pathLst>
            <a:path>
              <a:moveTo>
                <a:pt x="0" y="0"/>
              </a:moveTo>
              <a:lnTo>
                <a:pt x="0" y="2638045"/>
              </a:lnTo>
              <a:lnTo>
                <a:pt x="133877"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99062-E23B-4BB1-A1F3-085BC5CEBEEB}">
      <dsp:nvSpPr>
        <dsp:cNvPr id="0" name=""/>
        <dsp:cNvSpPr/>
      </dsp:nvSpPr>
      <dsp:spPr>
        <a:xfrm>
          <a:off x="327945" y="1606799"/>
          <a:ext cx="133877" cy="2254576"/>
        </a:xfrm>
        <a:custGeom>
          <a:avLst/>
          <a:gdLst/>
          <a:ahLst/>
          <a:cxnLst/>
          <a:rect l="0" t="0" r="0" b="0"/>
          <a:pathLst>
            <a:path>
              <a:moveTo>
                <a:pt x="0" y="0"/>
              </a:moveTo>
              <a:lnTo>
                <a:pt x="0" y="2254576"/>
              </a:lnTo>
              <a:lnTo>
                <a:pt x="133877"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66CEE-4E57-44E6-A234-E5243DFCBE2A}">
      <dsp:nvSpPr>
        <dsp:cNvPr id="0" name=""/>
        <dsp:cNvSpPr/>
      </dsp:nvSpPr>
      <dsp:spPr>
        <a:xfrm>
          <a:off x="327945" y="1606799"/>
          <a:ext cx="124205" cy="1878768"/>
        </a:xfrm>
        <a:custGeom>
          <a:avLst/>
          <a:gdLst/>
          <a:ahLst/>
          <a:cxnLst/>
          <a:rect l="0" t="0" r="0" b="0"/>
          <a:pathLst>
            <a:path>
              <a:moveTo>
                <a:pt x="0" y="0"/>
              </a:moveTo>
              <a:lnTo>
                <a:pt x="0" y="1878768"/>
              </a:lnTo>
              <a:lnTo>
                <a:pt x="124205"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A6E44F-CE9E-423F-8A51-B8815ABC9B2B}">
      <dsp:nvSpPr>
        <dsp:cNvPr id="0" name=""/>
        <dsp:cNvSpPr/>
      </dsp:nvSpPr>
      <dsp:spPr>
        <a:xfrm>
          <a:off x="1086886" y="712521"/>
          <a:ext cx="3176533" cy="253764"/>
        </a:xfrm>
        <a:custGeom>
          <a:avLst/>
          <a:gdLst/>
          <a:ahLst/>
          <a:cxnLst/>
          <a:rect l="0" t="0" r="0" b="0"/>
          <a:pathLst>
            <a:path>
              <a:moveTo>
                <a:pt x="3176533" y="0"/>
              </a:moveTo>
              <a:lnTo>
                <a:pt x="3176533" y="119257"/>
              </a:lnTo>
              <a:lnTo>
                <a:pt x="0" y="119257"/>
              </a:lnTo>
              <a:lnTo>
                <a:pt x="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5E154-68D1-4D45-97CD-6343369DF62C}">
      <dsp:nvSpPr>
        <dsp:cNvPr id="0" name=""/>
        <dsp:cNvSpPr/>
      </dsp:nvSpPr>
      <dsp:spPr>
        <a:xfrm>
          <a:off x="3430510" y="72008"/>
          <a:ext cx="1665820"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mn-lt"/>
            </a:rPr>
            <a:t>Mechatronics</a:t>
          </a:r>
          <a:endParaRPr lang="en-US" sz="1600" kern="1200" dirty="0">
            <a:solidFill>
              <a:srgbClr val="002060"/>
            </a:solidFill>
            <a:latin typeface="+mn-lt"/>
          </a:endParaRPr>
        </a:p>
      </dsp:txBody>
      <dsp:txXfrm>
        <a:off x="3430510" y="72008"/>
        <a:ext cx="1665820" cy="640512"/>
      </dsp:txXfrm>
    </dsp:sp>
    <dsp:sp modelId="{4859FEE3-1BE5-4F6A-B49D-B03A3F7F1D1B}">
      <dsp:nvSpPr>
        <dsp:cNvPr id="0" name=""/>
        <dsp:cNvSpPr/>
      </dsp:nvSpPr>
      <dsp:spPr>
        <a:xfrm>
          <a:off x="138209"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Equipment with numerical controls </a:t>
          </a:r>
          <a:endParaRPr lang="en-US" sz="1600" kern="1200" dirty="0">
            <a:solidFill>
              <a:srgbClr val="002060"/>
            </a:solidFill>
          </a:endParaRPr>
        </a:p>
      </dsp:txBody>
      <dsp:txXfrm>
        <a:off x="138209" y="966286"/>
        <a:ext cx="1897352" cy="640512"/>
      </dsp:txXfrm>
    </dsp:sp>
    <dsp:sp modelId="{9C4B1CE9-65B9-4690-B0CC-171AC6FB6F93}">
      <dsp:nvSpPr>
        <dsp:cNvPr id="0" name=""/>
        <dsp:cNvSpPr/>
      </dsp:nvSpPr>
      <dsp:spPr>
        <a:xfrm>
          <a:off x="452150"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0" numCol="1" spcCol="1270" anchor="ctr" anchorCtr="0">
          <a:noAutofit/>
        </a:bodyPr>
        <a:lstStyle/>
        <a:p>
          <a:pPr lvl="0" algn="ctr" defTabSz="533400">
            <a:lnSpc>
              <a:spcPct val="60000"/>
            </a:lnSpc>
            <a:spcBef>
              <a:spcPct val="0"/>
            </a:spcBef>
            <a:spcAft>
              <a:spcPts val="0"/>
            </a:spcAft>
          </a:pPr>
          <a:r>
            <a:rPr lang="en-US" sz="1200" kern="1200" dirty="0" smtClean="0">
              <a:solidFill>
                <a:srgbClr val="002060"/>
              </a:solidFill>
            </a:rPr>
            <a:t>CNC machine</a:t>
          </a:r>
          <a:endParaRPr lang="et-EE" sz="1200" kern="1200" dirty="0" smtClean="0">
            <a:solidFill>
              <a:srgbClr val="002060"/>
            </a:solidFill>
          </a:endParaRPr>
        </a:p>
        <a:p>
          <a:pPr lvl="0" algn="ctr" defTabSz="533400">
            <a:lnSpc>
              <a:spcPct val="60000"/>
            </a:lnSpc>
            <a:spcBef>
              <a:spcPct val="0"/>
            </a:spcBef>
            <a:spcAft>
              <a:spcPts val="0"/>
            </a:spcAft>
          </a:pPr>
          <a:r>
            <a:rPr lang="en-US" sz="1200" kern="1200" dirty="0" smtClean="0">
              <a:solidFill>
                <a:srgbClr val="002060"/>
              </a:solidFill>
            </a:rPr>
            <a:t>tool adjuster</a:t>
          </a:r>
          <a:endParaRPr lang="en-US" sz="1200" kern="1200" dirty="0">
            <a:solidFill>
              <a:srgbClr val="002060"/>
            </a:solidFill>
          </a:endParaRPr>
        </a:p>
      </dsp:txBody>
      <dsp:txXfrm>
        <a:off x="452150" y="3357186"/>
        <a:ext cx="1281025" cy="256762"/>
      </dsp:txXfrm>
    </dsp:sp>
    <dsp:sp modelId="{474A2651-E78E-48DB-9871-A56E6A0F94B4}">
      <dsp:nvSpPr>
        <dsp:cNvPr id="0" name=""/>
        <dsp:cNvSpPr/>
      </dsp:nvSpPr>
      <dsp:spPr>
        <a:xfrm>
          <a:off x="461822"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Automation specialist</a:t>
          </a:r>
          <a:endParaRPr lang="en-US" sz="1200" kern="1200" dirty="0">
            <a:solidFill>
              <a:srgbClr val="002060"/>
            </a:solidFill>
          </a:endParaRPr>
        </a:p>
      </dsp:txBody>
      <dsp:txXfrm>
        <a:off x="461822" y="3732994"/>
        <a:ext cx="1281025" cy="256762"/>
      </dsp:txXfrm>
    </dsp:sp>
    <dsp:sp modelId="{C6C8CC80-AB77-417C-9222-8AFA2B3D6AA5}">
      <dsp:nvSpPr>
        <dsp:cNvPr id="0" name=""/>
        <dsp:cNvSpPr/>
      </dsp:nvSpPr>
      <dsp:spPr>
        <a:xfrm>
          <a:off x="461822"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Mechatronics specialist</a:t>
          </a:r>
          <a:endParaRPr lang="en-US" sz="1200" kern="1200" dirty="0">
            <a:solidFill>
              <a:srgbClr val="002060"/>
            </a:solidFill>
          </a:endParaRPr>
        </a:p>
      </dsp:txBody>
      <dsp:txXfrm>
        <a:off x="461822" y="4116463"/>
        <a:ext cx="1281025" cy="256762"/>
      </dsp:txXfrm>
    </dsp:sp>
    <dsp:sp modelId="{2BCF7A0C-A10C-4649-A2B9-E1FA5E402BA2}">
      <dsp:nvSpPr>
        <dsp:cNvPr id="0" name=""/>
        <dsp:cNvSpPr/>
      </dsp:nvSpPr>
      <dsp:spPr>
        <a:xfrm>
          <a:off x="461822" y="449993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Maintenance technician</a:t>
          </a:r>
          <a:endParaRPr lang="en-US" sz="1200" kern="1200" dirty="0">
            <a:solidFill>
              <a:srgbClr val="002060"/>
            </a:solidFill>
          </a:endParaRPr>
        </a:p>
      </dsp:txBody>
      <dsp:txXfrm>
        <a:off x="461822" y="4499932"/>
        <a:ext cx="1281025" cy="256762"/>
      </dsp:txXfrm>
    </dsp:sp>
    <dsp:sp modelId="{1412EEDA-E7EE-42B2-9BF2-D17ACD394CE5}">
      <dsp:nvSpPr>
        <dsp:cNvPr id="0" name=""/>
        <dsp:cNvSpPr/>
      </dsp:nvSpPr>
      <dsp:spPr>
        <a:xfrm>
          <a:off x="452150" y="4838289"/>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Mechanic</a:t>
          </a:r>
          <a:endParaRPr lang="en-US" sz="1200" kern="1200" dirty="0">
            <a:solidFill>
              <a:srgbClr val="002060"/>
            </a:solidFill>
          </a:endParaRPr>
        </a:p>
      </dsp:txBody>
      <dsp:txXfrm>
        <a:off x="452150" y="4838289"/>
        <a:ext cx="1281025" cy="256762"/>
      </dsp:txXfrm>
    </dsp:sp>
    <dsp:sp modelId="{A016EEAA-FFCC-4501-ADBC-CE03455A88D7}">
      <dsp:nvSpPr>
        <dsp:cNvPr id="0" name=""/>
        <dsp:cNvSpPr/>
      </dsp:nvSpPr>
      <dsp:spPr>
        <a:xfrm>
          <a:off x="2238336"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Automated production systems</a:t>
          </a:r>
          <a:endParaRPr lang="en-US" sz="1600" kern="1200" dirty="0">
            <a:solidFill>
              <a:srgbClr val="002060"/>
            </a:solidFill>
          </a:endParaRPr>
        </a:p>
      </dsp:txBody>
      <dsp:txXfrm>
        <a:off x="2238336" y="966286"/>
        <a:ext cx="1897352" cy="640512"/>
      </dsp:txXfrm>
    </dsp:sp>
    <dsp:sp modelId="{DF9DA91F-EE29-4754-8C99-43C94805EB32}">
      <dsp:nvSpPr>
        <dsp:cNvPr id="0" name=""/>
        <dsp:cNvSpPr/>
      </dsp:nvSpPr>
      <dsp:spPr>
        <a:xfrm>
          <a:off x="2515242"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Line operator</a:t>
          </a:r>
          <a:endParaRPr lang="et-EE" sz="1200" kern="1200" dirty="0" smtClean="0">
            <a:solidFill>
              <a:srgbClr val="002060"/>
            </a:solidFill>
          </a:endParaRPr>
        </a:p>
      </dsp:txBody>
      <dsp:txXfrm>
        <a:off x="2515242" y="3357186"/>
        <a:ext cx="1281025" cy="256762"/>
      </dsp:txXfrm>
    </dsp:sp>
    <dsp:sp modelId="{CD4E5643-43CA-41F3-8494-D5E9D46FFDD5}">
      <dsp:nvSpPr>
        <dsp:cNvPr id="0" name=""/>
        <dsp:cNvSpPr/>
      </dsp:nvSpPr>
      <dsp:spPr>
        <a:xfrm>
          <a:off x="2524914"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Electrician-adjuster</a:t>
          </a:r>
          <a:endParaRPr lang="en-US" sz="1200" kern="1200" dirty="0">
            <a:solidFill>
              <a:srgbClr val="002060"/>
            </a:solidFill>
          </a:endParaRPr>
        </a:p>
      </dsp:txBody>
      <dsp:txXfrm>
        <a:off x="2524914" y="3732994"/>
        <a:ext cx="1281025" cy="256762"/>
      </dsp:txXfrm>
    </dsp:sp>
    <dsp:sp modelId="{F4B56471-971D-4227-B043-60ABC81ACF40}">
      <dsp:nvSpPr>
        <dsp:cNvPr id="0" name=""/>
        <dsp:cNvSpPr/>
      </dsp:nvSpPr>
      <dsp:spPr>
        <a:xfrm>
          <a:off x="2524914"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Electronics specialist</a:t>
          </a:r>
          <a:endParaRPr lang="en-US" sz="1200" kern="1200" dirty="0">
            <a:solidFill>
              <a:srgbClr val="002060"/>
            </a:solidFill>
          </a:endParaRPr>
        </a:p>
      </dsp:txBody>
      <dsp:txXfrm>
        <a:off x="2524914" y="4116463"/>
        <a:ext cx="1281025" cy="256762"/>
      </dsp:txXfrm>
    </dsp:sp>
    <dsp:sp modelId="{E3A1DE6D-A992-4B48-AE47-B0F199789422}">
      <dsp:nvSpPr>
        <dsp:cNvPr id="0" name=""/>
        <dsp:cNvSpPr/>
      </dsp:nvSpPr>
      <dsp:spPr>
        <a:xfrm>
          <a:off x="2524914" y="449993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Maintenance technician</a:t>
          </a:r>
          <a:endParaRPr lang="en-US" sz="1200" kern="1200" dirty="0">
            <a:solidFill>
              <a:srgbClr val="002060"/>
            </a:solidFill>
          </a:endParaRPr>
        </a:p>
      </dsp:txBody>
      <dsp:txXfrm>
        <a:off x="2524914" y="4499932"/>
        <a:ext cx="1281025" cy="256762"/>
      </dsp:txXfrm>
    </dsp:sp>
    <dsp:sp modelId="{6382DB06-A9F2-43F1-8A6B-2B38967D8BE6}">
      <dsp:nvSpPr>
        <dsp:cNvPr id="0" name=""/>
        <dsp:cNvSpPr/>
      </dsp:nvSpPr>
      <dsp:spPr>
        <a:xfrm>
          <a:off x="2515242" y="4838289"/>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Mechanic</a:t>
          </a:r>
          <a:endParaRPr lang="en-US" sz="1200" kern="1200" dirty="0">
            <a:solidFill>
              <a:srgbClr val="010163"/>
            </a:solidFill>
          </a:endParaRPr>
        </a:p>
      </dsp:txBody>
      <dsp:txXfrm>
        <a:off x="2515242" y="4838289"/>
        <a:ext cx="1281025" cy="256762"/>
      </dsp:txXfrm>
    </dsp:sp>
    <dsp:sp modelId="{37E9739B-B58C-4470-9320-DF0103436494}">
      <dsp:nvSpPr>
        <dsp:cNvPr id="0" name=""/>
        <dsp:cNvSpPr/>
      </dsp:nvSpPr>
      <dsp:spPr>
        <a:xfrm>
          <a:off x="4404704"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2060"/>
              </a:solidFill>
            </a:rPr>
            <a:t>Local automated solutions </a:t>
          </a:r>
          <a:endParaRPr lang="en-US" sz="1600" kern="1200" dirty="0">
            <a:solidFill>
              <a:srgbClr val="002060"/>
            </a:solidFill>
          </a:endParaRPr>
        </a:p>
      </dsp:txBody>
      <dsp:txXfrm>
        <a:off x="4404704" y="966286"/>
        <a:ext cx="1897352" cy="640512"/>
      </dsp:txXfrm>
    </dsp:sp>
    <dsp:sp modelId="{93D59DE2-8864-436B-A114-5867955D87E6}">
      <dsp:nvSpPr>
        <dsp:cNvPr id="0" name=""/>
        <dsp:cNvSpPr/>
      </dsp:nvSpPr>
      <dsp:spPr>
        <a:xfrm>
          <a:off x="4720618"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Machine operator</a:t>
          </a:r>
          <a:endParaRPr lang="et-EE" sz="1200" kern="1200" dirty="0" smtClean="0">
            <a:solidFill>
              <a:srgbClr val="002060"/>
            </a:solidFill>
          </a:endParaRPr>
        </a:p>
      </dsp:txBody>
      <dsp:txXfrm>
        <a:off x="4720618" y="3357186"/>
        <a:ext cx="1281025" cy="256762"/>
      </dsp:txXfrm>
    </dsp:sp>
    <dsp:sp modelId="{3A096A35-97EA-4489-8A35-E39CB5C2C231}">
      <dsp:nvSpPr>
        <dsp:cNvPr id="0" name=""/>
        <dsp:cNvSpPr/>
      </dsp:nvSpPr>
      <dsp:spPr>
        <a:xfrm>
          <a:off x="4730290"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Maintenance technician</a:t>
          </a:r>
          <a:endParaRPr lang="en-US" sz="1200" kern="1200" dirty="0">
            <a:solidFill>
              <a:srgbClr val="010163"/>
            </a:solidFill>
          </a:endParaRPr>
        </a:p>
      </dsp:txBody>
      <dsp:txXfrm>
        <a:off x="4730290" y="3732994"/>
        <a:ext cx="1281025" cy="256762"/>
      </dsp:txXfrm>
    </dsp:sp>
    <dsp:sp modelId="{146FFAD6-E1E6-4D6D-8BCA-75311CA3DB08}">
      <dsp:nvSpPr>
        <dsp:cNvPr id="0" name=""/>
        <dsp:cNvSpPr/>
      </dsp:nvSpPr>
      <dsp:spPr>
        <a:xfrm>
          <a:off x="4730290"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Mechanic</a:t>
          </a:r>
          <a:endParaRPr lang="en-US" sz="1200" kern="1200" dirty="0">
            <a:solidFill>
              <a:srgbClr val="010163"/>
            </a:solidFill>
          </a:endParaRPr>
        </a:p>
      </dsp:txBody>
      <dsp:txXfrm>
        <a:off x="4730290" y="4116463"/>
        <a:ext cx="1281025" cy="256762"/>
      </dsp:txXfrm>
    </dsp:sp>
    <dsp:sp modelId="{D81841DE-091A-4DEA-9C03-96774B7B7B7A}">
      <dsp:nvSpPr>
        <dsp:cNvPr id="0" name=""/>
        <dsp:cNvSpPr/>
      </dsp:nvSpPr>
      <dsp:spPr>
        <a:xfrm>
          <a:off x="4720618" y="449544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Electrician</a:t>
          </a:r>
          <a:endParaRPr lang="en-US" sz="1200" kern="1200" dirty="0">
            <a:solidFill>
              <a:srgbClr val="002060"/>
            </a:solidFill>
          </a:endParaRPr>
        </a:p>
      </dsp:txBody>
      <dsp:txXfrm>
        <a:off x="4720618" y="4495442"/>
        <a:ext cx="1281025" cy="256762"/>
      </dsp:txXfrm>
    </dsp:sp>
    <dsp:sp modelId="{D97E7932-82DF-4465-9DB0-7816C44C9EB4}">
      <dsp:nvSpPr>
        <dsp:cNvPr id="0" name=""/>
        <dsp:cNvSpPr/>
      </dsp:nvSpPr>
      <dsp:spPr>
        <a:xfrm>
          <a:off x="4720618" y="485114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Automation specialist</a:t>
          </a:r>
          <a:endParaRPr lang="en-US" sz="1200" kern="1200" dirty="0">
            <a:solidFill>
              <a:srgbClr val="010163"/>
            </a:solidFill>
          </a:endParaRPr>
        </a:p>
      </dsp:txBody>
      <dsp:txXfrm>
        <a:off x="4720618" y="4851144"/>
        <a:ext cx="1281025" cy="256762"/>
      </dsp:txXfrm>
    </dsp:sp>
    <dsp:sp modelId="{295408B0-988F-405D-BF6A-67E0465DAC06}">
      <dsp:nvSpPr>
        <dsp:cNvPr id="0" name=""/>
        <dsp:cNvSpPr/>
      </dsp:nvSpPr>
      <dsp:spPr>
        <a:xfrm>
          <a:off x="6506381"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2060"/>
              </a:solidFill>
            </a:rPr>
            <a:t>Assembly of equipment</a:t>
          </a:r>
          <a:endParaRPr lang="en-US" sz="1600" kern="1200" dirty="0">
            <a:solidFill>
              <a:srgbClr val="002060"/>
            </a:solidFill>
          </a:endParaRPr>
        </a:p>
      </dsp:txBody>
      <dsp:txXfrm>
        <a:off x="6506381" y="966286"/>
        <a:ext cx="1897352" cy="640512"/>
      </dsp:txXfrm>
    </dsp:sp>
    <dsp:sp modelId="{8AEA0AC0-D482-49CC-A166-C1F045830944}">
      <dsp:nvSpPr>
        <dsp:cNvPr id="0" name=""/>
        <dsp:cNvSpPr/>
      </dsp:nvSpPr>
      <dsp:spPr>
        <a:xfrm>
          <a:off x="6854845"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ts val="0"/>
            </a:spcAft>
          </a:pPr>
          <a:r>
            <a:rPr lang="en-US" sz="1200" kern="1200" dirty="0" smtClean="0">
              <a:solidFill>
                <a:srgbClr val="002060"/>
              </a:solidFill>
            </a:rPr>
            <a:t>Assembler/</a:t>
          </a:r>
          <a:endParaRPr lang="et-EE" sz="1200" kern="1200" dirty="0" smtClean="0">
            <a:solidFill>
              <a:srgbClr val="002060"/>
            </a:solidFill>
          </a:endParaRPr>
        </a:p>
        <a:p>
          <a:pPr lvl="0" algn="ctr" defTabSz="533400">
            <a:lnSpc>
              <a:spcPct val="60000"/>
            </a:lnSpc>
            <a:spcBef>
              <a:spcPct val="0"/>
            </a:spcBef>
            <a:spcAft>
              <a:spcPts val="0"/>
            </a:spcAft>
          </a:pPr>
          <a:r>
            <a:rPr lang="en-US" sz="1200" kern="1200" dirty="0" smtClean="0">
              <a:solidFill>
                <a:srgbClr val="002060"/>
              </a:solidFill>
            </a:rPr>
            <a:t>Assembly fitter</a:t>
          </a:r>
          <a:endParaRPr lang="en-US" sz="1200" kern="1200" dirty="0">
            <a:solidFill>
              <a:srgbClr val="002060"/>
            </a:solidFill>
          </a:endParaRPr>
        </a:p>
      </dsp:txBody>
      <dsp:txXfrm>
        <a:off x="6854845" y="3357186"/>
        <a:ext cx="1281025" cy="256762"/>
      </dsp:txXfrm>
    </dsp:sp>
    <dsp:sp modelId="{E52F2982-AEEC-496E-8CF8-35E3E6B4ECA9}">
      <dsp:nvSpPr>
        <dsp:cNvPr id="0" name=""/>
        <dsp:cNvSpPr/>
      </dsp:nvSpPr>
      <dsp:spPr>
        <a:xfrm>
          <a:off x="6864517"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Electrician</a:t>
          </a:r>
          <a:endParaRPr lang="en-US" sz="1200" kern="1200" dirty="0">
            <a:solidFill>
              <a:srgbClr val="010163"/>
            </a:solidFill>
          </a:endParaRPr>
        </a:p>
      </dsp:txBody>
      <dsp:txXfrm>
        <a:off x="6864517" y="3732994"/>
        <a:ext cx="1281025" cy="256762"/>
      </dsp:txXfrm>
    </dsp:sp>
    <dsp:sp modelId="{A35C55FC-8D4B-46C8-B43C-7A391CFA7804}">
      <dsp:nvSpPr>
        <dsp:cNvPr id="0" name=""/>
        <dsp:cNvSpPr/>
      </dsp:nvSpPr>
      <dsp:spPr>
        <a:xfrm>
          <a:off x="6864517"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Mechanic</a:t>
          </a:r>
          <a:endParaRPr lang="en-US" sz="1200" kern="1200" dirty="0">
            <a:solidFill>
              <a:srgbClr val="010163"/>
            </a:solidFill>
          </a:endParaRPr>
        </a:p>
      </dsp:txBody>
      <dsp:txXfrm>
        <a:off x="6864517" y="4116463"/>
        <a:ext cx="1281025" cy="256762"/>
      </dsp:txXfrm>
    </dsp:sp>
    <dsp:sp modelId="{6A46B8EC-34A2-41BC-8632-47022201A6FC}">
      <dsp:nvSpPr>
        <dsp:cNvPr id="0" name=""/>
        <dsp:cNvSpPr/>
      </dsp:nvSpPr>
      <dsp:spPr>
        <a:xfrm>
          <a:off x="6854845" y="449544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Electronics specialist</a:t>
          </a:r>
          <a:endParaRPr lang="en-US" sz="1200" kern="1200" dirty="0">
            <a:solidFill>
              <a:srgbClr val="002060"/>
            </a:solidFill>
          </a:endParaRPr>
        </a:p>
      </dsp:txBody>
      <dsp:txXfrm>
        <a:off x="6854845" y="4495442"/>
        <a:ext cx="1281025" cy="256762"/>
      </dsp:txXfrm>
    </dsp:sp>
    <dsp:sp modelId="{A920AB8D-2C52-4862-BA87-0F17DFB9AF16}">
      <dsp:nvSpPr>
        <dsp:cNvPr id="0" name=""/>
        <dsp:cNvSpPr/>
      </dsp:nvSpPr>
      <dsp:spPr>
        <a:xfrm>
          <a:off x="6854845" y="485114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46800" rIns="7620" bIns="7620" numCol="1" spcCol="1270" anchor="ctr" anchorCtr="0">
          <a:noAutofit/>
        </a:bodyPr>
        <a:lstStyle/>
        <a:p>
          <a:pPr lvl="0" algn="ctr" defTabSz="533400">
            <a:lnSpc>
              <a:spcPct val="60000"/>
            </a:lnSpc>
            <a:spcBef>
              <a:spcPct val="0"/>
            </a:spcBef>
            <a:spcAft>
              <a:spcPct val="35000"/>
            </a:spcAft>
          </a:pPr>
          <a:r>
            <a:rPr lang="en-US" sz="1200" kern="1200" dirty="0" smtClean="0">
              <a:solidFill>
                <a:srgbClr val="002060"/>
              </a:solidFill>
            </a:rPr>
            <a:t>Mechatronics specialist</a:t>
          </a:r>
          <a:endParaRPr lang="en-US" sz="1200" kern="1200" dirty="0">
            <a:solidFill>
              <a:srgbClr val="010163"/>
            </a:solidFill>
          </a:endParaRPr>
        </a:p>
      </dsp:txBody>
      <dsp:txXfrm>
        <a:off x="6854845" y="4851144"/>
        <a:ext cx="1281025" cy="2567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85DEB5-7E35-4DC8-8CA3-CC6CE07DB5B8}">
      <dsp:nvSpPr>
        <dsp:cNvPr id="0" name=""/>
        <dsp:cNvSpPr/>
      </dsp:nvSpPr>
      <dsp:spPr>
        <a:xfrm rot="16200000">
          <a:off x="633223" y="784748"/>
          <a:ext cx="2442533" cy="2494503"/>
        </a:xfrm>
        <a:prstGeom prst="downArrow">
          <a:avLst>
            <a:gd name="adj1" fmla="val 50000"/>
            <a:gd name="adj2" fmla="val 35000"/>
          </a:avLst>
        </a:prstGeom>
        <a:solidFill>
          <a:srgbClr val="AAE4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lumMod val="75000"/>
                </a:schemeClr>
              </a:solidFill>
            </a:rPr>
            <a:t>Companies’ requests</a:t>
          </a:r>
          <a:endParaRPr lang="et-EE" sz="2400" kern="1200" dirty="0">
            <a:solidFill>
              <a:schemeClr val="accent2">
                <a:lumMod val="75000"/>
              </a:schemeClr>
            </a:solidFill>
          </a:endParaRPr>
        </a:p>
      </dsp:txBody>
      <dsp:txXfrm rot="16200000">
        <a:off x="633223" y="784748"/>
        <a:ext cx="2442533" cy="2494503"/>
      </dsp:txXfrm>
    </dsp:sp>
    <dsp:sp modelId="{E306095F-90CC-4109-A8D8-4771084CBA52}">
      <dsp:nvSpPr>
        <dsp:cNvPr id="0" name=""/>
        <dsp:cNvSpPr/>
      </dsp:nvSpPr>
      <dsp:spPr>
        <a:xfrm rot="5400000">
          <a:off x="5450187" y="825202"/>
          <a:ext cx="2363027" cy="2499777"/>
        </a:xfrm>
        <a:prstGeom prst="downArrow">
          <a:avLst>
            <a:gd name="adj1" fmla="val 50000"/>
            <a:gd name="adj2" fmla="val 35000"/>
          </a:avLst>
        </a:prstGeom>
        <a:solidFill>
          <a:srgbClr val="66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lumMod val="75000"/>
                </a:schemeClr>
              </a:solidFill>
            </a:rPr>
            <a:t>Educational institutions’ supply</a:t>
          </a:r>
          <a:endParaRPr lang="et-EE" sz="2400" kern="1200" dirty="0">
            <a:solidFill>
              <a:schemeClr val="accent2">
                <a:lumMod val="75000"/>
              </a:schemeClr>
            </a:solidFill>
          </a:endParaRPr>
        </a:p>
      </dsp:txBody>
      <dsp:txXfrm rot="5400000">
        <a:off x="5450187" y="825202"/>
        <a:ext cx="2363027" cy="24997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defRPr sz="1200">
                <a:latin typeface="Arial" charset="0"/>
                <a:cs typeface="+mn-cs"/>
              </a:defRPr>
            </a:lvl1pPr>
          </a:lstStyle>
          <a:p>
            <a:pPr>
              <a:defRPr/>
            </a:pPr>
            <a:endParaRPr lang="et-EE"/>
          </a:p>
        </p:txBody>
      </p:sp>
      <p:sp>
        <p:nvSpPr>
          <p:cNvPr id="145411"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lgn="r">
              <a:defRPr sz="1200">
                <a:latin typeface="Arial" charset="0"/>
                <a:cs typeface="+mn-cs"/>
              </a:defRPr>
            </a:lvl1pPr>
          </a:lstStyle>
          <a:p>
            <a:pPr>
              <a:defRPr/>
            </a:pPr>
            <a:fld id="{7D105953-FAF4-4A72-B563-0170E8D5B700}" type="datetime1">
              <a:rPr lang="et-EE"/>
              <a:pPr>
                <a:defRPr/>
              </a:pPr>
              <a:t>2.07.2012</a:t>
            </a:fld>
            <a:endParaRPr lang="et-EE"/>
          </a:p>
        </p:txBody>
      </p:sp>
      <p:sp>
        <p:nvSpPr>
          <p:cNvPr id="145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defRPr sz="1200">
                <a:latin typeface="Arial" charset="0"/>
                <a:cs typeface="+mn-cs"/>
              </a:defRPr>
            </a:lvl1pPr>
          </a:lstStyle>
          <a:p>
            <a:pPr>
              <a:defRPr/>
            </a:pPr>
            <a:endParaRPr lang="et-EE"/>
          </a:p>
        </p:txBody>
      </p:sp>
      <p:sp>
        <p:nvSpPr>
          <p:cNvPr id="145413"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lgn="r">
              <a:defRPr sz="1200">
                <a:latin typeface="Arial" charset="0"/>
                <a:cs typeface="+mn-cs"/>
              </a:defRPr>
            </a:lvl1pPr>
          </a:lstStyle>
          <a:p>
            <a:pPr>
              <a:defRPr/>
            </a:pPr>
            <a:fld id="{421E3929-8C16-4D93-A4D8-3ED26934D33C}" type="slidenum">
              <a:rPr lang="et-EE"/>
              <a:pPr>
                <a:defRPr/>
              </a:pPr>
              <a:t>‹#›</a:t>
            </a:fld>
            <a:endParaRPr lang="et-EE"/>
          </a:p>
        </p:txBody>
      </p:sp>
    </p:spTree>
    <p:extLst>
      <p:ext uri="{BB962C8B-B14F-4D97-AF65-F5344CB8AC3E}">
        <p14:creationId xmlns="" xmlns:p14="http://schemas.microsoft.com/office/powerpoint/2010/main" val="24027944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27" name="Rectangle 3"/>
          <p:cNvSpPr>
            <a:spLocks noGrp="1" noChangeArrowheads="1"/>
          </p:cNvSpPr>
          <p:nvPr>
            <p:ph type="dt" idx="1"/>
          </p:nvPr>
        </p:nvSpPr>
        <p:spPr bwMode="auto">
          <a:xfrm>
            <a:off x="3968750" y="0"/>
            <a:ext cx="3040063" cy="465138"/>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algn="r" defTabSz="934111">
              <a:defRPr sz="1300">
                <a:latin typeface="Arial" charset="0"/>
                <a:cs typeface="+mn-cs"/>
              </a:defRPr>
            </a:lvl1pPr>
          </a:lstStyle>
          <a:p>
            <a:pPr>
              <a:defRPr/>
            </a:pPr>
            <a:fld id="{358D1176-2266-4C41-A1E7-CF4810B33DFF}" type="datetime1">
              <a:rPr lang="et-EE"/>
              <a:pPr>
                <a:defRPr/>
              </a:pPr>
              <a:t>2.07.2012</a:t>
            </a:fld>
            <a:endParaRPr lang="et-EE"/>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p>
            <a:pPr lvl="0"/>
            <a:r>
              <a:rPr lang="et-EE" noProof="0" smtClean="0"/>
              <a:t>Click to edit Master text styles</a:t>
            </a:r>
          </a:p>
          <a:p>
            <a:pPr lvl="1"/>
            <a:r>
              <a:rPr lang="et-EE" noProof="0" smtClean="0"/>
              <a:t>Second level</a:t>
            </a:r>
          </a:p>
          <a:p>
            <a:pPr lvl="2"/>
            <a:r>
              <a:rPr lang="et-EE" noProof="0" smtClean="0"/>
              <a:t>Third level</a:t>
            </a:r>
          </a:p>
          <a:p>
            <a:pPr lvl="3"/>
            <a:r>
              <a:rPr lang="et-EE" noProof="0" smtClean="0"/>
              <a:t>Fourth level</a:t>
            </a:r>
          </a:p>
          <a:p>
            <a:pPr lvl="4"/>
            <a:r>
              <a:rPr lang="et-EE" noProof="0" smtClean="0"/>
              <a:t>Fifth level</a:t>
            </a:r>
          </a:p>
        </p:txBody>
      </p:sp>
      <p:sp>
        <p:nvSpPr>
          <p:cNvPr id="1290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31"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algn="r" defTabSz="934111">
              <a:defRPr sz="1300">
                <a:latin typeface="Arial" charset="0"/>
                <a:cs typeface="+mn-cs"/>
              </a:defRPr>
            </a:lvl1pPr>
          </a:lstStyle>
          <a:p>
            <a:pPr>
              <a:defRPr/>
            </a:pPr>
            <a:fld id="{3E004504-BA3D-463B-84E6-405AD37AC5AD}" type="slidenum">
              <a:rPr lang="et-EE"/>
              <a:pPr>
                <a:defRPr/>
              </a:pPr>
              <a:t>‹#›</a:t>
            </a:fld>
            <a:endParaRPr lang="et-EE"/>
          </a:p>
        </p:txBody>
      </p:sp>
    </p:spTree>
    <p:extLst>
      <p:ext uri="{BB962C8B-B14F-4D97-AF65-F5344CB8AC3E}">
        <p14:creationId xmlns="" xmlns:p14="http://schemas.microsoft.com/office/powerpoint/2010/main" val="7398762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33450"/>
            <a:fld id="{E5B7DB3A-6E4C-4D55-BAFC-918602F495DE}" type="slidenum">
              <a:rPr lang="et-EE" smtClean="0">
                <a:cs typeface="Arial" charset="0"/>
              </a:rPr>
              <a:pPr defTabSz="933450"/>
              <a:t>2</a:t>
            </a:fld>
            <a:endParaRPr lang="et-EE" smtClean="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00088" y="4418013"/>
            <a:ext cx="5610225" cy="4181475"/>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pPr defTabSz="933450"/>
            <a:fld id="{D2824B2D-18AA-4075-B0C4-CB6F63F14998}" type="slidenum">
              <a:rPr lang="et-EE" smtClean="0">
                <a:cs typeface="Arial" charset="0"/>
              </a:rPr>
              <a:pPr defTabSz="933450"/>
              <a:t>13</a:t>
            </a:fld>
            <a:endParaRPr lang="et-EE" smtClean="0">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700088" y="4418013"/>
            <a:ext cx="5610225" cy="4181475"/>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t-E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p14="http://schemas.microsoft.com/office/powerpoint/2010/main" val="347325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p14="http://schemas.microsoft.com/office/powerpoint/2010/main" val="45457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Title 3"/>
          <p:cNvSpPr>
            <a:spLocks noGrp="1"/>
          </p:cNvSpPr>
          <p:nvPr>
            <p:ph type="title"/>
          </p:nvPr>
        </p:nvSpPr>
        <p:spPr/>
        <p:txBody>
          <a:bodyPr/>
          <a:lstStyle/>
          <a:p>
            <a:r>
              <a:rPr lang="en-US" dirty="0" smtClean="0"/>
              <a:t>Click to edit Master title style</a:t>
            </a:r>
            <a:endParaRPr lang="et-E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88913"/>
            <a:ext cx="2058987" cy="593725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14325" y="188913"/>
            <a:ext cx="6027738"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314325" y="1412875"/>
            <a:ext cx="6994525" cy="4713288"/>
          </a:xfrm>
        </p:spPr>
        <p:txBody>
          <a:bodyPr/>
          <a:lstStyle/>
          <a:p>
            <a:pPr lvl="0"/>
            <a:endParaRPr lang="et-EE"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314325" y="1412875"/>
            <a:ext cx="3421063"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340768"/>
            <a:ext cx="8280919" cy="48965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6119813" cy="868362"/>
          </a:xfrm>
        </p:spPr>
        <p:txBody>
          <a:bodyPr/>
          <a:lstStyle/>
          <a:p>
            <a:r>
              <a:rPr lang="en-US"/>
              <a:t>Click to edit Master title style</a:t>
            </a:r>
            <a:endParaRPr lang="et-EE"/>
          </a:p>
        </p:txBody>
      </p:sp>
      <p:sp>
        <p:nvSpPr>
          <p:cNvPr id="3" name="Content Placeholder 2"/>
          <p:cNvSpPr>
            <a:spLocks noGrp="1"/>
          </p:cNvSpPr>
          <p:nvPr>
            <p:ph idx="1"/>
          </p:nvPr>
        </p:nvSpPr>
        <p:spPr>
          <a:xfrm>
            <a:off x="314325" y="1412875"/>
            <a:ext cx="6994525"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BC99D3A9-DAA7-4005-9AE3-5CE99091DFF0}" type="datetimeFigureOut">
              <a:rPr lang="et-EE"/>
              <a:pPr>
                <a:defRPr/>
              </a:pPr>
              <a:t>2.07.2012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DB9036C6-16B9-4DFB-AF09-E66DCAC565F2}" type="slidenum">
              <a:rPr lang="et-EE"/>
              <a:pPr>
                <a:defRPr/>
              </a:pPr>
              <a:t>‹#›</a:t>
            </a:fld>
            <a:endParaRPr lang="et-E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02EDF00C-7D1B-45C1-8B32-6F1EC1C411E3}" type="datetimeFigureOut">
              <a:rPr lang="et-EE"/>
              <a:pPr>
                <a:defRPr/>
              </a:pPr>
              <a:t>2.07.2012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8C173FD1-C70B-47FF-9043-6C4C1A7801AA}" type="slidenum">
              <a:rPr lang="et-EE"/>
              <a:pPr>
                <a:defRPr/>
              </a:pPr>
              <a:t>‹#›</a:t>
            </a:fld>
            <a:endParaRPr lang="et-E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BBEF76-49BE-4B82-8479-F4743D91863B}" type="datetimeFigureOut">
              <a:rPr lang="et-EE"/>
              <a:pPr>
                <a:defRPr/>
              </a:pPr>
              <a:t>2.07.2012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8E682970-DDEA-4479-9335-1A30D3B04929}"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itle 3"/>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a:defRPr/>
            </a:pPr>
            <a:fld id="{DBFAC987-73A6-4364-809E-EFAD4117651F}" type="datetimeFigureOut">
              <a:rPr lang="et-EE"/>
              <a:pPr>
                <a:defRPr/>
              </a:pPr>
              <a:t>2.07.2012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E1CF9B6E-6D7C-44D5-8528-5D4E77D12F92}" type="slidenum">
              <a:rPr lang="et-EE"/>
              <a:pPr>
                <a:defRPr/>
              </a:pPr>
              <a:t>‹#›</a:t>
            </a:fld>
            <a:endParaRPr lang="et-E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a:defRPr/>
            </a:pPr>
            <a:fld id="{33366F80-F87E-42E7-9C77-308D89C9AFBB}" type="datetimeFigureOut">
              <a:rPr lang="et-EE"/>
              <a:pPr>
                <a:defRPr/>
              </a:pPr>
              <a:t>2.07.2012</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C391CF91-33F2-487F-8DAA-DE6C8E7F521A}" type="slidenum">
              <a:rPr lang="et-EE"/>
              <a:pPr>
                <a:defRPr/>
              </a:pPr>
              <a:t>‹#›</a:t>
            </a:fld>
            <a:endParaRPr lang="et-E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4CA4C58D-617E-408E-82D5-F1321B2E9DB8}" type="datetimeFigureOut">
              <a:rPr lang="et-EE"/>
              <a:pPr>
                <a:defRPr/>
              </a:pPr>
              <a:t>2.07.2012</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11216307-830F-468D-91A7-8CECD51789D8}" type="slidenum">
              <a:rPr lang="et-EE"/>
              <a:pPr>
                <a:defRPr/>
              </a:pPr>
              <a:t>‹#›</a:t>
            </a:fld>
            <a:endParaRPr lang="et-E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32A06E-8766-4D5D-A09C-1F40EAD51648}" type="datetimeFigureOut">
              <a:rPr lang="et-EE"/>
              <a:pPr>
                <a:defRPr/>
              </a:pPr>
              <a:t>2.07.2012</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21104A28-AFE3-42AD-A9E1-51255183770D}" type="slidenum">
              <a:rPr lang="et-EE"/>
              <a:pPr>
                <a:defRPr/>
              </a:pPr>
              <a:t>‹#›</a:t>
            </a:fld>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F3F8A-847A-42D8-B9E8-7D9C7206AF9B}" type="datetimeFigureOut">
              <a:rPr lang="et-EE"/>
              <a:pPr>
                <a:defRPr/>
              </a:pPr>
              <a:t>2.07.2012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288563EB-E4A1-4FD2-8C5A-B8E8F6CAE916}" type="slidenum">
              <a:rPr lang="et-EE"/>
              <a:pPr>
                <a:defRPr/>
              </a:pPr>
              <a:t>‹#›</a:t>
            </a:fld>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389826-EF1E-4BCA-ADDA-BDE90D4BCC30}" type="datetimeFigureOut">
              <a:rPr lang="et-EE"/>
              <a:pPr>
                <a:defRPr/>
              </a:pPr>
              <a:t>2.07.2012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0C3261D1-AD14-4AC6-BBBB-C3EA2E338EF4}" type="slidenum">
              <a:rPr lang="et-EE"/>
              <a:pPr>
                <a:defRPr/>
              </a:pPr>
              <a:t>‹#›</a:t>
            </a:fld>
            <a:endParaRPr lang="et-E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F00466B0-371F-4D14-B0CB-C77EF73B77EB}" type="datetimeFigureOut">
              <a:rPr lang="et-EE"/>
              <a:pPr>
                <a:defRPr/>
              </a:pPr>
              <a:t>2.07.2012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F311BE93-61DD-4C02-9075-4588B36DB20F}" type="slidenum">
              <a:rPr lang="et-EE"/>
              <a:pPr>
                <a:defRPr/>
              </a:pPr>
              <a:t>‹#›</a:t>
            </a:fld>
            <a:endParaRPr lang="et-E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C4B5781A-0765-4703-B39D-9A3904F75871}" type="datetimeFigureOut">
              <a:rPr lang="et-EE"/>
              <a:pPr>
                <a:defRPr/>
              </a:pPr>
              <a:t>2.07.2012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7AFEF4F4-25E6-47FD-B4A5-12A058ED345A}" type="slidenum">
              <a:rPr lang="et-EE"/>
              <a:pPr>
                <a:defRPr/>
              </a:pPr>
              <a:t>‹#›</a:t>
            </a:fld>
            <a:endParaRPr lang="et-E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14325" y="1412875"/>
            <a:ext cx="34210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890" name="Rectangle 10"/>
          <p:cNvSpPr>
            <a:spLocks noChangeArrowheads="1"/>
          </p:cNvSpPr>
          <p:nvPr/>
        </p:nvSpPr>
        <p:spPr bwMode="auto">
          <a:xfrm>
            <a:off x="179388" y="6597650"/>
            <a:ext cx="8785225" cy="71438"/>
          </a:xfrm>
          <a:prstGeom prst="rect">
            <a:avLst/>
          </a:prstGeom>
          <a:solidFill>
            <a:srgbClr val="2A0A63"/>
          </a:solidFill>
          <a:ln w="9525">
            <a:noFill/>
            <a:miter lim="800000"/>
            <a:headEnd/>
            <a:tailEnd/>
          </a:ln>
          <a:effectLst/>
        </p:spPr>
        <p:txBody>
          <a:bodyPr wrap="none" anchor="ctr"/>
          <a:lstStyle/>
          <a:p>
            <a:pPr>
              <a:defRPr/>
            </a:pPr>
            <a:endParaRPr lang="et-EE">
              <a:cs typeface="+mn-cs"/>
            </a:endParaRPr>
          </a:p>
        </p:txBody>
      </p:sp>
      <p:sp>
        <p:nvSpPr>
          <p:cNvPr id="56323" name="Rectangle 3"/>
          <p:cNvSpPr>
            <a:spLocks noGrp="1" noChangeArrowheads="1"/>
          </p:cNvSpPr>
          <p:nvPr>
            <p:ph type="body" idx="1"/>
          </p:nvPr>
        </p:nvSpPr>
        <p:spPr bwMode="auto">
          <a:xfrm>
            <a:off x="314325" y="1412875"/>
            <a:ext cx="6994525"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pic>
        <p:nvPicPr>
          <p:cNvPr id="56324" name="Picture 12" descr="logo"/>
          <p:cNvPicPr>
            <a:picLocks noChangeAspect="1" noChangeArrowheads="1"/>
          </p:cNvPicPr>
          <p:nvPr/>
        </p:nvPicPr>
        <p:blipFill>
          <a:blip r:embed="rId18" cstate="print"/>
          <a:srcRect/>
          <a:stretch>
            <a:fillRect/>
          </a:stretch>
        </p:blipFill>
        <p:spPr bwMode="auto">
          <a:xfrm>
            <a:off x="6372225" y="293688"/>
            <a:ext cx="2592388" cy="471487"/>
          </a:xfrm>
          <a:prstGeom prst="rect">
            <a:avLst/>
          </a:prstGeom>
          <a:noFill/>
          <a:ln w="9525">
            <a:noFill/>
            <a:miter lim="800000"/>
            <a:headEnd/>
            <a:tailEnd/>
          </a:ln>
        </p:spPr>
      </p:pic>
      <p:sp>
        <p:nvSpPr>
          <p:cNvPr id="122891" name="Rectangle 11"/>
          <p:cNvSpPr>
            <a:spLocks noChangeArrowheads="1"/>
          </p:cNvSpPr>
          <p:nvPr/>
        </p:nvSpPr>
        <p:spPr bwMode="auto">
          <a:xfrm>
            <a:off x="250825" y="1035050"/>
            <a:ext cx="8713788" cy="198438"/>
          </a:xfrm>
          <a:prstGeom prst="rect">
            <a:avLst/>
          </a:prstGeom>
          <a:solidFill>
            <a:srgbClr val="FB8421"/>
          </a:solidFill>
          <a:ln w="9525" algn="ctr">
            <a:noFill/>
            <a:miter lim="800000"/>
            <a:headEnd/>
            <a:tailEnd/>
          </a:ln>
          <a:effectLst/>
        </p:spPr>
        <p:txBody>
          <a:bodyPr wrap="none" anchor="ctr"/>
          <a:lstStyle/>
          <a:p>
            <a:pPr>
              <a:defRPr/>
            </a:pPr>
            <a:endParaRPr lang="et-EE">
              <a:cs typeface="+mn-cs"/>
            </a:endParaRPr>
          </a:p>
        </p:txBody>
      </p:sp>
      <p:sp>
        <p:nvSpPr>
          <p:cNvPr id="122894" name="Rectangle 14"/>
          <p:cNvSpPr>
            <a:spLocks noChangeArrowheads="1"/>
          </p:cNvSpPr>
          <p:nvPr/>
        </p:nvSpPr>
        <p:spPr bwMode="auto">
          <a:xfrm>
            <a:off x="468313" y="915988"/>
            <a:ext cx="2133600" cy="357187"/>
          </a:xfrm>
          <a:prstGeom prst="rect">
            <a:avLst/>
          </a:prstGeom>
          <a:noFill/>
          <a:ln w="9525">
            <a:noFill/>
            <a:miter lim="800000"/>
            <a:headEnd/>
            <a:tailEnd/>
          </a:ln>
          <a:effectLst/>
        </p:spPr>
        <p:txBody>
          <a:bodyPr anchor="b"/>
          <a:lstStyle/>
          <a:p>
            <a:pPr>
              <a:defRPr/>
            </a:pPr>
            <a:fld id="{6842DD30-3C23-45DB-A4E1-EA31E0798359}" type="slidenum">
              <a:rPr lang="et-EE" sz="1200" b="1">
                <a:cs typeface="+mn-cs"/>
              </a:rPr>
              <a:pPr>
                <a:defRPr/>
              </a:pPr>
              <a:t>‹#›</a:t>
            </a:fld>
            <a:endParaRPr lang="et-EE" sz="1200" b="1" dirty="0">
              <a:cs typeface="+mn-cs"/>
            </a:endParaRPr>
          </a:p>
        </p:txBody>
      </p:sp>
      <p:sp>
        <p:nvSpPr>
          <p:cNvPr id="56327" name="Rectangle 17"/>
          <p:cNvSpPr>
            <a:spLocks noGrp="1" noChangeArrowheads="1"/>
          </p:cNvSpPr>
          <p:nvPr>
            <p:ph type="title"/>
          </p:nvPr>
        </p:nvSpPr>
        <p:spPr bwMode="auto">
          <a:xfrm>
            <a:off x="323850" y="188913"/>
            <a:ext cx="61198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8" name="TextBox 5"/>
          <p:cNvSpPr txBox="1">
            <a:spLocks noChangeArrowheads="1"/>
          </p:cNvSpPr>
          <p:nvPr/>
        </p:nvSpPr>
        <p:spPr bwMode="auto">
          <a:xfrm>
            <a:off x="7929563" y="1000125"/>
            <a:ext cx="950901" cy="276999"/>
          </a:xfrm>
          <a:prstGeom prst="rect">
            <a:avLst/>
          </a:prstGeom>
          <a:noFill/>
          <a:ln w="9525">
            <a:noFill/>
            <a:miter lim="800000"/>
            <a:headEnd/>
            <a:tailEnd/>
          </a:ln>
        </p:spPr>
        <p:txBody>
          <a:bodyPr wrap="none">
            <a:spAutoFit/>
          </a:bodyPr>
          <a:lstStyle/>
          <a:p>
            <a:pPr>
              <a:defRPr/>
            </a:pPr>
            <a:r>
              <a:rPr lang="et-EE" sz="1200" b="1" dirty="0" smtClean="0">
                <a:latin typeface="Arial" pitchFamily="34" charset="0"/>
                <a:cs typeface="Arial" pitchFamily="34" charset="0"/>
              </a:rPr>
              <a:t>29.06.2012</a:t>
            </a:r>
            <a:endParaRPr lang="et-EE" sz="1200" b="1"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010163"/>
          </a:solidFill>
          <a:latin typeface="+mj-lt"/>
          <a:ea typeface="+mj-ea"/>
          <a:cs typeface="+mj-cs"/>
        </a:defRPr>
      </a:lvl1pPr>
      <a:lvl2pPr algn="l" rtl="0" eaLnBrk="0" fontAlgn="base" hangingPunct="0">
        <a:spcBef>
          <a:spcPct val="0"/>
        </a:spcBef>
        <a:spcAft>
          <a:spcPct val="0"/>
        </a:spcAft>
        <a:defRPr sz="2400" b="1">
          <a:solidFill>
            <a:srgbClr val="010163"/>
          </a:solidFill>
          <a:latin typeface="Arial" charset="0"/>
          <a:cs typeface="Arial" charset="0"/>
        </a:defRPr>
      </a:lvl2pPr>
      <a:lvl3pPr algn="l" rtl="0" eaLnBrk="0" fontAlgn="base" hangingPunct="0">
        <a:spcBef>
          <a:spcPct val="0"/>
        </a:spcBef>
        <a:spcAft>
          <a:spcPct val="0"/>
        </a:spcAft>
        <a:defRPr sz="2400" b="1">
          <a:solidFill>
            <a:srgbClr val="010163"/>
          </a:solidFill>
          <a:latin typeface="Arial" charset="0"/>
          <a:cs typeface="Arial" charset="0"/>
        </a:defRPr>
      </a:lvl3pPr>
      <a:lvl4pPr algn="l" rtl="0" eaLnBrk="0" fontAlgn="base" hangingPunct="0">
        <a:spcBef>
          <a:spcPct val="0"/>
        </a:spcBef>
        <a:spcAft>
          <a:spcPct val="0"/>
        </a:spcAft>
        <a:defRPr sz="2400" b="1">
          <a:solidFill>
            <a:srgbClr val="010163"/>
          </a:solidFill>
          <a:latin typeface="Arial" charset="0"/>
          <a:cs typeface="Arial" charset="0"/>
        </a:defRPr>
      </a:lvl4pPr>
      <a:lvl5pPr algn="l" rtl="0" eaLnBrk="0" fontAlgn="base" hangingPunct="0">
        <a:spcBef>
          <a:spcPct val="0"/>
        </a:spcBef>
        <a:spcAft>
          <a:spcPct val="0"/>
        </a:spcAft>
        <a:defRPr sz="2400" b="1">
          <a:solidFill>
            <a:srgbClr val="010163"/>
          </a:solidFill>
          <a:latin typeface="Arial" charset="0"/>
          <a:cs typeface="Arial" charset="0"/>
        </a:defRPr>
      </a:lvl5pPr>
      <a:lvl6pPr marL="457200" algn="l" rtl="0" fontAlgn="base">
        <a:spcBef>
          <a:spcPct val="0"/>
        </a:spcBef>
        <a:spcAft>
          <a:spcPct val="0"/>
        </a:spcAft>
        <a:defRPr sz="2400" b="1">
          <a:solidFill>
            <a:srgbClr val="010163"/>
          </a:solidFill>
          <a:latin typeface="Arial" charset="0"/>
          <a:cs typeface="Arial" charset="0"/>
        </a:defRPr>
      </a:lvl6pPr>
      <a:lvl7pPr marL="914400" algn="l" rtl="0" fontAlgn="base">
        <a:spcBef>
          <a:spcPct val="0"/>
        </a:spcBef>
        <a:spcAft>
          <a:spcPct val="0"/>
        </a:spcAft>
        <a:defRPr sz="2400" b="1">
          <a:solidFill>
            <a:srgbClr val="010163"/>
          </a:solidFill>
          <a:latin typeface="Arial" charset="0"/>
          <a:cs typeface="Arial" charset="0"/>
        </a:defRPr>
      </a:lvl7pPr>
      <a:lvl8pPr marL="1371600" algn="l" rtl="0" fontAlgn="base">
        <a:spcBef>
          <a:spcPct val="0"/>
        </a:spcBef>
        <a:spcAft>
          <a:spcPct val="0"/>
        </a:spcAft>
        <a:defRPr sz="2400" b="1">
          <a:solidFill>
            <a:srgbClr val="010163"/>
          </a:solidFill>
          <a:latin typeface="Arial" charset="0"/>
          <a:cs typeface="Arial" charset="0"/>
        </a:defRPr>
      </a:lvl8pPr>
      <a:lvl9pPr marL="1828800" algn="l" rtl="0" fontAlgn="base">
        <a:spcBef>
          <a:spcPct val="0"/>
        </a:spcBef>
        <a:spcAft>
          <a:spcPct val="0"/>
        </a:spcAft>
        <a:defRPr sz="2400" b="1">
          <a:solidFill>
            <a:srgbClr val="010163"/>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010163"/>
          </a:solidFill>
          <a:latin typeface="+mn-lt"/>
          <a:ea typeface="+mn-ea"/>
          <a:cs typeface="+mn-cs"/>
        </a:defRPr>
      </a:lvl1pPr>
      <a:lvl2pPr marL="742950" indent="-285750" algn="l" rtl="0" eaLnBrk="0" fontAlgn="base" hangingPunct="0">
        <a:spcBef>
          <a:spcPct val="20000"/>
        </a:spcBef>
        <a:spcAft>
          <a:spcPct val="0"/>
        </a:spcAft>
        <a:buChar char="–"/>
        <a:defRPr sz="2000">
          <a:solidFill>
            <a:srgbClr val="010163"/>
          </a:solidFill>
          <a:latin typeface="+mn-lt"/>
          <a:cs typeface="+mn-cs"/>
        </a:defRPr>
      </a:lvl2pPr>
      <a:lvl3pPr marL="1143000" indent="-228600" algn="l" rtl="0" eaLnBrk="0" fontAlgn="base" hangingPunct="0">
        <a:spcBef>
          <a:spcPct val="20000"/>
        </a:spcBef>
        <a:spcAft>
          <a:spcPct val="0"/>
        </a:spcAft>
        <a:buChar char="•"/>
        <a:defRPr sz="2400">
          <a:solidFill>
            <a:srgbClr val="010163"/>
          </a:solidFill>
          <a:latin typeface="+mn-lt"/>
          <a:cs typeface="+mn-cs"/>
        </a:defRPr>
      </a:lvl3pPr>
      <a:lvl4pPr marL="1600200" indent="-228600" algn="l" rtl="0" eaLnBrk="0" fontAlgn="base" hangingPunct="0">
        <a:spcBef>
          <a:spcPct val="20000"/>
        </a:spcBef>
        <a:spcAft>
          <a:spcPct val="0"/>
        </a:spcAft>
        <a:buChar char="–"/>
        <a:defRPr sz="1600">
          <a:solidFill>
            <a:srgbClr val="010163"/>
          </a:solidFill>
          <a:latin typeface="+mn-lt"/>
          <a:cs typeface="+mn-cs"/>
        </a:defRPr>
      </a:lvl4pPr>
      <a:lvl5pPr marL="2057400" indent="-228600" algn="l" rtl="0" eaLnBrk="0" fontAlgn="base" hangingPunct="0">
        <a:spcBef>
          <a:spcPct val="20000"/>
        </a:spcBef>
        <a:spcAft>
          <a:spcPct val="0"/>
        </a:spcAft>
        <a:buChar char="»"/>
        <a:defRPr sz="1400">
          <a:solidFill>
            <a:srgbClr val="010163"/>
          </a:solidFill>
          <a:latin typeface="+mn-lt"/>
          <a:cs typeface="+mn-cs"/>
        </a:defRPr>
      </a:lvl5pPr>
      <a:lvl6pPr marL="2514600" indent="-228600" algn="l" rtl="0" fontAlgn="base">
        <a:spcBef>
          <a:spcPct val="20000"/>
        </a:spcBef>
        <a:spcAft>
          <a:spcPct val="0"/>
        </a:spcAft>
        <a:buChar char="»"/>
        <a:defRPr sz="1400">
          <a:solidFill>
            <a:srgbClr val="010163"/>
          </a:solidFill>
          <a:latin typeface="+mn-lt"/>
          <a:cs typeface="+mn-cs"/>
        </a:defRPr>
      </a:lvl6pPr>
      <a:lvl7pPr marL="2971800" indent="-228600" algn="l" rtl="0" fontAlgn="base">
        <a:spcBef>
          <a:spcPct val="20000"/>
        </a:spcBef>
        <a:spcAft>
          <a:spcPct val="0"/>
        </a:spcAft>
        <a:buChar char="»"/>
        <a:defRPr sz="1400">
          <a:solidFill>
            <a:srgbClr val="010163"/>
          </a:solidFill>
          <a:latin typeface="+mn-lt"/>
          <a:cs typeface="+mn-cs"/>
        </a:defRPr>
      </a:lvl7pPr>
      <a:lvl8pPr marL="3429000" indent="-228600" algn="l" rtl="0" fontAlgn="base">
        <a:spcBef>
          <a:spcPct val="20000"/>
        </a:spcBef>
        <a:spcAft>
          <a:spcPct val="0"/>
        </a:spcAft>
        <a:buChar char="»"/>
        <a:defRPr sz="1400">
          <a:solidFill>
            <a:srgbClr val="010163"/>
          </a:solidFill>
          <a:latin typeface="+mn-lt"/>
          <a:cs typeface="+mn-cs"/>
        </a:defRPr>
      </a:lvl8pPr>
      <a:lvl9pPr marL="3886200" indent="-228600" algn="l" rtl="0" fontAlgn="base">
        <a:spcBef>
          <a:spcPct val="20000"/>
        </a:spcBef>
        <a:spcAft>
          <a:spcPct val="0"/>
        </a:spcAft>
        <a:buChar char="»"/>
        <a:defRPr sz="1400">
          <a:solidFill>
            <a:srgbClr val="010163"/>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t-EE" smtClean="0"/>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500150F-703C-4EFB-8395-E038360C039A}" type="datetimeFigureOut">
              <a:rPr lang="et-EE"/>
              <a:pPr>
                <a:defRPr/>
              </a:pPr>
              <a:t>2.07.2012</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237C9E-DADF-4D5B-9778-538657EBB384}"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22" name="Picture 8" descr="EVP_seminar_ppt"/>
          <p:cNvPicPr>
            <a:picLocks noChangeAspect="1" noChangeArrowheads="1"/>
          </p:cNvPicPr>
          <p:nvPr userDrawn="1"/>
        </p:nvPicPr>
        <p:blipFill>
          <a:blip r:embed="rId9" cstate="print"/>
          <a:srcRect/>
          <a:stretch>
            <a:fillRect/>
          </a:stretch>
        </p:blipFill>
        <p:spPr bwMode="auto">
          <a:xfrm>
            <a:off x="-3175" y="-15875"/>
            <a:ext cx="9147175" cy="687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7.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Microsoft_Office_Excel_97-2003_Worksheet12.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3.xl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14.xl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15.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97-2003_Worksheet16.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17.xls"/><Relationship Id="rId2" Type="http://schemas.openxmlformats.org/officeDocument/2006/relationships/slideLayout" Target="../slideLayouts/slideLayout15.xml"/><Relationship Id="rId1" Type="http://schemas.openxmlformats.org/officeDocument/2006/relationships/vmlDrawing" Target="../drawings/vmlDrawing2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tralbaltic.eu/programm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Esileht_Uuring1_ppt"/>
          <p:cNvPicPr>
            <a:picLocks noChangeAspect="1" noChangeArrowheads="1"/>
          </p:cNvPicPr>
          <p:nvPr/>
        </p:nvPicPr>
        <p:blipFill>
          <a:blip r:embed="rId2" cstate="print"/>
          <a:srcRect/>
          <a:stretch>
            <a:fillRect/>
          </a:stretch>
        </p:blipFill>
        <p:spPr bwMode="auto">
          <a:xfrm>
            <a:off x="0" y="-12700"/>
            <a:ext cx="9139238" cy="6880225"/>
          </a:xfrm>
          <a:prstGeom prst="rect">
            <a:avLst/>
          </a:prstGeom>
          <a:noFill/>
          <a:ln w="9525">
            <a:noFill/>
            <a:miter lim="800000"/>
            <a:headEnd/>
            <a:tailEnd/>
          </a:ln>
        </p:spPr>
      </p:pic>
      <p:sp>
        <p:nvSpPr>
          <p:cNvPr id="40962" name="Text Box 5"/>
          <p:cNvSpPr txBox="1">
            <a:spLocks noChangeArrowheads="1"/>
          </p:cNvSpPr>
          <p:nvPr/>
        </p:nvSpPr>
        <p:spPr bwMode="auto">
          <a:xfrm>
            <a:off x="2555875" y="4508500"/>
            <a:ext cx="5832475" cy="581025"/>
          </a:xfrm>
          <a:prstGeom prst="rect">
            <a:avLst/>
          </a:prstGeom>
          <a:noFill/>
          <a:ln w="9525">
            <a:noFill/>
            <a:miter lim="800000"/>
            <a:headEnd/>
            <a:tailEnd/>
          </a:ln>
        </p:spPr>
        <p:txBody>
          <a:bodyPr>
            <a:spAutoFit/>
          </a:bodyPr>
          <a:lstStyle/>
          <a:p>
            <a:r>
              <a:rPr lang="et-EE" sz="1600" b="1">
                <a:latin typeface="Cambria" pitchFamily="18" charset="0"/>
              </a:rPr>
              <a:t>Client: </a:t>
            </a:r>
            <a:r>
              <a:rPr lang="en-GB" sz="1600">
                <a:solidFill>
                  <a:srgbClr val="224444"/>
                </a:solidFill>
                <a:latin typeface="Cambria" pitchFamily="18" charset="0"/>
                <a:cs typeface="Times New Roman" pitchFamily="18" charset="0"/>
              </a:rPr>
              <a:t>Tallinn Enterprise Board</a:t>
            </a:r>
            <a:r>
              <a:rPr lang="et-EE" sz="1600">
                <a:latin typeface="Cambria" pitchFamily="18" charset="0"/>
              </a:rPr>
              <a:t> </a:t>
            </a:r>
          </a:p>
          <a:p>
            <a:r>
              <a:rPr lang="et-EE" sz="1600" b="1">
                <a:latin typeface="Cambria" pitchFamily="18" charset="0"/>
              </a:rPr>
              <a:t>Executor: </a:t>
            </a:r>
            <a:r>
              <a:rPr lang="et-EE" sz="1600">
                <a:latin typeface="Cambria" pitchFamily="18" charset="0"/>
              </a:rPr>
              <a:t>HeiVäl Consulting and project expert group</a:t>
            </a:r>
            <a:endParaRPr lang="en-GB" sz="1600">
              <a:latin typeface="Cambria" pitchFamily="18" charset="0"/>
            </a:endParaRPr>
          </a:p>
        </p:txBody>
      </p:sp>
      <p:sp>
        <p:nvSpPr>
          <p:cNvPr id="40963" name="Text Box 6"/>
          <p:cNvSpPr txBox="1">
            <a:spLocks noChangeArrowheads="1"/>
          </p:cNvSpPr>
          <p:nvPr/>
        </p:nvSpPr>
        <p:spPr bwMode="auto">
          <a:xfrm>
            <a:off x="2555875" y="2574925"/>
            <a:ext cx="5832475" cy="1600438"/>
          </a:xfrm>
          <a:prstGeom prst="rect">
            <a:avLst/>
          </a:prstGeom>
          <a:noFill/>
          <a:ln w="9525">
            <a:noFill/>
            <a:miter lim="800000"/>
            <a:headEnd/>
            <a:tailEnd/>
          </a:ln>
        </p:spPr>
        <p:txBody>
          <a:bodyPr>
            <a:spAutoFit/>
          </a:bodyPr>
          <a:lstStyle/>
          <a:p>
            <a:r>
              <a:rPr lang="en-GB" sz="2000" b="1" dirty="0">
                <a:solidFill>
                  <a:srgbClr val="C00000"/>
                </a:solidFill>
              </a:rPr>
              <a:t>Analysis of human resources key competences </a:t>
            </a:r>
            <a:r>
              <a:rPr lang="en-GB" sz="2000" b="1" dirty="0" smtClean="0">
                <a:solidFill>
                  <a:srgbClr val="C00000"/>
                </a:solidFill>
              </a:rPr>
              <a:t>and their development possibilities in </a:t>
            </a:r>
            <a:r>
              <a:rPr lang="en-GB" sz="2000" b="1" dirty="0">
                <a:solidFill>
                  <a:srgbClr val="C00000"/>
                </a:solidFill>
              </a:rPr>
              <a:t>the </a:t>
            </a:r>
            <a:r>
              <a:rPr lang="en-GB" sz="2000" b="1" dirty="0" err="1">
                <a:solidFill>
                  <a:srgbClr val="C00000"/>
                </a:solidFill>
              </a:rPr>
              <a:t>mechatronics</a:t>
            </a:r>
            <a:r>
              <a:rPr lang="en-GB" sz="2000" b="1" dirty="0">
                <a:solidFill>
                  <a:srgbClr val="C00000"/>
                </a:solidFill>
              </a:rPr>
              <a:t> </a:t>
            </a:r>
            <a:r>
              <a:rPr lang="en-GB" sz="2000" b="1" dirty="0" smtClean="0">
                <a:solidFill>
                  <a:srgbClr val="C00000"/>
                </a:solidFill>
              </a:rPr>
              <a:t>field</a:t>
            </a:r>
            <a:endParaRPr lang="en-GB" sz="2000" b="1" dirty="0">
              <a:solidFill>
                <a:srgbClr val="C00000"/>
              </a:solidFill>
            </a:endParaRPr>
          </a:p>
          <a:p>
            <a:endParaRPr lang="en-GB" sz="2000" b="1" dirty="0">
              <a:solidFill>
                <a:srgbClr val="C00000"/>
              </a:solidFill>
            </a:endParaRPr>
          </a:p>
          <a:p>
            <a:r>
              <a:rPr lang="en-GB" b="1" dirty="0">
                <a:solidFill>
                  <a:srgbClr val="CC0000"/>
                </a:solidFill>
                <a:latin typeface="Cambria" pitchFamily="18" charset="0"/>
              </a:rPr>
              <a:t>INNOREG </a:t>
            </a:r>
            <a:r>
              <a:rPr lang="et-EE" b="1" dirty="0">
                <a:solidFill>
                  <a:srgbClr val="CC0000"/>
                </a:solidFill>
                <a:latin typeface="Cambria" pitchFamily="18" charset="0"/>
              </a:rPr>
              <a:t>project</a:t>
            </a:r>
            <a:endParaRPr lang="en-GB" b="1" dirty="0">
              <a:solidFill>
                <a:srgbClr val="CC0000"/>
              </a:solidFill>
              <a:latin typeface="Cambria" pitchFamily="18" charset="0"/>
            </a:endParaRPr>
          </a:p>
        </p:txBody>
      </p:sp>
      <p:sp>
        <p:nvSpPr>
          <p:cNvPr id="40964" name="Text Box 6"/>
          <p:cNvSpPr txBox="1">
            <a:spLocks noChangeArrowheads="1"/>
          </p:cNvSpPr>
          <p:nvPr/>
        </p:nvSpPr>
        <p:spPr bwMode="auto">
          <a:xfrm>
            <a:off x="3203575" y="5589588"/>
            <a:ext cx="5761038" cy="522287"/>
          </a:xfrm>
          <a:prstGeom prst="rect">
            <a:avLst/>
          </a:prstGeom>
          <a:noFill/>
          <a:ln w="3175">
            <a:noFill/>
            <a:miter lim="800000"/>
            <a:headEnd/>
            <a:tailEnd/>
          </a:ln>
        </p:spPr>
        <p:txBody>
          <a:bodyPr>
            <a:spAutoFit/>
          </a:bodyPr>
          <a:lstStyle/>
          <a:p>
            <a:pPr algn="r" eaLnBrk="0" hangingPunct="0">
              <a:spcBef>
                <a:spcPts val="600"/>
              </a:spcBef>
            </a:pPr>
            <a:r>
              <a:rPr lang="et-EE" sz="1400">
                <a:latin typeface="Times New Roman" pitchFamily="18" charset="0"/>
                <a:cs typeface="Times New Roman" pitchFamily="18" charset="0"/>
              </a:rPr>
              <a:t>HeiVäl Consulting</a:t>
            </a:r>
            <a:br>
              <a:rPr lang="et-EE" sz="1400">
                <a:latin typeface="Times New Roman" pitchFamily="18" charset="0"/>
                <a:cs typeface="Times New Roman" pitchFamily="18" charset="0"/>
              </a:rPr>
            </a:br>
            <a:r>
              <a:rPr lang="et-EE" sz="1400">
                <a:latin typeface="Times New Roman" pitchFamily="18" charset="0"/>
                <a:cs typeface="Times New Roman" pitchFamily="18" charset="0"/>
              </a:rPr>
              <a:t>Kollane 8/10-7, 10147 Tallinn    info@heival.ee      www.heival.ee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GB" dirty="0" smtClean="0"/>
              <a:t>OVERVIEW OF THE STUDY </a:t>
            </a:r>
            <a:br>
              <a:rPr lang="en-GB" dirty="0" smtClean="0"/>
            </a:br>
            <a:r>
              <a:rPr lang="en-GB" sz="2000" dirty="0" smtClean="0"/>
              <a:t>Structure of the report</a:t>
            </a:r>
            <a:endParaRPr lang="et-EE" sz="2000" dirty="0" smtClean="0"/>
          </a:p>
        </p:txBody>
      </p:sp>
      <p:sp>
        <p:nvSpPr>
          <p:cNvPr id="52226" name="Rectangle 3"/>
          <p:cNvSpPr>
            <a:spLocks noGrp="1" noChangeArrowheads="1"/>
          </p:cNvSpPr>
          <p:nvPr>
            <p:ph idx="1"/>
          </p:nvPr>
        </p:nvSpPr>
        <p:spPr>
          <a:xfrm>
            <a:off x="314325" y="1412875"/>
            <a:ext cx="8434139" cy="4713288"/>
          </a:xfrm>
        </p:spPr>
        <p:txBody>
          <a:bodyPr/>
          <a:lstStyle/>
          <a:p>
            <a:pPr marL="0" indent="0" algn="just">
              <a:lnSpc>
                <a:spcPct val="90000"/>
              </a:lnSpc>
              <a:spcBef>
                <a:spcPct val="0"/>
              </a:spcBef>
              <a:buFontTx/>
              <a:buNone/>
            </a:pPr>
            <a:r>
              <a:rPr lang="en-US" b="1" dirty="0" smtClean="0">
                <a:solidFill>
                  <a:srgbClr val="FF6600"/>
                </a:solidFill>
              </a:rPr>
              <a:t>The study report is based on the structure of the two questionnaires that were the basis for the survey </a:t>
            </a:r>
            <a:r>
              <a:rPr lang="en-US" dirty="0" smtClean="0"/>
              <a:t>and the results are divided into categories as follows:   </a:t>
            </a:r>
          </a:p>
          <a:p>
            <a:pPr>
              <a:lnSpc>
                <a:spcPct val="90000"/>
              </a:lnSpc>
              <a:spcBef>
                <a:spcPct val="0"/>
              </a:spcBef>
            </a:pPr>
            <a:r>
              <a:rPr lang="en-US" dirty="0" smtClean="0"/>
              <a:t>Characterization of the sample</a:t>
            </a:r>
          </a:p>
          <a:p>
            <a:pPr>
              <a:lnSpc>
                <a:spcPct val="90000"/>
              </a:lnSpc>
              <a:spcBef>
                <a:spcPct val="0"/>
              </a:spcBef>
            </a:pPr>
            <a:r>
              <a:rPr lang="en-US" dirty="0" smtClean="0"/>
              <a:t>Companies’ needs for competences in the </a:t>
            </a:r>
            <a:r>
              <a:rPr lang="en-US" dirty="0" err="1" smtClean="0"/>
              <a:t>mechatronics</a:t>
            </a:r>
            <a:r>
              <a:rPr lang="en-US" dirty="0" smtClean="0"/>
              <a:t> field today</a:t>
            </a:r>
          </a:p>
          <a:p>
            <a:pPr>
              <a:lnSpc>
                <a:spcPct val="90000"/>
              </a:lnSpc>
              <a:spcBef>
                <a:spcPts val="25"/>
              </a:spcBef>
            </a:pPr>
            <a:r>
              <a:rPr lang="en-US" dirty="0" smtClean="0"/>
              <a:t>Companies’ needs for competences in the </a:t>
            </a:r>
            <a:r>
              <a:rPr lang="en-US" dirty="0" err="1" smtClean="0"/>
              <a:t>mechatronics</a:t>
            </a:r>
            <a:r>
              <a:rPr lang="en-US" dirty="0" smtClean="0"/>
              <a:t> field in 3 to 5 years</a:t>
            </a:r>
          </a:p>
          <a:p>
            <a:pPr>
              <a:lnSpc>
                <a:spcPct val="90000"/>
              </a:lnSpc>
              <a:spcBef>
                <a:spcPts val="25"/>
              </a:spcBef>
            </a:pPr>
            <a:r>
              <a:rPr lang="en-US" dirty="0" smtClean="0"/>
              <a:t>Competences in the </a:t>
            </a:r>
            <a:r>
              <a:rPr lang="en-US" dirty="0" err="1" smtClean="0"/>
              <a:t>mechatronics</a:t>
            </a:r>
            <a:r>
              <a:rPr lang="en-US" dirty="0" smtClean="0"/>
              <a:t> field taught by educational institutions today </a:t>
            </a:r>
          </a:p>
          <a:p>
            <a:pPr>
              <a:lnSpc>
                <a:spcPct val="90000"/>
              </a:lnSpc>
              <a:spcBef>
                <a:spcPts val="25"/>
              </a:spcBef>
            </a:pPr>
            <a:r>
              <a:rPr lang="en-US" dirty="0" smtClean="0"/>
              <a:t>Competences in the </a:t>
            </a:r>
            <a:r>
              <a:rPr lang="en-US" dirty="0" err="1" smtClean="0"/>
              <a:t>mechatronics</a:t>
            </a:r>
            <a:r>
              <a:rPr lang="en-US" dirty="0" smtClean="0"/>
              <a:t> field taught by educational institutions in 3 to 5 years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357158" y="1571612"/>
            <a:ext cx="8507412" cy="4659330"/>
          </a:xfrm>
        </p:spPr>
        <p:txBody>
          <a:bodyPr/>
          <a:lstStyle/>
          <a:p>
            <a:pPr marL="0" indent="0" algn="just">
              <a:buFontTx/>
              <a:buNone/>
            </a:pPr>
            <a:r>
              <a:rPr lang="en-GB" sz="2000" dirty="0" smtClean="0"/>
              <a:t>The study on the key human resource competences in the </a:t>
            </a:r>
            <a:r>
              <a:rPr lang="en-GB" sz="2000" dirty="0" err="1" smtClean="0"/>
              <a:t>mechatronics</a:t>
            </a:r>
            <a:r>
              <a:rPr lang="en-GB" sz="2000" dirty="0" smtClean="0"/>
              <a:t> field in the North-Estonia and South-Finland region was </a:t>
            </a:r>
            <a:r>
              <a:rPr lang="en-GB" sz="2000" dirty="0" smtClean="0">
                <a:cs typeface="Times New Roman" pitchFamily="18" charset="0"/>
              </a:rPr>
              <a:t>commissioned by the Tallinn Enterprise Board and compiled by </a:t>
            </a:r>
            <a:r>
              <a:rPr lang="en-GB" sz="2000" dirty="0" err="1" smtClean="0">
                <a:cs typeface="Times New Roman" pitchFamily="18" charset="0"/>
              </a:rPr>
              <a:t>HeiVäl</a:t>
            </a:r>
            <a:r>
              <a:rPr lang="en-GB" sz="2000" dirty="0" smtClean="0">
                <a:cs typeface="Times New Roman" pitchFamily="18" charset="0"/>
              </a:rPr>
              <a:t> Consulting</a:t>
            </a:r>
            <a:r>
              <a:rPr lang="en-GB" sz="2000" dirty="0" smtClean="0"/>
              <a:t>. The basis for executing the study was the initial assignment established by the client and the information provided at meetings, as well as the questionnaire </a:t>
            </a:r>
            <a:r>
              <a:rPr lang="et-EE" sz="2000" dirty="0" smtClean="0"/>
              <a:t>developed</a:t>
            </a:r>
            <a:r>
              <a:rPr lang="en-GB" sz="2000" dirty="0" smtClean="0"/>
              <a:t> by the executor in cooperation with the</a:t>
            </a:r>
            <a:r>
              <a:rPr lang="et-EE" sz="2000" dirty="0" smtClean="0"/>
              <a:t> expert group.</a:t>
            </a:r>
            <a:r>
              <a:rPr lang="en-GB" sz="2000" dirty="0" smtClean="0"/>
              <a:t> </a:t>
            </a:r>
            <a:r>
              <a:rPr lang="et-EE" sz="2000" dirty="0" smtClean="0"/>
              <a:t>The companies were interviewed by the employees of </a:t>
            </a:r>
            <a:r>
              <a:rPr lang="en-GB" sz="2000" dirty="0" err="1" smtClean="0"/>
              <a:t>HeiVäl</a:t>
            </a:r>
            <a:r>
              <a:rPr lang="en-GB" sz="2000" dirty="0" smtClean="0"/>
              <a:t> Consulting </a:t>
            </a:r>
            <a:r>
              <a:rPr lang="et-EE" sz="2000" dirty="0" smtClean="0"/>
              <a:t>and</a:t>
            </a:r>
            <a:r>
              <a:rPr lang="en-GB" sz="2000" dirty="0" smtClean="0"/>
              <a:t> </a:t>
            </a:r>
            <a:r>
              <a:rPr lang="en-GB" sz="2000" dirty="0" err="1" smtClean="0"/>
              <a:t>Koneteknologiakeskus</a:t>
            </a:r>
            <a:r>
              <a:rPr lang="en-GB" sz="2000" dirty="0" smtClean="0"/>
              <a:t> Turku OY. </a:t>
            </a:r>
          </a:p>
          <a:p>
            <a:pPr marL="0" indent="0" algn="just">
              <a:buFontTx/>
              <a:buNone/>
            </a:pPr>
            <a:endParaRPr lang="en-GB" sz="2000" dirty="0" smtClean="0"/>
          </a:p>
          <a:p>
            <a:pPr marL="0" indent="0" algn="just">
              <a:spcBef>
                <a:spcPct val="0"/>
              </a:spcBef>
              <a:buFontTx/>
              <a:buNone/>
            </a:pPr>
            <a:r>
              <a:rPr lang="en-GB" sz="2000" dirty="0" smtClean="0"/>
              <a:t>The study was executed by a working group of </a:t>
            </a:r>
            <a:r>
              <a:rPr lang="en-GB" sz="2000" dirty="0" err="1" smtClean="0"/>
              <a:t>HeiVäl</a:t>
            </a:r>
            <a:r>
              <a:rPr lang="en-GB" sz="2000" dirty="0" smtClean="0"/>
              <a:t> Consulting consultants, including the following:</a:t>
            </a:r>
            <a:r>
              <a:rPr lang="et-EE" sz="2000" dirty="0" smtClean="0"/>
              <a:t> </a:t>
            </a:r>
          </a:p>
          <a:p>
            <a:pPr marL="0" indent="0" algn="just">
              <a:spcBef>
                <a:spcPct val="0"/>
              </a:spcBef>
              <a:buFontTx/>
              <a:buNone/>
            </a:pPr>
            <a:r>
              <a:rPr lang="en-GB" sz="2000" dirty="0" smtClean="0"/>
              <a:t>Kaido Väljaots – consultant in the cluster field; </a:t>
            </a:r>
          </a:p>
          <a:p>
            <a:pPr marL="0" indent="0" algn="just">
              <a:spcBef>
                <a:spcPct val="0"/>
              </a:spcBef>
              <a:buFontTx/>
              <a:buNone/>
            </a:pPr>
            <a:r>
              <a:rPr lang="en-GB" sz="2000" dirty="0" smtClean="0"/>
              <a:t>Tõnu Hein – technology consultant.</a:t>
            </a:r>
          </a:p>
          <a:p>
            <a:pPr marL="0" indent="0" algn="just">
              <a:spcBef>
                <a:spcPct val="0"/>
              </a:spcBef>
              <a:buFontTx/>
              <a:buNone/>
            </a:pPr>
            <a:r>
              <a:rPr lang="en-GB" sz="2000" dirty="0" smtClean="0"/>
              <a:t>Ülly Aun – </a:t>
            </a:r>
            <a:r>
              <a:rPr lang="et-EE" sz="2000" dirty="0" smtClean="0"/>
              <a:t>project manager for the study</a:t>
            </a:r>
            <a:r>
              <a:rPr lang="en-GB" sz="2000" dirty="0" smtClean="0"/>
              <a:t>.</a:t>
            </a:r>
          </a:p>
          <a:p>
            <a:pPr marL="0" indent="0">
              <a:buFontTx/>
              <a:buNone/>
            </a:pPr>
            <a:endParaRPr lang="en-GB" sz="2000" dirty="0" smtClean="0"/>
          </a:p>
        </p:txBody>
      </p:sp>
      <p:sp>
        <p:nvSpPr>
          <p:cNvPr id="53250" name="Title 2"/>
          <p:cNvSpPr>
            <a:spLocks noGrp="1"/>
          </p:cNvSpPr>
          <p:nvPr>
            <p:ph type="title"/>
          </p:nvPr>
        </p:nvSpPr>
        <p:spPr/>
        <p:txBody>
          <a:bodyPr/>
          <a:lstStyle/>
          <a:p>
            <a:r>
              <a:rPr lang="et-EE" dirty="0" smtClean="0"/>
              <a:t>OVERVIEW OF THE STUDY </a:t>
            </a:r>
            <a:br>
              <a:rPr lang="et-EE" dirty="0" smtClean="0"/>
            </a:br>
            <a:r>
              <a:rPr lang="et-EE" sz="2000" dirty="0" smtClean="0"/>
              <a:t>Client and executor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t-EE" dirty="0" smtClean="0"/>
              <a:t>OVERVIEW OF THE STUDY RESULTS</a:t>
            </a:r>
            <a:r>
              <a:rPr lang="et-EE" b="0" dirty="0" smtClean="0"/>
              <a:t> </a:t>
            </a:r>
            <a:r>
              <a:rPr lang="en-US" dirty="0" smtClean="0"/>
              <a:t/>
            </a:r>
            <a:br>
              <a:rPr lang="en-US" dirty="0" smtClean="0"/>
            </a:br>
            <a:r>
              <a:rPr lang="et-EE" sz="2000" dirty="0" smtClean="0"/>
              <a:t>Introduction</a:t>
            </a:r>
          </a:p>
        </p:txBody>
      </p:sp>
      <p:sp>
        <p:nvSpPr>
          <p:cNvPr id="54274" name="Rectangle 3"/>
          <p:cNvSpPr>
            <a:spLocks noGrp="1" noChangeArrowheads="1"/>
          </p:cNvSpPr>
          <p:nvPr>
            <p:ph idx="1"/>
          </p:nvPr>
        </p:nvSpPr>
        <p:spPr>
          <a:xfrm>
            <a:off x="357158" y="1643050"/>
            <a:ext cx="8501122" cy="4554551"/>
          </a:xfrm>
        </p:spPr>
        <p:txBody>
          <a:bodyPr/>
          <a:lstStyle/>
          <a:p>
            <a:pPr marL="0" indent="0" algn="just">
              <a:buFontTx/>
              <a:buNone/>
            </a:pPr>
            <a:r>
              <a:rPr lang="en-US" dirty="0" smtClean="0"/>
              <a:t>This study was motivated by the need to clarify the needs of companies in the </a:t>
            </a:r>
            <a:r>
              <a:rPr lang="en-US" dirty="0" err="1" smtClean="0"/>
              <a:t>mechatronics</a:t>
            </a:r>
            <a:r>
              <a:rPr lang="en-US" dirty="0" smtClean="0"/>
              <a:t> field in North-Estonia and South-Finland related to </a:t>
            </a:r>
            <a:r>
              <a:rPr lang="et-EE" dirty="0" smtClean="0"/>
              <a:t>development of</a:t>
            </a:r>
            <a:r>
              <a:rPr lang="en-US" dirty="0" smtClean="0"/>
              <a:t> the competences of production </a:t>
            </a:r>
            <a:r>
              <a:rPr lang="et-EE" dirty="0" smtClean="0"/>
              <a:t>employees</a:t>
            </a:r>
            <a:r>
              <a:rPr lang="en-US" dirty="0" smtClean="0"/>
              <a:t>.  </a:t>
            </a:r>
          </a:p>
          <a:p>
            <a:pPr marL="0" indent="0" algn="just">
              <a:buFontTx/>
              <a:buNone/>
            </a:pPr>
            <a:r>
              <a:rPr lang="en-US" b="1" dirty="0" smtClean="0">
                <a:solidFill>
                  <a:srgbClr val="FF6600"/>
                </a:solidFill>
              </a:rPr>
              <a:t> </a:t>
            </a:r>
          </a:p>
          <a:p>
            <a:pPr marL="0" indent="0" algn="just">
              <a:buFontTx/>
              <a:buNone/>
            </a:pPr>
            <a:r>
              <a:rPr lang="en-US" b="1" dirty="0" err="1" smtClean="0">
                <a:solidFill>
                  <a:srgbClr val="FF6600"/>
                </a:solidFill>
              </a:rPr>
              <a:t>Mechatronics</a:t>
            </a:r>
            <a:r>
              <a:rPr lang="en-US" b="1" dirty="0" smtClean="0">
                <a:solidFill>
                  <a:srgbClr val="FF6600"/>
                </a:solidFill>
              </a:rPr>
              <a:t> is a technical field dealing with interaction of mechanical, electronic and information systems </a:t>
            </a:r>
            <a:r>
              <a:rPr lang="en-US" dirty="0" smtClean="0"/>
              <a:t>(see figure 2 pg. 13). </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0" name="Object 156"/>
          <p:cNvGraphicFramePr>
            <a:graphicFrameLocks noChangeAspect="1"/>
          </p:cNvGraphicFramePr>
          <p:nvPr>
            <p:extLst>
              <p:ext uri="{D42A27DB-BD31-4B8C-83A1-F6EECF244321}">
                <p14:modId xmlns="" xmlns:p14="http://schemas.microsoft.com/office/powerpoint/2010/main" val="3287391248"/>
              </p:ext>
            </p:extLst>
          </p:nvPr>
        </p:nvGraphicFramePr>
        <p:xfrm>
          <a:off x="0" y="0"/>
          <a:ext cx="914400" cy="198438"/>
        </p:xfrm>
        <a:graphic>
          <a:graphicData uri="http://schemas.openxmlformats.org/presentationml/2006/ole">
            <p:oleObj spid="_x0000_s1239" name="Equation" r:id="rId4" imgW="435285" imgH="677109" progId="">
              <p:embed/>
            </p:oleObj>
          </a:graphicData>
        </a:graphic>
      </p:graphicFrame>
      <p:sp>
        <p:nvSpPr>
          <p:cNvPr id="1182" name="Rectangle 12"/>
          <p:cNvSpPr>
            <a:spLocks noGrp="1" noChangeArrowheads="1"/>
          </p:cNvSpPr>
          <p:nvPr>
            <p:ph idx="1"/>
          </p:nvPr>
        </p:nvSpPr>
        <p:spPr>
          <a:xfrm>
            <a:off x="6444050" y="5984016"/>
            <a:ext cx="2627312" cy="574675"/>
          </a:xfrm>
        </p:spPr>
        <p:txBody>
          <a:bodyPr/>
          <a:lstStyle/>
          <a:p>
            <a:pPr algn="r" eaLnBrk="1" hangingPunct="1">
              <a:lnSpc>
                <a:spcPct val="90000"/>
              </a:lnSpc>
              <a:buFontTx/>
              <a:buNone/>
            </a:pPr>
            <a:r>
              <a:rPr lang="en-US" sz="1000" smtClean="0"/>
              <a:t>Source: TUT, with HeiVäl Consulting additions</a:t>
            </a:r>
          </a:p>
        </p:txBody>
      </p:sp>
      <p:sp>
        <p:nvSpPr>
          <p:cNvPr id="1183" name="Rectangle 13"/>
          <p:cNvSpPr>
            <a:spLocks noGrp="1" noChangeArrowheads="1"/>
          </p:cNvSpPr>
          <p:nvPr>
            <p:ph type="title"/>
          </p:nvPr>
        </p:nvSpPr>
        <p:spPr>
          <a:xfrm>
            <a:off x="323850" y="260350"/>
            <a:ext cx="8351838" cy="865188"/>
          </a:xfrm>
        </p:spPr>
        <p:txBody>
          <a:bodyPr/>
          <a:lstStyle/>
          <a:p>
            <a:pPr eaLnBrk="1" hangingPunct="1"/>
            <a:r>
              <a:rPr lang="et-EE" dirty="0" smtClean="0">
                <a:solidFill>
                  <a:srgbClr val="262673"/>
                </a:solidFill>
              </a:rPr>
              <a:t>OVERVIEW OF THE STUDY RESULTS </a:t>
            </a:r>
            <a:br>
              <a:rPr lang="et-EE" dirty="0" smtClean="0">
                <a:solidFill>
                  <a:srgbClr val="262673"/>
                </a:solidFill>
              </a:rPr>
            </a:br>
            <a:r>
              <a:rPr lang="et-EE" sz="2000" dirty="0" smtClean="0">
                <a:solidFill>
                  <a:srgbClr val="262673"/>
                </a:solidFill>
              </a:rPr>
              <a:t>Areas of competency in the mechatronics field</a:t>
            </a:r>
            <a:endParaRPr lang="et-EE" sz="2000" dirty="0" smtClean="0">
              <a:solidFill>
                <a:srgbClr val="FF0000"/>
              </a:solidFill>
            </a:endParaRPr>
          </a:p>
        </p:txBody>
      </p:sp>
      <p:sp>
        <p:nvSpPr>
          <p:cNvPr id="1184" name="Rectangle 2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r>
              <a:rPr lang="en-US"/>
              <a:t/>
            </a:r>
            <a:br>
              <a:rPr lang="en-US"/>
            </a:br>
            <a:endParaRPr lang="en-US"/>
          </a:p>
          <a:p>
            <a:pPr eaLnBrk="0" hangingPunct="0"/>
            <a:endParaRPr lang="en-US"/>
          </a:p>
        </p:txBody>
      </p:sp>
      <p:sp>
        <p:nvSpPr>
          <p:cNvPr id="1185" name="Rectangle 2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t-EE" sz="1100">
              <a:latin typeface="Calibri" pitchFamily="34" charset="0"/>
              <a:ea typeface="Calibri" pitchFamily="34" charset="0"/>
              <a:cs typeface="Times New Roman" pitchFamily="18" charset="0"/>
            </a:endParaRPr>
          </a:p>
          <a:p>
            <a:pPr eaLnBrk="0" hangingPunct="0"/>
            <a:r>
              <a:rPr lang="et-EE" sz="1100">
                <a:latin typeface="Calibri" pitchFamily="34" charset="0"/>
                <a:ea typeface="Calibri" pitchFamily="34" charset="0"/>
                <a:cs typeface="Times New Roman" pitchFamily="18" charset="0"/>
              </a:rPr>
              <a:t>                                                            </a:t>
            </a:r>
            <a:endParaRPr lang="et-EE">
              <a:ea typeface="Calibri" pitchFamily="34" charset="0"/>
              <a:cs typeface="Times New Roman" pitchFamily="18" charset="0"/>
            </a:endParaRPr>
          </a:p>
        </p:txBody>
      </p:sp>
      <p:sp>
        <p:nvSpPr>
          <p:cNvPr id="1186" name="Oval 4"/>
          <p:cNvSpPr>
            <a:spLocks noChangeArrowheads="1"/>
          </p:cNvSpPr>
          <p:nvPr/>
        </p:nvSpPr>
        <p:spPr bwMode="auto">
          <a:xfrm>
            <a:off x="3492500" y="1001713"/>
            <a:ext cx="4392613" cy="4367212"/>
          </a:xfrm>
          <a:prstGeom prst="ellipse">
            <a:avLst/>
          </a:prstGeom>
          <a:noFill/>
          <a:ln w="9525" algn="ctr">
            <a:noFill/>
            <a:round/>
            <a:headEnd/>
            <a:tailEnd/>
          </a:ln>
        </p:spPr>
        <p:txBody>
          <a:bodyPr wrap="none" anchor="ctr"/>
          <a:lstStyle/>
          <a:p>
            <a:endParaRPr lang="et-EE"/>
          </a:p>
        </p:txBody>
      </p:sp>
      <p:sp>
        <p:nvSpPr>
          <p:cNvPr id="1187" name="Oval 5"/>
          <p:cNvSpPr>
            <a:spLocks noChangeArrowheads="1"/>
          </p:cNvSpPr>
          <p:nvPr/>
        </p:nvSpPr>
        <p:spPr bwMode="auto">
          <a:xfrm>
            <a:off x="3492500" y="981075"/>
            <a:ext cx="4359275" cy="4387850"/>
          </a:xfrm>
          <a:prstGeom prst="ellipse">
            <a:avLst/>
          </a:prstGeom>
          <a:noFill/>
          <a:ln w="9525" algn="ctr">
            <a:noFill/>
            <a:round/>
            <a:headEnd/>
            <a:tailEnd/>
          </a:ln>
        </p:spPr>
        <p:txBody>
          <a:bodyPr wrap="none" anchor="ctr"/>
          <a:lstStyle/>
          <a:p>
            <a:endParaRPr lang="et-EE"/>
          </a:p>
        </p:txBody>
      </p:sp>
      <p:sp>
        <p:nvSpPr>
          <p:cNvPr id="1189" name="TextBox 9"/>
          <p:cNvSpPr txBox="1">
            <a:spLocks noChangeArrowheads="1"/>
          </p:cNvSpPr>
          <p:nvPr/>
        </p:nvSpPr>
        <p:spPr bwMode="auto">
          <a:xfrm>
            <a:off x="1785918" y="5143512"/>
            <a:ext cx="1836738" cy="461665"/>
          </a:xfrm>
          <a:prstGeom prst="rect">
            <a:avLst/>
          </a:prstGeom>
          <a:noFill/>
          <a:ln w="6350">
            <a:solidFill>
              <a:schemeClr val="tx1"/>
            </a:solidFill>
            <a:miter lim="800000"/>
            <a:headEnd/>
            <a:tailEnd/>
          </a:ln>
        </p:spPr>
        <p:txBody>
          <a:bodyPr>
            <a:spAutoFit/>
          </a:bodyPr>
          <a:lstStyle/>
          <a:p>
            <a:r>
              <a:rPr lang="et-EE" sz="1200" dirty="0" smtClean="0">
                <a:solidFill>
                  <a:srgbClr val="002060"/>
                </a:solidFill>
              </a:rPr>
              <a:t>PERSONAL </a:t>
            </a:r>
            <a:r>
              <a:rPr lang="et-EE" sz="1200" dirty="0">
                <a:solidFill>
                  <a:srgbClr val="002060"/>
                </a:solidFill>
              </a:rPr>
              <a:t>AND </a:t>
            </a:r>
            <a:endParaRPr lang="et-EE" sz="1200" dirty="0" smtClean="0">
              <a:solidFill>
                <a:srgbClr val="002060"/>
              </a:solidFill>
            </a:endParaRPr>
          </a:p>
          <a:p>
            <a:r>
              <a:rPr lang="et-EE" sz="1200" dirty="0" smtClean="0">
                <a:solidFill>
                  <a:srgbClr val="002060"/>
                </a:solidFill>
              </a:rPr>
              <a:t>TEAM </a:t>
            </a:r>
            <a:r>
              <a:rPr lang="et-EE" sz="1200" dirty="0">
                <a:solidFill>
                  <a:srgbClr val="002060"/>
                </a:solidFill>
              </a:rPr>
              <a:t>SKILLS</a:t>
            </a:r>
          </a:p>
        </p:txBody>
      </p:sp>
      <p:sp>
        <p:nvSpPr>
          <p:cNvPr id="1190" name="TextBox 8"/>
          <p:cNvSpPr txBox="1">
            <a:spLocks noChangeArrowheads="1"/>
          </p:cNvSpPr>
          <p:nvPr/>
        </p:nvSpPr>
        <p:spPr bwMode="auto">
          <a:xfrm>
            <a:off x="395288" y="6165850"/>
            <a:ext cx="8353425" cy="366713"/>
          </a:xfrm>
          <a:prstGeom prst="rect">
            <a:avLst/>
          </a:prstGeom>
          <a:noFill/>
          <a:ln w="9525">
            <a:noFill/>
            <a:miter lim="800000"/>
            <a:headEnd/>
            <a:tailEnd/>
          </a:ln>
        </p:spPr>
        <p:txBody>
          <a:bodyPr>
            <a:spAutoFit/>
          </a:bodyPr>
          <a:lstStyle/>
          <a:p>
            <a:r>
              <a:rPr lang="et-EE" dirty="0">
                <a:solidFill>
                  <a:srgbClr val="010163"/>
                </a:solidFill>
              </a:rPr>
              <a:t>Figure 2. Areas of human resources competency in the mechatronics </a:t>
            </a:r>
            <a:r>
              <a:rPr lang="et-EE" dirty="0" smtClean="0">
                <a:solidFill>
                  <a:srgbClr val="010163"/>
                </a:solidFill>
              </a:rPr>
              <a:t>field.</a:t>
            </a:r>
            <a:endParaRPr lang="en-US" dirty="0">
              <a:solidFill>
                <a:srgbClr val="010163"/>
              </a:solidFill>
            </a:endParaRPr>
          </a:p>
        </p:txBody>
      </p:sp>
      <p:pic>
        <p:nvPicPr>
          <p:cNvPr id="8" name="Picture 7" descr="http://upload.wikimedia.org/wikipedia/commons/9/92/ANCA_MX7_CNC_Tool_Grinder.jpg"/>
          <p:cNvPicPr/>
          <p:nvPr/>
        </p:nvPicPr>
        <p:blipFill>
          <a:blip r:embed="rId5" cstate="print">
            <a:extLst/>
          </a:blip>
          <a:srcRect/>
          <a:stretch>
            <a:fillRect/>
          </a:stretch>
        </p:blipFill>
        <p:spPr bwMode="auto">
          <a:xfrm flipH="1">
            <a:off x="179512" y="1268760"/>
            <a:ext cx="3888432" cy="2552865"/>
          </a:xfrm>
          <a:prstGeom prst="rect">
            <a:avLst/>
          </a:prstGeom>
          <a:noFill/>
          <a:ln>
            <a:noFill/>
          </a:ln>
          <a:effectLst>
            <a:softEdge rad="127000"/>
          </a:effectLst>
        </p:spPr>
      </p:pic>
      <p:sp>
        <p:nvSpPr>
          <p:cNvPr id="26" name="TextBox 25"/>
          <p:cNvSpPr txBox="1"/>
          <p:nvPr/>
        </p:nvSpPr>
        <p:spPr>
          <a:xfrm>
            <a:off x="6200868" y="4582995"/>
            <a:ext cx="1440308" cy="646331"/>
          </a:xfrm>
          <a:prstGeom prst="rect">
            <a:avLst/>
          </a:prstGeom>
          <a:noFill/>
        </p:spPr>
        <p:txBody>
          <a:bodyPr wrap="square" rtlCol="0">
            <a:spAutoFit/>
          </a:bodyPr>
          <a:lstStyle/>
          <a:p>
            <a:r>
              <a:rPr lang="en-US" sz="1200" dirty="0"/>
              <a:t>Electro- </a:t>
            </a:r>
            <a:r>
              <a:rPr lang="en-US" sz="1200" dirty="0" smtClean="0"/>
              <a:t>and precision-mechanics</a:t>
            </a:r>
            <a:endParaRPr lang="et-EE" sz="1200" dirty="0"/>
          </a:p>
        </p:txBody>
      </p:sp>
      <p:sp>
        <p:nvSpPr>
          <p:cNvPr id="27" name="TextBox 26"/>
          <p:cNvSpPr txBox="1"/>
          <p:nvPr/>
        </p:nvSpPr>
        <p:spPr>
          <a:xfrm>
            <a:off x="4723347" y="4724660"/>
            <a:ext cx="1187649" cy="338554"/>
          </a:xfrm>
          <a:prstGeom prst="rect">
            <a:avLst/>
          </a:prstGeom>
          <a:noFill/>
        </p:spPr>
        <p:txBody>
          <a:bodyPr wrap="square" rtlCol="0">
            <a:spAutoFit/>
          </a:bodyPr>
          <a:lstStyle/>
          <a:p>
            <a:r>
              <a:rPr lang="en-US" sz="1600" dirty="0" smtClean="0"/>
              <a:t>CAD</a:t>
            </a:r>
            <a:r>
              <a:rPr lang="et-EE" sz="1600" dirty="0" smtClean="0"/>
              <a:t>/</a:t>
            </a:r>
            <a:r>
              <a:rPr lang="en-US" sz="1600" dirty="0" smtClean="0"/>
              <a:t>CAM</a:t>
            </a:r>
            <a:endParaRPr lang="et-EE" sz="1600" dirty="0"/>
          </a:p>
        </p:txBody>
      </p:sp>
      <p:sp>
        <p:nvSpPr>
          <p:cNvPr id="15" name="Oval 14"/>
          <p:cNvSpPr/>
          <p:nvPr/>
        </p:nvSpPr>
        <p:spPr bwMode="auto">
          <a:xfrm>
            <a:off x="3759199" y="1844777"/>
            <a:ext cx="4355531" cy="4321073"/>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nvGrpSpPr>
          <p:cNvPr id="4" name="Group 3"/>
          <p:cNvGrpSpPr/>
          <p:nvPr/>
        </p:nvGrpSpPr>
        <p:grpSpPr>
          <a:xfrm>
            <a:off x="3708400" y="1773238"/>
            <a:ext cx="4464050" cy="4464050"/>
            <a:chOff x="3708400" y="1773238"/>
            <a:chExt cx="4464050" cy="4464050"/>
          </a:xfrm>
        </p:grpSpPr>
        <p:sp>
          <p:nvSpPr>
            <p:cNvPr id="7" name="Donut 6"/>
            <p:cNvSpPr/>
            <p:nvPr/>
          </p:nvSpPr>
          <p:spPr bwMode="auto">
            <a:xfrm>
              <a:off x="3708400" y="1773238"/>
              <a:ext cx="4464050" cy="4464050"/>
            </a:xfrm>
            <a:prstGeom prst="donut">
              <a:avLst>
                <a:gd name="adj" fmla="val 1765"/>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txBody>
            <a:bodyPr wrap="none" anchor="ctr"/>
            <a:lstStyle/>
            <a:p>
              <a:pPr>
                <a:defRPr/>
              </a:pPr>
              <a:endParaRPr lang="et-EE"/>
            </a:p>
          </p:txBody>
        </p:sp>
        <p:sp>
          <p:nvSpPr>
            <p:cNvPr id="16" name="Oval 15"/>
            <p:cNvSpPr/>
            <p:nvPr/>
          </p:nvSpPr>
          <p:spPr bwMode="auto">
            <a:xfrm>
              <a:off x="4749316" y="2134724"/>
              <a:ext cx="2427237" cy="2448272"/>
            </a:xfrm>
            <a:prstGeom prst="ellipse">
              <a:avLst/>
            </a:prstGeom>
            <a:gradFill>
              <a:gsLst>
                <a:gs pos="6000">
                  <a:srgbClr val="00B050"/>
                </a:gs>
                <a:gs pos="100000">
                  <a:srgbClr val="00B050">
                    <a:alpha val="17000"/>
                  </a:srgbClr>
                </a:gs>
              </a:gsLst>
              <a:path path="circle">
                <a:fillToRect l="100000" t="100000"/>
              </a:path>
            </a:gradFill>
            <a:ln w="9525" cap="flat" cmpd="sng" algn="ctr">
              <a:solidFill>
                <a:schemeClr val="tx2">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4723347" y="3500524"/>
              <a:ext cx="2427237" cy="2448272"/>
            </a:xfrm>
            <a:prstGeom prst="ellipse">
              <a:avLst/>
            </a:prstGeom>
            <a:gradFill>
              <a:gsLst>
                <a:gs pos="0">
                  <a:srgbClr val="FF3399">
                    <a:alpha val="62745"/>
                  </a:srgbClr>
                </a:gs>
                <a:gs pos="100000">
                  <a:srgbClr val="8B2586">
                    <a:alpha val="25000"/>
                  </a:srgbClr>
                </a:gs>
              </a:gsLst>
              <a:path path="circle">
                <a:fillToRect l="100000" t="100000"/>
              </a:path>
            </a:gradFill>
            <a:ln w="9525" cap="flat" cmpd="sng" algn="ctr">
              <a:solidFill>
                <a:schemeClr val="tx2">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513363" y="2804247"/>
              <a:ext cx="2427237" cy="2448272"/>
            </a:xfrm>
            <a:prstGeom prst="ellipse">
              <a:avLst/>
            </a:prstGeom>
            <a:gradFill>
              <a:gsLst>
                <a:gs pos="0">
                  <a:srgbClr val="FFFF00">
                    <a:alpha val="63000"/>
                  </a:srgbClr>
                </a:gs>
                <a:gs pos="100000">
                  <a:srgbClr val="FFFF00">
                    <a:alpha val="41000"/>
                  </a:srgbClr>
                </a:gs>
              </a:gsLst>
              <a:path path="circle">
                <a:fillToRect l="100000" t="100000"/>
              </a:path>
            </a:gradFill>
            <a:ln w="9525" cap="flat" cmpd="sng" algn="ctr">
              <a:solidFill>
                <a:schemeClr val="tx2">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4001195" y="2804247"/>
              <a:ext cx="2427237" cy="2448272"/>
            </a:xfrm>
            <a:prstGeom prst="ellipse">
              <a:avLst/>
            </a:prstGeom>
            <a:gradFill flip="none" rotWithShape="1">
              <a:gsLst>
                <a:gs pos="0">
                  <a:schemeClr val="accent2">
                    <a:lumMod val="40000"/>
                    <a:lumOff val="60000"/>
                    <a:alpha val="29000"/>
                  </a:schemeClr>
                </a:gs>
                <a:gs pos="100000">
                  <a:srgbClr val="7878B0">
                    <a:alpha val="76000"/>
                  </a:srgbClr>
                </a:gs>
              </a:gsLst>
              <a:path path="circle">
                <a:fillToRect l="100000" t="100000"/>
              </a:path>
              <a:tileRect r="-100000" b="-100000"/>
            </a:gradFill>
            <a:ln w="9525" cap="flat" cmpd="sng" algn="ctr">
              <a:solidFill>
                <a:schemeClr val="tx2">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379864" y="2219472"/>
              <a:ext cx="1213619" cy="646331"/>
            </a:xfrm>
            <a:prstGeom prst="rect">
              <a:avLst/>
            </a:prstGeom>
            <a:noFill/>
          </p:spPr>
          <p:txBody>
            <a:bodyPr wrap="square" rtlCol="0">
              <a:spAutoFit/>
            </a:bodyPr>
            <a:lstStyle/>
            <a:p>
              <a:pPr algn="ctr"/>
              <a:r>
                <a:rPr lang="en-US" b="1" dirty="0"/>
                <a:t>Control systems</a:t>
              </a:r>
              <a:endParaRPr lang="et-EE" b="1" dirty="0"/>
            </a:p>
          </p:txBody>
        </p:sp>
        <p:sp>
          <p:nvSpPr>
            <p:cNvPr id="21" name="TextBox 20"/>
            <p:cNvSpPr txBox="1"/>
            <p:nvPr/>
          </p:nvSpPr>
          <p:spPr>
            <a:xfrm>
              <a:off x="4937299" y="3860564"/>
              <a:ext cx="2098751" cy="369332"/>
            </a:xfrm>
            <a:prstGeom prst="rect">
              <a:avLst/>
            </a:prstGeom>
            <a:noFill/>
          </p:spPr>
          <p:txBody>
            <a:bodyPr wrap="square" rtlCol="0">
              <a:spAutoFit/>
            </a:bodyPr>
            <a:lstStyle/>
            <a:p>
              <a:r>
                <a:rPr lang="en-US" b="1" dirty="0">
                  <a:solidFill>
                    <a:srgbClr val="002060"/>
                  </a:solidFill>
                </a:rPr>
                <a:t>MECHATRONICS</a:t>
              </a:r>
              <a:endParaRPr lang="et-EE" b="1" dirty="0">
                <a:solidFill>
                  <a:srgbClr val="002060"/>
                </a:solidFill>
              </a:endParaRPr>
            </a:p>
          </p:txBody>
        </p:sp>
        <p:sp>
          <p:nvSpPr>
            <p:cNvPr id="22" name="TextBox 21"/>
            <p:cNvSpPr txBox="1"/>
            <p:nvPr/>
          </p:nvSpPr>
          <p:spPr>
            <a:xfrm>
              <a:off x="4001195" y="3788554"/>
              <a:ext cx="892137" cy="646331"/>
            </a:xfrm>
            <a:prstGeom prst="rect">
              <a:avLst/>
            </a:prstGeom>
            <a:noFill/>
          </p:spPr>
          <p:txBody>
            <a:bodyPr wrap="square" rtlCol="0">
              <a:spAutoFit/>
            </a:bodyPr>
            <a:lstStyle/>
            <a:p>
              <a:r>
                <a:rPr lang="en-US" b="1" dirty="0" smtClean="0"/>
                <a:t>Com</a:t>
              </a:r>
              <a:r>
                <a:rPr lang="et-EE" b="1" dirty="0" smtClean="0"/>
                <a:t>-</a:t>
              </a:r>
              <a:r>
                <a:rPr lang="en-US" b="1" dirty="0" err="1" smtClean="0"/>
                <a:t>puters</a:t>
              </a:r>
              <a:endParaRPr lang="et-EE" b="1" dirty="0"/>
            </a:p>
          </p:txBody>
        </p:sp>
        <p:sp>
          <p:nvSpPr>
            <p:cNvPr id="23" name="TextBox 22"/>
            <p:cNvSpPr txBox="1"/>
            <p:nvPr/>
          </p:nvSpPr>
          <p:spPr>
            <a:xfrm>
              <a:off x="4643438" y="2857496"/>
              <a:ext cx="1196095" cy="584775"/>
            </a:xfrm>
            <a:prstGeom prst="rect">
              <a:avLst/>
            </a:prstGeom>
            <a:noFill/>
          </p:spPr>
          <p:txBody>
            <a:bodyPr wrap="square" rtlCol="0">
              <a:spAutoFit/>
            </a:bodyPr>
            <a:lstStyle/>
            <a:p>
              <a:pPr algn="ctr"/>
              <a:r>
                <a:rPr lang="en-US" sz="1600" dirty="0" smtClean="0"/>
                <a:t>Micro</a:t>
              </a:r>
              <a:r>
                <a:rPr lang="et-EE" sz="1600" dirty="0" smtClean="0"/>
                <a:t>-</a:t>
              </a:r>
            </a:p>
            <a:p>
              <a:pPr algn="ctr"/>
              <a:r>
                <a:rPr lang="en-US" sz="1600" dirty="0" smtClean="0"/>
                <a:t>processors</a:t>
              </a:r>
              <a:endParaRPr lang="et-EE" sz="1600" dirty="0"/>
            </a:p>
          </p:txBody>
        </p:sp>
        <p:sp>
          <p:nvSpPr>
            <p:cNvPr id="24" name="TextBox 23"/>
            <p:cNvSpPr txBox="1"/>
            <p:nvPr/>
          </p:nvSpPr>
          <p:spPr>
            <a:xfrm>
              <a:off x="6200868" y="3140682"/>
              <a:ext cx="1008112" cy="338554"/>
            </a:xfrm>
            <a:prstGeom prst="rect">
              <a:avLst/>
            </a:prstGeom>
            <a:noFill/>
          </p:spPr>
          <p:txBody>
            <a:bodyPr wrap="square" rtlCol="0">
              <a:spAutoFit/>
            </a:bodyPr>
            <a:lstStyle/>
            <a:p>
              <a:r>
                <a:rPr lang="en-US" sz="1600" dirty="0"/>
                <a:t>Sensors</a:t>
              </a:r>
              <a:endParaRPr lang="et-EE" sz="1600" dirty="0"/>
            </a:p>
          </p:txBody>
        </p:sp>
        <p:sp>
          <p:nvSpPr>
            <p:cNvPr id="25" name="TextBox 24"/>
            <p:cNvSpPr txBox="1"/>
            <p:nvPr/>
          </p:nvSpPr>
          <p:spPr>
            <a:xfrm>
              <a:off x="7036050" y="3716548"/>
              <a:ext cx="997592" cy="646331"/>
            </a:xfrm>
            <a:prstGeom prst="rect">
              <a:avLst/>
            </a:prstGeom>
            <a:noFill/>
          </p:spPr>
          <p:txBody>
            <a:bodyPr wrap="square" rtlCol="0">
              <a:spAutoFit/>
            </a:bodyPr>
            <a:lstStyle/>
            <a:p>
              <a:r>
                <a:rPr lang="en-US" b="1" dirty="0" err="1" smtClean="0"/>
                <a:t>Elec</a:t>
              </a:r>
              <a:r>
                <a:rPr lang="et-EE" b="1" dirty="0" smtClean="0"/>
                <a:t>-</a:t>
              </a:r>
              <a:r>
                <a:rPr lang="en-US" b="1" dirty="0" err="1" smtClean="0"/>
                <a:t>tronics</a:t>
              </a:r>
              <a:endParaRPr lang="et-EE" b="1" dirty="0"/>
            </a:p>
          </p:txBody>
        </p:sp>
        <p:sp>
          <p:nvSpPr>
            <p:cNvPr id="28" name="TextBox 27"/>
            <p:cNvSpPr txBox="1"/>
            <p:nvPr/>
          </p:nvSpPr>
          <p:spPr>
            <a:xfrm>
              <a:off x="5258582" y="5360535"/>
              <a:ext cx="1656186" cy="369332"/>
            </a:xfrm>
            <a:prstGeom prst="rect">
              <a:avLst/>
            </a:prstGeom>
            <a:noFill/>
          </p:spPr>
          <p:txBody>
            <a:bodyPr wrap="square" rtlCol="0">
              <a:spAutoFit/>
            </a:bodyPr>
            <a:lstStyle/>
            <a:p>
              <a:r>
                <a:rPr lang="en-US" b="1" dirty="0"/>
                <a:t>Mechanics</a:t>
              </a:r>
              <a:endParaRPr lang="et-EE" b="1" dirty="0"/>
            </a:p>
          </p:txBody>
        </p:sp>
      </p:grpSp>
      <p:cxnSp>
        <p:nvCxnSpPr>
          <p:cNvPr id="1192" name="Straight Arrow Connector 14"/>
          <p:cNvCxnSpPr>
            <a:cxnSpLocks noChangeShapeType="1"/>
          </p:cNvCxnSpPr>
          <p:nvPr/>
        </p:nvCxnSpPr>
        <p:spPr bwMode="auto">
          <a:xfrm flipV="1">
            <a:off x="3643306" y="5072074"/>
            <a:ext cx="719138" cy="358775"/>
          </a:xfrm>
          <a:prstGeom prst="straightConnector1">
            <a:avLst/>
          </a:prstGeom>
          <a:noFill/>
          <a:ln w="6350" algn="ctr">
            <a:solidFill>
              <a:schemeClr val="tx1"/>
            </a:solidFill>
            <a:round/>
            <a:headEnd/>
            <a:tailEnd type="arrow" w="med" len="med"/>
          </a:ln>
        </p:spPr>
      </p:cxnSp>
      <p:sp>
        <p:nvSpPr>
          <p:cNvPr id="29" name="TextBox 28"/>
          <p:cNvSpPr txBox="1"/>
          <p:nvPr/>
        </p:nvSpPr>
        <p:spPr>
          <a:xfrm>
            <a:off x="4714876" y="4714884"/>
            <a:ext cx="1143008" cy="338554"/>
          </a:xfrm>
          <a:prstGeom prst="rect">
            <a:avLst/>
          </a:prstGeom>
          <a:noFill/>
        </p:spPr>
        <p:txBody>
          <a:bodyPr wrap="square" rtlCol="0">
            <a:spAutoFit/>
          </a:bodyPr>
          <a:lstStyle/>
          <a:p>
            <a:r>
              <a:rPr lang="et-EE" sz="1600" dirty="0" smtClean="0"/>
              <a:t>CAD/CAM</a:t>
            </a:r>
            <a:endParaRPr lang="et-EE" sz="1600" dirty="0"/>
          </a:p>
        </p:txBody>
      </p:sp>
      <p:sp>
        <p:nvSpPr>
          <p:cNvPr id="30" name="TextBox 29"/>
          <p:cNvSpPr txBox="1"/>
          <p:nvPr/>
        </p:nvSpPr>
        <p:spPr>
          <a:xfrm>
            <a:off x="6000760" y="4572008"/>
            <a:ext cx="1214446" cy="584775"/>
          </a:xfrm>
          <a:prstGeom prst="rect">
            <a:avLst/>
          </a:prstGeom>
          <a:noFill/>
        </p:spPr>
        <p:txBody>
          <a:bodyPr wrap="square" rtlCol="0">
            <a:spAutoFit/>
          </a:bodyPr>
          <a:lstStyle/>
          <a:p>
            <a:pPr algn="ctr"/>
            <a:r>
              <a:rPr lang="et-EE" sz="1600" dirty="0" smtClean="0"/>
              <a:t>Electro-</a:t>
            </a:r>
          </a:p>
          <a:p>
            <a:pPr algn="ctr"/>
            <a:r>
              <a:rPr lang="et-EE" sz="1600" dirty="0" smtClean="0"/>
              <a:t>Mechanics</a:t>
            </a:r>
            <a:endParaRPr lang="et-EE" sz="1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OVERVIEW OF THE STUDY RESULTS </a:t>
            </a:r>
            <a:br>
              <a:rPr lang="en-US" smtClean="0"/>
            </a:br>
            <a:r>
              <a:rPr lang="en-US" sz="2000" smtClean="0"/>
              <a:t>Jobs in the mechatronics field</a:t>
            </a:r>
          </a:p>
        </p:txBody>
      </p:sp>
      <p:sp>
        <p:nvSpPr>
          <p:cNvPr id="58370" name="Rectangle 3"/>
          <p:cNvSpPr>
            <a:spLocks noGrp="1" noChangeArrowheads="1"/>
          </p:cNvSpPr>
          <p:nvPr>
            <p:ph idx="1"/>
          </p:nvPr>
        </p:nvSpPr>
        <p:spPr>
          <a:xfrm>
            <a:off x="314325" y="1412875"/>
            <a:ext cx="8543955" cy="4713288"/>
          </a:xfrm>
        </p:spPr>
        <p:txBody>
          <a:bodyPr/>
          <a:lstStyle/>
          <a:p>
            <a:pPr marL="0" indent="0" algn="just">
              <a:lnSpc>
                <a:spcPct val="90000"/>
              </a:lnSpc>
              <a:buFontTx/>
              <a:buNone/>
            </a:pPr>
            <a:r>
              <a:rPr lang="en-US" smtClean="0"/>
              <a:t>The jobs in the mechatronics field can be divided into four main groups (see figure 3, pg. 13):</a:t>
            </a:r>
          </a:p>
          <a:p>
            <a:pPr algn="just">
              <a:lnSpc>
                <a:spcPct val="90000"/>
              </a:lnSpc>
            </a:pPr>
            <a:r>
              <a:rPr lang="en-US" smtClean="0"/>
              <a:t>Equipment that is numerically controlled  </a:t>
            </a:r>
          </a:p>
          <a:p>
            <a:pPr algn="just">
              <a:lnSpc>
                <a:spcPct val="90000"/>
              </a:lnSpc>
            </a:pPr>
            <a:r>
              <a:rPr lang="en-US" smtClean="0"/>
              <a:t>Automatic control systems </a:t>
            </a:r>
          </a:p>
          <a:p>
            <a:pPr algn="just">
              <a:lnSpc>
                <a:spcPct val="90000"/>
              </a:lnSpc>
            </a:pPr>
            <a:r>
              <a:rPr lang="en-US" smtClean="0"/>
              <a:t>Local automated solutions </a:t>
            </a:r>
          </a:p>
          <a:p>
            <a:pPr algn="just">
              <a:lnSpc>
                <a:spcPct val="90000"/>
              </a:lnSpc>
            </a:pPr>
            <a:r>
              <a:rPr lang="en-US" smtClean="0"/>
              <a:t>Assembly of equipment</a:t>
            </a:r>
            <a:endParaRPr lang="en-US" sz="900" smtClean="0"/>
          </a:p>
          <a:p>
            <a:pPr marL="0" indent="0" algn="just">
              <a:lnSpc>
                <a:spcPct val="90000"/>
              </a:lnSpc>
              <a:buFontTx/>
              <a:buNone/>
            </a:pPr>
            <a:r>
              <a:rPr lang="en-US" smtClean="0"/>
              <a:t>Jobs are divided into three levels: engineers, middle management and specialists. </a:t>
            </a:r>
            <a:endParaRPr lang="en-US" sz="900" smtClean="0"/>
          </a:p>
          <a:p>
            <a:pPr marL="0" indent="0" algn="just">
              <a:lnSpc>
                <a:spcPct val="90000"/>
              </a:lnSpc>
              <a:buFontTx/>
              <a:buNone/>
            </a:pPr>
            <a:r>
              <a:rPr lang="en-US" smtClean="0"/>
              <a:t>The engineers are the ones that deal most with the integration of the mechanics, electronics and information technology systems, the middle managers and specialists are less involved.  </a:t>
            </a:r>
          </a:p>
          <a:p>
            <a:pPr>
              <a:lnSpc>
                <a:spcPct val="90000"/>
              </a:lnSpc>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78050" y="4293095"/>
            <a:ext cx="8858446" cy="1996603"/>
          </a:xfrm>
          <a:prstGeom prst="rect">
            <a:avLst/>
          </a:prstGeom>
          <a:solidFill>
            <a:srgbClr val="9D9DC7"/>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smtClean="0">
                <a:solidFill>
                  <a:srgbClr val="002060"/>
                </a:solidFill>
              </a:rPr>
              <a:t>s</a:t>
            </a:r>
            <a:r>
              <a:rPr lang="en-US" sz="1100" dirty="0" err="1" smtClean="0">
                <a:solidFill>
                  <a:srgbClr val="002060"/>
                </a:solidFill>
              </a:rPr>
              <a:t>pecialists</a:t>
            </a:r>
            <a:endParaRPr lang="et-EE" sz="1100" dirty="0">
              <a:solidFill>
                <a:srgbClr val="002060"/>
              </a:solidFill>
            </a:endParaRPr>
          </a:p>
        </p:txBody>
      </p:sp>
      <p:sp>
        <p:nvSpPr>
          <p:cNvPr id="5" name="Rectangle 4"/>
          <p:cNvSpPr/>
          <p:nvPr/>
        </p:nvSpPr>
        <p:spPr bwMode="auto">
          <a:xfrm>
            <a:off x="178050" y="3501008"/>
            <a:ext cx="8858446" cy="792088"/>
          </a:xfrm>
          <a:prstGeom prst="rect">
            <a:avLst/>
          </a:prstGeom>
          <a:solidFill>
            <a:srgbClr val="B0B0D0"/>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smtClean="0">
                <a:solidFill>
                  <a:srgbClr val="002060"/>
                </a:solidFill>
              </a:rPr>
              <a:t>m</a:t>
            </a:r>
            <a:r>
              <a:rPr lang="en-US" sz="1100" dirty="0" err="1" smtClean="0">
                <a:solidFill>
                  <a:srgbClr val="002060"/>
                </a:solidFill>
              </a:rPr>
              <a:t>iddle</a:t>
            </a:r>
            <a:r>
              <a:rPr lang="en-US" sz="1100" dirty="0" smtClean="0">
                <a:solidFill>
                  <a:srgbClr val="002060"/>
                </a:solidFill>
              </a:rPr>
              <a:t>-level</a:t>
            </a:r>
            <a:endParaRPr lang="et-EE" sz="1100" dirty="0" smtClean="0">
              <a:solidFill>
                <a:srgbClr val="002060"/>
              </a:solidFill>
            </a:endParaRPr>
          </a:p>
          <a:p>
            <a:pPr algn="ctr">
              <a:defRPr/>
            </a:pPr>
            <a:r>
              <a:rPr lang="et-EE" sz="1100" dirty="0">
                <a:solidFill>
                  <a:srgbClr val="002060"/>
                </a:solidFill>
              </a:rPr>
              <a:t>s</a:t>
            </a:r>
            <a:r>
              <a:rPr lang="en-US" sz="1100" dirty="0" err="1">
                <a:solidFill>
                  <a:srgbClr val="002060"/>
                </a:solidFill>
              </a:rPr>
              <a:t>pecialists</a:t>
            </a:r>
            <a:endParaRPr lang="et-EE" sz="1100" dirty="0">
              <a:solidFill>
                <a:srgbClr val="002060"/>
              </a:solidFill>
            </a:endParaRPr>
          </a:p>
          <a:p>
            <a:pPr algn="ctr">
              <a:defRPr/>
            </a:pPr>
            <a:endParaRPr lang="et-EE" sz="1100" dirty="0">
              <a:solidFill>
                <a:srgbClr val="002060"/>
              </a:solidFill>
            </a:endParaRPr>
          </a:p>
        </p:txBody>
      </p:sp>
      <p:sp>
        <p:nvSpPr>
          <p:cNvPr id="2" name="Rectangle 1"/>
          <p:cNvSpPr/>
          <p:nvPr/>
        </p:nvSpPr>
        <p:spPr bwMode="auto">
          <a:xfrm>
            <a:off x="178050" y="2708920"/>
            <a:ext cx="8821488" cy="771305"/>
          </a:xfrm>
          <a:prstGeom prst="rect">
            <a:avLst/>
          </a:prstGeom>
          <a:solidFill>
            <a:srgbClr val="C8C8DE"/>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smtClean="0">
                <a:solidFill>
                  <a:srgbClr val="002060"/>
                </a:solidFill>
              </a:rPr>
              <a:t>e</a:t>
            </a:r>
            <a:r>
              <a:rPr lang="en-US" sz="1100" dirty="0" err="1" smtClean="0">
                <a:solidFill>
                  <a:srgbClr val="002060"/>
                </a:solidFill>
              </a:rPr>
              <a:t>ngineers</a:t>
            </a:r>
            <a:endParaRPr lang="et-EE" sz="11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75401553"/>
              </p:ext>
            </p:extLst>
          </p:nvPr>
        </p:nvGraphicFramePr>
        <p:xfrm>
          <a:off x="456454" y="980728"/>
          <a:ext cx="8403734" cy="523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3" name="Title 2"/>
          <p:cNvSpPr>
            <a:spLocks noGrp="1"/>
          </p:cNvSpPr>
          <p:nvPr>
            <p:ph type="title"/>
          </p:nvPr>
        </p:nvSpPr>
        <p:spPr>
          <a:xfrm>
            <a:off x="323850" y="188913"/>
            <a:ext cx="8712200" cy="1025525"/>
          </a:xfrm>
        </p:spPr>
        <p:txBody>
          <a:bodyPr/>
          <a:lstStyle/>
          <a:p>
            <a:r>
              <a:rPr lang="en-US" smtClean="0"/>
              <a:t>OVERVIEW OF THE STUDY RESULTS</a:t>
            </a:r>
            <a:br>
              <a:rPr lang="en-US" smtClean="0"/>
            </a:br>
            <a:r>
              <a:rPr lang="en-US" sz="2000" smtClean="0"/>
              <a:t>Grouping of jobs in the mechatronics field</a:t>
            </a:r>
          </a:p>
        </p:txBody>
      </p:sp>
      <p:sp>
        <p:nvSpPr>
          <p:cNvPr id="11" name="Rectangle 10"/>
          <p:cNvSpPr/>
          <p:nvPr/>
        </p:nvSpPr>
        <p:spPr>
          <a:xfrm>
            <a:off x="4946567" y="3719521"/>
            <a:ext cx="3981972" cy="25307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w="190500"/>
          </a:sp3d>
        </p:spPr>
        <p:style>
          <a:lnRef idx="2">
            <a:scrgbClr r="0" g="0" b="0"/>
          </a:lnRef>
          <a:fillRef idx="1">
            <a:scrgbClr r="0" g="0" b="0"/>
          </a:fillRef>
          <a:effectRef idx="0">
            <a:scrgbClr r="0" g="0" b="0"/>
          </a:effectRef>
          <a:fontRef idx="minor">
            <a:schemeClr val="lt1"/>
          </a:fontRef>
        </p:style>
      </p:sp>
      <p:sp>
        <p:nvSpPr>
          <p:cNvPr id="12" name="Rectangle 11"/>
          <p:cNvSpPr/>
          <p:nvPr/>
        </p:nvSpPr>
        <p:spPr>
          <a:xfrm>
            <a:off x="4932040" y="3719521"/>
            <a:ext cx="3981972" cy="253072"/>
          </a:xfrm>
          <a:prstGeom prst="rect">
            <a:avLst/>
          </a:prstGeom>
          <a:solidFill>
            <a:schemeClr val="bg1"/>
          </a:solidFill>
          <a:ln>
            <a:noFill/>
          </a:ln>
          <a:scene3d>
            <a:camera prst="orthographicFront">
              <a:rot lat="0" lon="0" rev="0"/>
            </a:camera>
            <a:lightRig rig="balanced" dir="t">
              <a:rot lat="0" lon="0" rev="8700000"/>
            </a:lightRig>
          </a:scene3d>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200" dirty="0">
                <a:solidFill>
                  <a:srgbClr val="002060"/>
                </a:solidFill>
              </a:rPr>
              <a:t>Production </a:t>
            </a:r>
            <a:r>
              <a:rPr lang="et-EE" sz="1200" dirty="0" smtClean="0">
                <a:solidFill>
                  <a:srgbClr val="002060"/>
                </a:solidFill>
              </a:rPr>
              <a:t>m</a:t>
            </a:r>
            <a:r>
              <a:rPr lang="en-US" sz="1200" dirty="0" err="1" smtClean="0">
                <a:solidFill>
                  <a:srgbClr val="002060"/>
                </a:solidFill>
              </a:rPr>
              <a:t>anager</a:t>
            </a:r>
            <a:endParaRPr lang="et-EE" sz="1200" dirty="0">
              <a:solidFill>
                <a:srgbClr val="002060"/>
              </a:solidFill>
            </a:endParaRPr>
          </a:p>
        </p:txBody>
      </p:sp>
      <p:sp>
        <p:nvSpPr>
          <p:cNvPr id="33" name="Rectangle 32"/>
          <p:cNvSpPr/>
          <p:nvPr/>
        </p:nvSpPr>
        <p:spPr>
          <a:xfrm>
            <a:off x="609851" y="2852936"/>
            <a:ext cx="8268375" cy="284216"/>
          </a:xfrm>
          <a:prstGeom prst="rect">
            <a:avLst/>
          </a:prstGeom>
          <a:solidFill>
            <a:schemeClr val="bg1"/>
          </a:solidFill>
          <a:ln>
            <a:noFill/>
          </a:ln>
          <a:scene3d>
            <a:camera prst="orthographicFront">
              <a:rot lat="0" lon="0" rev="0"/>
            </a:camera>
            <a:lightRig rig="balanced" dir="t">
              <a:rot lat="0" lon="0" rev="8700000"/>
            </a:lightRig>
          </a:scene3d>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200" dirty="0">
                <a:solidFill>
                  <a:srgbClr val="002060"/>
                </a:solidFill>
              </a:rPr>
              <a:t>Development </a:t>
            </a:r>
            <a:r>
              <a:rPr lang="en-US" sz="1200" dirty="0" smtClean="0">
                <a:solidFill>
                  <a:srgbClr val="002060"/>
                </a:solidFill>
              </a:rPr>
              <a:t>manager</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Technical </a:t>
            </a:r>
            <a:r>
              <a:rPr lang="en-US" sz="1200" dirty="0">
                <a:solidFill>
                  <a:srgbClr val="002060"/>
                </a:solidFill>
              </a:rPr>
              <a:t>manager</a:t>
            </a:r>
            <a:endParaRPr lang="et-EE" sz="1200" dirty="0">
              <a:solidFill>
                <a:srgbClr val="002060"/>
              </a:solidFill>
            </a:endParaRPr>
          </a:p>
        </p:txBody>
      </p:sp>
      <p:sp>
        <p:nvSpPr>
          <p:cNvPr id="35" name="Rectangle 34"/>
          <p:cNvSpPr/>
          <p:nvPr/>
        </p:nvSpPr>
        <p:spPr>
          <a:xfrm>
            <a:off x="605958" y="3196009"/>
            <a:ext cx="8270322" cy="25307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w="190500"/>
          </a:sp3d>
        </p:spPr>
        <p:style>
          <a:lnRef idx="2">
            <a:scrgbClr r="0" g="0" b="0"/>
          </a:lnRef>
          <a:fillRef idx="1">
            <a:scrgbClr r="0" g="0" b="0"/>
          </a:fillRef>
          <a:effectRef idx="0">
            <a:scrgbClr r="0" g="0" b="0"/>
          </a:effectRef>
          <a:fontRef idx="minor">
            <a:schemeClr val="lt1"/>
          </a:fontRef>
        </p:style>
      </p:sp>
      <p:sp>
        <p:nvSpPr>
          <p:cNvPr id="36" name="Rectangle 35"/>
          <p:cNvSpPr/>
          <p:nvPr/>
        </p:nvSpPr>
        <p:spPr>
          <a:xfrm>
            <a:off x="607904" y="3196009"/>
            <a:ext cx="8268375" cy="284216"/>
          </a:xfrm>
          <a:prstGeom prst="rect">
            <a:avLst/>
          </a:prstGeom>
          <a:solidFill>
            <a:schemeClr val="bg1"/>
          </a:solidFill>
          <a:ln>
            <a:noFill/>
          </a:ln>
          <a:scene3d>
            <a:camera prst="orthographicFront">
              <a:rot lat="0" lon="0" rev="0"/>
            </a:camera>
            <a:lightRig rig="balanced" dir="t">
              <a:rot lat="0" lon="0" rev="8700000"/>
            </a:lightRig>
          </a:scene3d>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200" dirty="0" smtClean="0">
                <a:solidFill>
                  <a:srgbClr val="002060"/>
                </a:solidFill>
              </a:rPr>
              <a:t>Mechanics</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Electrical</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Electronics</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Automation</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Technology</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Product Development</a:t>
            </a:r>
            <a:r>
              <a:rPr lang="et-EE" sz="1200" dirty="0" smtClean="0">
                <a:solidFill>
                  <a:srgbClr val="002060"/>
                </a:solidFill>
              </a:rPr>
              <a:t> </a:t>
            </a:r>
            <a:r>
              <a:rPr lang="en-US" sz="1200" dirty="0" smtClean="0">
                <a:solidFill>
                  <a:srgbClr val="002060"/>
                </a:solidFill>
              </a:rPr>
              <a:t>/</a:t>
            </a:r>
            <a:r>
              <a:rPr lang="et-EE" sz="1200" dirty="0" smtClean="0">
                <a:solidFill>
                  <a:srgbClr val="002060"/>
                </a:solidFill>
              </a:rPr>
              <a:t> </a:t>
            </a:r>
            <a:r>
              <a:rPr lang="en-US" sz="1200" dirty="0" smtClean="0">
                <a:solidFill>
                  <a:srgbClr val="002060"/>
                </a:solidFill>
              </a:rPr>
              <a:t>Software </a:t>
            </a:r>
            <a:r>
              <a:rPr lang="et-EE" sz="1200" dirty="0" smtClean="0">
                <a:solidFill>
                  <a:srgbClr val="002060"/>
                </a:solidFill>
              </a:rPr>
              <a:t>e</a:t>
            </a:r>
            <a:r>
              <a:rPr lang="en-US" sz="1200" dirty="0" err="1" smtClean="0">
                <a:solidFill>
                  <a:srgbClr val="002060"/>
                </a:solidFill>
              </a:rPr>
              <a:t>ngineer</a:t>
            </a:r>
            <a:endParaRPr lang="et-EE" sz="1200" dirty="0">
              <a:solidFill>
                <a:srgbClr val="002060"/>
              </a:solidFill>
            </a:endParaRPr>
          </a:p>
        </p:txBody>
      </p:sp>
      <p:sp>
        <p:nvSpPr>
          <p:cNvPr id="38" name="Rectangle 37"/>
          <p:cNvSpPr/>
          <p:nvPr/>
        </p:nvSpPr>
        <p:spPr>
          <a:xfrm>
            <a:off x="2714319" y="3725443"/>
            <a:ext cx="1728560" cy="24730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w="190500"/>
          </a:sp3d>
        </p:spPr>
        <p:style>
          <a:lnRef idx="2">
            <a:scrgbClr r="0" g="0" b="0"/>
          </a:lnRef>
          <a:fillRef idx="1">
            <a:scrgbClr r="0" g="0" b="0"/>
          </a:fillRef>
          <a:effectRef idx="0">
            <a:scrgbClr r="0" g="0" b="0"/>
          </a:effectRef>
          <a:fontRef idx="minor">
            <a:schemeClr val="lt1"/>
          </a:fontRef>
        </p:style>
      </p:sp>
      <p:sp>
        <p:nvSpPr>
          <p:cNvPr id="39" name="Rectangle 38"/>
          <p:cNvSpPr/>
          <p:nvPr/>
        </p:nvSpPr>
        <p:spPr>
          <a:xfrm>
            <a:off x="2714319" y="3725443"/>
            <a:ext cx="1728560" cy="247304"/>
          </a:xfrm>
          <a:prstGeom prst="rect">
            <a:avLst/>
          </a:prstGeom>
          <a:solidFill>
            <a:schemeClr val="bg1"/>
          </a:solidFill>
          <a:ln>
            <a:noFill/>
          </a:ln>
          <a:scene3d>
            <a:camera prst="orthographicFront">
              <a:rot lat="0" lon="0" rev="0"/>
            </a:camera>
            <a:lightRig rig="balanced" dir="t">
              <a:rot lat="0" lon="0" rev="8700000"/>
            </a:lightRig>
          </a:scene3d>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200" dirty="0">
                <a:solidFill>
                  <a:srgbClr val="002060"/>
                </a:solidFill>
              </a:rPr>
              <a:t>Production </a:t>
            </a:r>
            <a:r>
              <a:rPr lang="et-EE" sz="1200" dirty="0" smtClean="0">
                <a:solidFill>
                  <a:srgbClr val="002060"/>
                </a:solidFill>
              </a:rPr>
              <a:t>m</a:t>
            </a:r>
            <a:r>
              <a:rPr lang="en-US" sz="1200" dirty="0" err="1" smtClean="0">
                <a:solidFill>
                  <a:srgbClr val="002060"/>
                </a:solidFill>
              </a:rPr>
              <a:t>anager</a:t>
            </a:r>
            <a:endParaRPr lang="et-EE" sz="1200" dirty="0">
              <a:solidFill>
                <a:srgbClr val="002060"/>
              </a:solidFill>
            </a:endParaRPr>
          </a:p>
        </p:txBody>
      </p:sp>
      <p:sp>
        <p:nvSpPr>
          <p:cNvPr id="41" name="Rectangle 40"/>
          <p:cNvSpPr/>
          <p:nvPr/>
        </p:nvSpPr>
        <p:spPr>
          <a:xfrm>
            <a:off x="601671" y="3719520"/>
            <a:ext cx="1728560" cy="24730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w="190500"/>
          </a:sp3d>
        </p:spPr>
        <p:style>
          <a:lnRef idx="2">
            <a:scrgbClr r="0" g="0" b="0"/>
          </a:lnRef>
          <a:fillRef idx="1">
            <a:scrgbClr r="0" g="0" b="0"/>
          </a:fillRef>
          <a:effectRef idx="0">
            <a:scrgbClr r="0" g="0" b="0"/>
          </a:effectRef>
          <a:fontRef idx="minor">
            <a:schemeClr val="lt1"/>
          </a:fontRef>
        </p:style>
      </p:sp>
      <p:sp>
        <p:nvSpPr>
          <p:cNvPr id="42" name="Rectangle 41"/>
          <p:cNvSpPr/>
          <p:nvPr/>
        </p:nvSpPr>
        <p:spPr>
          <a:xfrm>
            <a:off x="602077" y="3719520"/>
            <a:ext cx="1728153" cy="277738"/>
          </a:xfrm>
          <a:prstGeom prst="rect">
            <a:avLst/>
          </a:prstGeom>
          <a:solidFill>
            <a:schemeClr val="bg1"/>
          </a:solidFill>
          <a:ln>
            <a:noFill/>
          </a:ln>
          <a:scene3d>
            <a:camera prst="orthographicFront">
              <a:rot lat="0" lon="0" rev="0"/>
            </a:camera>
            <a:lightRig rig="balanced" dir="t">
              <a:rot lat="0" lon="0" rev="8700000"/>
            </a:lightRig>
          </a:scene3d>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200" dirty="0">
                <a:solidFill>
                  <a:srgbClr val="002060"/>
                </a:solidFill>
              </a:rPr>
              <a:t>Production </a:t>
            </a:r>
            <a:r>
              <a:rPr lang="et-EE" sz="1200" dirty="0" smtClean="0">
                <a:solidFill>
                  <a:srgbClr val="002060"/>
                </a:solidFill>
              </a:rPr>
              <a:t>m</a:t>
            </a:r>
            <a:r>
              <a:rPr lang="en-US" sz="1200" dirty="0" err="1" smtClean="0">
                <a:solidFill>
                  <a:srgbClr val="002060"/>
                </a:solidFill>
              </a:rPr>
              <a:t>anager</a:t>
            </a:r>
            <a:endParaRPr lang="et-EE" sz="1200" dirty="0">
              <a:solidFill>
                <a:srgbClr val="002060"/>
              </a:solidFill>
            </a:endParaRPr>
          </a:p>
        </p:txBody>
      </p:sp>
      <p:sp>
        <p:nvSpPr>
          <p:cNvPr id="58379" name="TextBox 22"/>
          <p:cNvSpPr txBox="1">
            <a:spLocks noChangeArrowheads="1"/>
          </p:cNvSpPr>
          <p:nvPr/>
        </p:nvSpPr>
        <p:spPr bwMode="auto">
          <a:xfrm>
            <a:off x="250825" y="6237288"/>
            <a:ext cx="8748713" cy="400110"/>
          </a:xfrm>
          <a:prstGeom prst="rect">
            <a:avLst/>
          </a:prstGeom>
          <a:noFill/>
          <a:ln w="9525">
            <a:noFill/>
            <a:miter lim="800000"/>
            <a:headEnd/>
            <a:tailEnd/>
          </a:ln>
        </p:spPr>
        <p:txBody>
          <a:bodyPr>
            <a:spAutoFit/>
          </a:bodyPr>
          <a:lstStyle/>
          <a:p>
            <a:r>
              <a:rPr lang="en-US" sz="2000" dirty="0" smtClean="0">
                <a:solidFill>
                  <a:srgbClr val="010163"/>
                </a:solidFill>
              </a:rPr>
              <a:t>Figure 3. Grouping of jobs in the </a:t>
            </a:r>
            <a:r>
              <a:rPr lang="en-US" sz="2000" dirty="0" err="1" smtClean="0">
                <a:solidFill>
                  <a:srgbClr val="010163"/>
                </a:solidFill>
              </a:rPr>
              <a:t>mechatronics</a:t>
            </a:r>
            <a:r>
              <a:rPr lang="en-US" sz="2000" dirty="0" smtClean="0">
                <a:solidFill>
                  <a:srgbClr val="010163"/>
                </a:solidFill>
              </a:rPr>
              <a:t> field.</a:t>
            </a:r>
            <a:endParaRPr lang="en-US" sz="2000" dirty="0">
              <a:solidFill>
                <a:srgbClr val="010163"/>
              </a:solidFill>
            </a:endParaRPr>
          </a:p>
        </p:txBody>
      </p:sp>
    </p:spTree>
    <p:extLst>
      <p:ext uri="{BB962C8B-B14F-4D97-AF65-F5344CB8AC3E}">
        <p14:creationId xmlns="" xmlns:p14="http://schemas.microsoft.com/office/powerpoint/2010/main" val="122609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idx="1"/>
          </p:nvPr>
        </p:nvSpPr>
        <p:spPr>
          <a:xfrm>
            <a:off x="314325" y="1412875"/>
            <a:ext cx="8578850" cy="5040313"/>
          </a:xfrm>
        </p:spPr>
        <p:txBody>
          <a:bodyPr/>
          <a:lstStyle/>
          <a:p>
            <a:pPr marL="0" indent="0" algn="just">
              <a:spcBef>
                <a:spcPct val="0"/>
              </a:spcBef>
              <a:buFontTx/>
              <a:buNone/>
            </a:pPr>
            <a:r>
              <a:rPr lang="en-GB" sz="2000" b="1" dirty="0" smtClean="0">
                <a:solidFill>
                  <a:srgbClr val="FA740A"/>
                </a:solidFill>
              </a:rPr>
              <a:t>In regard to the companies, the compilation of the sample was based on their location in the region and the utilization of competences in the </a:t>
            </a:r>
            <a:r>
              <a:rPr lang="en-GB" sz="2000" b="1" dirty="0" err="1" smtClean="0">
                <a:solidFill>
                  <a:srgbClr val="FA740A"/>
                </a:solidFill>
              </a:rPr>
              <a:t>mechatronics</a:t>
            </a:r>
            <a:r>
              <a:rPr lang="en-GB" sz="2000" b="1" dirty="0" smtClean="0">
                <a:solidFill>
                  <a:srgbClr val="FA740A"/>
                </a:solidFill>
              </a:rPr>
              <a:t> field</a:t>
            </a:r>
            <a:r>
              <a:rPr lang="et-EE" sz="2000" b="1" dirty="0" smtClean="0">
                <a:solidFill>
                  <a:srgbClr val="FA740A"/>
                </a:solidFill>
              </a:rPr>
              <a:t>. </a:t>
            </a:r>
            <a:r>
              <a:rPr lang="en-GB" sz="2000" dirty="0" smtClean="0"/>
              <a:t> </a:t>
            </a:r>
            <a:r>
              <a:rPr lang="et-EE" sz="2000" dirty="0" smtClean="0"/>
              <a:t>I</a:t>
            </a:r>
            <a:r>
              <a:rPr lang="en-GB" sz="2000" dirty="0" smtClean="0"/>
              <a:t>t was made sure that both smaller (with annual turnovers of 2-19 M€) as well as larger companies (with annual turnovers of 20 M€ or more) based on 2010 data were included. (see figure 4 pg. 1</a:t>
            </a:r>
            <a:r>
              <a:rPr lang="et-EE" sz="2000" dirty="0" smtClean="0"/>
              <a:t>7</a:t>
            </a:r>
            <a:r>
              <a:rPr lang="en-GB" sz="2000" dirty="0" smtClean="0"/>
              <a:t>) </a:t>
            </a:r>
          </a:p>
          <a:p>
            <a:pPr marL="0" indent="0">
              <a:spcBef>
                <a:spcPts val="25"/>
              </a:spcBef>
              <a:buFontTx/>
              <a:buNone/>
            </a:pPr>
            <a:r>
              <a:rPr lang="en-GB" sz="2000" dirty="0" smtClean="0"/>
              <a:t> </a:t>
            </a:r>
          </a:p>
          <a:p>
            <a:pPr marL="0" indent="0" algn="just">
              <a:spcBef>
                <a:spcPts val="25"/>
              </a:spcBef>
              <a:buFontTx/>
              <a:buNone/>
            </a:pPr>
            <a:r>
              <a:rPr lang="en-GB" sz="2000" dirty="0" smtClean="0"/>
              <a:t>It was decided to include two </a:t>
            </a:r>
            <a:r>
              <a:rPr lang="en-GB" sz="2000" dirty="0" smtClean="0"/>
              <a:t>North-Estonia</a:t>
            </a:r>
            <a:r>
              <a:rPr lang="et-EE" sz="2000" dirty="0" smtClean="0"/>
              <a:t>n</a:t>
            </a:r>
            <a:r>
              <a:rPr lang="en-GB" sz="2000" dirty="0" smtClean="0"/>
              <a:t> </a:t>
            </a:r>
            <a:r>
              <a:rPr lang="et-EE" sz="2000" dirty="0" smtClean="0"/>
              <a:t>institutions</a:t>
            </a:r>
            <a:r>
              <a:rPr lang="en-GB" sz="2000" dirty="0" smtClean="0"/>
              <a:t> of higher education in this pilot project. </a:t>
            </a:r>
          </a:p>
          <a:p>
            <a:pPr marL="0" indent="0" algn="just">
              <a:spcBef>
                <a:spcPts val="25"/>
              </a:spcBef>
              <a:buFontTx/>
              <a:buNone/>
            </a:pPr>
            <a:endParaRPr lang="en-GB" sz="2000" dirty="0" smtClean="0"/>
          </a:p>
          <a:p>
            <a:pPr marL="0" indent="0" algn="just">
              <a:spcBef>
                <a:spcPts val="25"/>
              </a:spcBef>
              <a:buFontTx/>
              <a:buNone/>
            </a:pPr>
            <a:r>
              <a:rPr lang="en-GB" sz="2000" dirty="0" smtClean="0"/>
              <a:t>The </a:t>
            </a:r>
            <a:r>
              <a:rPr lang="en-GB" sz="2000" dirty="0" smtClean="0"/>
              <a:t>companies</a:t>
            </a:r>
            <a:r>
              <a:rPr lang="et-EE" sz="2000" dirty="0" smtClean="0"/>
              <a:t> from </a:t>
            </a:r>
            <a:r>
              <a:rPr lang="en-GB" sz="2000" dirty="0" smtClean="0"/>
              <a:t>North-Estonia </a:t>
            </a:r>
            <a:r>
              <a:rPr lang="en-GB" sz="2000" dirty="0" smtClean="0"/>
              <a:t>and South-Finland </a:t>
            </a:r>
            <a:r>
              <a:rPr lang="en-GB" sz="2000" dirty="0" smtClean="0"/>
              <a:t>in </a:t>
            </a:r>
            <a:r>
              <a:rPr lang="en-GB" sz="2000" dirty="0" smtClean="0"/>
              <a:t>the </a:t>
            </a:r>
            <a:r>
              <a:rPr lang="en-GB" sz="2000" dirty="0" err="1" smtClean="0"/>
              <a:t>mechatronics</a:t>
            </a:r>
            <a:r>
              <a:rPr lang="en-GB" sz="2000" dirty="0" smtClean="0"/>
              <a:t> field included in the study will hereafter be shortened to Estonian and Finnish companies. </a:t>
            </a:r>
          </a:p>
          <a:p>
            <a:pPr marL="0" indent="0" algn="just">
              <a:spcBef>
                <a:spcPts val="25"/>
              </a:spcBef>
              <a:buFontTx/>
              <a:buNone/>
            </a:pPr>
            <a:endParaRPr lang="en-GB" sz="2000" dirty="0" smtClean="0"/>
          </a:p>
          <a:p>
            <a:pPr marL="0" indent="0" algn="just">
              <a:spcBef>
                <a:spcPts val="25"/>
              </a:spcBef>
              <a:buFontTx/>
              <a:buNone/>
            </a:pPr>
            <a:r>
              <a:rPr lang="en-GB" sz="2000" dirty="0" smtClean="0"/>
              <a:t>The study results are presented in the figures and ranked by size.</a:t>
            </a:r>
            <a:r>
              <a:rPr lang="en-GB" sz="2200" dirty="0" smtClean="0"/>
              <a:t> </a:t>
            </a:r>
          </a:p>
          <a:p>
            <a:pPr marL="0" indent="0">
              <a:spcBef>
                <a:spcPts val="25"/>
              </a:spcBef>
              <a:buFontTx/>
              <a:buNone/>
            </a:pPr>
            <a:endParaRPr lang="en-GB" sz="2200" dirty="0" smtClean="0"/>
          </a:p>
          <a:p>
            <a:pPr marL="0" indent="0">
              <a:spcBef>
                <a:spcPts val="25"/>
              </a:spcBef>
              <a:buFontTx/>
              <a:buNone/>
            </a:pPr>
            <a:endParaRPr lang="en-GB" dirty="0" smtClean="0"/>
          </a:p>
        </p:txBody>
      </p:sp>
      <p:sp>
        <p:nvSpPr>
          <p:cNvPr id="70658" name="Title 2"/>
          <p:cNvSpPr>
            <a:spLocks noGrp="1"/>
          </p:cNvSpPr>
          <p:nvPr>
            <p:ph type="title"/>
          </p:nvPr>
        </p:nvSpPr>
        <p:spPr/>
        <p:txBody>
          <a:bodyPr/>
          <a:lstStyle/>
          <a:p>
            <a:r>
              <a:rPr lang="et-EE" dirty="0" smtClean="0"/>
              <a:t>OVERVIEW OF THE STUDY RESULTS </a:t>
            </a:r>
            <a:br>
              <a:rPr lang="et-EE" dirty="0" smtClean="0"/>
            </a:br>
            <a:r>
              <a:rPr lang="et-EE" sz="2000" dirty="0" smtClean="0"/>
              <a:t>Characterization of the sample</a:t>
            </a:r>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Content Placeholder 3"/>
          <p:cNvGraphicFramePr>
            <a:graphicFrameLocks noGrp="1"/>
          </p:cNvGraphicFramePr>
          <p:nvPr>
            <p:ph idx="1"/>
            <p:extLst>
              <p:ext uri="{D42A27DB-BD31-4B8C-83A1-F6EECF244321}">
                <p14:modId xmlns="" xmlns:p14="http://schemas.microsoft.com/office/powerpoint/2010/main" val="1657770937"/>
              </p:ext>
            </p:extLst>
          </p:nvPr>
        </p:nvGraphicFramePr>
        <p:xfrm>
          <a:off x="1187450" y="2197100"/>
          <a:ext cx="7656513" cy="2335213"/>
        </p:xfrm>
        <a:graphic>
          <a:graphicData uri="http://schemas.openxmlformats.org/presentationml/2006/ole">
            <p:oleObj spid="_x0000_s61500" name="Worksheet" r:id="rId3" imgW="7619974" imgH="2324074" progId="Excel.Sheet.12">
              <p:embed/>
            </p:oleObj>
          </a:graphicData>
        </a:graphic>
      </p:graphicFrame>
      <p:sp>
        <p:nvSpPr>
          <p:cNvPr id="61442"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1443" name="TextBox 4"/>
          <p:cNvSpPr txBox="1">
            <a:spLocks noChangeArrowheads="1"/>
          </p:cNvSpPr>
          <p:nvPr/>
        </p:nvSpPr>
        <p:spPr bwMode="auto">
          <a:xfrm>
            <a:off x="611560" y="1739900"/>
            <a:ext cx="2402160" cy="553998"/>
          </a:xfrm>
          <a:prstGeom prst="rect">
            <a:avLst/>
          </a:prstGeom>
          <a:noFill/>
          <a:ln w="9525">
            <a:noFill/>
            <a:miter lim="800000"/>
            <a:headEnd/>
            <a:tailEnd/>
          </a:ln>
        </p:spPr>
        <p:txBody>
          <a:bodyPr wrap="square">
            <a:spAutoFit/>
          </a:bodyPr>
          <a:lstStyle/>
          <a:p>
            <a:pPr algn="r"/>
            <a:r>
              <a:rPr lang="en-US" smtClean="0">
                <a:solidFill>
                  <a:srgbClr val="010163"/>
                </a:solidFill>
              </a:rPr>
              <a:t>No. of employees</a:t>
            </a:r>
          </a:p>
          <a:p>
            <a:pPr algn="r"/>
            <a:r>
              <a:rPr lang="en-US" sz="1200" smtClean="0">
                <a:solidFill>
                  <a:srgbClr val="010163"/>
                </a:solidFill>
              </a:rPr>
              <a:t>(logarithmic scale) </a:t>
            </a:r>
            <a:endParaRPr lang="en-US" sz="1200">
              <a:solidFill>
                <a:srgbClr val="010163"/>
              </a:solidFill>
            </a:endParaRPr>
          </a:p>
        </p:txBody>
      </p:sp>
      <p:sp>
        <p:nvSpPr>
          <p:cNvPr id="61444" name="TextBox 5"/>
          <p:cNvSpPr txBox="1">
            <a:spLocks noChangeArrowheads="1"/>
          </p:cNvSpPr>
          <p:nvPr/>
        </p:nvSpPr>
        <p:spPr bwMode="auto">
          <a:xfrm>
            <a:off x="5868144" y="4026168"/>
            <a:ext cx="1368425" cy="338554"/>
          </a:xfrm>
          <a:prstGeom prst="rect">
            <a:avLst/>
          </a:prstGeom>
          <a:noFill/>
          <a:ln w="9525">
            <a:noFill/>
            <a:miter lim="800000"/>
            <a:headEnd/>
            <a:tailEnd/>
          </a:ln>
        </p:spPr>
        <p:txBody>
          <a:bodyPr>
            <a:spAutoFit/>
          </a:bodyPr>
          <a:lstStyle/>
          <a:p>
            <a:r>
              <a:rPr lang="en-US" sz="1600" smtClean="0">
                <a:solidFill>
                  <a:srgbClr val="010163"/>
                </a:solidFill>
              </a:rPr>
              <a:t>companies</a:t>
            </a:r>
            <a:endParaRPr lang="en-US" sz="1600">
              <a:solidFill>
                <a:srgbClr val="010163"/>
              </a:solidFill>
            </a:endParaRPr>
          </a:p>
        </p:txBody>
      </p:sp>
      <p:sp>
        <p:nvSpPr>
          <p:cNvPr id="61445" name="TextBox 6"/>
          <p:cNvSpPr txBox="1">
            <a:spLocks noChangeArrowheads="1"/>
          </p:cNvSpPr>
          <p:nvPr/>
        </p:nvSpPr>
        <p:spPr bwMode="auto">
          <a:xfrm>
            <a:off x="395288" y="4522788"/>
            <a:ext cx="8748712" cy="396875"/>
          </a:xfrm>
          <a:prstGeom prst="rect">
            <a:avLst/>
          </a:prstGeom>
          <a:noFill/>
          <a:ln w="9525">
            <a:noFill/>
            <a:miter lim="800000"/>
            <a:headEnd/>
            <a:tailEnd/>
          </a:ln>
        </p:spPr>
        <p:txBody>
          <a:bodyPr>
            <a:spAutoFit/>
          </a:bodyPr>
          <a:lstStyle/>
          <a:p>
            <a:r>
              <a:rPr lang="en-US" sz="2000" smtClean="0">
                <a:solidFill>
                  <a:srgbClr val="010163"/>
                </a:solidFill>
              </a:rPr>
              <a:t>Figure 4. Number of employees in the Estonian and Finnish companies.</a:t>
            </a:r>
            <a:endParaRPr lang="en-US" sz="2000">
              <a:solidFill>
                <a:srgbClr val="010163"/>
              </a:solidFill>
            </a:endParaRPr>
          </a:p>
        </p:txBody>
      </p:sp>
      <p:sp>
        <p:nvSpPr>
          <p:cNvPr id="61446" name="TextBox 7"/>
          <p:cNvSpPr txBox="1">
            <a:spLocks noChangeArrowheads="1"/>
          </p:cNvSpPr>
          <p:nvPr/>
        </p:nvSpPr>
        <p:spPr bwMode="auto">
          <a:xfrm>
            <a:off x="368300" y="1212850"/>
            <a:ext cx="6580188" cy="457200"/>
          </a:xfrm>
          <a:prstGeom prst="rect">
            <a:avLst/>
          </a:prstGeom>
          <a:noFill/>
          <a:ln w="9525">
            <a:noFill/>
            <a:miter lim="800000"/>
            <a:headEnd/>
            <a:tailEnd/>
          </a:ln>
        </p:spPr>
        <p:txBody>
          <a:bodyPr>
            <a:spAutoFit/>
          </a:bodyPr>
          <a:lstStyle/>
          <a:p>
            <a:r>
              <a:rPr lang="et-EE" sz="2400" dirty="0">
                <a:solidFill>
                  <a:srgbClr val="010163"/>
                </a:solidFill>
              </a:rPr>
              <a:t>Number of employees in the companies</a:t>
            </a:r>
          </a:p>
        </p:txBody>
      </p:sp>
      <p:sp>
        <p:nvSpPr>
          <p:cNvPr id="61447" name="Rectangle 8"/>
          <p:cNvSpPr>
            <a:spLocks noChangeArrowheads="1"/>
          </p:cNvSpPr>
          <p:nvPr/>
        </p:nvSpPr>
        <p:spPr bwMode="auto">
          <a:xfrm>
            <a:off x="468313" y="1773238"/>
            <a:ext cx="8424862" cy="2779712"/>
          </a:xfrm>
          <a:prstGeom prst="rect">
            <a:avLst/>
          </a:prstGeom>
          <a:noFill/>
          <a:ln w="9525" algn="ctr">
            <a:solidFill>
              <a:srgbClr val="010163"/>
            </a:solidFill>
            <a:round/>
            <a:headEnd/>
            <a:tailEnd/>
          </a:ln>
        </p:spPr>
        <p:txBody>
          <a:bodyPr wrap="none" anchor="ctr"/>
          <a:lstStyle/>
          <a:p>
            <a:endParaRPr lang="et-EE"/>
          </a:p>
        </p:txBody>
      </p:sp>
      <p:sp>
        <p:nvSpPr>
          <p:cNvPr id="61448" name="TextBox 9"/>
          <p:cNvSpPr txBox="1">
            <a:spLocks noChangeArrowheads="1"/>
          </p:cNvSpPr>
          <p:nvPr/>
        </p:nvSpPr>
        <p:spPr bwMode="auto">
          <a:xfrm>
            <a:off x="395288" y="5084763"/>
            <a:ext cx="8534400" cy="1477328"/>
          </a:xfrm>
          <a:prstGeom prst="rect">
            <a:avLst/>
          </a:prstGeom>
          <a:noFill/>
          <a:ln w="9525">
            <a:noFill/>
            <a:miter lim="800000"/>
            <a:headEnd/>
            <a:tailEnd/>
          </a:ln>
        </p:spPr>
        <p:txBody>
          <a:bodyPr>
            <a:spAutoFit/>
          </a:bodyPr>
          <a:lstStyle/>
          <a:p>
            <a:pPr algn="just"/>
            <a:r>
              <a:rPr lang="en-US" sz="2200" dirty="0" smtClean="0">
                <a:solidFill>
                  <a:srgbClr val="010163"/>
                </a:solidFill>
              </a:rPr>
              <a:t>The sample included four companies with more than 100 employees, five with </a:t>
            </a:r>
            <a:r>
              <a:rPr lang="et-EE" sz="2200" dirty="0" smtClean="0">
                <a:solidFill>
                  <a:srgbClr val="010163"/>
                </a:solidFill>
              </a:rPr>
              <a:t>number of employees </a:t>
            </a:r>
            <a:r>
              <a:rPr lang="en-US" sz="2400" dirty="0" smtClean="0">
                <a:solidFill>
                  <a:srgbClr val="010163"/>
                </a:solidFill>
              </a:rPr>
              <a:t>between</a:t>
            </a:r>
            <a:r>
              <a:rPr lang="en-US" sz="2200" dirty="0" smtClean="0">
                <a:solidFill>
                  <a:srgbClr val="010163"/>
                </a:solidFill>
              </a:rPr>
              <a:t> 25 and 99, and one company had less than 25 employees. (A logarithmic scale has been used on the chart.)</a:t>
            </a:r>
            <a:endParaRPr lang="en-US" sz="2200" dirty="0">
              <a:solidFill>
                <a:srgbClr val="01016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Content Placeholder 3"/>
          <p:cNvGraphicFramePr>
            <a:graphicFrameLocks noGrp="1"/>
          </p:cNvGraphicFramePr>
          <p:nvPr>
            <p:ph idx="1"/>
            <p:extLst>
              <p:ext uri="{D42A27DB-BD31-4B8C-83A1-F6EECF244321}">
                <p14:modId xmlns="" xmlns:p14="http://schemas.microsoft.com/office/powerpoint/2010/main" val="1160034421"/>
              </p:ext>
            </p:extLst>
          </p:nvPr>
        </p:nvGraphicFramePr>
        <p:xfrm>
          <a:off x="1423988" y="2286000"/>
          <a:ext cx="7273925" cy="2359025"/>
        </p:xfrm>
        <a:graphic>
          <a:graphicData uri="http://schemas.openxmlformats.org/presentationml/2006/ole">
            <p:oleObj spid="_x0000_s62526" name="Worksheet" r:id="rId3" imgW="7667489" imgH="2486025" progId="Excel.Sheet.12">
              <p:embed/>
            </p:oleObj>
          </a:graphicData>
        </a:graphic>
      </p:graphicFrame>
      <p:sp>
        <p:nvSpPr>
          <p:cNvPr id="62466"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2467" name="TextBox 4"/>
          <p:cNvSpPr txBox="1">
            <a:spLocks noChangeArrowheads="1"/>
          </p:cNvSpPr>
          <p:nvPr/>
        </p:nvSpPr>
        <p:spPr bwMode="auto">
          <a:xfrm>
            <a:off x="428625" y="1670050"/>
            <a:ext cx="2286000" cy="641350"/>
          </a:xfrm>
          <a:prstGeom prst="rect">
            <a:avLst/>
          </a:prstGeom>
          <a:noFill/>
          <a:ln w="9525">
            <a:noFill/>
            <a:miter lim="800000"/>
            <a:headEnd/>
            <a:tailEnd/>
          </a:ln>
        </p:spPr>
        <p:txBody>
          <a:bodyPr>
            <a:spAutoFit/>
          </a:bodyPr>
          <a:lstStyle/>
          <a:p>
            <a:pPr algn="r"/>
            <a:r>
              <a:rPr lang="et-EE" dirty="0">
                <a:solidFill>
                  <a:srgbClr val="010163"/>
                </a:solidFill>
              </a:rPr>
              <a:t>t</a:t>
            </a:r>
            <a:r>
              <a:rPr lang="et-EE" dirty="0" smtClean="0">
                <a:solidFill>
                  <a:srgbClr val="010163"/>
                </a:solidFill>
              </a:rPr>
              <a:t>housands </a:t>
            </a:r>
            <a:r>
              <a:rPr lang="et-EE" dirty="0">
                <a:solidFill>
                  <a:srgbClr val="010163"/>
                </a:solidFill>
              </a:rPr>
              <a:t>of EUR</a:t>
            </a:r>
            <a:br>
              <a:rPr lang="et-EE" dirty="0">
                <a:solidFill>
                  <a:srgbClr val="010163"/>
                </a:solidFill>
              </a:rPr>
            </a:br>
            <a:r>
              <a:rPr lang="et-EE" dirty="0">
                <a:solidFill>
                  <a:srgbClr val="010163"/>
                </a:solidFill>
              </a:rPr>
              <a:t> </a:t>
            </a:r>
            <a:r>
              <a:rPr lang="et-EE" sz="1200" dirty="0">
                <a:solidFill>
                  <a:srgbClr val="010163"/>
                </a:solidFill>
              </a:rPr>
              <a:t>(logarithmic scale) </a:t>
            </a:r>
            <a:endParaRPr lang="en-US" sz="1200" dirty="0">
              <a:solidFill>
                <a:srgbClr val="010163"/>
              </a:solidFill>
            </a:endParaRPr>
          </a:p>
        </p:txBody>
      </p:sp>
      <p:sp>
        <p:nvSpPr>
          <p:cNvPr id="62468" name="TextBox 5"/>
          <p:cNvSpPr txBox="1">
            <a:spLocks noChangeArrowheads="1"/>
          </p:cNvSpPr>
          <p:nvPr/>
        </p:nvSpPr>
        <p:spPr bwMode="auto">
          <a:xfrm>
            <a:off x="395288" y="4572008"/>
            <a:ext cx="8748712" cy="400110"/>
          </a:xfrm>
          <a:prstGeom prst="rect">
            <a:avLst/>
          </a:prstGeom>
          <a:noFill/>
          <a:ln w="9525">
            <a:noFill/>
            <a:miter lim="800000"/>
            <a:headEnd/>
            <a:tailEnd/>
          </a:ln>
        </p:spPr>
        <p:txBody>
          <a:bodyPr wrap="square">
            <a:spAutoFit/>
          </a:bodyPr>
          <a:lstStyle/>
          <a:p>
            <a:r>
              <a:rPr lang="en-US" sz="2000" smtClean="0">
                <a:solidFill>
                  <a:srgbClr val="010163"/>
                </a:solidFill>
              </a:rPr>
              <a:t>Figure 5. Revenues and profits by companies, ranked by revenues.</a:t>
            </a:r>
            <a:endParaRPr lang="en-US" sz="2000">
              <a:solidFill>
                <a:srgbClr val="010163"/>
              </a:solidFill>
            </a:endParaRPr>
          </a:p>
        </p:txBody>
      </p:sp>
      <p:sp>
        <p:nvSpPr>
          <p:cNvPr id="62469" name="TextBox 6"/>
          <p:cNvSpPr txBox="1">
            <a:spLocks noChangeArrowheads="1"/>
          </p:cNvSpPr>
          <p:nvPr/>
        </p:nvSpPr>
        <p:spPr bwMode="auto">
          <a:xfrm>
            <a:off x="5580063" y="4256088"/>
            <a:ext cx="1368425" cy="338554"/>
          </a:xfrm>
          <a:prstGeom prst="rect">
            <a:avLst/>
          </a:prstGeom>
          <a:noFill/>
          <a:ln w="9525">
            <a:noFill/>
            <a:miter lim="800000"/>
            <a:headEnd/>
            <a:tailEnd/>
          </a:ln>
        </p:spPr>
        <p:txBody>
          <a:bodyPr>
            <a:spAutoFit/>
          </a:bodyPr>
          <a:lstStyle/>
          <a:p>
            <a:r>
              <a:rPr lang="en-US" sz="1600" smtClean="0">
                <a:solidFill>
                  <a:srgbClr val="010163"/>
                </a:solidFill>
              </a:rPr>
              <a:t>companies</a:t>
            </a:r>
            <a:endParaRPr lang="en-US" sz="1600">
              <a:solidFill>
                <a:srgbClr val="010163"/>
              </a:solidFill>
            </a:endParaRPr>
          </a:p>
        </p:txBody>
      </p:sp>
      <p:sp>
        <p:nvSpPr>
          <p:cNvPr id="62470" name="TextBox 7"/>
          <p:cNvSpPr txBox="1">
            <a:spLocks noChangeArrowheads="1"/>
          </p:cNvSpPr>
          <p:nvPr/>
        </p:nvSpPr>
        <p:spPr bwMode="auto">
          <a:xfrm>
            <a:off x="285720" y="4929198"/>
            <a:ext cx="8607455" cy="1785104"/>
          </a:xfrm>
          <a:prstGeom prst="rect">
            <a:avLst/>
          </a:prstGeom>
          <a:noFill/>
          <a:ln w="9525">
            <a:noFill/>
            <a:miter lim="800000"/>
            <a:headEnd/>
            <a:tailEnd/>
          </a:ln>
        </p:spPr>
        <p:txBody>
          <a:bodyPr wrap="square">
            <a:spAutoFit/>
          </a:bodyPr>
          <a:lstStyle/>
          <a:p>
            <a:pPr algn="just"/>
            <a:r>
              <a:rPr lang="et-EE" sz="2200" dirty="0">
                <a:solidFill>
                  <a:srgbClr val="010163"/>
                </a:solidFill>
              </a:rPr>
              <a:t>The sample included</a:t>
            </a:r>
            <a:r>
              <a:rPr lang="et-EE" sz="2200" dirty="0"/>
              <a:t> </a:t>
            </a:r>
            <a:r>
              <a:rPr lang="et-EE" sz="2200" dirty="0">
                <a:solidFill>
                  <a:srgbClr val="010163"/>
                </a:solidFill>
              </a:rPr>
              <a:t>three companies with revenues over </a:t>
            </a:r>
            <a:r>
              <a:rPr lang="et-EE" sz="2200" dirty="0" smtClean="0">
                <a:solidFill>
                  <a:srgbClr val="010163"/>
                </a:solidFill>
              </a:rPr>
              <a:t>20 M</a:t>
            </a:r>
            <a:r>
              <a:rPr lang="et-EE" sz="2200" dirty="0">
                <a:solidFill>
                  <a:srgbClr val="010163"/>
                </a:solidFill>
              </a:rPr>
              <a:t>€ (from Estonia) and seven with revenues </a:t>
            </a:r>
            <a:r>
              <a:rPr lang="et-EE" sz="2200" dirty="0" smtClean="0">
                <a:solidFill>
                  <a:srgbClr val="010163"/>
                </a:solidFill>
              </a:rPr>
              <a:t>between 2-19 M</a:t>
            </a:r>
            <a:r>
              <a:rPr lang="et-EE" sz="2200" dirty="0">
                <a:solidFill>
                  <a:srgbClr val="010163"/>
                </a:solidFill>
              </a:rPr>
              <a:t>€. 2010 </a:t>
            </a:r>
            <a:r>
              <a:rPr lang="et-EE" sz="2200" dirty="0" smtClean="0">
                <a:solidFill>
                  <a:srgbClr val="010163"/>
                </a:solidFill>
              </a:rPr>
              <a:t>was economically </a:t>
            </a:r>
            <a:r>
              <a:rPr lang="et-EE" sz="2200" dirty="0">
                <a:solidFill>
                  <a:srgbClr val="010163"/>
                </a:solidFill>
              </a:rPr>
              <a:t>difficult time and the profits </a:t>
            </a:r>
            <a:r>
              <a:rPr lang="et-EE" sz="2200" dirty="0" smtClean="0">
                <a:solidFill>
                  <a:srgbClr val="010163"/>
                </a:solidFill>
              </a:rPr>
              <a:t>of the </a:t>
            </a:r>
            <a:r>
              <a:rPr lang="et-EE" sz="2200" dirty="0">
                <a:solidFill>
                  <a:srgbClr val="010163"/>
                </a:solidFill>
              </a:rPr>
              <a:t>Estonian and Finnish companies </a:t>
            </a:r>
            <a:r>
              <a:rPr lang="et-EE" sz="2200" dirty="0" smtClean="0">
                <a:solidFill>
                  <a:srgbClr val="010163"/>
                </a:solidFill>
              </a:rPr>
              <a:t>ranged </a:t>
            </a:r>
            <a:r>
              <a:rPr lang="et-EE" sz="2200" dirty="0">
                <a:solidFill>
                  <a:srgbClr val="010163"/>
                </a:solidFill>
              </a:rPr>
              <a:t>between 0.7 and 10.4</a:t>
            </a:r>
            <a:r>
              <a:rPr lang="et-EE" sz="2200" dirty="0" smtClean="0">
                <a:solidFill>
                  <a:srgbClr val="010163"/>
                </a:solidFill>
              </a:rPr>
              <a:t>%, </a:t>
            </a:r>
            <a:r>
              <a:rPr lang="et-EE" sz="2200" dirty="0">
                <a:solidFill>
                  <a:srgbClr val="010163"/>
                </a:solidFill>
              </a:rPr>
              <a:t>except for </a:t>
            </a:r>
            <a:r>
              <a:rPr lang="et-EE" sz="2200" dirty="0" smtClean="0">
                <a:solidFill>
                  <a:srgbClr val="010163"/>
                </a:solidFill>
              </a:rPr>
              <a:t>two companies who finished the year </a:t>
            </a:r>
            <a:r>
              <a:rPr lang="et-EE" sz="2200" dirty="0">
                <a:solidFill>
                  <a:srgbClr val="010163"/>
                </a:solidFill>
              </a:rPr>
              <a:t>with a loss. </a:t>
            </a:r>
          </a:p>
        </p:txBody>
      </p:sp>
      <p:sp>
        <p:nvSpPr>
          <p:cNvPr id="62471" name="TextBox 8"/>
          <p:cNvSpPr txBox="1">
            <a:spLocks noChangeArrowheads="1"/>
          </p:cNvSpPr>
          <p:nvPr/>
        </p:nvSpPr>
        <p:spPr bwMode="auto">
          <a:xfrm>
            <a:off x="368300" y="1212850"/>
            <a:ext cx="6580188" cy="457200"/>
          </a:xfrm>
          <a:prstGeom prst="rect">
            <a:avLst/>
          </a:prstGeom>
          <a:noFill/>
          <a:ln w="9525">
            <a:noFill/>
            <a:miter lim="800000"/>
            <a:headEnd/>
            <a:tailEnd/>
          </a:ln>
        </p:spPr>
        <p:txBody>
          <a:bodyPr>
            <a:spAutoFit/>
          </a:bodyPr>
          <a:lstStyle/>
          <a:p>
            <a:r>
              <a:rPr lang="et-EE" sz="2400" dirty="0">
                <a:solidFill>
                  <a:srgbClr val="010163"/>
                </a:solidFill>
              </a:rPr>
              <a:t>Companies’ </a:t>
            </a:r>
            <a:r>
              <a:rPr lang="et-EE" sz="2400" dirty="0" smtClean="0">
                <a:solidFill>
                  <a:srgbClr val="010163"/>
                </a:solidFill>
              </a:rPr>
              <a:t>revenues </a:t>
            </a:r>
            <a:r>
              <a:rPr lang="et-EE" sz="2400" dirty="0">
                <a:solidFill>
                  <a:srgbClr val="010163"/>
                </a:solidFill>
              </a:rPr>
              <a:t>and profits</a:t>
            </a:r>
          </a:p>
        </p:txBody>
      </p:sp>
      <p:sp>
        <p:nvSpPr>
          <p:cNvPr id="62472" name="Rectangle 9"/>
          <p:cNvSpPr>
            <a:spLocks noChangeArrowheads="1"/>
          </p:cNvSpPr>
          <p:nvPr/>
        </p:nvSpPr>
        <p:spPr bwMode="auto">
          <a:xfrm>
            <a:off x="487363" y="1670050"/>
            <a:ext cx="8424862" cy="2955925"/>
          </a:xfrm>
          <a:prstGeom prst="rect">
            <a:avLst/>
          </a:prstGeom>
          <a:noFill/>
          <a:ln w="9525" algn="ctr">
            <a:solidFill>
              <a:srgbClr val="010163"/>
            </a:solidFill>
            <a:round/>
            <a:headEnd/>
            <a:tailEnd/>
          </a:ln>
        </p:spPr>
        <p:txBody>
          <a:bodyPr wrap="none" anchor="ctr"/>
          <a:lstStyle/>
          <a:p>
            <a:endParaRPr lang="et-E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Content Placeholder 3"/>
          <p:cNvGraphicFramePr>
            <a:graphicFrameLocks noGrp="1"/>
          </p:cNvGraphicFramePr>
          <p:nvPr>
            <p:ph idx="1"/>
            <p:extLst>
              <p:ext uri="{D42A27DB-BD31-4B8C-83A1-F6EECF244321}">
                <p14:modId xmlns="" xmlns:p14="http://schemas.microsoft.com/office/powerpoint/2010/main" val="3356143221"/>
              </p:ext>
            </p:extLst>
          </p:nvPr>
        </p:nvGraphicFramePr>
        <p:xfrm>
          <a:off x="698500" y="2108200"/>
          <a:ext cx="8140700" cy="2324100"/>
        </p:xfrm>
        <a:graphic>
          <a:graphicData uri="http://schemas.openxmlformats.org/presentationml/2006/ole">
            <p:oleObj spid="_x0000_s63549" name="Worksheet" r:id="rId3" imgW="8210672" imgH="2352726" progId="Excel.Sheet.8">
              <p:embed/>
            </p:oleObj>
          </a:graphicData>
        </a:graphic>
      </p:graphicFrame>
      <p:sp>
        <p:nvSpPr>
          <p:cNvPr id="63490"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3491" name="TextBox 5"/>
          <p:cNvSpPr txBox="1">
            <a:spLocks noChangeArrowheads="1"/>
          </p:cNvSpPr>
          <p:nvPr/>
        </p:nvSpPr>
        <p:spPr bwMode="auto">
          <a:xfrm>
            <a:off x="5461000" y="4000500"/>
            <a:ext cx="1368425" cy="338554"/>
          </a:xfrm>
          <a:prstGeom prst="rect">
            <a:avLst/>
          </a:prstGeom>
          <a:noFill/>
          <a:ln w="9525">
            <a:noFill/>
            <a:miter lim="800000"/>
            <a:headEnd/>
            <a:tailEnd/>
          </a:ln>
        </p:spPr>
        <p:txBody>
          <a:bodyPr>
            <a:spAutoFit/>
          </a:bodyPr>
          <a:lstStyle/>
          <a:p>
            <a:r>
              <a:rPr lang="en-US" sz="1600" dirty="0" smtClean="0">
                <a:solidFill>
                  <a:srgbClr val="010163"/>
                </a:solidFill>
              </a:rPr>
              <a:t>companies</a:t>
            </a:r>
            <a:endParaRPr lang="en-US" sz="1600" dirty="0">
              <a:solidFill>
                <a:srgbClr val="010163"/>
              </a:solidFill>
            </a:endParaRPr>
          </a:p>
        </p:txBody>
      </p:sp>
      <p:sp>
        <p:nvSpPr>
          <p:cNvPr id="63492" name="TextBox 6"/>
          <p:cNvSpPr txBox="1">
            <a:spLocks noChangeArrowheads="1"/>
          </p:cNvSpPr>
          <p:nvPr/>
        </p:nvSpPr>
        <p:spPr bwMode="auto">
          <a:xfrm>
            <a:off x="395288" y="4595813"/>
            <a:ext cx="8748712" cy="707886"/>
          </a:xfrm>
          <a:prstGeom prst="rect">
            <a:avLst/>
          </a:prstGeom>
          <a:noFill/>
          <a:ln w="9525">
            <a:noFill/>
            <a:miter lim="800000"/>
            <a:headEnd/>
            <a:tailEnd/>
          </a:ln>
        </p:spPr>
        <p:txBody>
          <a:bodyPr>
            <a:spAutoFit/>
          </a:bodyPr>
          <a:lstStyle/>
          <a:p>
            <a:r>
              <a:rPr lang="en-US" sz="2000" smtClean="0">
                <a:solidFill>
                  <a:srgbClr val="010163"/>
                </a:solidFill>
              </a:rPr>
              <a:t>Figure 6. Estonian and Finnish companies’ revenues and average revenues 	  per employee.</a:t>
            </a:r>
            <a:endParaRPr lang="en-US" sz="2000">
              <a:solidFill>
                <a:srgbClr val="010163"/>
              </a:solidFill>
            </a:endParaRPr>
          </a:p>
        </p:txBody>
      </p:sp>
      <p:sp>
        <p:nvSpPr>
          <p:cNvPr id="63493" name="TextBox 7"/>
          <p:cNvSpPr txBox="1">
            <a:spLocks noChangeArrowheads="1"/>
          </p:cNvSpPr>
          <p:nvPr/>
        </p:nvSpPr>
        <p:spPr bwMode="auto">
          <a:xfrm>
            <a:off x="368300" y="1212850"/>
            <a:ext cx="6580188" cy="457200"/>
          </a:xfrm>
          <a:prstGeom prst="rect">
            <a:avLst/>
          </a:prstGeom>
          <a:noFill/>
          <a:ln w="9525">
            <a:noFill/>
            <a:miter lim="800000"/>
            <a:headEnd/>
            <a:tailEnd/>
          </a:ln>
        </p:spPr>
        <p:txBody>
          <a:bodyPr>
            <a:spAutoFit/>
          </a:bodyPr>
          <a:lstStyle/>
          <a:p>
            <a:r>
              <a:rPr lang="et-EE" sz="2400">
                <a:solidFill>
                  <a:srgbClr val="010163"/>
                </a:solidFill>
              </a:rPr>
              <a:t>Companies’ revenues per employee</a:t>
            </a:r>
          </a:p>
        </p:txBody>
      </p:sp>
      <p:sp>
        <p:nvSpPr>
          <p:cNvPr id="63494" name="Rectangle 8"/>
          <p:cNvSpPr>
            <a:spLocks noChangeArrowheads="1"/>
          </p:cNvSpPr>
          <p:nvPr/>
        </p:nvSpPr>
        <p:spPr bwMode="auto">
          <a:xfrm>
            <a:off x="468313" y="1844675"/>
            <a:ext cx="8424862" cy="2781300"/>
          </a:xfrm>
          <a:prstGeom prst="rect">
            <a:avLst/>
          </a:prstGeom>
          <a:noFill/>
          <a:ln w="9525" algn="ctr">
            <a:solidFill>
              <a:srgbClr val="010163"/>
            </a:solidFill>
            <a:round/>
            <a:headEnd/>
            <a:tailEnd/>
          </a:ln>
        </p:spPr>
        <p:txBody>
          <a:bodyPr wrap="none" anchor="ctr"/>
          <a:lstStyle/>
          <a:p>
            <a:endParaRPr lang="et-EE"/>
          </a:p>
        </p:txBody>
      </p:sp>
      <p:sp>
        <p:nvSpPr>
          <p:cNvPr id="63495" name="TextBox 9"/>
          <p:cNvSpPr txBox="1">
            <a:spLocks noChangeArrowheads="1"/>
          </p:cNvSpPr>
          <p:nvPr/>
        </p:nvSpPr>
        <p:spPr bwMode="auto">
          <a:xfrm>
            <a:off x="357158" y="5357826"/>
            <a:ext cx="8497887" cy="1200329"/>
          </a:xfrm>
          <a:prstGeom prst="rect">
            <a:avLst/>
          </a:prstGeom>
          <a:noFill/>
          <a:ln w="9525">
            <a:noFill/>
            <a:miter lim="800000"/>
            <a:headEnd/>
            <a:tailEnd/>
          </a:ln>
        </p:spPr>
        <p:txBody>
          <a:bodyPr>
            <a:spAutoFit/>
          </a:bodyPr>
          <a:lstStyle/>
          <a:p>
            <a:pPr algn="just"/>
            <a:r>
              <a:rPr lang="en-US" sz="2400" smtClean="0">
                <a:solidFill>
                  <a:srgbClr val="010163"/>
                </a:solidFill>
              </a:rPr>
              <a:t>The average revenues per employee of the Finnish companies included in the sample is twice as high as the same indicator in Estonia (circled in red on the chart).</a:t>
            </a:r>
            <a:endParaRPr lang="en-US" sz="2400">
              <a:solidFill>
                <a:srgbClr val="010163"/>
              </a:solidFill>
            </a:endParaRPr>
          </a:p>
        </p:txBody>
      </p:sp>
      <p:sp>
        <p:nvSpPr>
          <p:cNvPr id="63496" name="TextBox 10"/>
          <p:cNvSpPr txBox="1">
            <a:spLocks noChangeArrowheads="1"/>
          </p:cNvSpPr>
          <p:nvPr/>
        </p:nvSpPr>
        <p:spPr bwMode="auto">
          <a:xfrm>
            <a:off x="611188" y="1844675"/>
            <a:ext cx="2447925" cy="366713"/>
          </a:xfrm>
          <a:prstGeom prst="rect">
            <a:avLst/>
          </a:prstGeom>
          <a:noFill/>
          <a:ln w="9525">
            <a:noFill/>
            <a:miter lim="800000"/>
            <a:headEnd/>
            <a:tailEnd/>
          </a:ln>
        </p:spPr>
        <p:txBody>
          <a:bodyPr>
            <a:spAutoFit/>
          </a:bodyPr>
          <a:lstStyle/>
          <a:p>
            <a:r>
              <a:rPr lang="et-EE">
                <a:solidFill>
                  <a:srgbClr val="010163"/>
                </a:solidFill>
              </a:rPr>
              <a:t>thousands of EUR</a:t>
            </a:r>
            <a:endParaRPr lang="en-US">
              <a:solidFill>
                <a:srgbClr val="010163"/>
              </a:solidFill>
            </a:endParaRPr>
          </a:p>
        </p:txBody>
      </p:sp>
      <p:sp>
        <p:nvSpPr>
          <p:cNvPr id="63497" name="Oval 11"/>
          <p:cNvSpPr>
            <a:spLocks noChangeArrowheads="1"/>
          </p:cNvSpPr>
          <p:nvPr/>
        </p:nvSpPr>
        <p:spPr bwMode="auto">
          <a:xfrm rot="702050">
            <a:off x="4862856" y="2258811"/>
            <a:ext cx="665163" cy="2232025"/>
          </a:xfrm>
          <a:prstGeom prst="ellipse">
            <a:avLst/>
          </a:prstGeom>
          <a:noFill/>
          <a:ln w="6350" algn="ctr">
            <a:solidFill>
              <a:srgbClr val="FF0000"/>
            </a:solidFill>
            <a:round/>
            <a:headEnd/>
            <a:tailEnd/>
          </a:ln>
        </p:spPr>
        <p:txBody>
          <a:bodyPr wrap="none" anchor="ctr"/>
          <a:lstStyle/>
          <a:p>
            <a:endParaRPr lang="en-US"/>
          </a:p>
        </p:txBody>
      </p:sp>
      <p:sp>
        <p:nvSpPr>
          <p:cNvPr id="63498" name="Rectangle 12"/>
          <p:cNvSpPr>
            <a:spLocks noChangeArrowheads="1"/>
          </p:cNvSpPr>
          <p:nvPr/>
        </p:nvSpPr>
        <p:spPr bwMode="auto">
          <a:xfrm>
            <a:off x="6072980" y="3227465"/>
            <a:ext cx="144463" cy="144462"/>
          </a:xfrm>
          <a:prstGeom prst="rect">
            <a:avLst/>
          </a:prstGeom>
          <a:solidFill>
            <a:srgbClr val="FFCC99"/>
          </a:solidFill>
          <a:ln w="9525" algn="ctr">
            <a:noFill/>
            <a:round/>
            <a:headEnd/>
            <a:tailEnd/>
          </a:ln>
        </p:spPr>
        <p:txBody>
          <a:bodyPr wrap="none" anchor="ctr"/>
          <a:lstStyle/>
          <a:p>
            <a:endParaRPr lang="en-US"/>
          </a:p>
        </p:txBody>
      </p:sp>
      <p:cxnSp>
        <p:nvCxnSpPr>
          <p:cNvPr id="63499" name="Straight Arrow Connector 14"/>
          <p:cNvCxnSpPr>
            <a:cxnSpLocks noChangeShapeType="1"/>
          </p:cNvCxnSpPr>
          <p:nvPr/>
        </p:nvCxnSpPr>
        <p:spPr bwMode="auto">
          <a:xfrm rot="10800000">
            <a:off x="5429256" y="3643314"/>
            <a:ext cx="500062" cy="142875"/>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85" name="Object 117"/>
          <p:cNvGraphicFramePr>
            <a:graphicFrameLocks noChangeAspect="1"/>
          </p:cNvGraphicFramePr>
          <p:nvPr/>
        </p:nvGraphicFramePr>
        <p:xfrm>
          <a:off x="0" y="0"/>
          <a:ext cx="914400" cy="198438"/>
        </p:xfrm>
        <a:graphic>
          <a:graphicData uri="http://schemas.openxmlformats.org/presentationml/2006/ole">
            <p:oleObj spid="_x0000_s32942" name="Equation" r:id="rId4" imgW="435285" imgH="677109" progId="">
              <p:embed/>
            </p:oleObj>
          </a:graphicData>
        </a:graphic>
      </p:graphicFrame>
      <p:sp>
        <p:nvSpPr>
          <p:cNvPr id="32886" name="Rectangle 12"/>
          <p:cNvSpPr>
            <a:spLocks noGrp="1" noChangeArrowheads="1"/>
          </p:cNvSpPr>
          <p:nvPr>
            <p:ph idx="1"/>
          </p:nvPr>
        </p:nvSpPr>
        <p:spPr>
          <a:xfrm>
            <a:off x="395288" y="1700213"/>
            <a:ext cx="8280400" cy="4465637"/>
          </a:xfrm>
        </p:spPr>
        <p:txBody>
          <a:bodyPr/>
          <a:lstStyle/>
          <a:p>
            <a:pPr marL="358775" eaLnBrk="1" hangingPunct="1">
              <a:lnSpc>
                <a:spcPct val="90000"/>
              </a:lnSpc>
            </a:pPr>
            <a:endParaRPr lang="et-EE" sz="1200" dirty="0" smtClean="0"/>
          </a:p>
          <a:p>
            <a:pPr marL="358775" eaLnBrk="1" hangingPunct="1">
              <a:lnSpc>
                <a:spcPct val="90000"/>
              </a:lnSpc>
              <a:buFontTx/>
              <a:buNone/>
            </a:pPr>
            <a:r>
              <a:rPr lang="et-EE" b="1" dirty="0" smtClean="0"/>
              <a:t>Overview of the study</a:t>
            </a:r>
          </a:p>
          <a:p>
            <a:pPr marL="358775" eaLnBrk="1" hangingPunct="1">
              <a:lnSpc>
                <a:spcPct val="90000"/>
              </a:lnSpc>
              <a:spcBef>
                <a:spcPts val="900"/>
              </a:spcBef>
            </a:pPr>
            <a:r>
              <a:rPr lang="et-EE" sz="2000" dirty="0" smtClean="0"/>
              <a:t>Introduction</a:t>
            </a:r>
          </a:p>
          <a:p>
            <a:pPr marL="358775" eaLnBrk="1" hangingPunct="1">
              <a:lnSpc>
                <a:spcPct val="90000"/>
              </a:lnSpc>
            </a:pPr>
            <a:r>
              <a:rPr lang="et-EE" sz="2000" dirty="0" smtClean="0"/>
              <a:t>Objective</a:t>
            </a:r>
          </a:p>
          <a:p>
            <a:pPr marL="358775" eaLnBrk="1" hangingPunct="1">
              <a:lnSpc>
                <a:spcPct val="90000"/>
              </a:lnSpc>
            </a:pPr>
            <a:r>
              <a:rPr lang="et-EE" sz="2000" dirty="0" smtClean="0"/>
              <a:t>Execution</a:t>
            </a:r>
          </a:p>
          <a:p>
            <a:pPr marL="358775" eaLnBrk="1" hangingPunct="1">
              <a:lnSpc>
                <a:spcPct val="90000"/>
              </a:lnSpc>
            </a:pPr>
            <a:r>
              <a:rPr lang="et-EE" sz="2000" dirty="0" smtClean="0"/>
              <a:t>Project region: South-Finland and North-Estonia </a:t>
            </a:r>
          </a:p>
          <a:p>
            <a:pPr marL="358775" eaLnBrk="1" hangingPunct="1">
              <a:lnSpc>
                <a:spcPct val="90000"/>
              </a:lnSpc>
            </a:pPr>
            <a:r>
              <a:rPr lang="et-EE" sz="2000" dirty="0" smtClean="0"/>
              <a:t>Structure of the questionnaire </a:t>
            </a:r>
          </a:p>
          <a:p>
            <a:pPr marL="358775" eaLnBrk="1" hangingPunct="1">
              <a:lnSpc>
                <a:spcPct val="90000"/>
              </a:lnSpc>
            </a:pPr>
            <a:r>
              <a:rPr lang="et-EE" sz="2000" dirty="0" smtClean="0"/>
              <a:t>Structure of the report </a:t>
            </a:r>
          </a:p>
          <a:p>
            <a:pPr marL="358775" eaLnBrk="1" hangingPunct="1">
              <a:lnSpc>
                <a:spcPct val="90000"/>
              </a:lnSpc>
            </a:pPr>
            <a:r>
              <a:rPr lang="et-EE" sz="2000" dirty="0" smtClean="0"/>
              <a:t>Client and executor</a:t>
            </a:r>
            <a:r>
              <a:rPr lang="et-EE" sz="1200" dirty="0" smtClean="0"/>
              <a:t/>
            </a:r>
            <a:br>
              <a:rPr lang="et-EE" sz="1200" dirty="0" smtClean="0"/>
            </a:br>
            <a:r>
              <a:rPr lang="et-EE" sz="1200" dirty="0" smtClean="0"/>
              <a:t>	 </a:t>
            </a:r>
          </a:p>
          <a:p>
            <a:pPr marL="358775" eaLnBrk="1" hangingPunct="1">
              <a:lnSpc>
                <a:spcPct val="90000"/>
              </a:lnSpc>
            </a:pPr>
            <a:endParaRPr lang="et-EE" sz="1200" dirty="0" smtClean="0"/>
          </a:p>
          <a:p>
            <a:pPr marL="358775" eaLnBrk="1" hangingPunct="1">
              <a:lnSpc>
                <a:spcPct val="90000"/>
              </a:lnSpc>
              <a:buFontTx/>
              <a:buNone/>
            </a:pPr>
            <a:endParaRPr lang="et-EE" sz="1200" dirty="0" smtClean="0"/>
          </a:p>
          <a:p>
            <a:pPr marL="358775" eaLnBrk="1" hangingPunct="1">
              <a:lnSpc>
                <a:spcPct val="90000"/>
              </a:lnSpc>
              <a:buFontTx/>
              <a:buNone/>
            </a:pPr>
            <a:endParaRPr lang="et-EE" sz="1200" dirty="0" smtClean="0"/>
          </a:p>
        </p:txBody>
      </p:sp>
      <p:sp>
        <p:nvSpPr>
          <p:cNvPr id="32887" name="Rectangle 13"/>
          <p:cNvSpPr>
            <a:spLocks noGrp="1" noChangeArrowheads="1"/>
          </p:cNvSpPr>
          <p:nvPr>
            <p:ph type="title"/>
          </p:nvPr>
        </p:nvSpPr>
        <p:spPr>
          <a:xfrm>
            <a:off x="323850" y="404813"/>
            <a:ext cx="5748338" cy="642937"/>
          </a:xfrm>
        </p:spPr>
        <p:txBody>
          <a:bodyPr/>
          <a:lstStyle/>
          <a:p>
            <a:pPr eaLnBrk="1" hangingPunct="1"/>
            <a:r>
              <a:rPr lang="et-EE" smtClean="0"/>
              <a:t>TABLE OF CONTENTS</a:t>
            </a:r>
            <a:endParaRPr lang="et-EE" smtClean="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 xmlns:p14="http://schemas.microsoft.com/office/powerpoint/2010/main" val="2804308819"/>
              </p:ext>
            </p:extLst>
          </p:nvPr>
        </p:nvGraphicFramePr>
        <p:xfrm>
          <a:off x="609600" y="2105025"/>
          <a:ext cx="8224838" cy="2425700"/>
        </p:xfrm>
        <a:graphic>
          <a:graphicData uri="http://schemas.openxmlformats.org/drawingml/2006/chart">
            <c:chart xmlns:c="http://schemas.openxmlformats.org/drawingml/2006/chart" xmlns:r="http://schemas.openxmlformats.org/officeDocument/2006/relationships" r:id="rId2"/>
          </a:graphicData>
        </a:graphic>
      </p:graphicFrame>
      <p:sp>
        <p:nvSpPr>
          <p:cNvPr id="64514"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4515" name="TextBox 4"/>
          <p:cNvSpPr txBox="1">
            <a:spLocks noChangeArrowheads="1"/>
          </p:cNvSpPr>
          <p:nvPr/>
        </p:nvSpPr>
        <p:spPr bwMode="auto">
          <a:xfrm>
            <a:off x="539750" y="1666875"/>
            <a:ext cx="4805363" cy="366712"/>
          </a:xfrm>
          <a:prstGeom prst="rect">
            <a:avLst/>
          </a:prstGeom>
          <a:noFill/>
          <a:ln w="9525">
            <a:noFill/>
            <a:miter lim="800000"/>
            <a:headEnd/>
            <a:tailEnd/>
          </a:ln>
        </p:spPr>
        <p:txBody>
          <a:bodyPr>
            <a:spAutoFit/>
          </a:bodyPr>
          <a:lstStyle/>
          <a:p>
            <a:r>
              <a:rPr lang="en-US" smtClean="0">
                <a:solidFill>
                  <a:srgbClr val="010163"/>
                </a:solidFill>
              </a:rPr>
              <a:t>thousands of EUR / number of employees</a:t>
            </a:r>
            <a:endParaRPr lang="en-US">
              <a:solidFill>
                <a:srgbClr val="010163"/>
              </a:solidFill>
            </a:endParaRPr>
          </a:p>
        </p:txBody>
      </p:sp>
      <p:sp>
        <p:nvSpPr>
          <p:cNvPr id="64516" name="TextBox 5"/>
          <p:cNvSpPr txBox="1">
            <a:spLocks noChangeArrowheads="1"/>
          </p:cNvSpPr>
          <p:nvPr/>
        </p:nvSpPr>
        <p:spPr bwMode="auto">
          <a:xfrm>
            <a:off x="368300" y="4448175"/>
            <a:ext cx="8748713" cy="646331"/>
          </a:xfrm>
          <a:prstGeom prst="rect">
            <a:avLst/>
          </a:prstGeom>
          <a:noFill/>
          <a:ln w="9525">
            <a:noFill/>
            <a:miter lim="800000"/>
            <a:headEnd/>
            <a:tailEnd/>
          </a:ln>
        </p:spPr>
        <p:txBody>
          <a:bodyPr>
            <a:spAutoFit/>
          </a:bodyPr>
          <a:lstStyle/>
          <a:p>
            <a:pPr>
              <a:lnSpc>
                <a:spcPct val="90000"/>
              </a:lnSpc>
            </a:pPr>
            <a:r>
              <a:rPr lang="en-US" sz="2000" dirty="0" smtClean="0">
                <a:solidFill>
                  <a:srgbClr val="010163"/>
                </a:solidFill>
              </a:rPr>
              <a:t>Figure 7. Revenues per employee and the number of employees by 	 	  company ranked by revenues</a:t>
            </a:r>
            <a:r>
              <a:rPr lang="et-EE" sz="2000" dirty="0" smtClean="0">
                <a:solidFill>
                  <a:srgbClr val="010163"/>
                </a:solidFill>
              </a:rPr>
              <a:t>.</a:t>
            </a:r>
            <a:r>
              <a:rPr lang="en-US" sz="2000" dirty="0" smtClean="0">
                <a:solidFill>
                  <a:srgbClr val="010163"/>
                </a:solidFill>
              </a:rPr>
              <a:t> </a:t>
            </a:r>
            <a:endParaRPr lang="en-US" sz="2000" dirty="0">
              <a:solidFill>
                <a:srgbClr val="010163"/>
              </a:solidFill>
            </a:endParaRPr>
          </a:p>
        </p:txBody>
      </p:sp>
      <p:sp>
        <p:nvSpPr>
          <p:cNvPr id="64517" name="TextBox 6"/>
          <p:cNvSpPr txBox="1">
            <a:spLocks noChangeArrowheads="1"/>
          </p:cNvSpPr>
          <p:nvPr/>
        </p:nvSpPr>
        <p:spPr bwMode="auto">
          <a:xfrm>
            <a:off x="4675510" y="4081461"/>
            <a:ext cx="1368425" cy="366713"/>
          </a:xfrm>
          <a:prstGeom prst="rect">
            <a:avLst/>
          </a:prstGeom>
          <a:noFill/>
          <a:ln w="9525">
            <a:noFill/>
            <a:miter lim="800000"/>
            <a:headEnd/>
            <a:tailEnd/>
          </a:ln>
        </p:spPr>
        <p:txBody>
          <a:bodyPr>
            <a:spAutoFit/>
          </a:bodyPr>
          <a:lstStyle/>
          <a:p>
            <a:r>
              <a:rPr lang="en-US" smtClean="0">
                <a:solidFill>
                  <a:srgbClr val="010163"/>
                </a:solidFill>
              </a:rPr>
              <a:t>companies</a:t>
            </a:r>
            <a:endParaRPr lang="en-US">
              <a:solidFill>
                <a:srgbClr val="010163"/>
              </a:solidFill>
            </a:endParaRPr>
          </a:p>
        </p:txBody>
      </p:sp>
      <p:sp>
        <p:nvSpPr>
          <p:cNvPr id="64518" name="TextBox 7"/>
          <p:cNvSpPr txBox="1">
            <a:spLocks noChangeArrowheads="1"/>
          </p:cNvSpPr>
          <p:nvPr/>
        </p:nvSpPr>
        <p:spPr bwMode="auto">
          <a:xfrm>
            <a:off x="357158" y="5072074"/>
            <a:ext cx="8555067" cy="1615827"/>
          </a:xfrm>
          <a:prstGeom prst="rect">
            <a:avLst/>
          </a:prstGeom>
          <a:noFill/>
          <a:ln w="9525">
            <a:noFill/>
            <a:miter lim="800000"/>
            <a:headEnd/>
            <a:tailEnd/>
          </a:ln>
        </p:spPr>
        <p:txBody>
          <a:bodyPr wrap="square">
            <a:spAutoFit/>
          </a:bodyPr>
          <a:lstStyle/>
          <a:p>
            <a:pPr algn="just">
              <a:lnSpc>
                <a:spcPct val="90000"/>
              </a:lnSpc>
            </a:pPr>
            <a:r>
              <a:rPr lang="en-US" sz="2200" dirty="0" smtClean="0">
                <a:solidFill>
                  <a:srgbClr val="010163"/>
                </a:solidFill>
              </a:rPr>
              <a:t>Of the Estonian companies included in the sample, the companies with more employees earn more revenue per employee (except for one). Of the Finnish companies, a trend appeared in case of three of the companies that in the larger companies the revenues per employee </a:t>
            </a:r>
            <a:r>
              <a:rPr lang="et-EE" sz="2200" dirty="0" smtClean="0">
                <a:solidFill>
                  <a:srgbClr val="010163"/>
                </a:solidFill>
              </a:rPr>
              <a:t>a</a:t>
            </a:r>
            <a:r>
              <a:rPr lang="en-US" sz="2200" dirty="0" smtClean="0">
                <a:solidFill>
                  <a:srgbClr val="010163"/>
                </a:solidFill>
              </a:rPr>
              <a:t>re smaller. </a:t>
            </a:r>
            <a:endParaRPr lang="en-US" sz="2200" dirty="0">
              <a:solidFill>
                <a:srgbClr val="010163"/>
              </a:solidFill>
            </a:endParaRPr>
          </a:p>
        </p:txBody>
      </p:sp>
      <p:sp>
        <p:nvSpPr>
          <p:cNvPr id="64519" name="TextBox 8"/>
          <p:cNvSpPr txBox="1">
            <a:spLocks noChangeArrowheads="1"/>
          </p:cNvSpPr>
          <p:nvPr/>
        </p:nvSpPr>
        <p:spPr bwMode="auto">
          <a:xfrm>
            <a:off x="368300" y="1231925"/>
            <a:ext cx="8451850" cy="396875"/>
          </a:xfrm>
          <a:prstGeom prst="rect">
            <a:avLst/>
          </a:prstGeom>
          <a:noFill/>
          <a:ln w="9525">
            <a:noFill/>
            <a:miter lim="800000"/>
            <a:headEnd/>
            <a:tailEnd/>
          </a:ln>
        </p:spPr>
        <p:txBody>
          <a:bodyPr>
            <a:spAutoFit/>
          </a:bodyPr>
          <a:lstStyle/>
          <a:p>
            <a:r>
              <a:rPr lang="en-US" sz="2000" dirty="0" smtClean="0">
                <a:solidFill>
                  <a:srgbClr val="010163"/>
                </a:solidFill>
              </a:rPr>
              <a:t>The relationship between company size and revenue per employee</a:t>
            </a:r>
            <a:endParaRPr lang="en-US" sz="2000" dirty="0">
              <a:solidFill>
                <a:srgbClr val="010163"/>
              </a:solidFill>
            </a:endParaRPr>
          </a:p>
        </p:txBody>
      </p:sp>
      <p:sp>
        <p:nvSpPr>
          <p:cNvPr id="64520" name="Rectangle 9"/>
          <p:cNvSpPr>
            <a:spLocks noChangeArrowheads="1"/>
          </p:cNvSpPr>
          <p:nvPr/>
        </p:nvSpPr>
        <p:spPr bwMode="auto">
          <a:xfrm>
            <a:off x="487363" y="1666875"/>
            <a:ext cx="8424862" cy="2781300"/>
          </a:xfrm>
          <a:prstGeom prst="rect">
            <a:avLst/>
          </a:prstGeom>
          <a:noFill/>
          <a:ln w="9525" algn="ctr">
            <a:solidFill>
              <a:srgbClr val="010163"/>
            </a:solidFill>
            <a:round/>
            <a:headEnd/>
            <a:tailEnd/>
          </a:ln>
        </p:spPr>
        <p:txBody>
          <a:bodyPr wrap="none" anchor="ctr"/>
          <a:lstStyle/>
          <a:p>
            <a:endParaRPr lang="et-EE"/>
          </a:p>
        </p:txBody>
      </p:sp>
      <p:cxnSp>
        <p:nvCxnSpPr>
          <p:cNvPr id="64521" name="Straight Connector 11"/>
          <p:cNvCxnSpPr>
            <a:cxnSpLocks noChangeShapeType="1"/>
          </p:cNvCxnSpPr>
          <p:nvPr/>
        </p:nvCxnSpPr>
        <p:spPr bwMode="auto">
          <a:xfrm>
            <a:off x="1785938" y="2565400"/>
            <a:ext cx="3786187" cy="1150938"/>
          </a:xfrm>
          <a:prstGeom prst="line">
            <a:avLst/>
          </a:prstGeom>
          <a:noFill/>
          <a:ln w="9525" algn="ctr">
            <a:solidFill>
              <a:srgbClr val="FF0000"/>
            </a:solidFill>
            <a:round/>
            <a:headEnd type="arrow" w="med" len="med"/>
            <a:tailEnd/>
          </a:ln>
        </p:spPr>
      </p:cxnSp>
      <p:sp>
        <p:nvSpPr>
          <p:cNvPr id="64522" name="Rectangle 12"/>
          <p:cNvSpPr>
            <a:spLocks noChangeArrowheads="1"/>
          </p:cNvSpPr>
          <p:nvPr/>
        </p:nvSpPr>
        <p:spPr bwMode="auto">
          <a:xfrm>
            <a:off x="500063" y="1928813"/>
            <a:ext cx="1458912" cy="274637"/>
          </a:xfrm>
          <a:prstGeom prst="rect">
            <a:avLst/>
          </a:prstGeom>
          <a:noFill/>
          <a:ln w="9525">
            <a:noFill/>
            <a:miter lim="800000"/>
            <a:headEnd/>
            <a:tailEnd/>
          </a:ln>
        </p:spPr>
        <p:txBody>
          <a:bodyPr wrap="none">
            <a:spAutoFit/>
          </a:bodyPr>
          <a:lstStyle/>
          <a:p>
            <a:r>
              <a:rPr lang="en-US" sz="1200" smtClean="0">
                <a:solidFill>
                  <a:srgbClr val="010163"/>
                </a:solidFill>
              </a:rPr>
              <a:t>(logarithmic scale) </a:t>
            </a:r>
            <a:endParaRPr lang="en-US" sz="1200">
              <a:solidFill>
                <a:srgbClr val="010163"/>
              </a:solidFill>
            </a:endParaRPr>
          </a:p>
        </p:txBody>
      </p:sp>
      <p:sp>
        <p:nvSpPr>
          <p:cNvPr id="64523" name="Oval 14"/>
          <p:cNvSpPr>
            <a:spLocks noChangeArrowheads="1"/>
          </p:cNvSpPr>
          <p:nvPr/>
        </p:nvSpPr>
        <p:spPr bwMode="auto">
          <a:xfrm rot="-868317">
            <a:off x="2702181" y="2887064"/>
            <a:ext cx="2044700" cy="731837"/>
          </a:xfrm>
          <a:prstGeom prst="ellipse">
            <a:avLst/>
          </a:prstGeom>
          <a:noFill/>
          <a:ln w="9525" algn="ctr">
            <a:solidFill>
              <a:srgbClr val="01016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5543" name="TextBox 6"/>
          <p:cNvSpPr txBox="1">
            <a:spLocks noChangeArrowheads="1"/>
          </p:cNvSpPr>
          <p:nvPr/>
        </p:nvSpPr>
        <p:spPr bwMode="auto">
          <a:xfrm>
            <a:off x="379413" y="4498975"/>
            <a:ext cx="8893175" cy="707886"/>
          </a:xfrm>
          <a:prstGeom prst="rect">
            <a:avLst/>
          </a:prstGeom>
          <a:noFill/>
          <a:ln w="9525">
            <a:noFill/>
            <a:miter lim="800000"/>
            <a:headEnd/>
            <a:tailEnd/>
          </a:ln>
        </p:spPr>
        <p:txBody>
          <a:bodyPr>
            <a:spAutoFit/>
          </a:bodyPr>
          <a:lstStyle/>
          <a:p>
            <a:r>
              <a:rPr lang="en-US" sz="2000" dirty="0" smtClean="0">
                <a:solidFill>
                  <a:srgbClr val="010163"/>
                </a:solidFill>
              </a:rPr>
              <a:t>Figure 8. The profit per employee of Estonian and Finnish companies and </a:t>
            </a:r>
            <a:r>
              <a:rPr lang="et-EE" sz="2000" dirty="0" smtClean="0">
                <a:solidFill>
                  <a:srgbClr val="010163"/>
                </a:solidFill>
              </a:rPr>
              <a:t>	  </a:t>
            </a:r>
            <a:r>
              <a:rPr lang="en-US" sz="2000" dirty="0" smtClean="0">
                <a:solidFill>
                  <a:srgbClr val="010163"/>
                </a:solidFill>
              </a:rPr>
              <a:t>average</a:t>
            </a:r>
            <a:r>
              <a:rPr lang="et-EE" sz="2000" dirty="0" smtClean="0">
                <a:solidFill>
                  <a:srgbClr val="010163"/>
                </a:solidFill>
              </a:rPr>
              <a:t> </a:t>
            </a:r>
            <a:r>
              <a:rPr lang="en-US" sz="2000" dirty="0" smtClean="0">
                <a:solidFill>
                  <a:srgbClr val="010163"/>
                </a:solidFill>
              </a:rPr>
              <a:t>profit per employee.</a:t>
            </a:r>
            <a:endParaRPr lang="en-US" sz="2000" dirty="0">
              <a:solidFill>
                <a:srgbClr val="010163"/>
              </a:solidFill>
            </a:endParaRPr>
          </a:p>
        </p:txBody>
      </p:sp>
      <p:sp>
        <p:nvSpPr>
          <p:cNvPr id="65544" name="TextBox 7"/>
          <p:cNvSpPr txBox="1">
            <a:spLocks noChangeArrowheads="1"/>
          </p:cNvSpPr>
          <p:nvPr/>
        </p:nvSpPr>
        <p:spPr bwMode="auto">
          <a:xfrm>
            <a:off x="323850" y="1268413"/>
            <a:ext cx="6580188" cy="457200"/>
          </a:xfrm>
          <a:prstGeom prst="rect">
            <a:avLst/>
          </a:prstGeom>
          <a:noFill/>
          <a:ln w="9525">
            <a:noFill/>
            <a:miter lim="800000"/>
            <a:headEnd/>
            <a:tailEnd/>
          </a:ln>
        </p:spPr>
        <p:txBody>
          <a:bodyPr>
            <a:spAutoFit/>
          </a:bodyPr>
          <a:lstStyle/>
          <a:p>
            <a:r>
              <a:rPr lang="en-US" sz="2400" smtClean="0">
                <a:solidFill>
                  <a:srgbClr val="010163"/>
                </a:solidFill>
              </a:rPr>
              <a:t>Companies’ profits per employee</a:t>
            </a:r>
            <a:endParaRPr lang="en-US" sz="2400">
              <a:solidFill>
                <a:srgbClr val="010163"/>
              </a:solidFill>
            </a:endParaRPr>
          </a:p>
        </p:txBody>
      </p:sp>
      <p:sp>
        <p:nvSpPr>
          <p:cNvPr id="65545" name="TextBox 9"/>
          <p:cNvSpPr txBox="1">
            <a:spLocks noChangeArrowheads="1"/>
          </p:cNvSpPr>
          <p:nvPr/>
        </p:nvSpPr>
        <p:spPr bwMode="auto">
          <a:xfrm>
            <a:off x="357158" y="5214950"/>
            <a:ext cx="8497887" cy="1446550"/>
          </a:xfrm>
          <a:prstGeom prst="rect">
            <a:avLst/>
          </a:prstGeom>
          <a:noFill/>
          <a:ln w="9525">
            <a:noFill/>
            <a:miter lim="800000"/>
            <a:headEnd/>
            <a:tailEnd/>
          </a:ln>
        </p:spPr>
        <p:txBody>
          <a:bodyPr wrap="square">
            <a:spAutoFit/>
          </a:bodyPr>
          <a:lstStyle/>
          <a:p>
            <a:pPr algn="just"/>
            <a:r>
              <a:rPr lang="en-US" sz="2200" dirty="0" smtClean="0">
                <a:solidFill>
                  <a:srgbClr val="010163"/>
                </a:solidFill>
              </a:rPr>
              <a:t>If we exclude two of the Estonian companies with the largest profits and the two Finnish companies </a:t>
            </a:r>
            <a:r>
              <a:rPr lang="et-EE" sz="2200" dirty="0" smtClean="0">
                <a:solidFill>
                  <a:srgbClr val="010163"/>
                </a:solidFill>
              </a:rPr>
              <a:t>finished 2010 </a:t>
            </a:r>
            <a:r>
              <a:rPr lang="en-US" sz="2200" dirty="0" smtClean="0">
                <a:solidFill>
                  <a:srgbClr val="010163"/>
                </a:solidFill>
              </a:rPr>
              <a:t>with losses, it appears that on average the profits per employee of the Finnish companies </a:t>
            </a:r>
            <a:r>
              <a:rPr lang="et-EE" sz="2200" dirty="0" smtClean="0">
                <a:solidFill>
                  <a:srgbClr val="010163"/>
                </a:solidFill>
              </a:rPr>
              <a:t>are</a:t>
            </a:r>
            <a:r>
              <a:rPr lang="en-US" sz="2200" dirty="0" smtClean="0">
                <a:solidFill>
                  <a:srgbClr val="010163"/>
                </a:solidFill>
              </a:rPr>
              <a:t> twice </a:t>
            </a:r>
            <a:r>
              <a:rPr lang="et-EE" sz="2200" dirty="0" smtClean="0">
                <a:solidFill>
                  <a:srgbClr val="010163"/>
                </a:solidFill>
              </a:rPr>
              <a:t>higher </a:t>
            </a:r>
            <a:r>
              <a:rPr lang="en-US" sz="2200" dirty="0" smtClean="0">
                <a:solidFill>
                  <a:srgbClr val="010163"/>
                </a:solidFill>
              </a:rPr>
              <a:t>(circled in red on the chart).</a:t>
            </a:r>
            <a:endParaRPr lang="en-US" sz="2200" dirty="0">
              <a:solidFill>
                <a:srgbClr val="010163"/>
              </a:solidFill>
            </a:endParaRPr>
          </a:p>
        </p:txBody>
      </p:sp>
      <p:graphicFrame>
        <p:nvGraphicFramePr>
          <p:cNvPr id="65541" name="Content Placeholder 3"/>
          <p:cNvGraphicFramePr>
            <a:graphicFrameLocks/>
          </p:cNvGraphicFramePr>
          <p:nvPr>
            <p:extLst>
              <p:ext uri="{D42A27DB-BD31-4B8C-83A1-F6EECF244321}">
                <p14:modId xmlns="" xmlns:p14="http://schemas.microsoft.com/office/powerpoint/2010/main" val="3121183301"/>
              </p:ext>
            </p:extLst>
          </p:nvPr>
        </p:nvGraphicFramePr>
        <p:xfrm>
          <a:off x="344488" y="2000250"/>
          <a:ext cx="8272462" cy="2335213"/>
        </p:xfrm>
        <a:graphic>
          <a:graphicData uri="http://schemas.openxmlformats.org/presentationml/2006/ole">
            <p:oleObj spid="_x0000_s65599" name="Chart" r:id="rId3" imgW="8229561" imgH="2324074" progId="Excel.Sheet.8">
              <p:embed/>
            </p:oleObj>
          </a:graphicData>
        </a:graphic>
      </p:graphicFrame>
      <p:sp>
        <p:nvSpPr>
          <p:cNvPr id="65546" name="TextBox 14"/>
          <p:cNvSpPr txBox="1">
            <a:spLocks noChangeArrowheads="1"/>
          </p:cNvSpPr>
          <p:nvPr/>
        </p:nvSpPr>
        <p:spPr bwMode="auto">
          <a:xfrm>
            <a:off x="4714875" y="4143375"/>
            <a:ext cx="1368425" cy="366713"/>
          </a:xfrm>
          <a:prstGeom prst="rect">
            <a:avLst/>
          </a:prstGeom>
          <a:noFill/>
          <a:ln w="9525">
            <a:noFill/>
            <a:miter lim="800000"/>
            <a:headEnd/>
            <a:tailEnd/>
          </a:ln>
        </p:spPr>
        <p:txBody>
          <a:bodyPr>
            <a:spAutoFit/>
          </a:bodyPr>
          <a:lstStyle/>
          <a:p>
            <a:r>
              <a:rPr lang="et-EE">
                <a:solidFill>
                  <a:srgbClr val="010163"/>
                </a:solidFill>
              </a:rPr>
              <a:t>companies</a:t>
            </a:r>
            <a:endParaRPr lang="en-US">
              <a:solidFill>
                <a:srgbClr val="010163"/>
              </a:solidFill>
            </a:endParaRPr>
          </a:p>
        </p:txBody>
      </p:sp>
      <p:sp>
        <p:nvSpPr>
          <p:cNvPr id="65547" name="Rectangle 15"/>
          <p:cNvSpPr>
            <a:spLocks noChangeArrowheads="1"/>
          </p:cNvSpPr>
          <p:nvPr/>
        </p:nvSpPr>
        <p:spPr bwMode="auto">
          <a:xfrm>
            <a:off x="468313" y="1719263"/>
            <a:ext cx="8461375" cy="2781300"/>
          </a:xfrm>
          <a:prstGeom prst="rect">
            <a:avLst/>
          </a:prstGeom>
          <a:noFill/>
          <a:ln w="9525" algn="ctr">
            <a:solidFill>
              <a:srgbClr val="010163"/>
            </a:solidFill>
            <a:round/>
            <a:headEnd/>
            <a:tailEnd/>
          </a:ln>
        </p:spPr>
        <p:txBody>
          <a:bodyPr wrap="none" anchor="ctr"/>
          <a:lstStyle/>
          <a:p>
            <a:endParaRPr lang="et-EE"/>
          </a:p>
        </p:txBody>
      </p:sp>
      <p:sp>
        <p:nvSpPr>
          <p:cNvPr id="65548" name="TextBox 16"/>
          <p:cNvSpPr txBox="1">
            <a:spLocks noChangeArrowheads="1"/>
          </p:cNvSpPr>
          <p:nvPr/>
        </p:nvSpPr>
        <p:spPr bwMode="auto">
          <a:xfrm>
            <a:off x="395288" y="1719263"/>
            <a:ext cx="2592387" cy="366712"/>
          </a:xfrm>
          <a:prstGeom prst="rect">
            <a:avLst/>
          </a:prstGeom>
          <a:noFill/>
          <a:ln w="9525">
            <a:noFill/>
            <a:miter lim="800000"/>
            <a:headEnd/>
            <a:tailEnd/>
          </a:ln>
        </p:spPr>
        <p:txBody>
          <a:bodyPr>
            <a:spAutoFit/>
          </a:bodyPr>
          <a:lstStyle/>
          <a:p>
            <a:r>
              <a:rPr lang="et-EE" dirty="0">
                <a:solidFill>
                  <a:srgbClr val="010163"/>
                </a:solidFill>
              </a:rPr>
              <a:t>t</a:t>
            </a:r>
            <a:r>
              <a:rPr lang="et-EE" dirty="0" smtClean="0">
                <a:solidFill>
                  <a:srgbClr val="010163"/>
                </a:solidFill>
              </a:rPr>
              <a:t>housands </a:t>
            </a:r>
            <a:r>
              <a:rPr lang="et-EE" dirty="0">
                <a:solidFill>
                  <a:srgbClr val="010163"/>
                </a:solidFill>
              </a:rPr>
              <a:t>of EUR</a:t>
            </a:r>
            <a:endParaRPr lang="en-US" dirty="0">
              <a:solidFill>
                <a:srgbClr val="010163"/>
              </a:solidFill>
            </a:endParaRPr>
          </a:p>
        </p:txBody>
      </p:sp>
      <p:sp>
        <p:nvSpPr>
          <p:cNvPr id="65549" name="Oval 17"/>
          <p:cNvSpPr>
            <a:spLocks noChangeArrowheads="1"/>
          </p:cNvSpPr>
          <p:nvPr/>
        </p:nvSpPr>
        <p:spPr bwMode="auto">
          <a:xfrm rot="702050">
            <a:off x="4979988" y="2411413"/>
            <a:ext cx="663575" cy="1276350"/>
          </a:xfrm>
          <a:prstGeom prst="ellipse">
            <a:avLst/>
          </a:prstGeom>
          <a:noFill/>
          <a:ln w="6350" algn="ctr">
            <a:solidFill>
              <a:srgbClr val="FF0000"/>
            </a:solidFill>
            <a:round/>
            <a:headEnd/>
            <a:tailEnd/>
          </a:ln>
        </p:spPr>
        <p:txBody>
          <a:bodyPr wrap="none" anchor="ctr"/>
          <a:lstStyle/>
          <a:p>
            <a:endParaRPr lang="en-US"/>
          </a:p>
        </p:txBody>
      </p:sp>
      <p:sp>
        <p:nvSpPr>
          <p:cNvPr id="65550" name="TextBox 1"/>
          <p:cNvSpPr txBox="1">
            <a:spLocks noChangeArrowheads="1"/>
          </p:cNvSpPr>
          <p:nvPr/>
        </p:nvSpPr>
        <p:spPr bwMode="auto">
          <a:xfrm>
            <a:off x="6000750" y="3571876"/>
            <a:ext cx="2857500" cy="787400"/>
          </a:xfrm>
          <a:prstGeom prst="rect">
            <a:avLst/>
          </a:prstGeom>
          <a:noFill/>
          <a:ln w="6350">
            <a:solidFill>
              <a:srgbClr val="010163"/>
            </a:solidFill>
            <a:miter lim="800000"/>
            <a:headEnd/>
            <a:tailEnd/>
          </a:ln>
        </p:spPr>
        <p:txBody>
          <a:bodyPr/>
          <a:lstStyle/>
          <a:p>
            <a:r>
              <a:rPr lang="en-US" sz="1400" smtClean="0">
                <a:solidFill>
                  <a:srgbClr val="010163"/>
                </a:solidFill>
              </a:rPr>
              <a:t>Average if exclusions apply </a:t>
            </a:r>
          </a:p>
          <a:p>
            <a:r>
              <a:rPr lang="en-US" sz="1200" smtClean="0">
                <a:solidFill>
                  <a:srgbClr val="010163"/>
                </a:solidFill>
              </a:rPr>
              <a:t>    </a:t>
            </a:r>
            <a:r>
              <a:rPr lang="en-US" sz="1600" smtClean="0">
                <a:solidFill>
                  <a:srgbClr val="010163"/>
                </a:solidFill>
              </a:rPr>
              <a:t>Estonia </a:t>
            </a:r>
          </a:p>
          <a:p>
            <a:r>
              <a:rPr lang="en-US" sz="1600" smtClean="0">
                <a:solidFill>
                  <a:srgbClr val="010163"/>
                </a:solidFill>
              </a:rPr>
              <a:t>   Finland</a:t>
            </a:r>
            <a:endParaRPr lang="en-US" sz="1600">
              <a:solidFill>
                <a:srgbClr val="010163"/>
              </a:solidFill>
            </a:endParaRPr>
          </a:p>
          <a:p>
            <a:endParaRPr lang="en-US" sz="1200" smtClean="0">
              <a:solidFill>
                <a:srgbClr val="010163"/>
              </a:solidFill>
            </a:endParaRPr>
          </a:p>
          <a:p>
            <a:r>
              <a:rPr lang="en-US" smtClean="0">
                <a:solidFill>
                  <a:srgbClr val="010163"/>
                </a:solidFill>
              </a:rPr>
              <a:t>   </a:t>
            </a:r>
            <a:endParaRPr lang="en-US">
              <a:solidFill>
                <a:srgbClr val="010163"/>
              </a:solidFill>
            </a:endParaRPr>
          </a:p>
        </p:txBody>
      </p:sp>
      <p:sp>
        <p:nvSpPr>
          <p:cNvPr id="65551" name="Rectangle 11"/>
          <p:cNvSpPr>
            <a:spLocks noChangeArrowheads="1"/>
          </p:cNvSpPr>
          <p:nvPr/>
        </p:nvSpPr>
        <p:spPr bwMode="auto">
          <a:xfrm>
            <a:off x="6072188" y="3893345"/>
            <a:ext cx="144462" cy="144462"/>
          </a:xfrm>
          <a:prstGeom prst="rect">
            <a:avLst/>
          </a:prstGeom>
          <a:solidFill>
            <a:srgbClr val="FFCC99"/>
          </a:solidFill>
          <a:ln w="9525" algn="ctr">
            <a:noFill/>
            <a:round/>
            <a:headEnd/>
            <a:tailEnd/>
          </a:ln>
        </p:spPr>
        <p:txBody>
          <a:bodyPr wrap="none" anchor="ctr"/>
          <a:lstStyle/>
          <a:p>
            <a:endParaRPr lang="en-US"/>
          </a:p>
        </p:txBody>
      </p:sp>
      <p:sp>
        <p:nvSpPr>
          <p:cNvPr id="65552" name="Rectangle 12"/>
          <p:cNvSpPr>
            <a:spLocks noChangeArrowheads="1"/>
          </p:cNvSpPr>
          <p:nvPr/>
        </p:nvSpPr>
        <p:spPr bwMode="auto">
          <a:xfrm>
            <a:off x="6071446" y="4143375"/>
            <a:ext cx="144462" cy="144462"/>
          </a:xfrm>
          <a:prstGeom prst="rect">
            <a:avLst/>
          </a:prstGeom>
          <a:solidFill>
            <a:srgbClr val="9C9CDF"/>
          </a:solidFill>
          <a:ln w="9525" algn="ctr">
            <a:noFill/>
            <a:round/>
            <a:headEnd/>
            <a:tailEnd/>
          </a:ln>
        </p:spPr>
        <p:txBody>
          <a:bodyPr wrap="none" anchor="ctr"/>
          <a:lstStyle/>
          <a:p>
            <a:endParaRPr lang="en-US">
              <a:solidFill>
                <a:srgbClr val="000000"/>
              </a:solidFill>
            </a:endParaRPr>
          </a:p>
        </p:txBody>
      </p:sp>
      <p:cxnSp>
        <p:nvCxnSpPr>
          <p:cNvPr id="65553" name="Straight Arrow Connector 18"/>
          <p:cNvCxnSpPr>
            <a:cxnSpLocks noChangeShapeType="1"/>
          </p:cNvCxnSpPr>
          <p:nvPr/>
        </p:nvCxnSpPr>
        <p:spPr bwMode="auto">
          <a:xfrm rot="10800000">
            <a:off x="5572126" y="3429000"/>
            <a:ext cx="428635" cy="428628"/>
          </a:xfrm>
          <a:prstGeom prst="straightConnector1">
            <a:avLst/>
          </a:prstGeom>
          <a:noFill/>
          <a:ln w="9525" algn="ctr">
            <a:solidFill>
              <a:srgbClr val="FF0000"/>
            </a:solidFill>
            <a:round/>
            <a:headEnd/>
            <a:tailEnd type="arrow" w="med" len="med"/>
          </a:ln>
        </p:spPr>
      </p:cxnSp>
      <p:sp>
        <p:nvSpPr>
          <p:cNvPr id="65554" name="TextBox 1"/>
          <p:cNvSpPr txBox="1">
            <a:spLocks noChangeArrowheads="1"/>
          </p:cNvSpPr>
          <p:nvPr/>
        </p:nvSpPr>
        <p:spPr bwMode="auto">
          <a:xfrm>
            <a:off x="6000750" y="1844011"/>
            <a:ext cx="2857500" cy="1008925"/>
          </a:xfrm>
          <a:prstGeom prst="rect">
            <a:avLst/>
          </a:prstGeom>
          <a:noFill/>
          <a:ln w="6350">
            <a:solidFill>
              <a:srgbClr val="010163"/>
            </a:solidFill>
            <a:miter lim="800000"/>
            <a:headEnd/>
            <a:tailEnd/>
          </a:ln>
        </p:spPr>
        <p:txBody>
          <a:bodyPr/>
          <a:lstStyle/>
          <a:p>
            <a:pPr>
              <a:lnSpc>
                <a:spcPct val="90000"/>
              </a:lnSpc>
            </a:pPr>
            <a:r>
              <a:rPr lang="en-US" sz="1400" smtClean="0">
                <a:solidFill>
                  <a:srgbClr val="010163"/>
                </a:solidFill>
              </a:rPr>
              <a:t>Calculated average for all companies</a:t>
            </a:r>
            <a:endParaRPr lang="en-US" smtClean="0">
              <a:solidFill>
                <a:srgbClr val="010163"/>
              </a:solidFill>
            </a:endParaRPr>
          </a:p>
          <a:p>
            <a:pPr>
              <a:lnSpc>
                <a:spcPct val="90000"/>
              </a:lnSpc>
            </a:pPr>
            <a:r>
              <a:rPr lang="en-US" smtClean="0">
                <a:solidFill>
                  <a:srgbClr val="010163"/>
                </a:solidFill>
              </a:rPr>
              <a:t>   </a:t>
            </a:r>
            <a:r>
              <a:rPr lang="en-US" sz="1600" smtClean="0">
                <a:solidFill>
                  <a:srgbClr val="010163"/>
                </a:solidFill>
              </a:rPr>
              <a:t>Estonia</a:t>
            </a:r>
          </a:p>
          <a:p>
            <a:pPr>
              <a:lnSpc>
                <a:spcPct val="90000"/>
              </a:lnSpc>
            </a:pPr>
            <a:r>
              <a:rPr lang="en-US" sz="1600" smtClean="0">
                <a:solidFill>
                  <a:srgbClr val="010163"/>
                </a:solidFill>
              </a:rPr>
              <a:t>   Finland</a:t>
            </a:r>
            <a:endParaRPr lang="en-US" sz="1600">
              <a:solidFill>
                <a:srgbClr val="010163"/>
              </a:solidFill>
            </a:endParaRPr>
          </a:p>
        </p:txBody>
      </p:sp>
      <p:sp>
        <p:nvSpPr>
          <p:cNvPr id="65555" name="Rectangle 20"/>
          <p:cNvSpPr>
            <a:spLocks noChangeArrowheads="1"/>
          </p:cNvSpPr>
          <p:nvPr/>
        </p:nvSpPr>
        <p:spPr bwMode="auto">
          <a:xfrm>
            <a:off x="6072188" y="2357438"/>
            <a:ext cx="144462" cy="144462"/>
          </a:xfrm>
          <a:prstGeom prst="rect">
            <a:avLst/>
          </a:prstGeom>
          <a:solidFill>
            <a:srgbClr val="FFCC99"/>
          </a:solidFill>
          <a:ln w="9525" algn="ctr">
            <a:noFill/>
            <a:round/>
            <a:headEnd/>
            <a:tailEnd/>
          </a:ln>
        </p:spPr>
        <p:txBody>
          <a:bodyPr wrap="none" anchor="ctr"/>
          <a:lstStyle/>
          <a:p>
            <a:endParaRPr lang="en-US"/>
          </a:p>
        </p:txBody>
      </p:sp>
      <p:sp>
        <p:nvSpPr>
          <p:cNvPr id="65556" name="Rectangle 21"/>
          <p:cNvSpPr>
            <a:spLocks noChangeArrowheads="1"/>
          </p:cNvSpPr>
          <p:nvPr/>
        </p:nvSpPr>
        <p:spPr bwMode="auto">
          <a:xfrm>
            <a:off x="6072188" y="2571750"/>
            <a:ext cx="144462" cy="144463"/>
          </a:xfrm>
          <a:prstGeom prst="rect">
            <a:avLst/>
          </a:prstGeom>
          <a:solidFill>
            <a:srgbClr val="9C9CDF"/>
          </a:solidFill>
          <a:ln w="9525" algn="ctr">
            <a:noFill/>
            <a:round/>
            <a:headEnd/>
            <a:tailEnd/>
          </a:ln>
        </p:spPr>
        <p:txBody>
          <a:bodyPr wrap="none" anchor="ctr"/>
          <a:lstStyle/>
          <a:p>
            <a:endParaRPr lang="en-US">
              <a:solidFill>
                <a:srgbClr val="000000"/>
              </a:solidFill>
            </a:endParaRPr>
          </a:p>
        </p:txBody>
      </p:sp>
      <p:cxnSp>
        <p:nvCxnSpPr>
          <p:cNvPr id="65557" name="Straight Arrow Connector 23"/>
          <p:cNvCxnSpPr>
            <a:cxnSpLocks noChangeShapeType="1"/>
          </p:cNvCxnSpPr>
          <p:nvPr/>
        </p:nvCxnSpPr>
        <p:spPr bwMode="auto">
          <a:xfrm rot="10800000" flipV="1">
            <a:off x="4714875" y="2000250"/>
            <a:ext cx="1220788" cy="642938"/>
          </a:xfrm>
          <a:prstGeom prst="straightConnector1">
            <a:avLst/>
          </a:prstGeom>
          <a:noFill/>
          <a:ln w="9525" algn="ctr">
            <a:solidFill>
              <a:srgbClr val="FF0000"/>
            </a:solidFill>
            <a:round/>
            <a:headEnd/>
            <a:tailEnd type="arrow" w="med" len="med"/>
          </a:ln>
        </p:spPr>
      </p:cxnSp>
      <p:sp>
        <p:nvSpPr>
          <p:cNvPr id="65558" name="Rectangle 30"/>
          <p:cNvSpPr>
            <a:spLocks noChangeArrowheads="1"/>
          </p:cNvSpPr>
          <p:nvPr/>
        </p:nvSpPr>
        <p:spPr bwMode="auto">
          <a:xfrm>
            <a:off x="6000750" y="2928938"/>
            <a:ext cx="2857500" cy="571500"/>
          </a:xfrm>
          <a:prstGeom prst="rect">
            <a:avLst/>
          </a:prstGeom>
          <a:noFill/>
          <a:ln w="9525" algn="ctr">
            <a:solidFill>
              <a:srgbClr val="01016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6563" name="TextBox 4"/>
          <p:cNvSpPr txBox="1">
            <a:spLocks noChangeArrowheads="1"/>
          </p:cNvSpPr>
          <p:nvPr/>
        </p:nvSpPr>
        <p:spPr bwMode="auto">
          <a:xfrm>
            <a:off x="571500" y="1714500"/>
            <a:ext cx="5080000" cy="366713"/>
          </a:xfrm>
          <a:prstGeom prst="rect">
            <a:avLst/>
          </a:prstGeom>
          <a:noFill/>
          <a:ln w="9525">
            <a:noFill/>
            <a:miter lim="800000"/>
            <a:headEnd/>
            <a:tailEnd/>
          </a:ln>
        </p:spPr>
        <p:txBody>
          <a:bodyPr>
            <a:spAutoFit/>
          </a:bodyPr>
          <a:lstStyle/>
          <a:p>
            <a:r>
              <a:rPr lang="et-EE" dirty="0">
                <a:solidFill>
                  <a:srgbClr val="010163"/>
                </a:solidFill>
              </a:rPr>
              <a:t>t</a:t>
            </a:r>
            <a:r>
              <a:rPr lang="et-EE" dirty="0" smtClean="0">
                <a:solidFill>
                  <a:srgbClr val="010163"/>
                </a:solidFill>
              </a:rPr>
              <a:t>housands </a:t>
            </a:r>
            <a:r>
              <a:rPr lang="et-EE" dirty="0">
                <a:solidFill>
                  <a:srgbClr val="010163"/>
                </a:solidFill>
              </a:rPr>
              <a:t>of EUR</a:t>
            </a:r>
            <a:r>
              <a:rPr lang="et-EE" dirty="0"/>
              <a:t> </a:t>
            </a:r>
            <a:r>
              <a:rPr lang="et-EE" dirty="0">
                <a:solidFill>
                  <a:srgbClr val="010163"/>
                </a:solidFill>
              </a:rPr>
              <a:t>/ number of employees</a:t>
            </a:r>
            <a:endParaRPr lang="en-US" dirty="0">
              <a:solidFill>
                <a:srgbClr val="010163"/>
              </a:solidFill>
            </a:endParaRPr>
          </a:p>
        </p:txBody>
      </p:sp>
      <p:sp>
        <p:nvSpPr>
          <p:cNvPr id="66564" name="TextBox 5"/>
          <p:cNvSpPr txBox="1">
            <a:spLocks noChangeArrowheads="1"/>
          </p:cNvSpPr>
          <p:nvPr/>
        </p:nvSpPr>
        <p:spPr bwMode="auto">
          <a:xfrm>
            <a:off x="395288" y="4697413"/>
            <a:ext cx="8748712" cy="701675"/>
          </a:xfrm>
          <a:prstGeom prst="rect">
            <a:avLst/>
          </a:prstGeom>
          <a:noFill/>
          <a:ln w="9525">
            <a:noFill/>
            <a:miter lim="800000"/>
            <a:headEnd/>
            <a:tailEnd/>
          </a:ln>
        </p:spPr>
        <p:txBody>
          <a:bodyPr>
            <a:spAutoFit/>
          </a:bodyPr>
          <a:lstStyle/>
          <a:p>
            <a:r>
              <a:rPr lang="en-US" sz="2000" dirty="0" smtClean="0">
                <a:solidFill>
                  <a:srgbClr val="010163"/>
                </a:solidFill>
              </a:rPr>
              <a:t>Figure 9. The profits per employee and number of employees by 	 	  </a:t>
            </a:r>
            <a:r>
              <a:rPr lang="et-EE" sz="2000" dirty="0" smtClean="0">
                <a:solidFill>
                  <a:srgbClr val="010163"/>
                </a:solidFill>
              </a:rPr>
              <a:t>	  </a:t>
            </a:r>
            <a:r>
              <a:rPr lang="en-US" sz="2000" dirty="0" smtClean="0">
                <a:solidFill>
                  <a:srgbClr val="010163"/>
                </a:solidFill>
              </a:rPr>
              <a:t>companies ranked by profits.</a:t>
            </a:r>
            <a:endParaRPr lang="en-US" sz="2000" dirty="0">
              <a:solidFill>
                <a:srgbClr val="010163"/>
              </a:solidFill>
            </a:endParaRPr>
          </a:p>
        </p:txBody>
      </p:sp>
      <p:sp>
        <p:nvSpPr>
          <p:cNvPr id="66565" name="TextBox 6"/>
          <p:cNvSpPr txBox="1">
            <a:spLocks noChangeArrowheads="1"/>
          </p:cNvSpPr>
          <p:nvPr/>
        </p:nvSpPr>
        <p:spPr bwMode="auto">
          <a:xfrm>
            <a:off x="4857063" y="4202178"/>
            <a:ext cx="1368425" cy="366712"/>
          </a:xfrm>
          <a:prstGeom prst="rect">
            <a:avLst/>
          </a:prstGeom>
          <a:noFill/>
          <a:ln w="9525">
            <a:noFill/>
            <a:miter lim="800000"/>
            <a:headEnd/>
            <a:tailEnd/>
          </a:ln>
        </p:spPr>
        <p:txBody>
          <a:bodyPr>
            <a:spAutoFit/>
          </a:bodyPr>
          <a:lstStyle/>
          <a:p>
            <a:r>
              <a:rPr lang="en-US" smtClean="0">
                <a:solidFill>
                  <a:srgbClr val="010163"/>
                </a:solidFill>
              </a:rPr>
              <a:t>companies</a:t>
            </a:r>
            <a:endParaRPr lang="en-US">
              <a:solidFill>
                <a:srgbClr val="010163"/>
              </a:solidFill>
            </a:endParaRPr>
          </a:p>
        </p:txBody>
      </p:sp>
      <p:sp>
        <p:nvSpPr>
          <p:cNvPr id="66566" name="TextBox 7"/>
          <p:cNvSpPr txBox="1">
            <a:spLocks noChangeArrowheads="1"/>
          </p:cNvSpPr>
          <p:nvPr/>
        </p:nvSpPr>
        <p:spPr bwMode="auto">
          <a:xfrm>
            <a:off x="395288" y="5300663"/>
            <a:ext cx="8497887" cy="1200329"/>
          </a:xfrm>
          <a:prstGeom prst="rect">
            <a:avLst/>
          </a:prstGeom>
          <a:noFill/>
          <a:ln w="9525">
            <a:noFill/>
            <a:miter lim="800000"/>
            <a:headEnd/>
            <a:tailEnd/>
          </a:ln>
        </p:spPr>
        <p:txBody>
          <a:bodyPr>
            <a:spAutoFit/>
          </a:bodyPr>
          <a:lstStyle/>
          <a:p>
            <a:pPr algn="just"/>
            <a:endParaRPr lang="en-US" sz="2400" smtClean="0">
              <a:solidFill>
                <a:srgbClr val="010163"/>
              </a:solidFill>
            </a:endParaRPr>
          </a:p>
          <a:p>
            <a:pPr algn="just"/>
            <a:r>
              <a:rPr lang="en-US" sz="2400" smtClean="0">
                <a:solidFill>
                  <a:srgbClr val="010163"/>
                </a:solidFill>
              </a:rPr>
              <a:t>The profit per employee was not dependent on the size of the companies included in the sample. </a:t>
            </a:r>
            <a:endParaRPr lang="en-US" sz="2400">
              <a:solidFill>
                <a:srgbClr val="FF0000"/>
              </a:solidFill>
            </a:endParaRPr>
          </a:p>
        </p:txBody>
      </p:sp>
      <p:sp>
        <p:nvSpPr>
          <p:cNvPr id="66567" name="TextBox 8"/>
          <p:cNvSpPr txBox="1">
            <a:spLocks noChangeArrowheads="1"/>
          </p:cNvSpPr>
          <p:nvPr/>
        </p:nvSpPr>
        <p:spPr bwMode="auto">
          <a:xfrm>
            <a:off x="395288" y="1341438"/>
            <a:ext cx="7588250" cy="396875"/>
          </a:xfrm>
          <a:prstGeom prst="rect">
            <a:avLst/>
          </a:prstGeom>
          <a:noFill/>
          <a:ln w="9525">
            <a:noFill/>
            <a:miter lim="800000"/>
            <a:headEnd/>
            <a:tailEnd/>
          </a:ln>
        </p:spPr>
        <p:txBody>
          <a:bodyPr>
            <a:spAutoFit/>
          </a:bodyPr>
          <a:lstStyle/>
          <a:p>
            <a:r>
              <a:rPr lang="et-EE" sz="2000" dirty="0" smtClean="0">
                <a:solidFill>
                  <a:srgbClr val="010163"/>
                </a:solidFill>
              </a:rPr>
              <a:t>Profit </a:t>
            </a:r>
            <a:r>
              <a:rPr lang="et-EE" sz="2000" dirty="0">
                <a:solidFill>
                  <a:srgbClr val="010163"/>
                </a:solidFill>
              </a:rPr>
              <a:t>per employee compared to the number of employees</a:t>
            </a:r>
          </a:p>
        </p:txBody>
      </p:sp>
      <p:sp>
        <p:nvSpPr>
          <p:cNvPr id="66568" name="Rectangle 9"/>
          <p:cNvSpPr>
            <a:spLocks noChangeArrowheads="1"/>
          </p:cNvSpPr>
          <p:nvPr/>
        </p:nvSpPr>
        <p:spPr bwMode="auto">
          <a:xfrm>
            <a:off x="487363" y="1714500"/>
            <a:ext cx="8424862" cy="2982913"/>
          </a:xfrm>
          <a:prstGeom prst="rect">
            <a:avLst/>
          </a:prstGeom>
          <a:noFill/>
          <a:ln w="9525" algn="ctr">
            <a:solidFill>
              <a:srgbClr val="010163"/>
            </a:solidFill>
            <a:round/>
            <a:headEnd/>
            <a:tailEnd/>
          </a:ln>
        </p:spPr>
        <p:txBody>
          <a:bodyPr wrap="none" anchor="ctr"/>
          <a:lstStyle/>
          <a:p>
            <a:endParaRPr lang="et-EE"/>
          </a:p>
        </p:txBody>
      </p:sp>
      <p:sp>
        <p:nvSpPr>
          <p:cNvPr id="66569" name="Rectangle 10"/>
          <p:cNvSpPr>
            <a:spLocks noChangeArrowheads="1"/>
          </p:cNvSpPr>
          <p:nvPr/>
        </p:nvSpPr>
        <p:spPr bwMode="auto">
          <a:xfrm>
            <a:off x="571500" y="2000250"/>
            <a:ext cx="1416050" cy="274638"/>
          </a:xfrm>
          <a:prstGeom prst="rect">
            <a:avLst/>
          </a:prstGeom>
          <a:noFill/>
          <a:ln w="9525">
            <a:noFill/>
            <a:miter lim="800000"/>
            <a:headEnd/>
            <a:tailEnd/>
          </a:ln>
        </p:spPr>
        <p:txBody>
          <a:bodyPr wrap="none">
            <a:spAutoFit/>
          </a:bodyPr>
          <a:lstStyle/>
          <a:p>
            <a:r>
              <a:rPr lang="et-EE" sz="1200">
                <a:solidFill>
                  <a:srgbClr val="010163"/>
                </a:solidFill>
              </a:rPr>
              <a:t>(logarithmic scale)</a:t>
            </a:r>
          </a:p>
        </p:txBody>
      </p:sp>
      <p:graphicFrame>
        <p:nvGraphicFramePr>
          <p:cNvPr id="3" name="Object 2"/>
          <p:cNvGraphicFramePr>
            <a:graphicFrameLocks noGrp="1"/>
          </p:cNvGraphicFramePr>
          <p:nvPr>
            <p:extLst>
              <p:ext uri="{D42A27DB-BD31-4B8C-83A1-F6EECF244321}">
                <p14:modId xmlns="" xmlns:p14="http://schemas.microsoft.com/office/powerpoint/2010/main" val="342756435"/>
              </p:ext>
            </p:extLst>
          </p:nvPr>
        </p:nvGraphicFramePr>
        <p:xfrm>
          <a:off x="1371600" y="2190750"/>
          <a:ext cx="7473950" cy="2147888"/>
        </p:xfrm>
        <a:graphic>
          <a:graphicData uri="http://schemas.openxmlformats.org/presentationml/2006/ole">
            <p:oleObj spid="_x0000_s66622" name="Worksheet" r:id="rId3" imgW="7610339" imgH="2190886" progId="Excel.Sheet.8">
              <p:embed followColorScheme="full"/>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Content Placeholder 3"/>
          <p:cNvGraphicFramePr>
            <a:graphicFrameLocks noGrp="1"/>
          </p:cNvGraphicFramePr>
          <p:nvPr>
            <p:ph idx="1"/>
            <p:extLst>
              <p:ext uri="{D42A27DB-BD31-4B8C-83A1-F6EECF244321}">
                <p14:modId xmlns="" xmlns:p14="http://schemas.microsoft.com/office/powerpoint/2010/main" val="3072226336"/>
              </p:ext>
            </p:extLst>
          </p:nvPr>
        </p:nvGraphicFramePr>
        <p:xfrm>
          <a:off x="749300" y="2166938"/>
          <a:ext cx="8129588" cy="2522537"/>
        </p:xfrm>
        <a:graphic>
          <a:graphicData uri="http://schemas.openxmlformats.org/presentationml/2006/ole">
            <p:oleObj spid="_x0000_s67644" name="Worksheet" r:id="rId3" imgW="8134305" imgH="2524099" progId="Excel.Sheet.8">
              <p:embed/>
            </p:oleObj>
          </a:graphicData>
        </a:graphic>
      </p:graphicFrame>
      <p:sp>
        <p:nvSpPr>
          <p:cNvPr id="67586"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Characterization of the sample</a:t>
            </a:r>
            <a:endParaRPr lang="en-US" sz="2000" dirty="0" smtClean="0"/>
          </a:p>
        </p:txBody>
      </p:sp>
      <p:sp>
        <p:nvSpPr>
          <p:cNvPr id="67587" name="TextBox 4"/>
          <p:cNvSpPr txBox="1">
            <a:spLocks noChangeArrowheads="1"/>
          </p:cNvSpPr>
          <p:nvPr/>
        </p:nvSpPr>
        <p:spPr bwMode="auto">
          <a:xfrm>
            <a:off x="539750" y="1844675"/>
            <a:ext cx="4824413" cy="366713"/>
          </a:xfrm>
          <a:prstGeom prst="rect">
            <a:avLst/>
          </a:prstGeom>
          <a:noFill/>
          <a:ln w="9525">
            <a:noFill/>
            <a:miter lim="800000"/>
            <a:headEnd/>
            <a:tailEnd/>
          </a:ln>
        </p:spPr>
        <p:txBody>
          <a:bodyPr>
            <a:spAutoFit/>
          </a:bodyPr>
          <a:lstStyle/>
          <a:p>
            <a:r>
              <a:rPr lang="et-EE" dirty="0">
                <a:solidFill>
                  <a:srgbClr val="010163"/>
                </a:solidFill>
              </a:rPr>
              <a:t>t</a:t>
            </a:r>
            <a:r>
              <a:rPr lang="et-EE" dirty="0" smtClean="0">
                <a:solidFill>
                  <a:srgbClr val="010163"/>
                </a:solidFill>
              </a:rPr>
              <a:t>housands </a:t>
            </a:r>
            <a:r>
              <a:rPr lang="et-EE" dirty="0">
                <a:solidFill>
                  <a:srgbClr val="010163"/>
                </a:solidFill>
              </a:rPr>
              <a:t>of EUR</a:t>
            </a:r>
            <a:r>
              <a:rPr lang="et-EE" dirty="0"/>
              <a:t> </a:t>
            </a:r>
            <a:r>
              <a:rPr lang="et-EE" dirty="0">
                <a:solidFill>
                  <a:srgbClr val="010163"/>
                </a:solidFill>
              </a:rPr>
              <a:t>/ number of employees</a:t>
            </a:r>
            <a:endParaRPr lang="en-US" dirty="0">
              <a:solidFill>
                <a:srgbClr val="010163"/>
              </a:solidFill>
            </a:endParaRPr>
          </a:p>
        </p:txBody>
      </p:sp>
      <p:sp>
        <p:nvSpPr>
          <p:cNvPr id="67588" name="TextBox 5"/>
          <p:cNvSpPr txBox="1">
            <a:spLocks noChangeArrowheads="1"/>
          </p:cNvSpPr>
          <p:nvPr/>
        </p:nvSpPr>
        <p:spPr bwMode="auto">
          <a:xfrm>
            <a:off x="395288" y="4625975"/>
            <a:ext cx="8748712" cy="701675"/>
          </a:xfrm>
          <a:prstGeom prst="rect">
            <a:avLst/>
          </a:prstGeom>
          <a:noFill/>
          <a:ln w="9525">
            <a:noFill/>
            <a:miter lim="800000"/>
            <a:headEnd/>
            <a:tailEnd/>
          </a:ln>
        </p:spPr>
        <p:txBody>
          <a:bodyPr>
            <a:spAutoFit/>
          </a:bodyPr>
          <a:lstStyle/>
          <a:p>
            <a:r>
              <a:rPr lang="en-US" sz="2000" dirty="0" smtClean="0">
                <a:solidFill>
                  <a:srgbClr val="010163"/>
                </a:solidFill>
              </a:rPr>
              <a:t>Figure 10. Comparison of companies’ profits and number of </a:t>
            </a:r>
            <a:r>
              <a:rPr lang="en-US" sz="2000" dirty="0" err="1" smtClean="0">
                <a:solidFill>
                  <a:srgbClr val="010163"/>
                </a:solidFill>
              </a:rPr>
              <a:t>mechatronics</a:t>
            </a:r>
            <a:r>
              <a:rPr lang="en-US" sz="2000" dirty="0" smtClean="0">
                <a:solidFill>
                  <a:srgbClr val="010163"/>
                </a:solidFill>
              </a:rPr>
              <a:t> </a:t>
            </a:r>
            <a:r>
              <a:rPr lang="et-EE" sz="2000" dirty="0" smtClean="0">
                <a:solidFill>
                  <a:srgbClr val="010163"/>
                </a:solidFill>
              </a:rPr>
              <a:t>	    </a:t>
            </a:r>
            <a:r>
              <a:rPr lang="en-US" sz="2000" dirty="0" smtClean="0">
                <a:solidFill>
                  <a:srgbClr val="010163"/>
                </a:solidFill>
              </a:rPr>
              <a:t>workers ranked by profits.</a:t>
            </a:r>
            <a:endParaRPr lang="en-US" sz="2000" dirty="0">
              <a:solidFill>
                <a:srgbClr val="010163"/>
              </a:solidFill>
            </a:endParaRPr>
          </a:p>
        </p:txBody>
      </p:sp>
      <p:sp>
        <p:nvSpPr>
          <p:cNvPr id="67589" name="TextBox 6"/>
          <p:cNvSpPr txBox="1">
            <a:spLocks noChangeArrowheads="1"/>
          </p:cNvSpPr>
          <p:nvPr/>
        </p:nvSpPr>
        <p:spPr bwMode="auto">
          <a:xfrm>
            <a:off x="4060825" y="4259259"/>
            <a:ext cx="1368425" cy="366713"/>
          </a:xfrm>
          <a:prstGeom prst="rect">
            <a:avLst/>
          </a:prstGeom>
          <a:noFill/>
          <a:ln w="9525">
            <a:noFill/>
            <a:miter lim="800000"/>
            <a:headEnd/>
            <a:tailEnd/>
          </a:ln>
        </p:spPr>
        <p:txBody>
          <a:bodyPr>
            <a:spAutoFit/>
          </a:bodyPr>
          <a:lstStyle/>
          <a:p>
            <a:r>
              <a:rPr lang="en-US" smtClean="0">
                <a:solidFill>
                  <a:srgbClr val="010163"/>
                </a:solidFill>
              </a:rPr>
              <a:t>companies</a:t>
            </a:r>
            <a:endParaRPr lang="en-US">
              <a:solidFill>
                <a:srgbClr val="010163"/>
              </a:solidFill>
            </a:endParaRPr>
          </a:p>
        </p:txBody>
      </p:sp>
      <p:sp>
        <p:nvSpPr>
          <p:cNvPr id="67590" name="TextBox 7"/>
          <p:cNvSpPr txBox="1">
            <a:spLocks noChangeArrowheads="1"/>
          </p:cNvSpPr>
          <p:nvPr/>
        </p:nvSpPr>
        <p:spPr bwMode="auto">
          <a:xfrm>
            <a:off x="450850" y="5084763"/>
            <a:ext cx="8496300" cy="1569660"/>
          </a:xfrm>
          <a:prstGeom prst="rect">
            <a:avLst/>
          </a:prstGeom>
          <a:noFill/>
          <a:ln w="9525">
            <a:noFill/>
            <a:miter lim="800000"/>
            <a:headEnd/>
            <a:tailEnd/>
          </a:ln>
        </p:spPr>
        <p:txBody>
          <a:bodyPr>
            <a:spAutoFit/>
          </a:bodyPr>
          <a:lstStyle/>
          <a:p>
            <a:pPr algn="just"/>
            <a:endParaRPr lang="et-EE" sz="2400" dirty="0">
              <a:solidFill>
                <a:srgbClr val="010163"/>
              </a:solidFill>
            </a:endParaRPr>
          </a:p>
          <a:p>
            <a:pPr algn="just"/>
            <a:r>
              <a:rPr lang="et-EE" sz="2400" dirty="0">
                <a:solidFill>
                  <a:srgbClr val="010163"/>
                </a:solidFill>
              </a:rPr>
              <a:t>In the case of the Estonian companies, there </a:t>
            </a:r>
            <a:r>
              <a:rPr lang="et-EE" sz="2400" dirty="0" smtClean="0">
                <a:solidFill>
                  <a:srgbClr val="010163"/>
                </a:solidFill>
              </a:rPr>
              <a:t>appears </a:t>
            </a:r>
            <a:r>
              <a:rPr lang="et-EE" sz="2400" dirty="0">
                <a:solidFill>
                  <a:srgbClr val="010163"/>
                </a:solidFill>
              </a:rPr>
              <a:t>a clear </a:t>
            </a:r>
            <a:r>
              <a:rPr lang="et-EE" sz="2400" dirty="0" smtClean="0">
                <a:solidFill>
                  <a:srgbClr val="010163"/>
                </a:solidFill>
              </a:rPr>
              <a:t>trend that </a:t>
            </a:r>
            <a:r>
              <a:rPr lang="et-EE" sz="2400" dirty="0">
                <a:solidFill>
                  <a:srgbClr val="010163"/>
                </a:solidFill>
              </a:rPr>
              <a:t>the companies with more mechatronics </a:t>
            </a:r>
            <a:r>
              <a:rPr lang="et-EE" sz="2400" dirty="0" smtClean="0">
                <a:solidFill>
                  <a:srgbClr val="010163"/>
                </a:solidFill>
              </a:rPr>
              <a:t>employee</a:t>
            </a:r>
            <a:r>
              <a:rPr lang="et-EE" sz="2400" dirty="0" smtClean="0">
                <a:solidFill>
                  <a:srgbClr val="010163"/>
                </a:solidFill>
              </a:rPr>
              <a:t>s </a:t>
            </a:r>
            <a:r>
              <a:rPr lang="et-EE" sz="2400" dirty="0">
                <a:solidFill>
                  <a:srgbClr val="010163"/>
                </a:solidFill>
              </a:rPr>
              <a:t>earn more profits (except for one company).  </a:t>
            </a:r>
          </a:p>
        </p:txBody>
      </p:sp>
      <p:sp>
        <p:nvSpPr>
          <p:cNvPr id="67591" name="TextBox 8"/>
          <p:cNvSpPr txBox="1">
            <a:spLocks noChangeArrowheads="1"/>
          </p:cNvSpPr>
          <p:nvPr/>
        </p:nvSpPr>
        <p:spPr bwMode="auto">
          <a:xfrm>
            <a:off x="368300" y="1303933"/>
            <a:ext cx="8524875" cy="396875"/>
          </a:xfrm>
          <a:prstGeom prst="rect">
            <a:avLst/>
          </a:prstGeom>
          <a:noFill/>
          <a:ln w="9525">
            <a:noFill/>
            <a:miter lim="800000"/>
            <a:headEnd/>
            <a:tailEnd/>
          </a:ln>
        </p:spPr>
        <p:txBody>
          <a:bodyPr>
            <a:spAutoFit/>
          </a:bodyPr>
          <a:lstStyle/>
          <a:p>
            <a:r>
              <a:rPr lang="en-US" sz="2000" smtClean="0">
                <a:solidFill>
                  <a:srgbClr val="010163"/>
                </a:solidFill>
              </a:rPr>
              <a:t>Profit compared to the number of employees in the mechatronics field</a:t>
            </a:r>
            <a:endParaRPr lang="en-US" sz="2000">
              <a:solidFill>
                <a:srgbClr val="010163"/>
              </a:solidFill>
            </a:endParaRPr>
          </a:p>
        </p:txBody>
      </p:sp>
      <p:sp>
        <p:nvSpPr>
          <p:cNvPr id="67592" name="Rectangle 9"/>
          <p:cNvSpPr>
            <a:spLocks noChangeArrowheads="1"/>
          </p:cNvSpPr>
          <p:nvPr/>
        </p:nvSpPr>
        <p:spPr bwMode="auto">
          <a:xfrm>
            <a:off x="487363" y="1844675"/>
            <a:ext cx="8424862" cy="2781300"/>
          </a:xfrm>
          <a:prstGeom prst="rect">
            <a:avLst/>
          </a:prstGeom>
          <a:noFill/>
          <a:ln w="9525" algn="ctr">
            <a:solidFill>
              <a:srgbClr val="010163"/>
            </a:solidFill>
            <a:round/>
            <a:headEnd/>
            <a:tailEnd/>
          </a:ln>
        </p:spPr>
        <p:txBody>
          <a:bodyPr wrap="none" anchor="ctr"/>
          <a:lstStyle/>
          <a:p>
            <a:endParaRPr lang="et-EE"/>
          </a:p>
        </p:txBody>
      </p:sp>
      <p:cxnSp>
        <p:nvCxnSpPr>
          <p:cNvPr id="67593" name="Straight Connector 10"/>
          <p:cNvCxnSpPr>
            <a:cxnSpLocks noChangeShapeType="1"/>
          </p:cNvCxnSpPr>
          <p:nvPr/>
        </p:nvCxnSpPr>
        <p:spPr bwMode="auto">
          <a:xfrm>
            <a:off x="1714500" y="2928938"/>
            <a:ext cx="3714750" cy="1000125"/>
          </a:xfrm>
          <a:prstGeom prst="line">
            <a:avLst/>
          </a:prstGeom>
          <a:noFill/>
          <a:ln w="9525" algn="ctr">
            <a:solidFill>
              <a:srgbClr val="FF0000"/>
            </a:solidFill>
            <a:round/>
            <a:headEnd type="arrow" w="med" len="med"/>
            <a:tailEnd/>
          </a:ln>
        </p:spPr>
      </p:cxnSp>
      <p:sp>
        <p:nvSpPr>
          <p:cNvPr id="67594" name="Rectangle 12"/>
          <p:cNvSpPr>
            <a:spLocks noChangeArrowheads="1"/>
          </p:cNvSpPr>
          <p:nvPr/>
        </p:nvSpPr>
        <p:spPr bwMode="auto">
          <a:xfrm>
            <a:off x="500063" y="2143125"/>
            <a:ext cx="1458912" cy="274638"/>
          </a:xfrm>
          <a:prstGeom prst="rect">
            <a:avLst/>
          </a:prstGeom>
          <a:noFill/>
          <a:ln w="9525">
            <a:noFill/>
            <a:miter lim="800000"/>
            <a:headEnd/>
            <a:tailEnd/>
          </a:ln>
        </p:spPr>
        <p:txBody>
          <a:bodyPr wrap="none">
            <a:spAutoFit/>
          </a:bodyPr>
          <a:lstStyle/>
          <a:p>
            <a:r>
              <a:rPr lang="et-EE" sz="1200">
                <a:solidFill>
                  <a:srgbClr val="010163"/>
                </a:solidFill>
              </a:rPr>
              <a:t>(logarithmic scale)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323850" y="285728"/>
            <a:ext cx="7105670" cy="771546"/>
          </a:xfrm>
        </p:spPr>
        <p:txBody>
          <a:bodyPr/>
          <a:lstStyle/>
          <a:p>
            <a:r>
              <a:rPr lang="et-EE" dirty="0" smtClean="0"/>
              <a:t>OVERVIEW OF THE STUDY RESULTS</a:t>
            </a:r>
            <a:r>
              <a:rPr lang="et-EE" sz="2000" dirty="0" smtClean="0"/>
              <a:t> </a:t>
            </a:r>
            <a:r>
              <a:rPr lang="fi-FI" sz="2000" dirty="0" smtClean="0"/>
              <a:t/>
            </a:r>
            <a:br>
              <a:rPr lang="fi-FI" sz="2000" dirty="0" smtClean="0"/>
            </a:br>
            <a:r>
              <a:rPr lang="et-EE" sz="2000" dirty="0" smtClean="0"/>
              <a:t>Summary of the characterization of the sample </a:t>
            </a:r>
          </a:p>
        </p:txBody>
      </p:sp>
      <p:sp>
        <p:nvSpPr>
          <p:cNvPr id="72706" name="Rectangle 3"/>
          <p:cNvSpPr>
            <a:spLocks noGrp="1" noChangeArrowheads="1"/>
          </p:cNvSpPr>
          <p:nvPr>
            <p:ph idx="1"/>
          </p:nvPr>
        </p:nvSpPr>
        <p:spPr>
          <a:xfrm>
            <a:off x="357158" y="1285860"/>
            <a:ext cx="8543955" cy="4856164"/>
          </a:xfrm>
        </p:spPr>
        <p:txBody>
          <a:bodyPr/>
          <a:lstStyle/>
          <a:p>
            <a:pPr marL="3175" indent="0" algn="just">
              <a:lnSpc>
                <a:spcPct val="90000"/>
              </a:lnSpc>
              <a:spcBef>
                <a:spcPts val="0"/>
              </a:spcBef>
              <a:buFontTx/>
              <a:buNone/>
            </a:pPr>
            <a:r>
              <a:rPr lang="en-US" sz="2300" dirty="0" smtClean="0"/>
              <a:t>In the study, the companies’ general data is comprised of the number of employees, fields of activity, revenues and profits. </a:t>
            </a:r>
          </a:p>
          <a:p>
            <a:pPr marL="3175" indent="0" algn="just">
              <a:lnSpc>
                <a:spcPct val="90000"/>
              </a:lnSpc>
              <a:spcBef>
                <a:spcPts val="0"/>
              </a:spcBef>
              <a:buFontTx/>
              <a:buNone/>
            </a:pPr>
            <a:r>
              <a:rPr lang="en-US" sz="1200" dirty="0" smtClean="0"/>
              <a:t> </a:t>
            </a:r>
          </a:p>
          <a:p>
            <a:pPr marL="3175" indent="0" algn="just">
              <a:lnSpc>
                <a:spcPct val="90000"/>
              </a:lnSpc>
              <a:spcBef>
                <a:spcPts val="0"/>
              </a:spcBef>
              <a:buFontTx/>
              <a:buNone/>
            </a:pPr>
            <a:r>
              <a:rPr lang="en-US" sz="2300" dirty="0" smtClean="0"/>
              <a:t>Based on the indicators for 2010, both smaller and larger </a:t>
            </a:r>
            <a:r>
              <a:rPr lang="en-US" sz="2300" dirty="0" err="1" smtClean="0"/>
              <a:t>mechatronics</a:t>
            </a:r>
            <a:r>
              <a:rPr lang="en-US" sz="2300" dirty="0" smtClean="0"/>
              <a:t> companies were included: three companies with revenues of over 20M€ (from Estonia) and five with revenues of 2-19M€.</a:t>
            </a:r>
          </a:p>
          <a:p>
            <a:pPr marL="3175" indent="0" algn="just">
              <a:lnSpc>
                <a:spcPct val="90000"/>
              </a:lnSpc>
              <a:spcBef>
                <a:spcPts val="0"/>
              </a:spcBef>
              <a:buFontTx/>
              <a:buNone/>
            </a:pPr>
            <a:r>
              <a:rPr lang="en-US" sz="1200" dirty="0" smtClean="0"/>
              <a:t> </a:t>
            </a:r>
          </a:p>
          <a:p>
            <a:pPr marL="3175" indent="0" algn="just">
              <a:lnSpc>
                <a:spcPct val="90000"/>
              </a:lnSpc>
              <a:spcBef>
                <a:spcPts val="0"/>
              </a:spcBef>
              <a:buFontTx/>
              <a:buNone/>
            </a:pPr>
            <a:r>
              <a:rPr lang="en-US" sz="2300" dirty="0" smtClean="0"/>
              <a:t>In 2010, the companies included in the sample earned profits of 0.7-10.4%. Among both the Estonian and Finnish companies (except for three) </a:t>
            </a:r>
            <a:r>
              <a:rPr lang="en-US" sz="2300" b="1" dirty="0" smtClean="0">
                <a:solidFill>
                  <a:srgbClr val="FA740A"/>
                </a:solidFill>
              </a:rPr>
              <a:t>larger profits were earned by companies with the larger number of </a:t>
            </a:r>
            <a:r>
              <a:rPr lang="en-US" sz="2300" b="1" dirty="0" err="1" smtClean="0">
                <a:solidFill>
                  <a:srgbClr val="FA740A"/>
                </a:solidFill>
              </a:rPr>
              <a:t>mechatronics</a:t>
            </a:r>
            <a:r>
              <a:rPr lang="et-EE" sz="2300" b="1" dirty="0" smtClean="0">
                <a:solidFill>
                  <a:srgbClr val="FA740A"/>
                </a:solidFill>
              </a:rPr>
              <a:t> employee</a:t>
            </a:r>
            <a:r>
              <a:rPr lang="en-US" sz="2300" b="1" dirty="0" smtClean="0">
                <a:solidFill>
                  <a:srgbClr val="FA740A"/>
                </a:solidFill>
              </a:rPr>
              <a:t>s</a:t>
            </a:r>
            <a:r>
              <a:rPr lang="en-US" sz="2300" b="1" dirty="0" smtClean="0">
                <a:solidFill>
                  <a:srgbClr val="FA740A"/>
                </a:solidFill>
              </a:rPr>
              <a:t>. </a:t>
            </a:r>
          </a:p>
          <a:p>
            <a:pPr marL="3175" indent="0" algn="just">
              <a:lnSpc>
                <a:spcPct val="90000"/>
              </a:lnSpc>
              <a:spcBef>
                <a:spcPts val="0"/>
              </a:spcBef>
              <a:buFontTx/>
              <a:buNone/>
            </a:pPr>
            <a:r>
              <a:rPr lang="et-EE" sz="1200" b="1" dirty="0" smtClean="0">
                <a:solidFill>
                  <a:srgbClr val="FA740A"/>
                </a:solidFill>
              </a:rPr>
              <a:t> </a:t>
            </a:r>
          </a:p>
          <a:p>
            <a:pPr marL="3175" indent="0" algn="just">
              <a:lnSpc>
                <a:spcPct val="90000"/>
              </a:lnSpc>
              <a:spcBef>
                <a:spcPts val="0"/>
              </a:spcBef>
              <a:buFontTx/>
              <a:buNone/>
            </a:pPr>
            <a:r>
              <a:rPr lang="en-US" sz="2300" b="1" dirty="0" smtClean="0">
                <a:solidFill>
                  <a:srgbClr val="FA740A"/>
                </a:solidFill>
              </a:rPr>
              <a:t>The average revenues per employee in the Finnish companies were twice as high as the same Estonian indicator. The average profits per employee were two times lower in Estonian companies (except for two companies) than in Finnish companies.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Content Placeholder 1"/>
          <p:cNvSpPr>
            <a:spLocks noGrp="1"/>
          </p:cNvSpPr>
          <p:nvPr>
            <p:ph idx="1"/>
          </p:nvPr>
        </p:nvSpPr>
        <p:spPr>
          <a:xfrm>
            <a:off x="314325" y="1268413"/>
            <a:ext cx="8578850" cy="3529012"/>
          </a:xfrm>
        </p:spPr>
        <p:txBody>
          <a:bodyPr/>
          <a:lstStyle/>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z="900" smtClean="0"/>
          </a:p>
          <a:p>
            <a:pPr marL="0" indent="0" algn="just">
              <a:buFontTx/>
              <a:buNone/>
            </a:pPr>
            <a:endParaRPr lang="et-EE" smtClean="0"/>
          </a:p>
          <a:p>
            <a:pPr marL="0" indent="0" algn="just">
              <a:buFontTx/>
              <a:buNone/>
            </a:pPr>
            <a:r>
              <a:rPr lang="et-EE" sz="1200" smtClean="0"/>
              <a:t> </a:t>
            </a:r>
          </a:p>
          <a:p>
            <a:pPr marL="0" indent="0" algn="just">
              <a:buFontTx/>
              <a:buNone/>
            </a:pPr>
            <a:endParaRPr lang="et-EE" sz="1200" smtClean="0"/>
          </a:p>
          <a:p>
            <a:pPr marL="0" indent="0" algn="just">
              <a:buFontTx/>
              <a:buNone/>
            </a:pPr>
            <a:r>
              <a:rPr lang="et-EE" sz="900" smtClean="0"/>
              <a:t> </a:t>
            </a:r>
          </a:p>
        </p:txBody>
      </p:sp>
      <p:sp>
        <p:nvSpPr>
          <p:cNvPr id="69637" name="Title 2"/>
          <p:cNvSpPr>
            <a:spLocks noGrp="1"/>
          </p:cNvSpPr>
          <p:nvPr>
            <p:ph type="title"/>
          </p:nvPr>
        </p:nvSpPr>
        <p:spPr>
          <a:xfrm>
            <a:off x="323850" y="188913"/>
            <a:ext cx="7343775" cy="1008062"/>
          </a:xfrm>
        </p:spPr>
        <p:txBody>
          <a:bodyPr/>
          <a:lstStyle/>
          <a:p>
            <a:r>
              <a:rPr lang="et-EE" dirty="0" smtClean="0"/>
              <a:t>OVERVIEW OF THE STUDY RESULTS </a:t>
            </a:r>
            <a:r>
              <a:rPr lang="fi-FI" dirty="0" smtClean="0"/>
              <a:t/>
            </a:r>
            <a:br>
              <a:rPr lang="fi-FI" dirty="0" smtClean="0"/>
            </a:br>
            <a:r>
              <a:rPr lang="et-EE" sz="2000" dirty="0" smtClean="0"/>
              <a:t>Need for employees in the mechatronics fields</a:t>
            </a:r>
            <a:endParaRPr lang="en-US" sz="2000" dirty="0" smtClean="0"/>
          </a:p>
        </p:txBody>
      </p:sp>
      <p:graphicFrame>
        <p:nvGraphicFramePr>
          <p:cNvPr id="69635" name="Content Placeholder 3"/>
          <p:cNvGraphicFramePr>
            <a:graphicFrameLocks/>
          </p:cNvGraphicFramePr>
          <p:nvPr>
            <p:extLst>
              <p:ext uri="{D42A27DB-BD31-4B8C-83A1-F6EECF244321}">
                <p14:modId xmlns="" xmlns:p14="http://schemas.microsoft.com/office/powerpoint/2010/main" val="3097295706"/>
              </p:ext>
            </p:extLst>
          </p:nvPr>
        </p:nvGraphicFramePr>
        <p:xfrm>
          <a:off x="472555" y="929804"/>
          <a:ext cx="9040813" cy="3666480"/>
        </p:xfrm>
        <a:graphic>
          <a:graphicData uri="http://schemas.openxmlformats.org/presentationml/2006/ole">
            <p:oleObj spid="_x0000_s69693" name="Worksheet" r:id="rId3" imgW="9010772" imgH="3867240" progId="Excel.Sheet.8">
              <p:embed/>
            </p:oleObj>
          </a:graphicData>
        </a:graphic>
      </p:graphicFrame>
      <p:sp>
        <p:nvSpPr>
          <p:cNvPr id="69638" name="TextBox 4"/>
          <p:cNvSpPr txBox="1">
            <a:spLocks noChangeArrowheads="1"/>
          </p:cNvSpPr>
          <p:nvPr/>
        </p:nvSpPr>
        <p:spPr bwMode="auto">
          <a:xfrm>
            <a:off x="487362" y="1214438"/>
            <a:ext cx="4516685" cy="369332"/>
          </a:xfrm>
          <a:prstGeom prst="rect">
            <a:avLst/>
          </a:prstGeom>
          <a:noFill/>
          <a:ln w="9525">
            <a:noFill/>
            <a:miter lim="800000"/>
            <a:headEnd/>
            <a:tailEnd/>
          </a:ln>
        </p:spPr>
        <p:txBody>
          <a:bodyPr wrap="square">
            <a:spAutoFit/>
          </a:bodyPr>
          <a:lstStyle/>
          <a:p>
            <a:r>
              <a:rPr lang="et-EE" dirty="0">
                <a:solidFill>
                  <a:srgbClr val="010163"/>
                </a:solidFill>
              </a:rPr>
              <a:t>n</a:t>
            </a:r>
            <a:r>
              <a:rPr lang="et-EE" dirty="0" smtClean="0">
                <a:solidFill>
                  <a:srgbClr val="010163"/>
                </a:solidFill>
              </a:rPr>
              <a:t>umber </a:t>
            </a:r>
            <a:r>
              <a:rPr lang="et-EE" dirty="0">
                <a:solidFill>
                  <a:srgbClr val="010163"/>
                </a:solidFill>
              </a:rPr>
              <a:t>of employees  </a:t>
            </a:r>
            <a:r>
              <a:rPr lang="et-EE" sz="1200" dirty="0" smtClean="0">
                <a:solidFill>
                  <a:srgbClr val="010163"/>
                </a:solidFill>
              </a:rPr>
              <a:t>(logarithmic </a:t>
            </a:r>
            <a:r>
              <a:rPr lang="et-EE" sz="1200" dirty="0">
                <a:solidFill>
                  <a:srgbClr val="010163"/>
                </a:solidFill>
              </a:rPr>
              <a:t>scale) </a:t>
            </a:r>
          </a:p>
        </p:txBody>
      </p:sp>
      <p:sp>
        <p:nvSpPr>
          <p:cNvPr id="69639" name="TextBox 5"/>
          <p:cNvSpPr txBox="1">
            <a:spLocks noChangeArrowheads="1"/>
          </p:cNvSpPr>
          <p:nvPr/>
        </p:nvSpPr>
        <p:spPr bwMode="auto">
          <a:xfrm>
            <a:off x="4165574" y="4043495"/>
            <a:ext cx="1368425" cy="366713"/>
          </a:xfrm>
          <a:prstGeom prst="rect">
            <a:avLst/>
          </a:prstGeom>
          <a:noFill/>
          <a:ln w="9525">
            <a:noFill/>
            <a:miter lim="800000"/>
            <a:headEnd/>
            <a:tailEnd/>
          </a:ln>
        </p:spPr>
        <p:txBody>
          <a:bodyPr>
            <a:spAutoFit/>
          </a:bodyPr>
          <a:lstStyle/>
          <a:p>
            <a:r>
              <a:rPr lang="et-EE" dirty="0" err="1">
                <a:solidFill>
                  <a:srgbClr val="010163"/>
                </a:solidFill>
              </a:rPr>
              <a:t>companies</a:t>
            </a:r>
            <a:endParaRPr lang="en-US" dirty="0">
              <a:solidFill>
                <a:srgbClr val="010163"/>
              </a:solidFill>
            </a:endParaRPr>
          </a:p>
        </p:txBody>
      </p:sp>
      <p:sp>
        <p:nvSpPr>
          <p:cNvPr id="69640" name="Rectangle 6"/>
          <p:cNvSpPr>
            <a:spLocks noChangeArrowheads="1"/>
          </p:cNvSpPr>
          <p:nvPr/>
        </p:nvSpPr>
        <p:spPr bwMode="auto">
          <a:xfrm>
            <a:off x="487363" y="1268413"/>
            <a:ext cx="8424862" cy="3141795"/>
          </a:xfrm>
          <a:prstGeom prst="rect">
            <a:avLst/>
          </a:prstGeom>
          <a:noFill/>
          <a:ln w="9525" algn="ctr">
            <a:solidFill>
              <a:srgbClr val="010163"/>
            </a:solidFill>
            <a:round/>
            <a:headEnd/>
            <a:tailEnd/>
          </a:ln>
        </p:spPr>
        <p:txBody>
          <a:bodyPr wrap="none" anchor="ctr"/>
          <a:lstStyle/>
          <a:p>
            <a:endParaRPr lang="et-EE"/>
          </a:p>
        </p:txBody>
      </p:sp>
      <p:sp>
        <p:nvSpPr>
          <p:cNvPr id="69641" name="TextBox 8"/>
          <p:cNvSpPr txBox="1">
            <a:spLocks noChangeArrowheads="1"/>
          </p:cNvSpPr>
          <p:nvPr/>
        </p:nvSpPr>
        <p:spPr bwMode="auto">
          <a:xfrm>
            <a:off x="397669" y="4357694"/>
            <a:ext cx="8604250" cy="707886"/>
          </a:xfrm>
          <a:prstGeom prst="rect">
            <a:avLst/>
          </a:prstGeom>
          <a:noFill/>
          <a:ln w="9525">
            <a:noFill/>
            <a:miter lim="800000"/>
            <a:headEnd/>
            <a:tailEnd/>
          </a:ln>
        </p:spPr>
        <p:txBody>
          <a:bodyPr wrap="square">
            <a:spAutoFit/>
          </a:bodyPr>
          <a:lstStyle/>
          <a:p>
            <a:r>
              <a:rPr lang="en-US" sz="2000" dirty="0" smtClean="0">
                <a:solidFill>
                  <a:srgbClr val="010163"/>
                </a:solidFill>
              </a:rPr>
              <a:t>Figure 11. The needs of Estonian and Finnish</a:t>
            </a:r>
            <a:r>
              <a:rPr lang="et-EE" sz="2000" dirty="0" smtClean="0">
                <a:solidFill>
                  <a:srgbClr val="010163"/>
                </a:solidFill>
              </a:rPr>
              <a:t> companies</a:t>
            </a:r>
            <a:r>
              <a:rPr lang="en-US" sz="2000" dirty="0" smtClean="0">
                <a:solidFill>
                  <a:srgbClr val="010163"/>
                </a:solidFill>
              </a:rPr>
              <a:t> for </a:t>
            </a:r>
            <a:r>
              <a:rPr lang="et-EE" sz="2000" dirty="0" smtClean="0">
                <a:solidFill>
                  <a:srgbClr val="010163"/>
                </a:solidFill>
              </a:rPr>
              <a:t>employees</a:t>
            </a:r>
            <a:r>
              <a:rPr lang="en-US" sz="2000" dirty="0" smtClean="0">
                <a:solidFill>
                  <a:srgbClr val="010163"/>
                </a:solidFill>
              </a:rPr>
              <a:t> in </a:t>
            </a:r>
            <a:r>
              <a:rPr lang="et-EE" sz="2000" dirty="0" smtClean="0">
                <a:solidFill>
                  <a:srgbClr val="010163"/>
                </a:solidFill>
              </a:rPr>
              <a:t>		    </a:t>
            </a:r>
            <a:r>
              <a:rPr lang="en-US" sz="2000" dirty="0" smtClean="0">
                <a:solidFill>
                  <a:srgbClr val="010163"/>
                </a:solidFill>
              </a:rPr>
              <a:t>the </a:t>
            </a:r>
            <a:r>
              <a:rPr lang="en-US" sz="2000" dirty="0" err="1" smtClean="0">
                <a:solidFill>
                  <a:srgbClr val="010163"/>
                </a:solidFill>
              </a:rPr>
              <a:t>mechatronics</a:t>
            </a:r>
            <a:r>
              <a:rPr lang="en-US" sz="2000" dirty="0" smtClean="0">
                <a:solidFill>
                  <a:srgbClr val="010163"/>
                </a:solidFill>
              </a:rPr>
              <a:t> field today and in 3 to 5 years.</a:t>
            </a:r>
            <a:endParaRPr lang="en-US" sz="2000" dirty="0">
              <a:solidFill>
                <a:srgbClr val="010163"/>
              </a:solidFill>
            </a:endParaRPr>
          </a:p>
        </p:txBody>
      </p:sp>
      <p:sp>
        <p:nvSpPr>
          <p:cNvPr id="69642" name="Oval 9"/>
          <p:cNvSpPr>
            <a:spLocks noChangeArrowheads="1"/>
          </p:cNvSpPr>
          <p:nvPr/>
        </p:nvSpPr>
        <p:spPr bwMode="auto">
          <a:xfrm rot="702050">
            <a:off x="5032234" y="1722504"/>
            <a:ext cx="661988" cy="2233612"/>
          </a:xfrm>
          <a:prstGeom prst="ellipse">
            <a:avLst/>
          </a:prstGeom>
          <a:noFill/>
          <a:ln w="6350" algn="ctr">
            <a:solidFill>
              <a:srgbClr val="FF0000"/>
            </a:solidFill>
            <a:round/>
            <a:headEnd/>
            <a:tailEnd/>
          </a:ln>
        </p:spPr>
        <p:txBody>
          <a:bodyPr wrap="none" anchor="ctr"/>
          <a:lstStyle/>
          <a:p>
            <a:endParaRPr lang="en-US"/>
          </a:p>
        </p:txBody>
      </p:sp>
      <p:sp>
        <p:nvSpPr>
          <p:cNvPr id="69643" name="TextBox 10"/>
          <p:cNvSpPr txBox="1">
            <a:spLocks noChangeArrowheads="1"/>
          </p:cNvSpPr>
          <p:nvPr/>
        </p:nvSpPr>
        <p:spPr bwMode="auto">
          <a:xfrm>
            <a:off x="357158" y="5013176"/>
            <a:ext cx="8501122" cy="1615827"/>
          </a:xfrm>
          <a:prstGeom prst="rect">
            <a:avLst/>
          </a:prstGeom>
          <a:noFill/>
          <a:ln w="9525">
            <a:noFill/>
            <a:miter lim="800000"/>
            <a:headEnd/>
            <a:tailEnd/>
          </a:ln>
        </p:spPr>
        <p:txBody>
          <a:bodyPr wrap="square">
            <a:spAutoFit/>
          </a:bodyPr>
          <a:lstStyle/>
          <a:p>
            <a:pPr algn="just">
              <a:lnSpc>
                <a:spcPct val="90000"/>
              </a:lnSpc>
            </a:pPr>
            <a:r>
              <a:rPr lang="en-US" sz="2200" dirty="0" smtClean="0">
                <a:solidFill>
                  <a:srgbClr val="010163"/>
                </a:solidFill>
              </a:rPr>
              <a:t>The Estonian and Finnish companies included in the study employ a total of 519 </a:t>
            </a:r>
            <a:r>
              <a:rPr lang="et-EE" sz="2200" dirty="0" smtClean="0">
                <a:solidFill>
                  <a:srgbClr val="010163"/>
                </a:solidFill>
              </a:rPr>
              <a:t>employees</a:t>
            </a:r>
            <a:r>
              <a:rPr lang="en-US" sz="2200" dirty="0" smtClean="0">
                <a:solidFill>
                  <a:srgbClr val="010163"/>
                </a:solidFill>
              </a:rPr>
              <a:t> in the </a:t>
            </a:r>
            <a:r>
              <a:rPr lang="en-US" sz="2200" dirty="0" err="1" smtClean="0">
                <a:solidFill>
                  <a:srgbClr val="010163"/>
                </a:solidFill>
              </a:rPr>
              <a:t>mechatronics</a:t>
            </a:r>
            <a:r>
              <a:rPr lang="en-US" sz="2200" dirty="0" smtClean="0">
                <a:solidFill>
                  <a:srgbClr val="010163"/>
                </a:solidFill>
              </a:rPr>
              <a:t> field. (</a:t>
            </a:r>
            <a:r>
              <a:rPr lang="et-EE" sz="2200" dirty="0" smtClean="0">
                <a:solidFill>
                  <a:srgbClr val="010163"/>
                </a:solidFill>
              </a:rPr>
              <a:t>C</a:t>
            </a:r>
            <a:r>
              <a:rPr lang="en-US" sz="2200" dirty="0" err="1" smtClean="0">
                <a:solidFill>
                  <a:srgbClr val="010163"/>
                </a:solidFill>
              </a:rPr>
              <a:t>ircled</a:t>
            </a:r>
            <a:r>
              <a:rPr lang="en-US" sz="2200" dirty="0" smtClean="0">
                <a:solidFill>
                  <a:srgbClr val="010163"/>
                </a:solidFill>
              </a:rPr>
              <a:t> in red on the chart).The companies forecast that in 3 to 5 years the number will </a:t>
            </a:r>
            <a:r>
              <a:rPr lang="et-EE" sz="2200" dirty="0" smtClean="0">
                <a:solidFill>
                  <a:srgbClr val="010163"/>
                </a:solidFill>
              </a:rPr>
              <a:t>increase to</a:t>
            </a:r>
            <a:r>
              <a:rPr lang="en-US" sz="2200" dirty="0" smtClean="0">
                <a:solidFill>
                  <a:srgbClr val="010163"/>
                </a:solidFill>
              </a:rPr>
              <a:t> 727. </a:t>
            </a:r>
            <a:r>
              <a:rPr lang="et-EE" sz="2200" b="1" dirty="0" smtClean="0">
                <a:solidFill>
                  <a:srgbClr val="FA740A"/>
                </a:solidFill>
              </a:rPr>
              <a:t>I</a:t>
            </a:r>
            <a:r>
              <a:rPr lang="en-US" sz="2200" b="1" dirty="0" smtClean="0">
                <a:solidFill>
                  <a:srgbClr val="FA740A"/>
                </a:solidFill>
              </a:rPr>
              <a:t>t </a:t>
            </a:r>
            <a:r>
              <a:rPr lang="et-EE" sz="2200" b="1" dirty="0" smtClean="0">
                <a:solidFill>
                  <a:srgbClr val="FA740A"/>
                </a:solidFill>
              </a:rPr>
              <a:t>means </a:t>
            </a:r>
            <a:r>
              <a:rPr lang="en-US" sz="2200" b="1" dirty="0" smtClean="0">
                <a:solidFill>
                  <a:srgbClr val="FA740A"/>
                </a:solidFill>
              </a:rPr>
              <a:t>that the number of </a:t>
            </a:r>
            <a:r>
              <a:rPr lang="et-EE" sz="2200" b="1" dirty="0" smtClean="0">
                <a:solidFill>
                  <a:srgbClr val="FA740A"/>
                </a:solidFill>
              </a:rPr>
              <a:t>employees</a:t>
            </a:r>
            <a:r>
              <a:rPr lang="en-US" sz="2200" b="1" dirty="0" smtClean="0">
                <a:solidFill>
                  <a:srgbClr val="FA740A"/>
                </a:solidFill>
              </a:rPr>
              <a:t> in the </a:t>
            </a:r>
            <a:r>
              <a:rPr lang="en-US" sz="2200" b="1" dirty="0" err="1" smtClean="0">
                <a:solidFill>
                  <a:srgbClr val="FA740A"/>
                </a:solidFill>
              </a:rPr>
              <a:t>mechatronics</a:t>
            </a:r>
            <a:r>
              <a:rPr lang="en-US" sz="2200" b="1" dirty="0" smtClean="0">
                <a:solidFill>
                  <a:srgbClr val="FA740A"/>
                </a:solidFill>
              </a:rPr>
              <a:t> field will increase by 40%. </a:t>
            </a:r>
            <a:endParaRPr lang="en-US" sz="2200" dirty="0">
              <a:solidFill>
                <a:srgbClr val="010163"/>
              </a:solidFill>
            </a:endParaRPr>
          </a:p>
        </p:txBody>
      </p:sp>
      <p:sp>
        <p:nvSpPr>
          <p:cNvPr id="69644" name="Rectangle 11"/>
          <p:cNvSpPr>
            <a:spLocks noChangeArrowheads="1"/>
          </p:cNvSpPr>
          <p:nvPr/>
        </p:nvSpPr>
        <p:spPr bwMode="auto">
          <a:xfrm>
            <a:off x="5868143" y="3140968"/>
            <a:ext cx="3044081" cy="1269240"/>
          </a:xfrm>
          <a:prstGeom prst="rect">
            <a:avLst/>
          </a:prstGeom>
          <a:noFill/>
          <a:ln w="9525" algn="ctr">
            <a:solidFill>
              <a:srgbClr val="010163"/>
            </a:solidFill>
            <a:round/>
            <a:headEnd/>
            <a:tailEnd/>
          </a:ln>
        </p:spPr>
        <p:txBody>
          <a:bodyPr wrap="none" anchor="ctr"/>
          <a:lstStyle/>
          <a:p>
            <a:endParaRPr lang="en-US"/>
          </a:p>
        </p:txBody>
      </p:sp>
      <p:cxnSp>
        <p:nvCxnSpPr>
          <p:cNvPr id="69645" name="Straight Arrow Connector 13"/>
          <p:cNvCxnSpPr>
            <a:cxnSpLocks noChangeShapeType="1"/>
          </p:cNvCxnSpPr>
          <p:nvPr/>
        </p:nvCxnSpPr>
        <p:spPr bwMode="auto">
          <a:xfrm flipH="1" flipV="1">
            <a:off x="5646945" y="3228366"/>
            <a:ext cx="221199" cy="572070"/>
          </a:xfrm>
          <a:prstGeom prst="straightConnector1">
            <a:avLst/>
          </a:prstGeom>
          <a:noFill/>
          <a:ln w="9525" algn="ctr">
            <a:solidFill>
              <a:srgbClr val="FF0000"/>
            </a:solidFill>
            <a:round/>
            <a:headEnd/>
            <a:tailEnd type="arrow" w="med" len="med"/>
          </a:ln>
        </p:spPr>
      </p:cxnSp>
      <p:sp>
        <p:nvSpPr>
          <p:cNvPr id="19" name="TextBox 18"/>
          <p:cNvSpPr txBox="1"/>
          <p:nvPr/>
        </p:nvSpPr>
        <p:spPr>
          <a:xfrm>
            <a:off x="1756676" y="1700808"/>
            <a:ext cx="369332" cy="488275"/>
          </a:xfrm>
          <a:prstGeom prst="rect">
            <a:avLst/>
          </a:prstGeom>
          <a:noFill/>
        </p:spPr>
        <p:txBody>
          <a:bodyPr vert="vert270">
            <a:spAutoFit/>
          </a:bodyPr>
          <a:lstStyle/>
          <a:p>
            <a:pPr>
              <a:defRPr/>
            </a:pPr>
            <a:r>
              <a:rPr lang="et-EE" sz="1200" b="1" dirty="0">
                <a:solidFill>
                  <a:srgbClr val="FA740A"/>
                </a:solidFill>
              </a:rPr>
              <a:t>+12%</a:t>
            </a:r>
            <a:endParaRPr lang="en-US" sz="1200" b="1" dirty="0">
              <a:solidFill>
                <a:srgbClr val="FA740A"/>
              </a:solidFill>
            </a:endParaRPr>
          </a:p>
        </p:txBody>
      </p:sp>
      <p:sp>
        <p:nvSpPr>
          <p:cNvPr id="20" name="TextBox 19"/>
          <p:cNvSpPr txBox="1"/>
          <p:nvPr/>
        </p:nvSpPr>
        <p:spPr>
          <a:xfrm>
            <a:off x="2404178" y="1700808"/>
            <a:ext cx="369332" cy="573234"/>
          </a:xfrm>
          <a:prstGeom prst="rect">
            <a:avLst/>
          </a:prstGeom>
          <a:noFill/>
        </p:spPr>
        <p:txBody>
          <a:bodyPr vert="vert270" wrap="none">
            <a:spAutoFit/>
          </a:bodyPr>
          <a:lstStyle/>
          <a:p>
            <a:pPr>
              <a:defRPr/>
            </a:pPr>
            <a:r>
              <a:rPr lang="et-EE" sz="1200" b="1" dirty="0">
                <a:solidFill>
                  <a:srgbClr val="FA740A"/>
                </a:solidFill>
              </a:rPr>
              <a:t>+220%</a:t>
            </a:r>
            <a:endParaRPr lang="en-US" sz="1200" b="1" dirty="0">
              <a:solidFill>
                <a:srgbClr val="FA740A"/>
              </a:solidFill>
            </a:endParaRPr>
          </a:p>
        </p:txBody>
      </p:sp>
      <p:sp>
        <p:nvSpPr>
          <p:cNvPr id="21" name="TextBox 20"/>
          <p:cNvSpPr txBox="1"/>
          <p:nvPr/>
        </p:nvSpPr>
        <p:spPr>
          <a:xfrm>
            <a:off x="2987824" y="1700808"/>
            <a:ext cx="369332" cy="488275"/>
          </a:xfrm>
          <a:prstGeom prst="rect">
            <a:avLst/>
          </a:prstGeom>
          <a:noFill/>
        </p:spPr>
        <p:txBody>
          <a:bodyPr vert="vert270" wrap="none">
            <a:spAutoFit/>
          </a:bodyPr>
          <a:lstStyle/>
          <a:p>
            <a:pPr>
              <a:defRPr/>
            </a:pPr>
            <a:r>
              <a:rPr lang="et-EE" sz="1200" b="1" dirty="0">
                <a:solidFill>
                  <a:srgbClr val="FA740A"/>
                </a:solidFill>
              </a:rPr>
              <a:t>+28%</a:t>
            </a:r>
            <a:endParaRPr lang="en-US" sz="1200" b="1" dirty="0">
              <a:solidFill>
                <a:srgbClr val="FA740A"/>
              </a:solidFill>
            </a:endParaRPr>
          </a:p>
        </p:txBody>
      </p:sp>
      <p:sp>
        <p:nvSpPr>
          <p:cNvPr id="22" name="TextBox 21"/>
          <p:cNvSpPr txBox="1"/>
          <p:nvPr/>
        </p:nvSpPr>
        <p:spPr>
          <a:xfrm>
            <a:off x="3628314" y="1700808"/>
            <a:ext cx="369332" cy="403316"/>
          </a:xfrm>
          <a:prstGeom prst="rect">
            <a:avLst/>
          </a:prstGeom>
          <a:noFill/>
        </p:spPr>
        <p:txBody>
          <a:bodyPr vert="vert270" wrap="none">
            <a:spAutoFit/>
          </a:bodyPr>
          <a:lstStyle/>
          <a:p>
            <a:pPr>
              <a:defRPr/>
            </a:pPr>
            <a:r>
              <a:rPr lang="et-EE" sz="1200" b="1" dirty="0">
                <a:solidFill>
                  <a:srgbClr val="FA740A"/>
                </a:solidFill>
              </a:rPr>
              <a:t>+0%</a:t>
            </a:r>
            <a:endParaRPr lang="en-US" sz="1200" b="1" dirty="0">
              <a:solidFill>
                <a:srgbClr val="FA740A"/>
              </a:solidFill>
            </a:endParaRPr>
          </a:p>
        </p:txBody>
      </p:sp>
      <p:sp>
        <p:nvSpPr>
          <p:cNvPr id="23" name="TextBox 22"/>
          <p:cNvSpPr txBox="1"/>
          <p:nvPr/>
        </p:nvSpPr>
        <p:spPr>
          <a:xfrm>
            <a:off x="4204378" y="1700808"/>
            <a:ext cx="369332" cy="488275"/>
          </a:xfrm>
          <a:prstGeom prst="rect">
            <a:avLst/>
          </a:prstGeom>
          <a:noFill/>
        </p:spPr>
        <p:txBody>
          <a:bodyPr vert="vert270" wrap="none">
            <a:spAutoFit/>
          </a:bodyPr>
          <a:lstStyle/>
          <a:p>
            <a:pPr>
              <a:defRPr/>
            </a:pPr>
            <a:r>
              <a:rPr lang="et-EE" sz="1200" b="1" dirty="0">
                <a:solidFill>
                  <a:srgbClr val="FA740A"/>
                </a:solidFill>
              </a:rPr>
              <a:t>+89%</a:t>
            </a:r>
            <a:endParaRPr lang="en-US" sz="1200" b="1" dirty="0">
              <a:solidFill>
                <a:srgbClr val="FA740A"/>
              </a:solidFill>
            </a:endParaRPr>
          </a:p>
        </p:txBody>
      </p:sp>
      <p:sp>
        <p:nvSpPr>
          <p:cNvPr id="24" name="TextBox 23"/>
          <p:cNvSpPr txBox="1"/>
          <p:nvPr/>
        </p:nvSpPr>
        <p:spPr>
          <a:xfrm>
            <a:off x="2042428" y="1700808"/>
            <a:ext cx="369332" cy="488275"/>
          </a:xfrm>
          <a:prstGeom prst="rect">
            <a:avLst/>
          </a:prstGeom>
          <a:noFill/>
        </p:spPr>
        <p:txBody>
          <a:bodyPr vert="vert270" wrap="none">
            <a:spAutoFit/>
          </a:bodyPr>
          <a:lstStyle/>
          <a:p>
            <a:pPr>
              <a:defRPr/>
            </a:pPr>
            <a:r>
              <a:rPr lang="et-EE" sz="1200" b="1" dirty="0">
                <a:solidFill>
                  <a:srgbClr val="6666FF"/>
                </a:solidFill>
              </a:rPr>
              <a:t>+38%</a:t>
            </a:r>
            <a:endParaRPr lang="en-US" sz="1200" b="1" dirty="0">
              <a:solidFill>
                <a:srgbClr val="6666FF"/>
              </a:solidFill>
            </a:endParaRPr>
          </a:p>
        </p:txBody>
      </p:sp>
      <p:sp>
        <p:nvSpPr>
          <p:cNvPr id="25" name="TextBox 24"/>
          <p:cNvSpPr txBox="1"/>
          <p:nvPr/>
        </p:nvSpPr>
        <p:spPr>
          <a:xfrm>
            <a:off x="2618492" y="1700808"/>
            <a:ext cx="369332" cy="488275"/>
          </a:xfrm>
          <a:prstGeom prst="rect">
            <a:avLst/>
          </a:prstGeom>
          <a:noFill/>
        </p:spPr>
        <p:txBody>
          <a:bodyPr vert="vert270" wrap="none">
            <a:spAutoFit/>
          </a:bodyPr>
          <a:lstStyle/>
          <a:p>
            <a:pPr>
              <a:defRPr/>
            </a:pPr>
            <a:r>
              <a:rPr lang="et-EE" sz="1200" b="1" dirty="0">
                <a:solidFill>
                  <a:srgbClr val="6666FF"/>
                </a:solidFill>
              </a:rPr>
              <a:t>+16%</a:t>
            </a:r>
            <a:endParaRPr lang="en-US" sz="1200" b="1" dirty="0">
              <a:solidFill>
                <a:srgbClr val="6666FF"/>
              </a:solidFill>
            </a:endParaRPr>
          </a:p>
        </p:txBody>
      </p:sp>
      <p:sp>
        <p:nvSpPr>
          <p:cNvPr id="26" name="TextBox 25"/>
          <p:cNvSpPr txBox="1"/>
          <p:nvPr/>
        </p:nvSpPr>
        <p:spPr>
          <a:xfrm>
            <a:off x="3202138" y="1700808"/>
            <a:ext cx="369332" cy="488275"/>
          </a:xfrm>
          <a:prstGeom prst="rect">
            <a:avLst/>
          </a:prstGeom>
          <a:noFill/>
        </p:spPr>
        <p:txBody>
          <a:bodyPr vert="vert270" wrap="none">
            <a:spAutoFit/>
          </a:bodyPr>
          <a:lstStyle/>
          <a:p>
            <a:pPr>
              <a:defRPr/>
            </a:pPr>
            <a:r>
              <a:rPr lang="et-EE" sz="1200" b="1" dirty="0">
                <a:solidFill>
                  <a:srgbClr val="6666FF"/>
                </a:solidFill>
              </a:rPr>
              <a:t>+50%</a:t>
            </a:r>
            <a:endParaRPr lang="en-US" sz="1200" b="1" dirty="0">
              <a:solidFill>
                <a:srgbClr val="6666FF"/>
              </a:solidFill>
            </a:endParaRPr>
          </a:p>
        </p:txBody>
      </p:sp>
      <p:sp>
        <p:nvSpPr>
          <p:cNvPr id="27" name="TextBox 26"/>
          <p:cNvSpPr txBox="1"/>
          <p:nvPr/>
        </p:nvSpPr>
        <p:spPr>
          <a:xfrm>
            <a:off x="3842628" y="1700808"/>
            <a:ext cx="369332" cy="403316"/>
          </a:xfrm>
          <a:prstGeom prst="rect">
            <a:avLst/>
          </a:prstGeom>
          <a:noFill/>
        </p:spPr>
        <p:txBody>
          <a:bodyPr vert="vert270" wrap="none">
            <a:spAutoFit/>
          </a:bodyPr>
          <a:lstStyle/>
          <a:p>
            <a:pPr>
              <a:defRPr/>
            </a:pPr>
            <a:r>
              <a:rPr lang="et-EE" sz="1200" b="1" dirty="0">
                <a:solidFill>
                  <a:srgbClr val="6666FF"/>
                </a:solidFill>
              </a:rPr>
              <a:t>+0%</a:t>
            </a:r>
            <a:endParaRPr lang="en-US" sz="1200" b="1" dirty="0">
              <a:solidFill>
                <a:srgbClr val="6666FF"/>
              </a:solidFill>
            </a:endParaRPr>
          </a:p>
        </p:txBody>
      </p:sp>
      <p:sp>
        <p:nvSpPr>
          <p:cNvPr id="28" name="TextBox 27"/>
          <p:cNvSpPr txBox="1"/>
          <p:nvPr/>
        </p:nvSpPr>
        <p:spPr>
          <a:xfrm>
            <a:off x="4418692" y="1700808"/>
            <a:ext cx="369332" cy="488275"/>
          </a:xfrm>
          <a:prstGeom prst="rect">
            <a:avLst/>
          </a:prstGeom>
          <a:noFill/>
        </p:spPr>
        <p:txBody>
          <a:bodyPr vert="vert270" wrap="none">
            <a:spAutoFit/>
          </a:bodyPr>
          <a:lstStyle/>
          <a:p>
            <a:pPr>
              <a:defRPr/>
            </a:pPr>
            <a:r>
              <a:rPr lang="et-EE" sz="1200" b="1" dirty="0">
                <a:solidFill>
                  <a:srgbClr val="6666FF"/>
                </a:solidFill>
              </a:rPr>
              <a:t>+18%</a:t>
            </a:r>
            <a:endParaRPr lang="en-US" sz="1200" b="1" dirty="0">
              <a:solidFill>
                <a:srgbClr val="6666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OVERVIEW OF THE STUDY RESULTS </a:t>
            </a:r>
            <a:br>
              <a:rPr lang="en-US" smtClean="0"/>
            </a:br>
            <a:r>
              <a:rPr lang="en-US" sz="2000" smtClean="0"/>
              <a:t>Jobs needed today in the mechatronics field</a:t>
            </a:r>
          </a:p>
        </p:txBody>
      </p:sp>
      <p:sp>
        <p:nvSpPr>
          <p:cNvPr id="74754" name="Rectangle 3"/>
          <p:cNvSpPr>
            <a:spLocks noGrp="1" noChangeArrowheads="1"/>
          </p:cNvSpPr>
          <p:nvPr>
            <p:ph idx="1"/>
          </p:nvPr>
        </p:nvSpPr>
        <p:spPr>
          <a:xfrm>
            <a:off x="314325" y="1484783"/>
            <a:ext cx="8578155" cy="4641379"/>
          </a:xfrm>
        </p:spPr>
        <p:txBody>
          <a:bodyPr/>
          <a:lstStyle/>
          <a:p>
            <a:pPr marL="0" indent="0" algn="just">
              <a:buFontTx/>
              <a:buNone/>
            </a:pPr>
            <a:r>
              <a:rPr lang="en-US" sz="2000" dirty="0" smtClean="0"/>
              <a:t>In the Estonian and Finnish companies today, there are 35 job descriptions in the </a:t>
            </a:r>
            <a:r>
              <a:rPr lang="en-US" sz="2000" dirty="0" err="1" smtClean="0"/>
              <a:t>mechatronics</a:t>
            </a:r>
            <a:r>
              <a:rPr lang="en-US" sz="2000" dirty="0" smtClean="0"/>
              <a:t> field. The most people are employed in the following job groups (see figure 12, pg. 27):    </a:t>
            </a:r>
          </a:p>
          <a:p>
            <a:pPr algn="just"/>
            <a:r>
              <a:rPr lang="en-US" sz="2000" dirty="0" smtClean="0"/>
              <a:t>SMA operators</a:t>
            </a:r>
          </a:p>
          <a:p>
            <a:pPr algn="just"/>
            <a:r>
              <a:rPr lang="en-US" sz="2000" dirty="0" smtClean="0"/>
              <a:t>Electronics technicians</a:t>
            </a:r>
          </a:p>
          <a:p>
            <a:pPr algn="just"/>
            <a:r>
              <a:rPr lang="en-US" sz="2000" dirty="0" smtClean="0"/>
              <a:t>Welders</a:t>
            </a:r>
          </a:p>
          <a:p>
            <a:pPr algn="just"/>
            <a:r>
              <a:rPr lang="en-US" sz="2000" dirty="0" smtClean="0"/>
              <a:t>CNC operators </a:t>
            </a:r>
          </a:p>
          <a:p>
            <a:pPr algn="just"/>
            <a:r>
              <a:rPr lang="en-US" sz="2000" dirty="0" smtClean="0"/>
              <a:t>Engineering programmers </a:t>
            </a:r>
          </a:p>
          <a:p>
            <a:pPr algn="just"/>
            <a:r>
              <a:rPr lang="en-US" sz="2000" dirty="0" smtClean="0"/>
              <a:t>Adjusters</a:t>
            </a:r>
          </a:p>
          <a:p>
            <a:pPr algn="just"/>
            <a:r>
              <a:rPr lang="en-US" sz="2000" dirty="0" smtClean="0"/>
              <a:t>Sales engineers</a:t>
            </a:r>
          </a:p>
          <a:p>
            <a:pPr algn="just"/>
            <a:r>
              <a:rPr lang="en-US" sz="2000" dirty="0" smtClean="0"/>
              <a:t>Test technicians, test engineers</a:t>
            </a:r>
          </a:p>
          <a:p>
            <a:pPr algn="just"/>
            <a:r>
              <a:rPr lang="en-US" sz="2000" dirty="0" smtClean="0"/>
              <a:t>Mechanics, mechanical designers </a:t>
            </a:r>
          </a:p>
          <a:p>
            <a:pPr algn="just"/>
            <a:r>
              <a:rPr lang="en-US" sz="2000" dirty="0" smtClean="0"/>
              <a:t>Cutters </a:t>
            </a:r>
          </a:p>
          <a:p>
            <a:pPr algn="just"/>
            <a:r>
              <a:rPr lang="en-US" sz="2000" dirty="0" err="1" smtClean="0"/>
              <a:t>Electromechanics</a:t>
            </a: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1" name="Content Placeholder 3"/>
          <p:cNvGraphicFramePr>
            <a:graphicFrameLocks noGrp="1"/>
          </p:cNvGraphicFramePr>
          <p:nvPr>
            <p:ph idx="1"/>
            <p:extLst>
              <p:ext uri="{D42A27DB-BD31-4B8C-83A1-F6EECF244321}">
                <p14:modId xmlns="" xmlns:p14="http://schemas.microsoft.com/office/powerpoint/2010/main" val="4147543308"/>
              </p:ext>
            </p:extLst>
          </p:nvPr>
        </p:nvGraphicFramePr>
        <p:xfrm>
          <a:off x="214282" y="1428736"/>
          <a:ext cx="9196388" cy="4965700"/>
        </p:xfrm>
        <a:graphic>
          <a:graphicData uri="http://schemas.openxmlformats.org/presentationml/2006/ole">
            <p:oleObj spid="_x0000_s71741" name="Worksheet" r:id="rId3" imgW="8238989" imgH="4448311" progId="Excel.Sheet.8">
              <p:embed/>
            </p:oleObj>
          </a:graphicData>
        </a:graphic>
      </p:graphicFrame>
      <p:sp>
        <p:nvSpPr>
          <p:cNvPr id="71682" name="Title 2"/>
          <p:cNvSpPr>
            <a:spLocks noGrp="1"/>
          </p:cNvSpPr>
          <p:nvPr>
            <p:ph type="title"/>
          </p:nvPr>
        </p:nvSpPr>
        <p:spPr>
          <a:xfrm>
            <a:off x="323850" y="188913"/>
            <a:ext cx="8208963" cy="1008062"/>
          </a:xfrm>
        </p:spPr>
        <p:txBody>
          <a:bodyPr/>
          <a:lstStyle/>
          <a:p>
            <a:r>
              <a:rPr lang="en-US" dirty="0" smtClean="0"/>
              <a:t>OVERVIEW OF THE STUDY RESULTS </a:t>
            </a:r>
            <a:br>
              <a:rPr lang="en-US" dirty="0" smtClean="0"/>
            </a:br>
            <a:r>
              <a:rPr lang="en-US" sz="2000" dirty="0" smtClean="0"/>
              <a:t>Jobs needed today in the </a:t>
            </a:r>
            <a:r>
              <a:rPr lang="en-US" sz="2000" dirty="0" err="1" smtClean="0"/>
              <a:t>mechatronics</a:t>
            </a:r>
            <a:r>
              <a:rPr lang="en-US" sz="2000" dirty="0" smtClean="0"/>
              <a:t> field</a:t>
            </a:r>
          </a:p>
        </p:txBody>
      </p:sp>
      <p:sp>
        <p:nvSpPr>
          <p:cNvPr id="71683" name="TextBox 5"/>
          <p:cNvSpPr txBox="1">
            <a:spLocks noChangeArrowheads="1"/>
          </p:cNvSpPr>
          <p:nvPr/>
        </p:nvSpPr>
        <p:spPr bwMode="auto">
          <a:xfrm>
            <a:off x="395288" y="6072207"/>
            <a:ext cx="8604250" cy="590931"/>
          </a:xfrm>
          <a:prstGeom prst="rect">
            <a:avLst/>
          </a:prstGeom>
          <a:noFill/>
          <a:ln w="9525">
            <a:noFill/>
            <a:miter lim="800000"/>
            <a:headEnd/>
            <a:tailEnd/>
          </a:ln>
        </p:spPr>
        <p:txBody>
          <a:bodyPr wrap="square">
            <a:spAutoFit/>
          </a:bodyPr>
          <a:lstStyle/>
          <a:p>
            <a:pPr>
              <a:lnSpc>
                <a:spcPct val="90000"/>
              </a:lnSpc>
            </a:pPr>
            <a:r>
              <a:rPr lang="en-US" dirty="0" smtClean="0">
                <a:solidFill>
                  <a:srgbClr val="010163"/>
                </a:solidFill>
              </a:rPr>
              <a:t>Figure 12. Number of employees today in Estonian and Finnish companies</a:t>
            </a:r>
            <a:r>
              <a:rPr lang="et-EE" dirty="0" smtClean="0">
                <a:solidFill>
                  <a:srgbClr val="010163"/>
                </a:solidFill>
              </a:rPr>
              <a:t> in the</a:t>
            </a:r>
            <a:r>
              <a:rPr lang="en-US" dirty="0" smtClean="0">
                <a:solidFill>
                  <a:srgbClr val="010163"/>
                </a:solidFill>
              </a:rPr>
              <a:t> </a:t>
            </a:r>
            <a:r>
              <a:rPr lang="et-EE" dirty="0" smtClean="0">
                <a:solidFill>
                  <a:srgbClr val="010163"/>
                </a:solidFill>
              </a:rPr>
              <a:t>	   </a:t>
            </a:r>
            <a:r>
              <a:rPr lang="en-US" dirty="0" err="1" smtClean="0">
                <a:solidFill>
                  <a:srgbClr val="010163"/>
                </a:solidFill>
              </a:rPr>
              <a:t>mechatronics</a:t>
            </a:r>
            <a:r>
              <a:rPr lang="et-EE" dirty="0" smtClean="0">
                <a:solidFill>
                  <a:srgbClr val="010163"/>
                </a:solidFill>
              </a:rPr>
              <a:t> field</a:t>
            </a:r>
            <a:r>
              <a:rPr lang="en-US" dirty="0" smtClean="0">
                <a:solidFill>
                  <a:srgbClr val="010163"/>
                </a:solidFill>
              </a:rPr>
              <a:t> by</a:t>
            </a:r>
            <a:r>
              <a:rPr lang="et-EE" dirty="0" smtClean="0">
                <a:solidFill>
                  <a:srgbClr val="010163"/>
                </a:solidFill>
              </a:rPr>
              <a:t> the</a:t>
            </a:r>
            <a:r>
              <a:rPr lang="en-US" dirty="0" smtClean="0">
                <a:solidFill>
                  <a:srgbClr val="010163"/>
                </a:solidFill>
              </a:rPr>
              <a:t> </a:t>
            </a:r>
            <a:r>
              <a:rPr lang="et-EE" dirty="0" smtClean="0">
                <a:solidFill>
                  <a:srgbClr val="010163"/>
                </a:solidFill>
              </a:rPr>
              <a:t>groups of </a:t>
            </a:r>
            <a:r>
              <a:rPr lang="en-US" dirty="0" smtClean="0">
                <a:solidFill>
                  <a:srgbClr val="010163"/>
                </a:solidFill>
              </a:rPr>
              <a:t>job</a:t>
            </a:r>
            <a:r>
              <a:rPr lang="et-EE" dirty="0" smtClean="0">
                <a:solidFill>
                  <a:srgbClr val="010163"/>
                </a:solidFill>
              </a:rPr>
              <a:t>s.</a:t>
            </a:r>
            <a:r>
              <a:rPr lang="en-US" dirty="0" smtClean="0">
                <a:solidFill>
                  <a:srgbClr val="010163"/>
                </a:solidFill>
              </a:rPr>
              <a:t>	</a:t>
            </a:r>
            <a:endParaRPr lang="en-US" dirty="0">
              <a:solidFill>
                <a:srgbClr val="010163"/>
              </a:solidFill>
            </a:endParaRPr>
          </a:p>
        </p:txBody>
      </p:sp>
      <p:sp>
        <p:nvSpPr>
          <p:cNvPr id="71684" name="TextBox 6"/>
          <p:cNvSpPr txBox="1">
            <a:spLocks noChangeArrowheads="1"/>
          </p:cNvSpPr>
          <p:nvPr/>
        </p:nvSpPr>
        <p:spPr bwMode="auto">
          <a:xfrm>
            <a:off x="785786" y="5143512"/>
            <a:ext cx="1785949" cy="646331"/>
          </a:xfrm>
          <a:prstGeom prst="rect">
            <a:avLst/>
          </a:prstGeom>
          <a:noFill/>
          <a:ln w="9525">
            <a:noFill/>
            <a:miter lim="800000"/>
            <a:headEnd/>
            <a:tailEnd/>
          </a:ln>
        </p:spPr>
        <p:txBody>
          <a:bodyPr wrap="square">
            <a:spAutoFit/>
          </a:bodyPr>
          <a:lstStyle/>
          <a:p>
            <a:r>
              <a:rPr lang="en-US" dirty="0" smtClean="0">
                <a:solidFill>
                  <a:srgbClr val="010163"/>
                </a:solidFill>
              </a:rPr>
              <a:t>No. of </a:t>
            </a:r>
          </a:p>
          <a:p>
            <a:r>
              <a:rPr lang="en-US" dirty="0" smtClean="0">
                <a:solidFill>
                  <a:srgbClr val="010163"/>
                </a:solidFill>
              </a:rPr>
              <a:t>employees</a:t>
            </a:r>
            <a:endParaRPr lang="en-US" dirty="0">
              <a:solidFill>
                <a:srgbClr val="010163"/>
              </a:solidFill>
            </a:endParaRPr>
          </a:p>
        </p:txBody>
      </p:sp>
      <p:sp>
        <p:nvSpPr>
          <p:cNvPr id="71685" name="Rectangle 9"/>
          <p:cNvSpPr>
            <a:spLocks noChangeArrowheads="1"/>
          </p:cNvSpPr>
          <p:nvPr/>
        </p:nvSpPr>
        <p:spPr bwMode="auto">
          <a:xfrm>
            <a:off x="468313" y="1268413"/>
            <a:ext cx="8443912" cy="4752975"/>
          </a:xfrm>
          <a:prstGeom prst="rect">
            <a:avLst/>
          </a:prstGeom>
          <a:noFill/>
          <a:ln w="9525" algn="ctr">
            <a:solidFill>
              <a:srgbClr val="010163"/>
            </a:solidFill>
            <a:round/>
            <a:headEnd/>
            <a:tailEnd/>
          </a:ln>
        </p:spPr>
        <p:txBody>
          <a:bodyPr wrap="none" anchor="ctr"/>
          <a:lstStyle/>
          <a:p>
            <a:endParaRPr lang="et-EE"/>
          </a:p>
        </p:txBody>
      </p:sp>
      <p:sp>
        <p:nvSpPr>
          <p:cNvPr id="71686" name="TextBox 6"/>
          <p:cNvSpPr txBox="1">
            <a:spLocks noChangeArrowheads="1"/>
          </p:cNvSpPr>
          <p:nvPr/>
        </p:nvSpPr>
        <p:spPr bwMode="auto">
          <a:xfrm>
            <a:off x="5143504" y="1214422"/>
            <a:ext cx="936625" cy="366713"/>
          </a:xfrm>
          <a:prstGeom prst="rect">
            <a:avLst/>
          </a:prstGeom>
          <a:noFill/>
          <a:ln w="9525">
            <a:noFill/>
            <a:miter lim="800000"/>
            <a:headEnd/>
            <a:tailEnd/>
          </a:ln>
        </p:spPr>
        <p:txBody>
          <a:bodyPr>
            <a:spAutoFit/>
          </a:bodyPr>
          <a:lstStyle/>
          <a:p>
            <a:r>
              <a:rPr lang="en-US" smtClean="0">
                <a:solidFill>
                  <a:srgbClr val="010163"/>
                </a:solidFill>
              </a:rPr>
              <a:t>jobs</a:t>
            </a:r>
            <a:endParaRPr lang="en-US">
              <a:solidFill>
                <a:srgbClr val="01016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1"/>
          <p:cNvSpPr>
            <a:spLocks noGrp="1"/>
          </p:cNvSpPr>
          <p:nvPr>
            <p:ph idx="1"/>
          </p:nvPr>
        </p:nvSpPr>
        <p:spPr>
          <a:xfrm>
            <a:off x="357158" y="1285860"/>
            <a:ext cx="8572560" cy="4911727"/>
          </a:xfrm>
        </p:spPr>
        <p:txBody>
          <a:bodyPr/>
          <a:lstStyle/>
          <a:p>
            <a:pPr marL="0" indent="0" algn="just">
              <a:lnSpc>
                <a:spcPct val="85000"/>
              </a:lnSpc>
              <a:buFontTx/>
              <a:buNone/>
            </a:pPr>
            <a:r>
              <a:rPr lang="en-US" dirty="0" smtClean="0"/>
              <a:t>The companies included in the sample forecast that the number of employees that will be needed in the </a:t>
            </a:r>
            <a:r>
              <a:rPr lang="en-US" dirty="0" err="1" smtClean="0"/>
              <a:t>mechatronics</a:t>
            </a:r>
            <a:r>
              <a:rPr lang="en-US" dirty="0" smtClean="0"/>
              <a:t> field in the next 3 to 5 years will increase </a:t>
            </a:r>
            <a:r>
              <a:rPr lang="et-EE" dirty="0" smtClean="0"/>
              <a:t>the </a:t>
            </a:r>
            <a:r>
              <a:rPr lang="en-US" dirty="0" smtClean="0"/>
              <a:t>most  in the following jobs (see figure 13, pg. 29):</a:t>
            </a:r>
          </a:p>
          <a:p>
            <a:pPr algn="just">
              <a:lnSpc>
                <a:spcPct val="85000"/>
              </a:lnSpc>
            </a:pPr>
            <a:r>
              <a:rPr lang="en-US" dirty="0" smtClean="0"/>
              <a:t>Engineering programmer (+ 61</a:t>
            </a:r>
            <a:r>
              <a:rPr lang="et-EE" dirty="0" smtClean="0"/>
              <a:t> </a:t>
            </a:r>
            <a:r>
              <a:rPr lang="en-US" dirty="0" smtClean="0"/>
              <a:t>employees)</a:t>
            </a:r>
          </a:p>
          <a:p>
            <a:pPr algn="just">
              <a:lnSpc>
                <a:spcPct val="85000"/>
              </a:lnSpc>
            </a:pPr>
            <a:r>
              <a:rPr lang="en-US" dirty="0" err="1" smtClean="0"/>
              <a:t>Mechatronics</a:t>
            </a:r>
            <a:r>
              <a:rPr lang="en-US" dirty="0" smtClean="0"/>
              <a:t> specialist (+ 31</a:t>
            </a:r>
            <a:r>
              <a:rPr lang="et-EE" dirty="0" smtClean="0"/>
              <a:t> </a:t>
            </a:r>
            <a:r>
              <a:rPr lang="en-US" dirty="0" smtClean="0"/>
              <a:t>employees)</a:t>
            </a:r>
          </a:p>
          <a:p>
            <a:pPr algn="just">
              <a:lnSpc>
                <a:spcPct val="85000"/>
              </a:lnSpc>
            </a:pPr>
            <a:r>
              <a:rPr lang="en-US" dirty="0" smtClean="0"/>
              <a:t>Automation specialist (+ 30</a:t>
            </a:r>
            <a:r>
              <a:rPr lang="et-EE" dirty="0" smtClean="0"/>
              <a:t> </a:t>
            </a:r>
            <a:r>
              <a:rPr lang="en-US" dirty="0" smtClean="0"/>
              <a:t>employees)</a:t>
            </a:r>
          </a:p>
          <a:p>
            <a:pPr marL="0" indent="0" algn="just">
              <a:lnSpc>
                <a:spcPct val="85000"/>
              </a:lnSpc>
              <a:buFontTx/>
              <a:buNone/>
            </a:pPr>
            <a:r>
              <a:rPr lang="en-US" sz="900" dirty="0" smtClean="0"/>
              <a:t> </a:t>
            </a:r>
            <a:r>
              <a:rPr lang="et-EE" sz="900" dirty="0" smtClean="0"/>
              <a:t> </a:t>
            </a:r>
            <a:endParaRPr lang="en-US" sz="900" dirty="0" smtClean="0"/>
          </a:p>
          <a:p>
            <a:pPr marL="0" indent="0" algn="just">
              <a:lnSpc>
                <a:spcPct val="85000"/>
              </a:lnSpc>
              <a:buFontTx/>
              <a:buNone/>
            </a:pPr>
            <a:r>
              <a:rPr lang="en-US" dirty="0" smtClean="0"/>
              <a:t>No great changes in the structure of the workforce are foreseen (see figure 13, pg. 29). New jobs include: </a:t>
            </a:r>
          </a:p>
          <a:p>
            <a:pPr algn="just">
              <a:lnSpc>
                <a:spcPct val="85000"/>
              </a:lnSpc>
            </a:pPr>
            <a:r>
              <a:rPr lang="en-US" dirty="0" smtClean="0"/>
              <a:t>Designer (6</a:t>
            </a:r>
            <a:r>
              <a:rPr lang="et-EE" dirty="0" smtClean="0"/>
              <a:t> </a:t>
            </a:r>
            <a:r>
              <a:rPr lang="en-US" dirty="0" smtClean="0"/>
              <a:t>employees)</a:t>
            </a:r>
          </a:p>
          <a:p>
            <a:pPr algn="just">
              <a:lnSpc>
                <a:spcPct val="85000"/>
              </a:lnSpc>
            </a:pPr>
            <a:r>
              <a:rPr lang="en-US" dirty="0" smtClean="0"/>
              <a:t>Metrological engineer (2</a:t>
            </a:r>
            <a:r>
              <a:rPr lang="et-EE" dirty="0" smtClean="0"/>
              <a:t> </a:t>
            </a:r>
            <a:r>
              <a:rPr lang="en-US" dirty="0" smtClean="0"/>
              <a:t>employees)</a:t>
            </a:r>
          </a:p>
          <a:p>
            <a:pPr algn="just">
              <a:lnSpc>
                <a:spcPct val="85000"/>
              </a:lnSpc>
            </a:pPr>
            <a:r>
              <a:rPr lang="en-US" dirty="0" smtClean="0"/>
              <a:t>Engineer-designer (3</a:t>
            </a:r>
            <a:r>
              <a:rPr lang="et-EE" dirty="0" smtClean="0"/>
              <a:t> </a:t>
            </a:r>
            <a:r>
              <a:rPr lang="en-US" dirty="0" smtClean="0"/>
              <a:t>employees)</a:t>
            </a:r>
          </a:p>
          <a:p>
            <a:pPr marL="0" indent="0" algn="just">
              <a:lnSpc>
                <a:spcPct val="85000"/>
              </a:lnSpc>
              <a:buFontTx/>
              <a:buNone/>
            </a:pPr>
            <a:r>
              <a:rPr lang="en-US" sz="900" dirty="0" smtClean="0"/>
              <a:t> </a:t>
            </a:r>
            <a:r>
              <a:rPr lang="et-EE" sz="900" dirty="0" smtClean="0"/>
              <a:t> </a:t>
            </a:r>
            <a:endParaRPr lang="en-US" sz="900" dirty="0" smtClean="0"/>
          </a:p>
          <a:p>
            <a:pPr marL="0" indent="0" algn="just">
              <a:lnSpc>
                <a:spcPct val="85000"/>
              </a:lnSpc>
              <a:spcBef>
                <a:spcPct val="0"/>
              </a:spcBef>
              <a:buFontTx/>
              <a:buNone/>
            </a:pPr>
            <a:r>
              <a:rPr lang="en-US" dirty="0" smtClean="0"/>
              <a:t>The next graph shows the 26 jobs mentioned </a:t>
            </a:r>
            <a:r>
              <a:rPr lang="et-EE" dirty="0" smtClean="0"/>
              <a:t>by companies</a:t>
            </a:r>
            <a:r>
              <a:rPr lang="en-US" dirty="0" smtClean="0"/>
              <a:t>, for which a need for new </a:t>
            </a:r>
            <a:r>
              <a:rPr lang="et-EE" dirty="0" smtClean="0"/>
              <a:t>employees</a:t>
            </a:r>
            <a:r>
              <a:rPr lang="en-US" dirty="0" smtClean="0"/>
              <a:t> is foreseen. </a:t>
            </a:r>
          </a:p>
          <a:p>
            <a:pPr marL="0" indent="0" algn="just">
              <a:lnSpc>
                <a:spcPct val="85000"/>
              </a:lnSpc>
              <a:buFontTx/>
              <a:buNone/>
            </a:pPr>
            <a:endParaRPr lang="en-US" dirty="0" smtClean="0"/>
          </a:p>
        </p:txBody>
      </p:sp>
      <p:sp>
        <p:nvSpPr>
          <p:cNvPr id="76802" name="Title 2"/>
          <p:cNvSpPr>
            <a:spLocks noGrp="1"/>
          </p:cNvSpPr>
          <p:nvPr>
            <p:ph type="title"/>
          </p:nvPr>
        </p:nvSpPr>
        <p:spPr>
          <a:xfrm>
            <a:off x="323850" y="188913"/>
            <a:ext cx="7777163" cy="1008062"/>
          </a:xfrm>
        </p:spPr>
        <p:txBody>
          <a:bodyPr/>
          <a:lstStyle/>
          <a:p>
            <a:r>
              <a:rPr lang="et-EE" dirty="0" smtClean="0"/>
              <a:t>OVERVIEW OF THE STUDY RESULTS </a:t>
            </a:r>
            <a:br>
              <a:rPr lang="et-EE" dirty="0" smtClean="0"/>
            </a:br>
            <a:r>
              <a:rPr lang="et-EE" sz="2000" dirty="0" smtClean="0"/>
              <a:t>The increase in the need for workers by job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Content Placeholder 3"/>
          <p:cNvGraphicFramePr>
            <a:graphicFrameLocks noGrp="1"/>
          </p:cNvGraphicFramePr>
          <p:nvPr>
            <p:ph idx="1"/>
            <p:extLst>
              <p:ext uri="{D42A27DB-BD31-4B8C-83A1-F6EECF244321}">
                <p14:modId xmlns="" xmlns:p14="http://schemas.microsoft.com/office/powerpoint/2010/main" val="3115438950"/>
              </p:ext>
            </p:extLst>
          </p:nvPr>
        </p:nvGraphicFramePr>
        <p:xfrm>
          <a:off x="0" y="1340768"/>
          <a:ext cx="10260632" cy="5112568"/>
        </p:xfrm>
        <a:graphic>
          <a:graphicData uri="http://schemas.openxmlformats.org/presentationml/2006/ole">
            <p:oleObj spid="_x0000_s73787" name="Worksheet" r:id="rId4" imgW="8324714" imgH="4600575" progId="Excel.Sheet.8">
              <p:embed/>
            </p:oleObj>
          </a:graphicData>
        </a:graphic>
      </p:graphicFrame>
      <p:sp>
        <p:nvSpPr>
          <p:cNvPr id="73730" name="Title 2"/>
          <p:cNvSpPr>
            <a:spLocks noGrp="1"/>
          </p:cNvSpPr>
          <p:nvPr>
            <p:ph type="title"/>
          </p:nvPr>
        </p:nvSpPr>
        <p:spPr>
          <a:xfrm>
            <a:off x="323850" y="188913"/>
            <a:ext cx="7632700" cy="1008062"/>
          </a:xfrm>
        </p:spPr>
        <p:txBody>
          <a:bodyPr/>
          <a:lstStyle/>
          <a:p>
            <a:r>
              <a:rPr lang="et-EE" dirty="0" smtClean="0"/>
              <a:t>OVERVIEW OF THE STUDY RESULTS </a:t>
            </a:r>
            <a:br>
              <a:rPr lang="et-EE" dirty="0" smtClean="0"/>
            </a:br>
            <a:r>
              <a:rPr lang="et-EE" sz="2000" dirty="0" smtClean="0"/>
              <a:t>Increase in the need for employees by job</a:t>
            </a:r>
            <a:endParaRPr lang="en-US" sz="2000" dirty="0" smtClean="0"/>
          </a:p>
        </p:txBody>
      </p:sp>
      <p:sp>
        <p:nvSpPr>
          <p:cNvPr id="73731" name="Rectangle 4"/>
          <p:cNvSpPr>
            <a:spLocks noChangeArrowheads="1"/>
          </p:cNvSpPr>
          <p:nvPr/>
        </p:nvSpPr>
        <p:spPr bwMode="auto">
          <a:xfrm>
            <a:off x="468313" y="1268413"/>
            <a:ext cx="8443912" cy="4392835"/>
          </a:xfrm>
          <a:prstGeom prst="rect">
            <a:avLst/>
          </a:prstGeom>
          <a:noFill/>
          <a:ln w="9525" algn="ctr">
            <a:solidFill>
              <a:srgbClr val="010163"/>
            </a:solidFill>
            <a:round/>
            <a:headEnd/>
            <a:tailEnd/>
          </a:ln>
        </p:spPr>
        <p:txBody>
          <a:bodyPr wrap="none" anchor="ctr"/>
          <a:lstStyle/>
          <a:p>
            <a:endParaRPr lang="et-EE"/>
          </a:p>
        </p:txBody>
      </p:sp>
      <p:sp>
        <p:nvSpPr>
          <p:cNvPr id="73732" name="Rectangle 6"/>
          <p:cNvSpPr>
            <a:spLocks noChangeArrowheads="1"/>
          </p:cNvSpPr>
          <p:nvPr/>
        </p:nvSpPr>
        <p:spPr bwMode="auto">
          <a:xfrm>
            <a:off x="395536" y="5949280"/>
            <a:ext cx="8569325" cy="701675"/>
          </a:xfrm>
          <a:prstGeom prst="rect">
            <a:avLst/>
          </a:prstGeom>
          <a:noFill/>
          <a:ln w="9525">
            <a:noFill/>
            <a:miter lim="800000"/>
            <a:headEnd/>
            <a:tailEnd/>
          </a:ln>
        </p:spPr>
        <p:txBody>
          <a:bodyPr>
            <a:spAutoFit/>
          </a:bodyPr>
          <a:lstStyle/>
          <a:p>
            <a:r>
              <a:rPr lang="en-US" sz="2000" dirty="0" smtClean="0">
                <a:solidFill>
                  <a:srgbClr val="010163"/>
                </a:solidFill>
              </a:rPr>
              <a:t>Figure 13. The numerical need for </a:t>
            </a:r>
            <a:r>
              <a:rPr lang="et-EE" sz="2000" dirty="0" smtClean="0">
                <a:solidFill>
                  <a:srgbClr val="010163"/>
                </a:solidFill>
              </a:rPr>
              <a:t>employee</a:t>
            </a:r>
            <a:r>
              <a:rPr lang="en-US" sz="2000" dirty="0" smtClean="0">
                <a:solidFill>
                  <a:srgbClr val="010163"/>
                </a:solidFill>
              </a:rPr>
              <a:t>s today and the projected </a:t>
            </a:r>
            <a:r>
              <a:rPr lang="et-EE" sz="2000" dirty="0" smtClean="0">
                <a:solidFill>
                  <a:srgbClr val="010163"/>
                </a:solidFill>
              </a:rPr>
              <a:t>	 	    </a:t>
            </a:r>
            <a:r>
              <a:rPr lang="en-US" sz="2000" dirty="0" smtClean="0">
                <a:solidFill>
                  <a:srgbClr val="010163"/>
                </a:solidFill>
              </a:rPr>
              <a:t>increase in the need in 3 to 5 years by job. </a:t>
            </a:r>
            <a:endParaRPr lang="en-US" sz="2000" dirty="0">
              <a:solidFill>
                <a:srgbClr val="010163"/>
              </a:solidFill>
            </a:endParaRPr>
          </a:p>
        </p:txBody>
      </p:sp>
      <p:sp>
        <p:nvSpPr>
          <p:cNvPr id="73733" name="TextBox 12"/>
          <p:cNvSpPr txBox="1">
            <a:spLocks noChangeArrowheads="1"/>
          </p:cNvSpPr>
          <p:nvPr/>
        </p:nvSpPr>
        <p:spPr bwMode="auto">
          <a:xfrm>
            <a:off x="5786446" y="1285860"/>
            <a:ext cx="935038" cy="366713"/>
          </a:xfrm>
          <a:prstGeom prst="rect">
            <a:avLst/>
          </a:prstGeom>
          <a:noFill/>
          <a:ln w="9525">
            <a:noFill/>
            <a:miter lim="800000"/>
            <a:headEnd/>
            <a:tailEnd/>
          </a:ln>
        </p:spPr>
        <p:txBody>
          <a:bodyPr>
            <a:spAutoFit/>
          </a:bodyPr>
          <a:lstStyle/>
          <a:p>
            <a:r>
              <a:rPr lang="en-US" dirty="0" smtClean="0">
                <a:solidFill>
                  <a:srgbClr val="010163"/>
                </a:solidFill>
              </a:rPr>
              <a:t>jobs</a:t>
            </a:r>
            <a:endParaRPr lang="en-US" dirty="0">
              <a:solidFill>
                <a:srgbClr val="010163"/>
              </a:solidFill>
            </a:endParaRPr>
          </a:p>
        </p:txBody>
      </p:sp>
      <p:sp>
        <p:nvSpPr>
          <p:cNvPr id="73734" name="TextBox 13"/>
          <p:cNvSpPr txBox="1">
            <a:spLocks noChangeArrowheads="1"/>
          </p:cNvSpPr>
          <p:nvPr/>
        </p:nvSpPr>
        <p:spPr bwMode="auto">
          <a:xfrm>
            <a:off x="785786" y="4786322"/>
            <a:ext cx="1763712" cy="646331"/>
          </a:xfrm>
          <a:prstGeom prst="rect">
            <a:avLst/>
          </a:prstGeom>
          <a:noFill/>
          <a:ln w="9525">
            <a:noFill/>
            <a:miter lim="800000"/>
            <a:headEnd/>
            <a:tailEnd/>
          </a:ln>
        </p:spPr>
        <p:txBody>
          <a:bodyPr>
            <a:spAutoFit/>
          </a:bodyPr>
          <a:lstStyle/>
          <a:p>
            <a:r>
              <a:rPr lang="en-US" dirty="0" smtClean="0">
                <a:solidFill>
                  <a:srgbClr val="010163"/>
                </a:solidFill>
              </a:rPr>
              <a:t>No. of </a:t>
            </a:r>
          </a:p>
          <a:p>
            <a:r>
              <a:rPr lang="en-US" dirty="0" smtClean="0">
                <a:solidFill>
                  <a:srgbClr val="010163"/>
                </a:solidFill>
              </a:rPr>
              <a:t>employees</a:t>
            </a:r>
            <a:endParaRPr lang="en-US" dirty="0">
              <a:solidFill>
                <a:srgbClr val="01016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314325" y="1357313"/>
            <a:ext cx="8578850" cy="5167312"/>
          </a:xfrm>
        </p:spPr>
        <p:txBody>
          <a:bodyPr/>
          <a:lstStyle/>
          <a:p>
            <a:pPr>
              <a:buFontTx/>
              <a:buNone/>
            </a:pPr>
            <a:r>
              <a:rPr lang="en-US" b="1" smtClean="0"/>
              <a:t>Overview of the study results </a:t>
            </a:r>
          </a:p>
          <a:p>
            <a:r>
              <a:rPr lang="en-US" sz="2000" smtClean="0"/>
              <a:t>Introduction </a:t>
            </a:r>
          </a:p>
          <a:p>
            <a:r>
              <a:rPr lang="en-US" sz="2000" smtClean="0"/>
              <a:t>Areas of human resources competency in the mechatronics field</a:t>
            </a:r>
          </a:p>
          <a:p>
            <a:r>
              <a:rPr lang="en-US" sz="2000" smtClean="0"/>
              <a:t>Jobs in the mechatronics field</a:t>
            </a:r>
          </a:p>
          <a:p>
            <a:r>
              <a:rPr lang="en-US" sz="2000" smtClean="0"/>
              <a:t>Grouping of jobs in the mechatronics field </a:t>
            </a:r>
          </a:p>
          <a:p>
            <a:r>
              <a:rPr lang="en-US" sz="2000" smtClean="0"/>
              <a:t>Characterization of the sample </a:t>
            </a:r>
          </a:p>
          <a:p>
            <a:pPr>
              <a:buFontTx/>
              <a:buNone/>
            </a:pPr>
            <a:r>
              <a:rPr lang="en-US" sz="2000" smtClean="0"/>
              <a:t>	-  Number of employees in the companies </a:t>
            </a:r>
          </a:p>
          <a:p>
            <a:pPr>
              <a:buFontTx/>
              <a:buNone/>
            </a:pPr>
            <a:r>
              <a:rPr lang="en-US" sz="2000" smtClean="0"/>
              <a:t>	-  Companies’ revenues and profits</a:t>
            </a:r>
          </a:p>
          <a:p>
            <a:pPr>
              <a:buFontTx/>
              <a:buNone/>
            </a:pPr>
            <a:r>
              <a:rPr lang="en-US" sz="2000" smtClean="0"/>
              <a:t>	-  Companies’ revenues per employee </a:t>
            </a:r>
          </a:p>
          <a:p>
            <a:pPr>
              <a:buFontTx/>
              <a:buNone/>
            </a:pPr>
            <a:r>
              <a:rPr lang="en-US" sz="2000" smtClean="0"/>
              <a:t>	-  The relationship between company size and revenue per employee </a:t>
            </a:r>
          </a:p>
          <a:p>
            <a:pPr>
              <a:buFontTx/>
              <a:buNone/>
            </a:pPr>
            <a:r>
              <a:rPr lang="en-US" sz="2000" smtClean="0"/>
              <a:t>	-  Companies’ profits per employee</a:t>
            </a:r>
          </a:p>
          <a:p>
            <a:pPr>
              <a:buFontTx/>
              <a:buNone/>
            </a:pPr>
            <a:r>
              <a:rPr lang="en-US" sz="2000" smtClean="0"/>
              <a:t>	-  Profit per employee compared to the number of employees  </a:t>
            </a:r>
          </a:p>
          <a:p>
            <a:pPr>
              <a:buFontTx/>
              <a:buNone/>
            </a:pPr>
            <a:r>
              <a:rPr lang="en-US" sz="2000" smtClean="0"/>
              <a:t>	-  Profit compared to the number of workers in the mechatronics field</a:t>
            </a:r>
          </a:p>
          <a:p>
            <a:r>
              <a:rPr lang="en-US" sz="2000" smtClean="0"/>
              <a:t>Summary of the characterization of the sample</a:t>
            </a:r>
          </a:p>
          <a:p>
            <a:pPr>
              <a:buFontTx/>
              <a:buNone/>
            </a:pPr>
            <a:r>
              <a:rPr lang="en-US" sz="1000" smtClean="0"/>
              <a:t>	</a:t>
            </a:r>
          </a:p>
        </p:txBody>
      </p:sp>
      <p:sp>
        <p:nvSpPr>
          <p:cNvPr id="45058" name="Title 2"/>
          <p:cNvSpPr>
            <a:spLocks noGrp="1"/>
          </p:cNvSpPr>
          <p:nvPr>
            <p:ph type="title"/>
          </p:nvPr>
        </p:nvSpPr>
        <p:spPr>
          <a:xfrm>
            <a:off x="357188" y="428625"/>
            <a:ext cx="6119812" cy="596900"/>
          </a:xfrm>
        </p:spPr>
        <p:txBody>
          <a:bodyPr/>
          <a:lstStyle/>
          <a:p>
            <a:r>
              <a:rPr lang="et-EE" smtClean="0"/>
              <a:t>TABLE OF CONTENTS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23850" y="188913"/>
            <a:ext cx="6336382" cy="868362"/>
          </a:xfrm>
        </p:spPr>
        <p:txBody>
          <a:bodyPr/>
          <a:lstStyle/>
          <a:p>
            <a:r>
              <a:rPr lang="et-EE" dirty="0" smtClean="0"/>
              <a:t>OVERVIEW OF THE STUDY RESULTS</a:t>
            </a:r>
            <a:r>
              <a:rPr lang="et-EE" sz="2000" dirty="0" smtClean="0"/>
              <a:t> </a:t>
            </a:r>
            <a:br>
              <a:rPr lang="et-EE" sz="2000" dirty="0" smtClean="0"/>
            </a:br>
            <a:r>
              <a:rPr lang="et-EE" sz="2000" dirty="0" smtClean="0"/>
              <a:t>Increase in the need for employees in 3 to 5 years</a:t>
            </a:r>
          </a:p>
        </p:txBody>
      </p:sp>
      <p:sp>
        <p:nvSpPr>
          <p:cNvPr id="78850" name="Rectangle 3"/>
          <p:cNvSpPr>
            <a:spLocks noGrp="1" noChangeArrowheads="1"/>
          </p:cNvSpPr>
          <p:nvPr>
            <p:ph idx="1"/>
          </p:nvPr>
        </p:nvSpPr>
        <p:spPr>
          <a:xfrm>
            <a:off x="314325" y="1285860"/>
            <a:ext cx="8506147" cy="4840303"/>
          </a:xfrm>
        </p:spPr>
        <p:txBody>
          <a:bodyPr/>
          <a:lstStyle/>
          <a:p>
            <a:pPr marL="0" indent="0" algn="just">
              <a:spcBef>
                <a:spcPct val="0"/>
              </a:spcBef>
              <a:buFontTx/>
              <a:buNone/>
            </a:pPr>
            <a:r>
              <a:rPr lang="en-US" dirty="0" smtClean="0"/>
              <a:t>The greatest percentage of growth for </a:t>
            </a:r>
            <a:r>
              <a:rPr lang="en-US" dirty="0" err="1" smtClean="0"/>
              <a:t>mechatronics</a:t>
            </a:r>
            <a:r>
              <a:rPr lang="en-US" dirty="0" smtClean="0"/>
              <a:t> </a:t>
            </a:r>
            <a:r>
              <a:rPr lang="et-EE" dirty="0" smtClean="0"/>
              <a:t>employee</a:t>
            </a:r>
            <a:r>
              <a:rPr lang="en-US" dirty="0" smtClean="0"/>
              <a:t>s in forecast </a:t>
            </a:r>
            <a:r>
              <a:rPr lang="et-EE" dirty="0" smtClean="0"/>
              <a:t>is </a:t>
            </a:r>
            <a:r>
              <a:rPr lang="en-US" dirty="0" smtClean="0"/>
              <a:t>in the following jobs (see figure 14, pg. 31) (in decreasing order): </a:t>
            </a:r>
          </a:p>
          <a:p>
            <a:pPr algn="just">
              <a:spcBef>
                <a:spcPct val="0"/>
              </a:spcBef>
            </a:pPr>
            <a:r>
              <a:rPr lang="en-US" dirty="0" smtClean="0"/>
              <a:t>Designer (new)</a:t>
            </a:r>
          </a:p>
          <a:p>
            <a:pPr algn="just">
              <a:lnSpc>
                <a:spcPct val="90000"/>
              </a:lnSpc>
              <a:spcBef>
                <a:spcPct val="0"/>
              </a:spcBef>
            </a:pPr>
            <a:r>
              <a:rPr lang="en-US" dirty="0" smtClean="0"/>
              <a:t>Engineer-designer (new)</a:t>
            </a:r>
          </a:p>
          <a:p>
            <a:pPr algn="just">
              <a:lnSpc>
                <a:spcPct val="90000"/>
              </a:lnSpc>
              <a:spcBef>
                <a:spcPct val="0"/>
              </a:spcBef>
            </a:pPr>
            <a:r>
              <a:rPr lang="en-US" dirty="0" smtClean="0"/>
              <a:t>Automation specialist, engineer</a:t>
            </a:r>
          </a:p>
          <a:p>
            <a:pPr algn="just">
              <a:lnSpc>
                <a:spcPct val="90000"/>
              </a:lnSpc>
              <a:spcBef>
                <a:spcPct val="0"/>
              </a:spcBef>
            </a:pPr>
            <a:r>
              <a:rPr lang="en-US" dirty="0" err="1" smtClean="0"/>
              <a:t>Mechatronics</a:t>
            </a:r>
            <a:r>
              <a:rPr lang="en-US" dirty="0" smtClean="0"/>
              <a:t> specialist, engineer</a:t>
            </a:r>
          </a:p>
          <a:p>
            <a:pPr algn="just">
              <a:lnSpc>
                <a:spcPct val="90000"/>
              </a:lnSpc>
              <a:spcBef>
                <a:spcPct val="0"/>
              </a:spcBef>
            </a:pPr>
            <a:r>
              <a:rPr lang="en-US" dirty="0" smtClean="0"/>
              <a:t>Engineering Programmer </a:t>
            </a:r>
          </a:p>
          <a:p>
            <a:pPr algn="just">
              <a:lnSpc>
                <a:spcPct val="90000"/>
              </a:lnSpc>
              <a:spcBef>
                <a:spcPct val="0"/>
              </a:spcBef>
            </a:pPr>
            <a:r>
              <a:rPr lang="en-US" dirty="0" smtClean="0"/>
              <a:t>Metrological Engineer (new)</a:t>
            </a:r>
          </a:p>
          <a:p>
            <a:pPr algn="just">
              <a:lnSpc>
                <a:spcPct val="90000"/>
              </a:lnSpc>
              <a:spcBef>
                <a:spcPct val="0"/>
              </a:spcBef>
            </a:pPr>
            <a:r>
              <a:rPr lang="en-US" dirty="0" smtClean="0"/>
              <a:t>Project Manager</a:t>
            </a:r>
          </a:p>
          <a:p>
            <a:pPr algn="just">
              <a:lnSpc>
                <a:spcPct val="90000"/>
              </a:lnSpc>
              <a:spcBef>
                <a:spcPct val="0"/>
              </a:spcBef>
            </a:pPr>
            <a:r>
              <a:rPr lang="en-US" dirty="0" smtClean="0"/>
              <a:t>Maintenance Specialist</a:t>
            </a:r>
          </a:p>
          <a:p>
            <a:pPr algn="just">
              <a:lnSpc>
                <a:spcPct val="90000"/>
              </a:lnSpc>
              <a:spcBef>
                <a:spcPct val="0"/>
              </a:spcBef>
            </a:pPr>
            <a:r>
              <a:rPr lang="en-US" dirty="0" smtClean="0"/>
              <a:t>Product Development Engineer</a:t>
            </a:r>
          </a:p>
          <a:p>
            <a:pPr algn="just">
              <a:lnSpc>
                <a:spcPct val="90000"/>
              </a:lnSpc>
              <a:spcBef>
                <a:spcPct val="0"/>
              </a:spcBef>
              <a:buNone/>
            </a:pPr>
            <a:endParaRPr lang="en-US" sz="2000" dirty="0" smtClean="0"/>
          </a:p>
          <a:p>
            <a:pPr marL="0" indent="0" algn="just">
              <a:spcBef>
                <a:spcPct val="0"/>
              </a:spcBef>
              <a:buFontTx/>
              <a:buNone/>
            </a:pPr>
            <a:r>
              <a:rPr lang="en-US" sz="1600" dirty="0" smtClean="0"/>
              <a:t>*</a:t>
            </a:r>
            <a:r>
              <a:rPr lang="et-EE" sz="1600" dirty="0" smtClean="0"/>
              <a:t> </a:t>
            </a:r>
            <a:r>
              <a:rPr lang="en-US" sz="1600" dirty="0" smtClean="0"/>
              <a:t>Figure 14 (pg. 31) the calculation of the additional percentage for designers, metrological engineers and engineer-designers is based on the assumption that there is one worker of each </a:t>
            </a:r>
            <a:r>
              <a:rPr lang="et-EE" sz="1600" dirty="0" smtClean="0"/>
              <a:t>present </a:t>
            </a:r>
            <a:r>
              <a:rPr lang="en-US" sz="1600" dirty="0" smtClean="0"/>
              <a:t>today</a:t>
            </a:r>
            <a:r>
              <a:rPr lang="et-EE" sz="1600" dirty="0" smtClean="0"/>
              <a:t>.</a:t>
            </a:r>
            <a:endParaRPr lang="en-US" sz="1600" dirty="0" smtClean="0"/>
          </a:p>
          <a:p>
            <a:endParaRPr lang="en-US" sz="2000" dirty="0" smtClean="0"/>
          </a:p>
        </p:txBody>
      </p:sp>
      <p:cxnSp>
        <p:nvCxnSpPr>
          <p:cNvPr id="3" name="Straight Connector 2"/>
          <p:cNvCxnSpPr/>
          <p:nvPr/>
        </p:nvCxnSpPr>
        <p:spPr bwMode="auto">
          <a:xfrm flipV="1">
            <a:off x="2771800" y="5013176"/>
            <a:ext cx="5832648" cy="72008"/>
          </a:xfrm>
          <a:prstGeom prst="line">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cxnSp>
      <p:cxnSp>
        <p:nvCxnSpPr>
          <p:cNvPr id="6" name="Straight Connector 5"/>
          <p:cNvCxnSpPr/>
          <p:nvPr/>
        </p:nvCxnSpPr>
        <p:spPr bwMode="auto">
          <a:xfrm>
            <a:off x="467544" y="4941168"/>
            <a:ext cx="914400" cy="914400"/>
          </a:xfrm>
          <a:prstGeom prst="line">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cxnSp>
      <p:cxnSp>
        <p:nvCxnSpPr>
          <p:cNvPr id="8" name="Straight Connector 7"/>
          <p:cNvCxnSpPr/>
          <p:nvPr/>
        </p:nvCxnSpPr>
        <p:spPr bwMode="auto">
          <a:xfrm>
            <a:off x="357158" y="5572140"/>
            <a:ext cx="8501122" cy="1588"/>
          </a:xfrm>
          <a:prstGeom prst="line">
            <a:avLst/>
          </a:prstGeom>
          <a:gradFill rotWithShape="1">
            <a:gsLst>
              <a:gs pos="0">
                <a:srgbClr val="7D7DB3"/>
              </a:gs>
              <a:gs pos="100000">
                <a:srgbClr val="7878B0"/>
              </a:gs>
            </a:gsLst>
            <a:lin ang="5400000" scaled="1"/>
          </a:gradFill>
          <a:ln w="9525"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1" name="Content Placeholder 8"/>
          <p:cNvGraphicFramePr>
            <a:graphicFrameLocks noGrp="1"/>
          </p:cNvGraphicFramePr>
          <p:nvPr>
            <p:ph idx="1"/>
            <p:extLst>
              <p:ext uri="{D42A27DB-BD31-4B8C-83A1-F6EECF244321}">
                <p14:modId xmlns="" xmlns:p14="http://schemas.microsoft.com/office/powerpoint/2010/main" val="1931907080"/>
              </p:ext>
            </p:extLst>
          </p:nvPr>
        </p:nvGraphicFramePr>
        <p:xfrm>
          <a:off x="549275" y="1306513"/>
          <a:ext cx="8404225" cy="4632325"/>
        </p:xfrm>
        <a:graphic>
          <a:graphicData uri="http://schemas.openxmlformats.org/presentationml/2006/ole">
            <p:oleObj spid="_x0000_s75842" name="Worksheet" r:id="rId3" imgW="8277325" imgH="4562462" progId="Excel.Sheet.8">
              <p:embed/>
            </p:oleObj>
          </a:graphicData>
        </a:graphic>
      </p:graphicFrame>
      <p:sp>
        <p:nvSpPr>
          <p:cNvPr id="75782" name="Title 2"/>
          <p:cNvSpPr>
            <a:spLocks noGrp="1"/>
          </p:cNvSpPr>
          <p:nvPr>
            <p:ph type="title"/>
          </p:nvPr>
        </p:nvSpPr>
        <p:spPr>
          <a:xfrm>
            <a:off x="323850" y="188913"/>
            <a:ext cx="8208963" cy="984250"/>
          </a:xfrm>
        </p:spPr>
        <p:txBody>
          <a:bodyPr/>
          <a:lstStyle/>
          <a:p>
            <a:r>
              <a:rPr lang="et-EE" dirty="0" smtClean="0"/>
              <a:t>OVERVIEW OF THE STUDY RESULTS </a:t>
            </a:r>
            <a:br>
              <a:rPr lang="et-EE" dirty="0" smtClean="0"/>
            </a:br>
            <a:r>
              <a:rPr lang="et-EE" sz="2000" dirty="0" smtClean="0"/>
              <a:t>Increase in the need for employees in 3 to 5 years</a:t>
            </a:r>
            <a:endParaRPr lang="en-US" sz="2000" dirty="0" smtClean="0"/>
          </a:p>
        </p:txBody>
      </p:sp>
      <p:sp>
        <p:nvSpPr>
          <p:cNvPr id="75783" name="TextBox 5"/>
          <p:cNvSpPr txBox="1">
            <a:spLocks noChangeArrowheads="1"/>
          </p:cNvSpPr>
          <p:nvPr/>
        </p:nvSpPr>
        <p:spPr bwMode="auto">
          <a:xfrm>
            <a:off x="468313" y="5877272"/>
            <a:ext cx="8443912" cy="701675"/>
          </a:xfrm>
          <a:prstGeom prst="rect">
            <a:avLst/>
          </a:prstGeom>
          <a:noFill/>
          <a:ln w="9525">
            <a:noFill/>
            <a:miter lim="800000"/>
            <a:headEnd/>
            <a:tailEnd/>
          </a:ln>
        </p:spPr>
        <p:txBody>
          <a:bodyPr wrap="square">
            <a:spAutoFit/>
          </a:bodyPr>
          <a:lstStyle/>
          <a:p>
            <a:r>
              <a:rPr lang="en-US" sz="2000" dirty="0" smtClean="0">
                <a:solidFill>
                  <a:srgbClr val="010163"/>
                </a:solidFill>
              </a:rPr>
              <a:t>Figure 14. Increase in the number of </a:t>
            </a:r>
            <a:r>
              <a:rPr lang="en-US" sz="2000" dirty="0" err="1" smtClean="0">
                <a:solidFill>
                  <a:srgbClr val="010163"/>
                </a:solidFill>
              </a:rPr>
              <a:t>mechatronics</a:t>
            </a:r>
            <a:r>
              <a:rPr lang="en-US" sz="2000" dirty="0" smtClean="0">
                <a:solidFill>
                  <a:srgbClr val="010163"/>
                </a:solidFill>
              </a:rPr>
              <a:t> </a:t>
            </a:r>
            <a:r>
              <a:rPr lang="et-EE" sz="2000" dirty="0" smtClean="0">
                <a:solidFill>
                  <a:srgbClr val="010163"/>
                </a:solidFill>
              </a:rPr>
              <a:t>employee</a:t>
            </a:r>
            <a:r>
              <a:rPr lang="en-US" sz="2000" dirty="0" smtClean="0">
                <a:solidFill>
                  <a:srgbClr val="010163"/>
                </a:solidFill>
              </a:rPr>
              <a:t>s forecast in 3</a:t>
            </a:r>
            <a:r>
              <a:rPr lang="et-EE" sz="2000" dirty="0" smtClean="0">
                <a:solidFill>
                  <a:srgbClr val="010163"/>
                </a:solidFill>
              </a:rPr>
              <a:t> </a:t>
            </a:r>
            <a:r>
              <a:rPr lang="en-US" sz="2000" dirty="0" smtClean="0">
                <a:solidFill>
                  <a:srgbClr val="010163"/>
                </a:solidFill>
              </a:rPr>
              <a:t>to 5 years expressed as a percentage by job</a:t>
            </a:r>
            <a:r>
              <a:rPr lang="et-EE" sz="2000" dirty="0" smtClean="0">
                <a:solidFill>
                  <a:srgbClr val="010163"/>
                </a:solidFill>
              </a:rPr>
              <a:t>.</a:t>
            </a:r>
            <a:endParaRPr lang="en-US" sz="2000" dirty="0">
              <a:solidFill>
                <a:srgbClr val="010163"/>
              </a:solidFill>
            </a:endParaRPr>
          </a:p>
        </p:txBody>
      </p:sp>
      <p:sp>
        <p:nvSpPr>
          <p:cNvPr id="75784" name="TextBox 6"/>
          <p:cNvSpPr txBox="1">
            <a:spLocks noChangeArrowheads="1"/>
          </p:cNvSpPr>
          <p:nvPr/>
        </p:nvSpPr>
        <p:spPr bwMode="auto">
          <a:xfrm>
            <a:off x="1285852" y="5286388"/>
            <a:ext cx="431800" cy="369887"/>
          </a:xfrm>
          <a:prstGeom prst="rect">
            <a:avLst/>
          </a:prstGeom>
          <a:noFill/>
          <a:ln w="9525">
            <a:noFill/>
            <a:miter lim="800000"/>
            <a:headEnd/>
            <a:tailEnd/>
          </a:ln>
        </p:spPr>
        <p:txBody>
          <a:bodyPr>
            <a:spAutoFit/>
          </a:bodyPr>
          <a:lstStyle/>
          <a:p>
            <a:r>
              <a:rPr lang="et-EE" dirty="0">
                <a:solidFill>
                  <a:srgbClr val="010163"/>
                </a:solidFill>
              </a:rPr>
              <a:t>%</a:t>
            </a:r>
            <a:endParaRPr lang="en-US" dirty="0">
              <a:solidFill>
                <a:srgbClr val="010163"/>
              </a:solidFill>
            </a:endParaRPr>
          </a:p>
        </p:txBody>
      </p:sp>
      <p:sp>
        <p:nvSpPr>
          <p:cNvPr id="75785" name="Rectangle 9"/>
          <p:cNvSpPr>
            <a:spLocks noChangeArrowheads="1"/>
          </p:cNvSpPr>
          <p:nvPr/>
        </p:nvSpPr>
        <p:spPr bwMode="auto">
          <a:xfrm>
            <a:off x="468313" y="1268413"/>
            <a:ext cx="8443912" cy="4589462"/>
          </a:xfrm>
          <a:prstGeom prst="rect">
            <a:avLst/>
          </a:prstGeom>
          <a:noFill/>
          <a:ln w="9525" algn="ctr">
            <a:solidFill>
              <a:srgbClr val="010163"/>
            </a:solidFill>
            <a:round/>
            <a:headEnd/>
            <a:tailEnd/>
          </a:ln>
        </p:spPr>
        <p:txBody>
          <a:bodyPr wrap="none" anchor="ctr"/>
          <a:lstStyle/>
          <a:p>
            <a:endParaRPr lang="et-EE"/>
          </a:p>
        </p:txBody>
      </p:sp>
      <p:sp>
        <p:nvSpPr>
          <p:cNvPr id="75786" name="TextBox 11"/>
          <p:cNvSpPr txBox="1">
            <a:spLocks noChangeArrowheads="1"/>
          </p:cNvSpPr>
          <p:nvPr/>
        </p:nvSpPr>
        <p:spPr bwMode="auto">
          <a:xfrm>
            <a:off x="5286375" y="1214438"/>
            <a:ext cx="1008063" cy="366712"/>
          </a:xfrm>
          <a:prstGeom prst="rect">
            <a:avLst/>
          </a:prstGeom>
          <a:noFill/>
          <a:ln w="9525">
            <a:noFill/>
            <a:miter lim="800000"/>
            <a:headEnd/>
            <a:tailEnd/>
          </a:ln>
        </p:spPr>
        <p:txBody>
          <a:bodyPr>
            <a:spAutoFit/>
          </a:bodyPr>
          <a:lstStyle/>
          <a:p>
            <a:r>
              <a:rPr lang="en-US" smtClean="0">
                <a:solidFill>
                  <a:srgbClr val="010163"/>
                </a:solidFill>
              </a:rPr>
              <a:t>jobs</a:t>
            </a:r>
            <a:endParaRPr lang="en-US">
              <a:solidFill>
                <a:srgbClr val="01016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t-EE" dirty="0" smtClean="0"/>
              <a:t>OVERVIEW OF THE STUDY RESULTS </a:t>
            </a:r>
            <a:br>
              <a:rPr lang="et-EE" dirty="0" smtClean="0"/>
            </a:br>
            <a:r>
              <a:rPr lang="et-EE" sz="2000" dirty="0" smtClean="0"/>
              <a:t>Numerical need for competences by job</a:t>
            </a:r>
          </a:p>
        </p:txBody>
      </p:sp>
      <p:sp>
        <p:nvSpPr>
          <p:cNvPr id="86018" name="Rectangle 3"/>
          <p:cNvSpPr>
            <a:spLocks noGrp="1" noChangeArrowheads="1"/>
          </p:cNvSpPr>
          <p:nvPr>
            <p:ph idx="1"/>
          </p:nvPr>
        </p:nvSpPr>
        <p:spPr>
          <a:xfrm>
            <a:off x="314325" y="1285860"/>
            <a:ext cx="8543955" cy="4840303"/>
          </a:xfrm>
        </p:spPr>
        <p:txBody>
          <a:bodyPr/>
          <a:lstStyle/>
          <a:p>
            <a:pPr marL="0" indent="0" algn="just">
              <a:buFontTx/>
              <a:buNone/>
            </a:pPr>
            <a:r>
              <a:rPr lang="en-US" smtClean="0"/>
              <a:t>In the companies included in the sample, the greatest number of mechatronics competences will be needed (see figure 15 pg. 33, ANNEX 1) in the following jobs (in decreasing order):  </a:t>
            </a:r>
          </a:p>
          <a:p>
            <a:pPr algn="just"/>
            <a:r>
              <a:rPr lang="en-US" smtClean="0"/>
              <a:t>Mechatronics specialist</a:t>
            </a:r>
          </a:p>
          <a:p>
            <a:pPr algn="just">
              <a:lnSpc>
                <a:spcPct val="90000"/>
              </a:lnSpc>
              <a:spcBef>
                <a:spcPct val="0"/>
              </a:spcBef>
            </a:pPr>
            <a:r>
              <a:rPr lang="en-US" smtClean="0"/>
              <a:t>Automation specialist</a:t>
            </a:r>
          </a:p>
          <a:p>
            <a:pPr algn="just">
              <a:lnSpc>
                <a:spcPct val="90000"/>
              </a:lnSpc>
              <a:spcBef>
                <a:spcPct val="0"/>
              </a:spcBef>
            </a:pPr>
            <a:r>
              <a:rPr lang="en-US" smtClean="0"/>
              <a:t>Engineer-mechatronics specialist</a:t>
            </a:r>
          </a:p>
          <a:p>
            <a:pPr algn="just">
              <a:lnSpc>
                <a:spcPct val="90000"/>
              </a:lnSpc>
              <a:spcBef>
                <a:spcPct val="0"/>
              </a:spcBef>
            </a:pPr>
            <a:r>
              <a:rPr lang="en-US" smtClean="0"/>
              <a:t>Automation engineer</a:t>
            </a:r>
          </a:p>
          <a:p>
            <a:pPr algn="just">
              <a:lnSpc>
                <a:spcPct val="90000"/>
              </a:lnSpc>
              <a:spcBef>
                <a:spcPct val="0"/>
              </a:spcBef>
            </a:pPr>
            <a:r>
              <a:rPr lang="en-US" smtClean="0"/>
              <a:t>Maintenance specialist</a:t>
            </a:r>
          </a:p>
          <a:p>
            <a:pPr algn="just">
              <a:lnSpc>
                <a:spcPct val="90000"/>
              </a:lnSpc>
              <a:spcBef>
                <a:spcPct val="0"/>
              </a:spcBef>
            </a:pPr>
            <a:r>
              <a:rPr lang="en-US" smtClean="0"/>
              <a:t>Test engineer</a:t>
            </a:r>
          </a:p>
          <a:p>
            <a:pPr algn="just">
              <a:lnSpc>
                <a:spcPct val="90000"/>
              </a:lnSpc>
              <a:spcBef>
                <a:spcPct val="0"/>
              </a:spcBef>
            </a:pPr>
            <a:r>
              <a:rPr lang="en-US" smtClean="0"/>
              <a:t>Maintenance technician</a:t>
            </a:r>
          </a:p>
          <a:p>
            <a:pPr algn="just">
              <a:lnSpc>
                <a:spcPct val="90000"/>
              </a:lnSpc>
              <a:spcBef>
                <a:spcPct val="0"/>
              </a:spcBef>
            </a:pPr>
            <a:r>
              <a:rPr lang="en-US" smtClean="0"/>
              <a:t>Head engineer</a:t>
            </a:r>
          </a:p>
          <a:p>
            <a:pPr algn="just">
              <a:lnSpc>
                <a:spcPct val="90000"/>
              </a:lnSpc>
              <a:spcBef>
                <a:spcPct val="0"/>
              </a:spcBef>
            </a:pPr>
            <a:r>
              <a:rPr lang="en-US" smtClean="0"/>
              <a:t>Mechanical designer</a:t>
            </a:r>
          </a:p>
          <a:p>
            <a:pPr algn="just">
              <a:lnSpc>
                <a:spcPct val="90000"/>
              </a:lnSpc>
              <a:spcBef>
                <a:spcPct val="0"/>
              </a:spcBef>
            </a:pPr>
            <a:r>
              <a:rPr lang="en-US" smtClean="0"/>
              <a:t>Electrician</a:t>
            </a:r>
          </a:p>
          <a:p>
            <a:pPr algn="just">
              <a:lnSpc>
                <a:spcPct val="90000"/>
              </a:lnSpc>
              <a:spcBef>
                <a:spcPct val="0"/>
              </a:spcBef>
            </a:pPr>
            <a:r>
              <a:rPr lang="en-US" smtClean="0"/>
              <a:t>Software designer</a:t>
            </a:r>
          </a:p>
          <a:p>
            <a:pPr algn="just">
              <a:lnSpc>
                <a:spcPct val="90000"/>
              </a:lnSpc>
              <a:spcBef>
                <a:spcPct val="0"/>
              </a:spcBef>
            </a:pPr>
            <a:r>
              <a:rPr lang="en-US" smtClean="0"/>
              <a:t>Automation engineer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Content Placeholder 3"/>
          <p:cNvGraphicFramePr>
            <a:graphicFrameLocks noGrp="1"/>
          </p:cNvGraphicFramePr>
          <p:nvPr>
            <p:ph idx="1"/>
            <p:extLst>
              <p:ext uri="{D42A27DB-BD31-4B8C-83A1-F6EECF244321}">
                <p14:modId xmlns="" xmlns:p14="http://schemas.microsoft.com/office/powerpoint/2010/main" val="1229259863"/>
              </p:ext>
            </p:extLst>
          </p:nvPr>
        </p:nvGraphicFramePr>
        <p:xfrm>
          <a:off x="357158" y="1270000"/>
          <a:ext cx="8831292" cy="4622800"/>
        </p:xfrm>
        <a:graphic>
          <a:graphicData uri="http://schemas.openxmlformats.org/presentationml/2006/ole">
            <p:oleObj spid="_x0000_s77885" name="Worksheet" r:id="rId3" imgW="7534411" imgH="3867014" progId="Excel.Sheet.8">
              <p:embed/>
            </p:oleObj>
          </a:graphicData>
        </a:graphic>
      </p:graphicFrame>
      <p:sp>
        <p:nvSpPr>
          <p:cNvPr id="77826" name="Title 2"/>
          <p:cNvSpPr>
            <a:spLocks noGrp="1"/>
          </p:cNvSpPr>
          <p:nvPr>
            <p:ph type="title"/>
          </p:nvPr>
        </p:nvSpPr>
        <p:spPr>
          <a:xfrm>
            <a:off x="323850" y="188913"/>
            <a:ext cx="7272338" cy="1008062"/>
          </a:xfrm>
        </p:spPr>
        <p:txBody>
          <a:bodyPr/>
          <a:lstStyle/>
          <a:p>
            <a:r>
              <a:rPr lang="et-EE" dirty="0" smtClean="0"/>
              <a:t>OVERVIEW OF THE STUDY RESULTS </a:t>
            </a:r>
            <a:br>
              <a:rPr lang="et-EE" dirty="0" smtClean="0"/>
            </a:br>
            <a:r>
              <a:rPr lang="et-EE" sz="2000" dirty="0" smtClean="0"/>
              <a:t>Numerical need for competences by job</a:t>
            </a:r>
            <a:endParaRPr lang="en-US" sz="2000" dirty="0" smtClean="0"/>
          </a:p>
        </p:txBody>
      </p:sp>
      <p:sp>
        <p:nvSpPr>
          <p:cNvPr id="77827" name="TextBox 4"/>
          <p:cNvSpPr txBox="1">
            <a:spLocks noChangeArrowheads="1"/>
          </p:cNvSpPr>
          <p:nvPr/>
        </p:nvSpPr>
        <p:spPr bwMode="auto">
          <a:xfrm>
            <a:off x="395288" y="5949950"/>
            <a:ext cx="8604250" cy="701675"/>
          </a:xfrm>
          <a:prstGeom prst="rect">
            <a:avLst/>
          </a:prstGeom>
          <a:noFill/>
          <a:ln w="9525">
            <a:noFill/>
            <a:miter lim="800000"/>
            <a:headEnd/>
            <a:tailEnd/>
          </a:ln>
        </p:spPr>
        <p:txBody>
          <a:bodyPr>
            <a:spAutoFit/>
          </a:bodyPr>
          <a:lstStyle/>
          <a:p>
            <a:r>
              <a:rPr lang="en-US" sz="2000" dirty="0" smtClean="0">
                <a:solidFill>
                  <a:srgbClr val="010163"/>
                </a:solidFill>
              </a:rPr>
              <a:t>Figure 15. The numerical need for </a:t>
            </a:r>
            <a:r>
              <a:rPr lang="en-US" sz="2000" dirty="0" err="1" smtClean="0">
                <a:solidFill>
                  <a:srgbClr val="010163"/>
                </a:solidFill>
              </a:rPr>
              <a:t>mechatronics</a:t>
            </a:r>
            <a:r>
              <a:rPr lang="en-US" sz="2000" dirty="0" smtClean="0">
                <a:solidFill>
                  <a:srgbClr val="010163"/>
                </a:solidFill>
              </a:rPr>
              <a:t> competences in Estonian </a:t>
            </a:r>
            <a:r>
              <a:rPr lang="et-EE" sz="2000" dirty="0" smtClean="0">
                <a:solidFill>
                  <a:srgbClr val="010163"/>
                </a:solidFill>
              </a:rPr>
              <a:t>	    </a:t>
            </a:r>
            <a:r>
              <a:rPr lang="en-US" sz="2000" dirty="0" smtClean="0">
                <a:solidFill>
                  <a:srgbClr val="010163"/>
                </a:solidFill>
              </a:rPr>
              <a:t>and Finnish companies by job</a:t>
            </a:r>
            <a:r>
              <a:rPr lang="et-EE" sz="2000" dirty="0" smtClean="0">
                <a:solidFill>
                  <a:srgbClr val="010163"/>
                </a:solidFill>
              </a:rPr>
              <a:t>.</a:t>
            </a:r>
            <a:endParaRPr lang="en-US" sz="2000" dirty="0">
              <a:solidFill>
                <a:srgbClr val="010163"/>
              </a:solidFill>
            </a:endParaRPr>
          </a:p>
        </p:txBody>
      </p:sp>
      <p:sp>
        <p:nvSpPr>
          <p:cNvPr id="77828" name="Rectangle 5"/>
          <p:cNvSpPr>
            <a:spLocks noChangeArrowheads="1"/>
          </p:cNvSpPr>
          <p:nvPr/>
        </p:nvSpPr>
        <p:spPr bwMode="auto">
          <a:xfrm>
            <a:off x="468313" y="1268413"/>
            <a:ext cx="8443912" cy="4608512"/>
          </a:xfrm>
          <a:prstGeom prst="rect">
            <a:avLst/>
          </a:prstGeom>
          <a:noFill/>
          <a:ln w="9525" algn="ctr">
            <a:solidFill>
              <a:srgbClr val="010163"/>
            </a:solidFill>
            <a:round/>
            <a:headEnd/>
            <a:tailEnd/>
          </a:ln>
        </p:spPr>
        <p:txBody>
          <a:bodyPr wrap="none" anchor="ctr"/>
          <a:lstStyle/>
          <a:p>
            <a:endParaRPr lang="et-EE"/>
          </a:p>
        </p:txBody>
      </p:sp>
      <p:sp>
        <p:nvSpPr>
          <p:cNvPr id="77829" name="TextBox 6"/>
          <p:cNvSpPr txBox="1">
            <a:spLocks noChangeArrowheads="1"/>
          </p:cNvSpPr>
          <p:nvPr/>
        </p:nvSpPr>
        <p:spPr bwMode="auto">
          <a:xfrm>
            <a:off x="5715008" y="1285860"/>
            <a:ext cx="1008063" cy="366712"/>
          </a:xfrm>
          <a:prstGeom prst="rect">
            <a:avLst/>
          </a:prstGeom>
          <a:noFill/>
          <a:ln w="9525">
            <a:noFill/>
            <a:miter lim="800000"/>
            <a:headEnd/>
            <a:tailEnd/>
          </a:ln>
        </p:spPr>
        <p:txBody>
          <a:bodyPr>
            <a:spAutoFit/>
          </a:bodyPr>
          <a:lstStyle/>
          <a:p>
            <a:r>
              <a:rPr lang="en-US" dirty="0" smtClean="0">
                <a:solidFill>
                  <a:srgbClr val="010163"/>
                </a:solidFill>
              </a:rPr>
              <a:t>jobs</a:t>
            </a:r>
            <a:endParaRPr lang="en-US" dirty="0">
              <a:solidFill>
                <a:srgbClr val="010163"/>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t-EE" dirty="0" smtClean="0"/>
              <a:t>OVERVIEW OF THE STUDY RESULTS </a:t>
            </a:r>
            <a:r>
              <a:rPr lang="en-US" dirty="0" smtClean="0"/>
              <a:t/>
            </a:r>
            <a:br>
              <a:rPr lang="en-US" dirty="0" smtClean="0"/>
            </a:br>
            <a:r>
              <a:rPr lang="et-EE" sz="2000" dirty="0" smtClean="0"/>
              <a:t>Grouping of competences</a:t>
            </a:r>
          </a:p>
        </p:txBody>
      </p:sp>
      <p:sp>
        <p:nvSpPr>
          <p:cNvPr id="108546" name="Rectangle 3"/>
          <p:cNvSpPr>
            <a:spLocks noGrp="1" noChangeArrowheads="1"/>
          </p:cNvSpPr>
          <p:nvPr>
            <p:ph idx="1"/>
          </p:nvPr>
        </p:nvSpPr>
        <p:spPr>
          <a:xfrm>
            <a:off x="323850" y="1412875"/>
            <a:ext cx="8424614" cy="4713288"/>
          </a:xfrm>
        </p:spPr>
        <p:txBody>
          <a:bodyPr/>
          <a:lstStyle/>
          <a:p>
            <a:pPr marL="0" indent="0" algn="just">
              <a:spcBef>
                <a:spcPct val="0"/>
              </a:spcBef>
              <a:buFontTx/>
              <a:buNone/>
            </a:pPr>
            <a:r>
              <a:rPr lang="en-US" sz="2200" dirty="0" smtClean="0"/>
              <a:t>In the questionnaire used to conduct the study (see ANNEX 1) the </a:t>
            </a:r>
            <a:r>
              <a:rPr lang="en-US" sz="2200" dirty="0" err="1" smtClean="0"/>
              <a:t>mechatronics</a:t>
            </a:r>
            <a:r>
              <a:rPr lang="en-US" sz="2200" dirty="0" smtClean="0"/>
              <a:t> competences are grouped </a:t>
            </a:r>
            <a:r>
              <a:rPr lang="et-EE" sz="2200" dirty="0" smtClean="0"/>
              <a:t>in the following way</a:t>
            </a:r>
            <a:r>
              <a:rPr lang="en-US" sz="2200" dirty="0" smtClean="0"/>
              <a:t>:</a:t>
            </a:r>
          </a:p>
          <a:p>
            <a:pPr marL="457200" indent="-457200" algn="just">
              <a:spcBef>
                <a:spcPts val="600"/>
              </a:spcBef>
              <a:buFontTx/>
              <a:buNone/>
            </a:pPr>
            <a:r>
              <a:rPr lang="en-US" sz="2200" b="1" u="sng" dirty="0" smtClean="0"/>
              <a:t>Knowledge</a:t>
            </a:r>
          </a:p>
          <a:p>
            <a:pPr marL="457200" indent="-457200" algn="just">
              <a:spcBef>
                <a:spcPct val="0"/>
              </a:spcBef>
              <a:buFontTx/>
              <a:buAutoNum type="arabicPeriod"/>
            </a:pPr>
            <a:r>
              <a:rPr lang="en-US" sz="2200" dirty="0" smtClean="0"/>
              <a:t>Mechanics</a:t>
            </a:r>
          </a:p>
          <a:p>
            <a:pPr marL="457200" indent="-457200" algn="just">
              <a:spcBef>
                <a:spcPct val="0"/>
              </a:spcBef>
              <a:buFontTx/>
              <a:buAutoNum type="arabicPeriod"/>
            </a:pPr>
            <a:r>
              <a:rPr lang="en-US" sz="2200" dirty="0" smtClean="0"/>
              <a:t>Hydraulics</a:t>
            </a:r>
          </a:p>
          <a:p>
            <a:pPr marL="457200" indent="-457200" algn="just">
              <a:spcBef>
                <a:spcPct val="0"/>
              </a:spcBef>
              <a:buFontTx/>
              <a:buAutoNum type="arabicPeriod"/>
            </a:pPr>
            <a:r>
              <a:rPr lang="en-US" sz="2200" dirty="0" smtClean="0"/>
              <a:t>Pneumatics</a:t>
            </a:r>
          </a:p>
          <a:p>
            <a:pPr marL="457200" indent="-457200" algn="just">
              <a:spcBef>
                <a:spcPct val="0"/>
              </a:spcBef>
              <a:buFontTx/>
              <a:buAutoNum type="arabicPeriod"/>
            </a:pPr>
            <a:r>
              <a:rPr lang="en-US" sz="2200" dirty="0" smtClean="0"/>
              <a:t>Precision mechanics</a:t>
            </a:r>
          </a:p>
          <a:p>
            <a:pPr marL="457200" indent="-457200" algn="just">
              <a:spcBef>
                <a:spcPct val="0"/>
              </a:spcBef>
              <a:buFontTx/>
              <a:buAutoNum type="arabicPeriod"/>
            </a:pPr>
            <a:r>
              <a:rPr lang="en-US" sz="2200" dirty="0" smtClean="0"/>
              <a:t>Electro-mechanics</a:t>
            </a:r>
          </a:p>
          <a:p>
            <a:pPr marL="457200" indent="-457200" algn="just">
              <a:spcBef>
                <a:spcPct val="0"/>
              </a:spcBef>
              <a:buFontTx/>
              <a:buAutoNum type="arabicPeriod"/>
            </a:pPr>
            <a:r>
              <a:rPr lang="en-US" sz="2200" dirty="0" smtClean="0"/>
              <a:t>Electronics</a:t>
            </a:r>
          </a:p>
          <a:p>
            <a:pPr marL="457200" indent="-457200" algn="just">
              <a:spcBef>
                <a:spcPct val="0"/>
              </a:spcBef>
              <a:buFontTx/>
              <a:buAutoNum type="arabicPeriod"/>
            </a:pPr>
            <a:r>
              <a:rPr lang="en-US" sz="2200" dirty="0" smtClean="0"/>
              <a:t>Information technology</a:t>
            </a:r>
          </a:p>
          <a:p>
            <a:pPr marL="457200" indent="-457200" algn="just">
              <a:spcBef>
                <a:spcPct val="0"/>
              </a:spcBef>
              <a:buFontTx/>
              <a:buAutoNum type="arabicPeriod"/>
            </a:pPr>
            <a:r>
              <a:rPr lang="en-US" sz="2200" dirty="0" err="1" smtClean="0"/>
              <a:t>Mechatronics</a:t>
            </a:r>
            <a:r>
              <a:rPr lang="en-US" sz="2200" dirty="0" smtClean="0"/>
              <a:t> systems</a:t>
            </a:r>
          </a:p>
          <a:p>
            <a:pPr marL="457200" indent="-457200" algn="just">
              <a:spcBef>
                <a:spcPct val="0"/>
              </a:spcBef>
              <a:buFontTx/>
              <a:buNone/>
            </a:pPr>
            <a:r>
              <a:rPr lang="en-US" sz="2200" b="1" u="sng" dirty="0" smtClean="0"/>
              <a:t>Skills</a:t>
            </a:r>
          </a:p>
          <a:p>
            <a:pPr marL="457200" indent="-457200" algn="just">
              <a:spcBef>
                <a:spcPct val="0"/>
              </a:spcBef>
              <a:buFontTx/>
              <a:buNone/>
            </a:pPr>
            <a:r>
              <a:rPr lang="en-US" sz="2200" b="1" u="sng" dirty="0" smtClean="0"/>
              <a:t>Personal traits</a:t>
            </a:r>
          </a:p>
          <a:p>
            <a:pPr marL="457200" indent="-457200"/>
            <a:endParaRPr lang="en-U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t-EE" dirty="0" smtClean="0"/>
              <a:t>OVERVIEW OF THE STUDY RESULTS</a:t>
            </a:r>
            <a:r>
              <a:rPr lang="et-EE" sz="2000" dirty="0" smtClean="0"/>
              <a:t> </a:t>
            </a:r>
            <a:br>
              <a:rPr lang="et-EE" sz="2000" dirty="0" smtClean="0"/>
            </a:br>
            <a:r>
              <a:rPr lang="et-EE" sz="1800" dirty="0" smtClean="0"/>
              <a:t>Most needed competences today and in 3 to 5 years</a:t>
            </a:r>
          </a:p>
        </p:txBody>
      </p:sp>
      <p:sp>
        <p:nvSpPr>
          <p:cNvPr id="83970" name="Rectangle 3"/>
          <p:cNvSpPr>
            <a:spLocks noGrp="1" noChangeArrowheads="1"/>
          </p:cNvSpPr>
          <p:nvPr>
            <p:ph idx="1"/>
          </p:nvPr>
        </p:nvSpPr>
        <p:spPr>
          <a:xfrm>
            <a:off x="323850" y="1412875"/>
            <a:ext cx="8424614" cy="4713288"/>
          </a:xfrm>
        </p:spPr>
        <p:txBody>
          <a:bodyPr/>
          <a:lstStyle/>
          <a:p>
            <a:pPr marL="0" indent="0" algn="just">
              <a:spcBef>
                <a:spcPct val="0"/>
              </a:spcBef>
              <a:buFontTx/>
              <a:buNone/>
            </a:pPr>
            <a:r>
              <a:rPr lang="en-GB" b="1" dirty="0" smtClean="0">
                <a:solidFill>
                  <a:srgbClr val="FA740A"/>
                </a:solidFill>
              </a:rPr>
              <a:t>The numerical </a:t>
            </a:r>
            <a:r>
              <a:rPr lang="et-EE" b="1" dirty="0" err="1" smtClean="0">
                <a:solidFill>
                  <a:srgbClr val="FA740A"/>
                </a:solidFill>
              </a:rPr>
              <a:t>requirements</a:t>
            </a:r>
            <a:r>
              <a:rPr lang="en-GB" b="1" dirty="0" smtClean="0">
                <a:solidFill>
                  <a:srgbClr val="FA740A"/>
                </a:solidFill>
              </a:rPr>
              <a:t> for competences were assessed based on the total </a:t>
            </a:r>
            <a:r>
              <a:rPr lang="et-EE" b="1" dirty="0" smtClean="0">
                <a:solidFill>
                  <a:srgbClr val="FA740A"/>
                </a:solidFill>
              </a:rPr>
              <a:t>number of employee</a:t>
            </a:r>
            <a:r>
              <a:rPr lang="en-GB" b="1" dirty="0" smtClean="0">
                <a:solidFill>
                  <a:srgbClr val="FA740A"/>
                </a:solidFill>
              </a:rPr>
              <a:t>s who need the given competence. </a:t>
            </a:r>
            <a:endParaRPr lang="en-GB" dirty="0" smtClean="0"/>
          </a:p>
          <a:p>
            <a:pPr algn="just">
              <a:spcBef>
                <a:spcPct val="0"/>
              </a:spcBef>
              <a:buFontTx/>
              <a:buNone/>
            </a:pPr>
            <a:r>
              <a:rPr lang="en-GB" sz="900" dirty="0" smtClean="0"/>
              <a:t> </a:t>
            </a:r>
          </a:p>
          <a:p>
            <a:pPr algn="just">
              <a:spcBef>
                <a:spcPct val="0"/>
              </a:spcBef>
              <a:buFontTx/>
              <a:buNone/>
            </a:pPr>
            <a:endParaRPr lang="en-GB" sz="900" dirty="0" smtClean="0"/>
          </a:p>
          <a:p>
            <a:pPr marL="0" indent="0" algn="just">
              <a:spcBef>
                <a:spcPct val="0"/>
              </a:spcBef>
              <a:buFontTx/>
              <a:buNone/>
            </a:pPr>
            <a:r>
              <a:rPr lang="en-GB" dirty="0" smtClean="0"/>
              <a:t>Today and 3 to 5 years from now, Estonian and Finnish companies need the most competences in the following groups (see figure 16, pg. 36):</a:t>
            </a:r>
          </a:p>
          <a:p>
            <a:pPr algn="just">
              <a:spcBef>
                <a:spcPts val="600"/>
              </a:spcBef>
            </a:pPr>
            <a:r>
              <a:rPr lang="en-GB" dirty="0" smtClean="0"/>
              <a:t>Personal traits</a:t>
            </a:r>
          </a:p>
          <a:p>
            <a:pPr algn="just">
              <a:spcBef>
                <a:spcPct val="0"/>
              </a:spcBef>
            </a:pPr>
            <a:r>
              <a:rPr lang="en-GB" dirty="0" smtClean="0"/>
              <a:t>Mechanics (knowledge)</a:t>
            </a:r>
          </a:p>
          <a:p>
            <a:pPr algn="just">
              <a:spcBef>
                <a:spcPct val="0"/>
              </a:spcBef>
            </a:pPr>
            <a:r>
              <a:rPr lang="en-GB" dirty="0" smtClean="0"/>
              <a:t>Skills (practical)</a:t>
            </a:r>
          </a:p>
          <a:p>
            <a:pPr algn="just">
              <a:spcBef>
                <a:spcPct val="0"/>
              </a:spcBef>
            </a:pPr>
            <a:r>
              <a:rPr lang="en-GB" dirty="0" smtClean="0"/>
              <a:t>Mechatronics systems (knowledge)</a:t>
            </a:r>
          </a:p>
          <a:p>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7" name="Content Placeholder 3"/>
          <p:cNvGraphicFramePr>
            <a:graphicFrameLocks noGrp="1"/>
          </p:cNvGraphicFramePr>
          <p:nvPr>
            <p:ph idx="1"/>
            <p:extLst>
              <p:ext uri="{D42A27DB-BD31-4B8C-83A1-F6EECF244321}">
                <p14:modId xmlns="" xmlns:p14="http://schemas.microsoft.com/office/powerpoint/2010/main" val="826479716"/>
              </p:ext>
            </p:extLst>
          </p:nvPr>
        </p:nvGraphicFramePr>
        <p:xfrm>
          <a:off x="500034" y="1714488"/>
          <a:ext cx="8307387" cy="4241800"/>
        </p:xfrm>
        <a:graphic>
          <a:graphicData uri="http://schemas.openxmlformats.org/presentationml/2006/ole">
            <p:oleObj spid="_x0000_s80957" name="Worksheet" r:id="rId3" imgW="7629525" imgH="3895589" progId="Excel.Sheet.8">
              <p:embed/>
            </p:oleObj>
          </a:graphicData>
        </a:graphic>
      </p:graphicFrame>
      <p:sp>
        <p:nvSpPr>
          <p:cNvPr id="80898" name="Title 2"/>
          <p:cNvSpPr>
            <a:spLocks noGrp="1"/>
          </p:cNvSpPr>
          <p:nvPr>
            <p:ph type="title"/>
          </p:nvPr>
        </p:nvSpPr>
        <p:spPr>
          <a:xfrm>
            <a:off x="323850" y="188913"/>
            <a:ext cx="8640763" cy="1008062"/>
          </a:xfrm>
        </p:spPr>
        <p:txBody>
          <a:bodyPr/>
          <a:lstStyle/>
          <a:p>
            <a:r>
              <a:rPr lang="et-EE" dirty="0" smtClean="0"/>
              <a:t>OVERVIEW OF THE STUDY RESULTS </a:t>
            </a:r>
            <a:br>
              <a:rPr lang="et-EE" dirty="0" smtClean="0"/>
            </a:br>
            <a:r>
              <a:rPr lang="et-EE" sz="2000" dirty="0" smtClean="0"/>
              <a:t>The most needed competences today and in 3 to 5 years</a:t>
            </a:r>
            <a:endParaRPr lang="en-US" sz="2000" dirty="0" smtClean="0"/>
          </a:p>
        </p:txBody>
      </p:sp>
      <p:sp>
        <p:nvSpPr>
          <p:cNvPr id="80899"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0900" name="Rectangle 6"/>
          <p:cNvSpPr>
            <a:spLocks noChangeArrowheads="1"/>
          </p:cNvSpPr>
          <p:nvPr/>
        </p:nvSpPr>
        <p:spPr bwMode="auto">
          <a:xfrm>
            <a:off x="357158" y="5934075"/>
            <a:ext cx="8786841" cy="707886"/>
          </a:xfrm>
          <a:prstGeom prst="rect">
            <a:avLst/>
          </a:prstGeom>
          <a:noFill/>
          <a:ln w="9525">
            <a:noFill/>
            <a:miter lim="800000"/>
            <a:headEnd/>
            <a:tailEnd/>
          </a:ln>
        </p:spPr>
        <p:txBody>
          <a:bodyPr wrap="square">
            <a:spAutoFit/>
          </a:bodyPr>
          <a:lstStyle/>
          <a:p>
            <a:r>
              <a:rPr lang="en-US" sz="2000" dirty="0" smtClean="0">
                <a:solidFill>
                  <a:srgbClr val="010163"/>
                </a:solidFill>
              </a:rPr>
              <a:t>Figure 16. Numerical requirements for competences today and the</a:t>
            </a:r>
            <a:r>
              <a:rPr lang="et-EE" sz="2000" dirty="0" smtClean="0">
                <a:solidFill>
                  <a:srgbClr val="010163"/>
                </a:solidFill>
              </a:rPr>
              <a:t> </a:t>
            </a:r>
            <a:r>
              <a:rPr lang="en-US" sz="2000" dirty="0" smtClean="0">
                <a:solidFill>
                  <a:srgbClr val="010163"/>
                </a:solidFill>
              </a:rPr>
              <a:t>projected </a:t>
            </a:r>
            <a:r>
              <a:rPr lang="et-EE" sz="2000" dirty="0" smtClean="0">
                <a:solidFill>
                  <a:srgbClr val="010163"/>
                </a:solidFill>
              </a:rPr>
              <a:t>	    </a:t>
            </a:r>
            <a:r>
              <a:rPr lang="en-US" sz="2000" dirty="0" smtClean="0">
                <a:solidFill>
                  <a:srgbClr val="010163"/>
                </a:solidFill>
              </a:rPr>
              <a:t>increase in need in 3 to 5 years by groups of competences.</a:t>
            </a:r>
            <a:endParaRPr lang="en-US" sz="2000" dirty="0">
              <a:solidFill>
                <a:srgbClr val="010163"/>
              </a:solidFill>
            </a:endParaRPr>
          </a:p>
        </p:txBody>
      </p:sp>
      <p:sp>
        <p:nvSpPr>
          <p:cNvPr id="80901" name="TextBox 12"/>
          <p:cNvSpPr txBox="1">
            <a:spLocks noChangeArrowheads="1"/>
          </p:cNvSpPr>
          <p:nvPr/>
        </p:nvSpPr>
        <p:spPr bwMode="auto">
          <a:xfrm>
            <a:off x="4932040" y="1484784"/>
            <a:ext cx="3024708" cy="646331"/>
          </a:xfrm>
          <a:prstGeom prst="rect">
            <a:avLst/>
          </a:prstGeom>
          <a:noFill/>
          <a:ln w="9525">
            <a:noFill/>
            <a:miter lim="800000"/>
            <a:headEnd/>
            <a:tailEnd/>
          </a:ln>
        </p:spPr>
        <p:txBody>
          <a:bodyPr wrap="square">
            <a:spAutoFit/>
          </a:bodyPr>
          <a:lstStyle/>
          <a:p>
            <a:r>
              <a:rPr lang="en-US" smtClean="0">
                <a:solidFill>
                  <a:srgbClr val="010163"/>
                </a:solidFill>
              </a:rPr>
              <a:t>groups of competences</a:t>
            </a:r>
          </a:p>
          <a:p>
            <a:endParaRPr lang="en-US">
              <a:solidFill>
                <a:srgbClr val="010163"/>
              </a:solidFill>
            </a:endParaRPr>
          </a:p>
        </p:txBody>
      </p:sp>
      <p:sp>
        <p:nvSpPr>
          <p:cNvPr id="80902" name="TextBox 13"/>
          <p:cNvSpPr txBox="1">
            <a:spLocks noChangeArrowheads="1"/>
          </p:cNvSpPr>
          <p:nvPr/>
        </p:nvSpPr>
        <p:spPr bwMode="auto">
          <a:xfrm>
            <a:off x="1357290" y="5000636"/>
            <a:ext cx="2124075" cy="646331"/>
          </a:xfrm>
          <a:prstGeom prst="rect">
            <a:avLst/>
          </a:prstGeom>
          <a:noFill/>
          <a:ln w="9525">
            <a:noFill/>
            <a:miter lim="800000"/>
            <a:headEnd/>
            <a:tailEnd/>
          </a:ln>
        </p:spPr>
        <p:txBody>
          <a:bodyPr>
            <a:spAutoFit/>
          </a:bodyPr>
          <a:lstStyle/>
          <a:p>
            <a:r>
              <a:rPr lang="en-US" dirty="0" smtClean="0">
                <a:solidFill>
                  <a:srgbClr val="010163"/>
                </a:solidFill>
              </a:rPr>
              <a:t>No. of </a:t>
            </a:r>
          </a:p>
          <a:p>
            <a:r>
              <a:rPr lang="en-US" dirty="0" smtClean="0">
                <a:solidFill>
                  <a:srgbClr val="010163"/>
                </a:solidFill>
              </a:rPr>
              <a:t>employees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a:xfrm>
            <a:off x="323850" y="1412875"/>
            <a:ext cx="8578850" cy="4713288"/>
          </a:xfrm>
        </p:spPr>
        <p:txBody>
          <a:bodyPr/>
          <a:lstStyle/>
          <a:p>
            <a:pPr marL="0" indent="0" algn="just">
              <a:buFontTx/>
              <a:buNone/>
            </a:pPr>
            <a:r>
              <a:rPr lang="en-US" sz="2000" dirty="0" smtClean="0"/>
              <a:t>For all workers, </a:t>
            </a:r>
            <a:r>
              <a:rPr lang="en-US" sz="2000" b="1" u="sng" dirty="0" smtClean="0">
                <a:solidFill>
                  <a:srgbClr val="FA740A"/>
                </a:solidFill>
              </a:rPr>
              <a:t>personality trait</a:t>
            </a:r>
            <a:r>
              <a:rPr lang="en-US" sz="2000" dirty="0" smtClean="0">
                <a:solidFill>
                  <a:srgbClr val="FA740A"/>
                </a:solidFill>
              </a:rPr>
              <a:t> competences</a:t>
            </a:r>
            <a:r>
              <a:rPr lang="en-US" sz="2000" dirty="0" smtClean="0"/>
              <a:t> along with various specialized skills are also very important. For the employees of the Estonian and Finnish </a:t>
            </a:r>
            <a:r>
              <a:rPr lang="en-US" sz="2000" dirty="0" err="1" smtClean="0"/>
              <a:t>mechatronics</a:t>
            </a:r>
            <a:r>
              <a:rPr lang="en-US" sz="2000" dirty="0" smtClean="0"/>
              <a:t> companies, the most necessary are the following (see figure 17, pg. 38) (in decreasing order):</a:t>
            </a:r>
          </a:p>
          <a:p>
            <a:pPr algn="just"/>
            <a:r>
              <a:rPr lang="en-US" sz="2000" dirty="0" smtClean="0"/>
              <a:t>Conscientiousness and sense of responsibility  </a:t>
            </a:r>
          </a:p>
          <a:p>
            <a:pPr algn="just"/>
            <a:r>
              <a:rPr lang="en-US" sz="2000" dirty="0" smtClean="0"/>
              <a:t>Individual work skills </a:t>
            </a:r>
          </a:p>
          <a:p>
            <a:pPr algn="just"/>
            <a:r>
              <a:rPr lang="en-US" sz="2000" dirty="0" smtClean="0"/>
              <a:t>Teamwork skills</a:t>
            </a:r>
          </a:p>
          <a:p>
            <a:pPr marL="0" indent="0" algn="just">
              <a:buFontTx/>
              <a:buNone/>
            </a:pPr>
            <a:endParaRPr lang="en-US" sz="2000" dirty="0" smtClean="0"/>
          </a:p>
          <a:p>
            <a:pPr marL="0" indent="0" algn="just">
              <a:buFontTx/>
              <a:buNone/>
            </a:pPr>
            <a:r>
              <a:rPr lang="en-US" sz="2000" dirty="0" smtClean="0"/>
              <a:t>The need for the Estonian and Russian languages today and in 3 to 5 years, which is shown in figure 17</a:t>
            </a:r>
            <a:r>
              <a:rPr lang="et-EE" sz="2000" dirty="0" smtClean="0"/>
              <a:t> with * mark</a:t>
            </a:r>
            <a:r>
              <a:rPr lang="en-US" sz="2000" dirty="0" smtClean="0"/>
              <a:t> (pg. 38), is primarily for Estonian companies.  </a:t>
            </a:r>
          </a:p>
          <a:p>
            <a:pPr marL="0" indent="0" algn="just">
              <a:buFontTx/>
              <a:buNone/>
            </a:pPr>
            <a:r>
              <a:rPr lang="en-US" sz="2000" dirty="0" smtClean="0"/>
              <a:t>Finnish language proficiency is required by both Estonian </a:t>
            </a:r>
            <a:r>
              <a:rPr lang="et-EE" sz="2000" dirty="0" smtClean="0"/>
              <a:t>and</a:t>
            </a:r>
            <a:r>
              <a:rPr lang="en-US" sz="2000" dirty="0" smtClean="0"/>
              <a:t> Finnish </a:t>
            </a:r>
            <a:r>
              <a:rPr lang="en-US" sz="2000" dirty="0" err="1" smtClean="0"/>
              <a:t>mechatronics</a:t>
            </a:r>
            <a:r>
              <a:rPr lang="en-US" sz="2000" dirty="0" smtClean="0"/>
              <a:t> companies in equal measure.  </a:t>
            </a:r>
          </a:p>
        </p:txBody>
      </p:sp>
      <p:sp>
        <p:nvSpPr>
          <p:cNvPr id="100354" name="Title 2"/>
          <p:cNvSpPr>
            <a:spLocks noGrp="1"/>
          </p:cNvSpPr>
          <p:nvPr>
            <p:ph type="title"/>
          </p:nvPr>
        </p:nvSpPr>
        <p:spPr>
          <a:xfrm>
            <a:off x="323850" y="188913"/>
            <a:ext cx="8496300" cy="1008062"/>
          </a:xfrm>
        </p:spPr>
        <p:txBody>
          <a:bodyPr/>
          <a:lstStyle/>
          <a:p>
            <a:r>
              <a:rPr lang="et-EE" dirty="0" smtClean="0"/>
              <a:t>OVERVIEW OF THE STUDY RESULTS </a:t>
            </a:r>
            <a:br>
              <a:rPr lang="et-EE" dirty="0" smtClean="0"/>
            </a:br>
            <a:r>
              <a:rPr lang="et-EE" sz="2000" dirty="0" smtClean="0"/>
              <a:t>Most needed competences today and in 3 to 5 years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3" name="Content Placeholder 3"/>
          <p:cNvGraphicFramePr>
            <a:graphicFrameLocks noGrp="1"/>
          </p:cNvGraphicFramePr>
          <p:nvPr>
            <p:ph idx="1"/>
            <p:extLst>
              <p:ext uri="{D42A27DB-BD31-4B8C-83A1-F6EECF244321}">
                <p14:modId xmlns="" xmlns:p14="http://schemas.microsoft.com/office/powerpoint/2010/main" val="1505197372"/>
              </p:ext>
            </p:extLst>
          </p:nvPr>
        </p:nvGraphicFramePr>
        <p:xfrm>
          <a:off x="204788" y="1625600"/>
          <a:ext cx="8720137" cy="4648200"/>
        </p:xfrm>
        <a:graphic>
          <a:graphicData uri="http://schemas.openxmlformats.org/presentationml/2006/ole">
            <p:oleObj spid="_x0000_s95292" name="Worksheet" r:id="rId3" imgW="7629525" imgH="4067039" progId="Excel.Sheet.8">
              <p:embed/>
            </p:oleObj>
          </a:graphicData>
        </a:graphic>
      </p:graphicFrame>
      <p:sp>
        <p:nvSpPr>
          <p:cNvPr id="95234" name="Title 2"/>
          <p:cNvSpPr>
            <a:spLocks noGrp="1"/>
          </p:cNvSpPr>
          <p:nvPr>
            <p:ph type="title"/>
          </p:nvPr>
        </p:nvSpPr>
        <p:spPr>
          <a:xfrm>
            <a:off x="323850" y="188913"/>
            <a:ext cx="8640763" cy="1008062"/>
          </a:xfrm>
        </p:spPr>
        <p:txBody>
          <a:bodyPr/>
          <a:lstStyle/>
          <a:p>
            <a:r>
              <a:rPr lang="et-EE" dirty="0" smtClean="0"/>
              <a:t>OVERVIEW OF THE STUDY RESULTS </a:t>
            </a:r>
            <a:br>
              <a:rPr lang="et-EE" dirty="0" smtClean="0"/>
            </a:br>
            <a:r>
              <a:rPr lang="et-EE" sz="2000" dirty="0" smtClean="0"/>
              <a:t>Most needed competences today and in 3 to 5 years</a:t>
            </a:r>
            <a:endParaRPr lang="en-US" sz="2000" dirty="0" smtClean="0"/>
          </a:p>
        </p:txBody>
      </p:sp>
      <p:sp>
        <p:nvSpPr>
          <p:cNvPr id="95235"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95236" name="Rectangle 6"/>
          <p:cNvSpPr>
            <a:spLocks noChangeArrowheads="1"/>
          </p:cNvSpPr>
          <p:nvPr/>
        </p:nvSpPr>
        <p:spPr bwMode="auto">
          <a:xfrm>
            <a:off x="395288" y="5934075"/>
            <a:ext cx="8569325" cy="701675"/>
          </a:xfrm>
          <a:prstGeom prst="rect">
            <a:avLst/>
          </a:prstGeom>
          <a:noFill/>
          <a:ln w="9525">
            <a:noFill/>
            <a:miter lim="800000"/>
            <a:headEnd/>
            <a:tailEnd/>
          </a:ln>
        </p:spPr>
        <p:txBody>
          <a:bodyPr>
            <a:spAutoFit/>
          </a:bodyPr>
          <a:lstStyle/>
          <a:p>
            <a:pPr algn="just"/>
            <a:r>
              <a:rPr lang="en-US" sz="2000" dirty="0" smtClean="0">
                <a:solidFill>
                  <a:srgbClr val="010163"/>
                </a:solidFill>
              </a:rPr>
              <a:t>Figure 17. The numerical requirement for personal trait competences today and the projected increase in the requirements in 3 to 5 years.  </a:t>
            </a:r>
            <a:endParaRPr lang="en-US" sz="2000" dirty="0">
              <a:solidFill>
                <a:srgbClr val="010163"/>
              </a:solidFill>
            </a:endParaRPr>
          </a:p>
        </p:txBody>
      </p:sp>
      <p:sp>
        <p:nvSpPr>
          <p:cNvPr id="95237" name="TextBox 12"/>
          <p:cNvSpPr txBox="1">
            <a:spLocks noChangeArrowheads="1"/>
          </p:cNvSpPr>
          <p:nvPr/>
        </p:nvSpPr>
        <p:spPr bwMode="auto">
          <a:xfrm>
            <a:off x="4667250" y="1431501"/>
            <a:ext cx="2233613" cy="368300"/>
          </a:xfrm>
          <a:prstGeom prst="rect">
            <a:avLst/>
          </a:prstGeom>
          <a:noFill/>
          <a:ln w="9525">
            <a:noFill/>
            <a:miter lim="800000"/>
            <a:headEnd/>
            <a:tailEnd/>
          </a:ln>
        </p:spPr>
        <p:txBody>
          <a:bodyPr>
            <a:spAutoFit/>
          </a:bodyPr>
          <a:lstStyle/>
          <a:p>
            <a:r>
              <a:rPr lang="en-US" smtClean="0">
                <a:solidFill>
                  <a:srgbClr val="010163"/>
                </a:solidFill>
              </a:rPr>
              <a:t>competences</a:t>
            </a:r>
            <a:endParaRPr lang="en-US">
              <a:solidFill>
                <a:srgbClr val="010163"/>
              </a:solidFill>
            </a:endParaRPr>
          </a:p>
        </p:txBody>
      </p:sp>
      <p:sp>
        <p:nvSpPr>
          <p:cNvPr id="95238" name="TextBox 13"/>
          <p:cNvSpPr txBox="1">
            <a:spLocks noChangeArrowheads="1"/>
          </p:cNvSpPr>
          <p:nvPr/>
        </p:nvSpPr>
        <p:spPr bwMode="auto">
          <a:xfrm>
            <a:off x="492125" y="5565775"/>
            <a:ext cx="2122488" cy="369332"/>
          </a:xfrm>
          <a:prstGeom prst="rect">
            <a:avLst/>
          </a:prstGeom>
          <a:noFill/>
          <a:ln w="9525">
            <a:noFill/>
            <a:miter lim="800000"/>
            <a:headEnd/>
            <a:tailEnd/>
          </a:ln>
        </p:spPr>
        <p:txBody>
          <a:bodyPr>
            <a:spAutoFit/>
          </a:bodyPr>
          <a:lstStyle/>
          <a:p>
            <a:r>
              <a:rPr lang="en-US" dirty="0" smtClean="0">
                <a:solidFill>
                  <a:srgbClr val="010163"/>
                </a:solidFill>
              </a:rPr>
              <a:t>No. of employees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p:cNvSpPr>
            <a:spLocks noGrp="1"/>
          </p:cNvSpPr>
          <p:nvPr>
            <p:ph idx="1"/>
          </p:nvPr>
        </p:nvSpPr>
        <p:spPr>
          <a:xfrm>
            <a:off x="323850" y="1700213"/>
            <a:ext cx="8496622" cy="4411662"/>
          </a:xfrm>
        </p:spPr>
        <p:txBody>
          <a:bodyPr/>
          <a:lstStyle/>
          <a:p>
            <a:pPr marL="0" indent="0" algn="just">
              <a:buFontTx/>
              <a:buNone/>
            </a:pPr>
            <a:r>
              <a:rPr lang="en-US" dirty="0" smtClean="0"/>
              <a:t>In the </a:t>
            </a:r>
            <a:r>
              <a:rPr lang="en-US" dirty="0" smtClean="0">
                <a:solidFill>
                  <a:srgbClr val="FA740A"/>
                </a:solidFill>
              </a:rPr>
              <a:t>competence group</a:t>
            </a:r>
            <a:r>
              <a:rPr lang="et-EE" dirty="0" smtClean="0">
                <a:solidFill>
                  <a:srgbClr val="FA740A"/>
                </a:solidFill>
              </a:rPr>
              <a:t> </a:t>
            </a:r>
            <a:r>
              <a:rPr lang="et-EE" dirty="0" smtClean="0"/>
              <a:t>of </a:t>
            </a:r>
            <a:r>
              <a:rPr lang="en-US" dirty="0" err="1" smtClean="0"/>
              <a:t>mechatronics</a:t>
            </a:r>
            <a:r>
              <a:rPr lang="en-US" dirty="0" smtClean="0"/>
              <a:t> </a:t>
            </a:r>
            <a:r>
              <a:rPr lang="en-US" b="1" u="sng" dirty="0" smtClean="0">
                <a:solidFill>
                  <a:srgbClr val="FA740A"/>
                </a:solidFill>
              </a:rPr>
              <a:t>skills,</a:t>
            </a:r>
            <a:r>
              <a:rPr lang="en-US" dirty="0" smtClean="0">
                <a:solidFill>
                  <a:srgbClr val="FA740A"/>
                </a:solidFill>
              </a:rPr>
              <a:t> </a:t>
            </a:r>
            <a:r>
              <a:rPr lang="en-US" dirty="0" smtClean="0"/>
              <a:t>the competences most needed in Estonian and Finnish companies today and in 3 to 5 years are the following (see figure 18, pg. 40) (in decreasing order):</a:t>
            </a:r>
            <a:endParaRPr lang="en-US" sz="900" dirty="0" smtClean="0"/>
          </a:p>
          <a:p>
            <a:r>
              <a:rPr lang="en-US" dirty="0" smtClean="0"/>
              <a:t>Using documentation </a:t>
            </a:r>
          </a:p>
          <a:p>
            <a:r>
              <a:rPr lang="en-US" dirty="0" smtClean="0"/>
              <a:t>Understanding electrical circuits</a:t>
            </a:r>
          </a:p>
          <a:p>
            <a:r>
              <a:rPr lang="en-US" dirty="0" smtClean="0"/>
              <a:t>Using electrical measurement devices</a:t>
            </a:r>
          </a:p>
          <a:p>
            <a:r>
              <a:rPr lang="en-US" dirty="0" smtClean="0"/>
              <a:t>Using machine tools</a:t>
            </a:r>
          </a:p>
          <a:p>
            <a:pPr marL="0" indent="0"/>
            <a:endParaRPr lang="en-US" dirty="0" smtClean="0"/>
          </a:p>
        </p:txBody>
      </p:sp>
      <p:sp>
        <p:nvSpPr>
          <p:cNvPr id="96258" name="Title 2"/>
          <p:cNvSpPr>
            <a:spLocks noGrp="1"/>
          </p:cNvSpPr>
          <p:nvPr>
            <p:ph type="title"/>
          </p:nvPr>
        </p:nvSpPr>
        <p:spPr>
          <a:xfrm>
            <a:off x="323850" y="188913"/>
            <a:ext cx="8064500" cy="1008062"/>
          </a:xfrm>
        </p:spPr>
        <p:txBody>
          <a:bodyPr/>
          <a:lstStyle/>
          <a:p>
            <a:r>
              <a:rPr lang="et-EE" dirty="0" smtClean="0"/>
              <a:t>OVERVIEW OF THE STUDY RESULTS </a:t>
            </a:r>
            <a:br>
              <a:rPr lang="et-EE" dirty="0" smtClean="0"/>
            </a:br>
            <a:r>
              <a:rPr lang="et-EE" sz="2000" dirty="0" smtClean="0"/>
              <a:t>Most needed competences today and in 3 to 5 years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t-EE" smtClean="0"/>
              <a:t>TABLE OF CONTENTS</a:t>
            </a:r>
          </a:p>
        </p:txBody>
      </p:sp>
      <p:sp>
        <p:nvSpPr>
          <p:cNvPr id="46082" name="Rectangle 3"/>
          <p:cNvSpPr>
            <a:spLocks noGrp="1" noChangeArrowheads="1"/>
          </p:cNvSpPr>
          <p:nvPr>
            <p:ph idx="1"/>
          </p:nvPr>
        </p:nvSpPr>
        <p:spPr>
          <a:xfrm>
            <a:off x="314325" y="1285860"/>
            <a:ext cx="7858075" cy="4840303"/>
          </a:xfrm>
        </p:spPr>
        <p:txBody>
          <a:bodyPr/>
          <a:lstStyle/>
          <a:p>
            <a:pPr>
              <a:lnSpc>
                <a:spcPct val="90000"/>
              </a:lnSpc>
              <a:buFontTx/>
              <a:buNone/>
            </a:pPr>
            <a:r>
              <a:rPr lang="en-US" sz="2000" b="1" dirty="0" smtClean="0"/>
              <a:t>Introduction of the study results </a:t>
            </a:r>
          </a:p>
          <a:p>
            <a:pPr marL="360000">
              <a:spcBef>
                <a:spcPts val="130"/>
              </a:spcBef>
            </a:pPr>
            <a:r>
              <a:rPr lang="en-US" sz="2000" dirty="0" smtClean="0"/>
              <a:t>Need for </a:t>
            </a:r>
            <a:r>
              <a:rPr lang="et-EE" sz="2000" dirty="0" smtClean="0"/>
              <a:t>employee</a:t>
            </a:r>
            <a:r>
              <a:rPr lang="en-US" sz="2000" dirty="0" smtClean="0"/>
              <a:t>s </a:t>
            </a:r>
            <a:r>
              <a:rPr lang="en-US" sz="2000" dirty="0" smtClean="0"/>
              <a:t>in the </a:t>
            </a:r>
            <a:r>
              <a:rPr lang="en-US" sz="2000" dirty="0" err="1" smtClean="0"/>
              <a:t>mechatronics</a:t>
            </a:r>
            <a:r>
              <a:rPr lang="en-US" sz="2000" dirty="0" smtClean="0"/>
              <a:t> field </a:t>
            </a:r>
          </a:p>
          <a:p>
            <a:pPr marL="360000">
              <a:spcBef>
                <a:spcPts val="130"/>
              </a:spcBef>
            </a:pPr>
            <a:r>
              <a:rPr lang="en-US" sz="2000" dirty="0" smtClean="0"/>
              <a:t>Jobs needed</a:t>
            </a:r>
            <a:r>
              <a:rPr lang="et-EE" sz="2000" dirty="0" smtClean="0"/>
              <a:t> </a:t>
            </a:r>
            <a:r>
              <a:rPr lang="en-US" sz="2000" dirty="0" smtClean="0"/>
              <a:t>today in the </a:t>
            </a:r>
            <a:r>
              <a:rPr lang="en-US" sz="2000" dirty="0" err="1" smtClean="0"/>
              <a:t>mechatronics</a:t>
            </a:r>
            <a:r>
              <a:rPr lang="en-US" sz="2000" dirty="0" smtClean="0"/>
              <a:t> field </a:t>
            </a:r>
          </a:p>
          <a:p>
            <a:pPr marL="360000">
              <a:spcBef>
                <a:spcPts val="130"/>
              </a:spcBef>
            </a:pPr>
            <a:r>
              <a:rPr lang="en-US" sz="2000" dirty="0" smtClean="0"/>
              <a:t>Increase in the need for </a:t>
            </a:r>
            <a:r>
              <a:rPr lang="et-EE" sz="2000" dirty="0" smtClean="0"/>
              <a:t>employee</a:t>
            </a:r>
            <a:r>
              <a:rPr lang="en-US" sz="2000" dirty="0" smtClean="0"/>
              <a:t>s </a:t>
            </a:r>
            <a:r>
              <a:rPr lang="en-US" sz="2000" dirty="0" smtClean="0"/>
              <a:t>by jobs </a:t>
            </a:r>
          </a:p>
          <a:p>
            <a:pPr marL="360000">
              <a:spcBef>
                <a:spcPts val="130"/>
              </a:spcBef>
            </a:pPr>
            <a:r>
              <a:rPr lang="en-US" sz="2000" dirty="0" smtClean="0"/>
              <a:t>Increase in the need for </a:t>
            </a:r>
            <a:r>
              <a:rPr lang="et-EE" sz="2000" dirty="0" smtClean="0"/>
              <a:t>employee</a:t>
            </a:r>
            <a:r>
              <a:rPr lang="en-US" sz="2000" dirty="0" smtClean="0"/>
              <a:t>s </a:t>
            </a:r>
            <a:r>
              <a:rPr lang="en-US" sz="2000" dirty="0" smtClean="0"/>
              <a:t>in 3 to 5 years </a:t>
            </a:r>
          </a:p>
          <a:p>
            <a:pPr marL="360000">
              <a:spcBef>
                <a:spcPts val="130"/>
              </a:spcBef>
            </a:pPr>
            <a:r>
              <a:rPr lang="en-US" sz="2000" dirty="0" smtClean="0"/>
              <a:t>Numerical need for competences by job</a:t>
            </a:r>
          </a:p>
          <a:p>
            <a:pPr marL="360000">
              <a:spcBef>
                <a:spcPts val="130"/>
              </a:spcBef>
            </a:pPr>
            <a:r>
              <a:rPr lang="en-US" sz="2000" dirty="0" smtClean="0"/>
              <a:t>Grouping of competences</a:t>
            </a:r>
          </a:p>
          <a:p>
            <a:pPr marL="360000">
              <a:spcBef>
                <a:spcPts val="130"/>
              </a:spcBef>
            </a:pPr>
            <a:r>
              <a:rPr lang="en-US" sz="2000" dirty="0" smtClean="0"/>
              <a:t>Most needed competences today and in 3 to 5 years </a:t>
            </a:r>
          </a:p>
          <a:p>
            <a:pPr marL="360000">
              <a:spcBef>
                <a:spcPts val="130"/>
              </a:spcBef>
            </a:pPr>
            <a:r>
              <a:rPr lang="en-US" sz="2000" dirty="0" smtClean="0"/>
              <a:t>Training provided by companies today and in 3 to 5 years </a:t>
            </a:r>
          </a:p>
          <a:p>
            <a:pPr marL="360000">
              <a:spcBef>
                <a:spcPts val="130"/>
              </a:spcBef>
            </a:pPr>
            <a:r>
              <a:rPr lang="en-US" sz="2000" dirty="0" smtClean="0"/>
              <a:t>Volume of training today and in 3 to 5 years </a:t>
            </a:r>
          </a:p>
          <a:p>
            <a:pPr marL="360000">
              <a:spcBef>
                <a:spcPts val="130"/>
              </a:spcBef>
            </a:pPr>
            <a:r>
              <a:rPr lang="en-US" sz="2000" dirty="0" smtClean="0"/>
              <a:t>Training needs</a:t>
            </a:r>
          </a:p>
          <a:p>
            <a:pPr marL="360000">
              <a:spcBef>
                <a:spcPts val="130"/>
              </a:spcBef>
            </a:pPr>
            <a:r>
              <a:rPr lang="en-US" sz="2000" dirty="0" smtClean="0"/>
              <a:t>Training needs and supply</a:t>
            </a:r>
          </a:p>
          <a:p>
            <a:pPr marL="360000">
              <a:spcBef>
                <a:spcPts val="130"/>
              </a:spcBef>
            </a:pPr>
            <a:r>
              <a:rPr lang="en-US" sz="2000" dirty="0" smtClean="0"/>
              <a:t>Companies’ requests to educational institutions </a:t>
            </a:r>
          </a:p>
          <a:p>
            <a:pPr marL="360000">
              <a:spcBef>
                <a:spcPts val="130"/>
              </a:spcBef>
            </a:pPr>
            <a:r>
              <a:rPr lang="en-US" sz="2000" dirty="0" smtClean="0"/>
              <a:t>Requests for cooperation </a:t>
            </a:r>
          </a:p>
          <a:p>
            <a:pPr marL="360000">
              <a:spcBef>
                <a:spcPts val="130"/>
              </a:spcBef>
            </a:pPr>
            <a:r>
              <a:rPr lang="en-US" sz="2000" dirty="0" smtClean="0"/>
              <a:t>Summary of the study results </a:t>
            </a:r>
            <a:endParaRPr lang="en-US" sz="2000" b="1" dirty="0" smtClean="0"/>
          </a:p>
          <a:p>
            <a:pPr marL="0" indent="0">
              <a:lnSpc>
                <a:spcPct val="90000"/>
              </a:lnSpc>
              <a:spcBef>
                <a:spcPts val="100"/>
              </a:spcBef>
              <a:buNone/>
            </a:pPr>
            <a:r>
              <a:rPr lang="en-US" sz="2000" b="1" dirty="0" smtClean="0"/>
              <a:t>Summary</a:t>
            </a:r>
          </a:p>
          <a:p>
            <a:pPr>
              <a:lnSpc>
                <a:spcPct val="90000"/>
              </a:lnSpc>
              <a:spcBef>
                <a:spcPct val="0"/>
              </a:spcBef>
              <a:buFontTx/>
              <a:buNone/>
            </a:pPr>
            <a:r>
              <a:rPr lang="en-US" sz="2000" b="1" dirty="0" smtClean="0"/>
              <a:t>Recommendations</a:t>
            </a:r>
          </a:p>
          <a:p>
            <a:pPr>
              <a:lnSpc>
                <a:spcPct val="90000"/>
              </a:lnSpc>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3" name="Content Placeholder 3"/>
          <p:cNvGraphicFramePr>
            <a:graphicFrameLocks noGrp="1"/>
          </p:cNvGraphicFramePr>
          <p:nvPr>
            <p:ph idx="1"/>
            <p:extLst>
              <p:ext uri="{D42A27DB-BD31-4B8C-83A1-F6EECF244321}">
                <p14:modId xmlns="" xmlns:p14="http://schemas.microsoft.com/office/powerpoint/2010/main" val="4088942046"/>
              </p:ext>
            </p:extLst>
          </p:nvPr>
        </p:nvGraphicFramePr>
        <p:xfrm>
          <a:off x="368300" y="1384300"/>
          <a:ext cx="8534400" cy="4343400"/>
        </p:xfrm>
        <a:graphic>
          <a:graphicData uri="http://schemas.openxmlformats.org/presentationml/2006/ole">
            <p:oleObj spid="_x0000_s85053" name="Worksheet" r:id="rId4" imgW="7429500" imgH="3781289" progId="Excel.Sheet.8">
              <p:embed/>
            </p:oleObj>
          </a:graphicData>
        </a:graphic>
      </p:graphicFrame>
      <p:sp>
        <p:nvSpPr>
          <p:cNvPr id="84994" name="Title 2"/>
          <p:cNvSpPr>
            <a:spLocks noGrp="1"/>
          </p:cNvSpPr>
          <p:nvPr>
            <p:ph type="title"/>
          </p:nvPr>
        </p:nvSpPr>
        <p:spPr>
          <a:xfrm>
            <a:off x="323850" y="188913"/>
            <a:ext cx="8640763" cy="1008062"/>
          </a:xfrm>
        </p:spPr>
        <p:txBody>
          <a:bodyPr/>
          <a:lstStyle/>
          <a:p>
            <a:r>
              <a:rPr lang="et-EE" dirty="0" smtClean="0"/>
              <a:t>OVERVIEW OF THE STUDY RESULTS </a:t>
            </a:r>
            <a:br>
              <a:rPr lang="et-EE" dirty="0" smtClean="0"/>
            </a:br>
            <a:r>
              <a:rPr lang="et-EE" sz="2000" dirty="0" smtClean="0"/>
              <a:t>Most needed competences today and in 3 to 5 years</a:t>
            </a:r>
            <a:endParaRPr lang="en-US" sz="2000" dirty="0" smtClean="0"/>
          </a:p>
        </p:txBody>
      </p:sp>
      <p:sp>
        <p:nvSpPr>
          <p:cNvPr id="84995"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4996" name="Rectangle 6"/>
          <p:cNvSpPr>
            <a:spLocks noChangeArrowheads="1"/>
          </p:cNvSpPr>
          <p:nvPr/>
        </p:nvSpPr>
        <p:spPr bwMode="auto">
          <a:xfrm>
            <a:off x="468313" y="5934075"/>
            <a:ext cx="8443912" cy="641350"/>
          </a:xfrm>
          <a:prstGeom prst="rect">
            <a:avLst/>
          </a:prstGeom>
          <a:noFill/>
          <a:ln w="9525">
            <a:noFill/>
            <a:miter lim="800000"/>
            <a:headEnd/>
            <a:tailEnd/>
          </a:ln>
        </p:spPr>
        <p:txBody>
          <a:bodyPr wrap="square">
            <a:spAutoFit/>
          </a:bodyPr>
          <a:lstStyle/>
          <a:p>
            <a:pPr algn="just"/>
            <a:r>
              <a:rPr lang="en-US" dirty="0" smtClean="0">
                <a:solidFill>
                  <a:srgbClr val="010163"/>
                </a:solidFill>
              </a:rPr>
              <a:t>Figure 18. Numerical requirement for competences in the competence group of skills today and the projected increase in the requirements in 3 to 5 years.</a:t>
            </a:r>
            <a:endParaRPr lang="en-US" dirty="0">
              <a:solidFill>
                <a:srgbClr val="010163"/>
              </a:solidFill>
            </a:endParaRPr>
          </a:p>
        </p:txBody>
      </p:sp>
      <p:sp>
        <p:nvSpPr>
          <p:cNvPr id="84997" name="TextBox 12"/>
          <p:cNvSpPr txBox="1">
            <a:spLocks noChangeArrowheads="1"/>
          </p:cNvSpPr>
          <p:nvPr/>
        </p:nvSpPr>
        <p:spPr bwMode="auto">
          <a:xfrm>
            <a:off x="5219700" y="1196752"/>
            <a:ext cx="2232025" cy="368300"/>
          </a:xfrm>
          <a:prstGeom prst="rect">
            <a:avLst/>
          </a:prstGeom>
          <a:noFill/>
          <a:ln w="9525">
            <a:noFill/>
            <a:miter lim="800000"/>
            <a:headEnd/>
            <a:tailEnd/>
          </a:ln>
        </p:spPr>
        <p:txBody>
          <a:bodyPr>
            <a:spAutoFit/>
          </a:bodyPr>
          <a:lstStyle/>
          <a:p>
            <a:r>
              <a:rPr lang="en-US" smtClean="0">
                <a:solidFill>
                  <a:srgbClr val="010163"/>
                </a:solidFill>
              </a:rPr>
              <a:t>competences</a:t>
            </a:r>
            <a:endParaRPr lang="en-US">
              <a:solidFill>
                <a:srgbClr val="010163"/>
              </a:solidFill>
            </a:endParaRPr>
          </a:p>
        </p:txBody>
      </p:sp>
      <p:sp>
        <p:nvSpPr>
          <p:cNvPr id="8" name="TextBox 13"/>
          <p:cNvSpPr txBox="1">
            <a:spLocks noChangeArrowheads="1"/>
          </p:cNvSpPr>
          <p:nvPr/>
        </p:nvSpPr>
        <p:spPr bwMode="auto">
          <a:xfrm>
            <a:off x="500034" y="5500702"/>
            <a:ext cx="2124075" cy="369332"/>
          </a:xfrm>
          <a:prstGeom prst="rect">
            <a:avLst/>
          </a:prstGeom>
          <a:noFill/>
          <a:ln w="9525">
            <a:noFill/>
            <a:miter lim="800000"/>
            <a:headEnd/>
            <a:tailEnd/>
          </a:ln>
        </p:spPr>
        <p:txBody>
          <a:bodyPr>
            <a:spAutoFit/>
          </a:bodyPr>
          <a:lstStyle/>
          <a:p>
            <a:r>
              <a:rPr lang="en-US" dirty="0" smtClean="0">
                <a:solidFill>
                  <a:srgbClr val="010163"/>
                </a:solidFill>
              </a:rPr>
              <a:t>No. of employees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a:xfrm>
            <a:off x="323528" y="1412776"/>
            <a:ext cx="8506147" cy="4968552"/>
          </a:xfrm>
        </p:spPr>
        <p:txBody>
          <a:bodyPr/>
          <a:lstStyle/>
          <a:p>
            <a:pPr marL="0" indent="0" algn="just">
              <a:buFontTx/>
              <a:buNone/>
            </a:pPr>
            <a:r>
              <a:rPr lang="en-US" dirty="0" smtClean="0"/>
              <a:t>In the </a:t>
            </a:r>
            <a:r>
              <a:rPr lang="en-US" dirty="0" smtClean="0">
                <a:solidFill>
                  <a:srgbClr val="FA740A"/>
                </a:solidFill>
              </a:rPr>
              <a:t>competence group </a:t>
            </a:r>
            <a:r>
              <a:rPr lang="et-EE" dirty="0" smtClean="0">
                <a:solidFill>
                  <a:schemeClr val="tx1"/>
                </a:solidFill>
              </a:rPr>
              <a:t>of </a:t>
            </a:r>
            <a:r>
              <a:rPr lang="en-US" dirty="0" err="1" smtClean="0"/>
              <a:t>mechatronics</a:t>
            </a:r>
            <a:r>
              <a:rPr lang="en-US" dirty="0" smtClean="0"/>
              <a:t> </a:t>
            </a:r>
            <a:r>
              <a:rPr lang="en-US" b="1" u="sng" dirty="0" smtClean="0">
                <a:solidFill>
                  <a:srgbClr val="FA740A"/>
                </a:solidFill>
              </a:rPr>
              <a:t>knowledge,</a:t>
            </a:r>
            <a:r>
              <a:rPr lang="en-US" dirty="0" smtClean="0">
                <a:solidFill>
                  <a:srgbClr val="FA740A"/>
                </a:solidFill>
              </a:rPr>
              <a:t> </a:t>
            </a:r>
            <a:r>
              <a:rPr lang="en-US" dirty="0" smtClean="0"/>
              <a:t>the competences most needed in Estonian and Finnish companies today and in 3 to 5 years are the following (see figure 19, pg. 42) (in decreasing order):</a:t>
            </a:r>
            <a:endParaRPr lang="en-US" sz="900" dirty="0" smtClean="0"/>
          </a:p>
          <a:p>
            <a:pPr marL="0" indent="0" algn="just">
              <a:spcBef>
                <a:spcPct val="0"/>
              </a:spcBef>
              <a:buFontTx/>
              <a:buNone/>
            </a:pPr>
            <a:r>
              <a:rPr lang="et-EE" u="sng" dirty="0" smtClean="0"/>
              <a:t>Related to </a:t>
            </a:r>
            <a:r>
              <a:rPr lang="en-US" u="sng" dirty="0" err="1" smtClean="0"/>
              <a:t>mechatronics</a:t>
            </a:r>
            <a:r>
              <a:rPr lang="en-US" u="sng" dirty="0" smtClean="0"/>
              <a:t> systems </a:t>
            </a:r>
          </a:p>
          <a:p>
            <a:pPr>
              <a:spcBef>
                <a:spcPct val="0"/>
              </a:spcBef>
            </a:pPr>
            <a:r>
              <a:rPr lang="en-US" dirty="0" smtClean="0"/>
              <a:t>Utilizing the equipment according to requirements</a:t>
            </a:r>
          </a:p>
          <a:p>
            <a:pPr>
              <a:spcBef>
                <a:spcPct val="0"/>
              </a:spcBef>
            </a:pPr>
            <a:r>
              <a:rPr lang="en-US" dirty="0" smtClean="0"/>
              <a:t>Quality standards</a:t>
            </a:r>
          </a:p>
          <a:p>
            <a:pPr algn="just">
              <a:spcBef>
                <a:spcPct val="0"/>
              </a:spcBef>
            </a:pPr>
            <a:r>
              <a:rPr lang="en-US" dirty="0" smtClean="0"/>
              <a:t>Operating the equipment according to requirements </a:t>
            </a:r>
            <a:endParaRPr lang="en-US" u="sng" dirty="0" smtClean="0"/>
          </a:p>
          <a:p>
            <a:pPr marL="0" indent="0" algn="just">
              <a:spcBef>
                <a:spcPct val="0"/>
              </a:spcBef>
              <a:buFontTx/>
              <a:buNone/>
            </a:pPr>
            <a:r>
              <a:rPr lang="en-US" u="sng" dirty="0" smtClean="0"/>
              <a:t>Related to mechanics</a:t>
            </a:r>
          </a:p>
          <a:p>
            <a:pPr algn="just">
              <a:spcBef>
                <a:spcPct val="0"/>
              </a:spcBef>
            </a:pPr>
            <a:r>
              <a:rPr lang="en-US" dirty="0" smtClean="0"/>
              <a:t>Using and compiling documentation </a:t>
            </a:r>
          </a:p>
          <a:p>
            <a:pPr algn="just">
              <a:spcBef>
                <a:spcPct val="0"/>
              </a:spcBef>
            </a:pPr>
            <a:r>
              <a:rPr lang="en-US" dirty="0" smtClean="0"/>
              <a:t>Maintenance</a:t>
            </a:r>
          </a:p>
          <a:p>
            <a:pPr algn="just">
              <a:spcBef>
                <a:spcPct val="0"/>
              </a:spcBef>
            </a:pPr>
            <a:r>
              <a:rPr lang="en-US" dirty="0" smtClean="0"/>
              <a:t>Identifying and eliminating operational problems (repairs)</a:t>
            </a:r>
          </a:p>
          <a:p>
            <a:pPr algn="just">
              <a:spcBef>
                <a:spcPct val="0"/>
              </a:spcBef>
            </a:pPr>
            <a:r>
              <a:rPr lang="en-US" dirty="0" smtClean="0"/>
              <a:t>Installation</a:t>
            </a:r>
          </a:p>
        </p:txBody>
      </p:sp>
      <p:sp>
        <p:nvSpPr>
          <p:cNvPr id="98306" name="Title 2"/>
          <p:cNvSpPr>
            <a:spLocks noGrp="1"/>
          </p:cNvSpPr>
          <p:nvPr>
            <p:ph type="title"/>
          </p:nvPr>
        </p:nvSpPr>
        <p:spPr>
          <a:xfrm>
            <a:off x="323850" y="188913"/>
            <a:ext cx="8064500" cy="1008062"/>
          </a:xfrm>
        </p:spPr>
        <p:txBody>
          <a:bodyPr/>
          <a:lstStyle/>
          <a:p>
            <a:r>
              <a:rPr lang="et-EE" dirty="0" smtClean="0"/>
              <a:t>OVERVIEW OF THE STUDY RESULTS </a:t>
            </a:r>
            <a:br>
              <a:rPr lang="et-EE" dirty="0" smtClean="0"/>
            </a:br>
            <a:r>
              <a:rPr lang="et-EE" sz="2000" dirty="0" smtClean="0"/>
              <a:t>Most needed competences today and in 3 to 5 years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1" name="Content Placeholder 3"/>
          <p:cNvGraphicFramePr>
            <a:graphicFrameLocks noGrp="1"/>
          </p:cNvGraphicFramePr>
          <p:nvPr>
            <p:ph idx="1"/>
            <p:extLst>
              <p:ext uri="{D42A27DB-BD31-4B8C-83A1-F6EECF244321}">
                <p14:modId xmlns="" xmlns:p14="http://schemas.microsoft.com/office/powerpoint/2010/main" val="3838785175"/>
              </p:ext>
            </p:extLst>
          </p:nvPr>
        </p:nvGraphicFramePr>
        <p:xfrm>
          <a:off x="1500166" y="1357298"/>
          <a:ext cx="7507288" cy="4827587"/>
        </p:xfrm>
        <a:graphic>
          <a:graphicData uri="http://schemas.openxmlformats.org/presentationml/2006/ole">
            <p:oleObj spid="_x0000_s87101" name="Worksheet" r:id="rId3" imgW="6724514" imgH="4324214" progId="Excel.Sheet.8">
              <p:embed/>
            </p:oleObj>
          </a:graphicData>
        </a:graphic>
      </p:graphicFrame>
      <p:sp>
        <p:nvSpPr>
          <p:cNvPr id="87042" name="Title 2"/>
          <p:cNvSpPr>
            <a:spLocks noGrp="1"/>
          </p:cNvSpPr>
          <p:nvPr>
            <p:ph type="title"/>
          </p:nvPr>
        </p:nvSpPr>
        <p:spPr>
          <a:xfrm>
            <a:off x="323850" y="188913"/>
            <a:ext cx="8640763" cy="1008062"/>
          </a:xfrm>
        </p:spPr>
        <p:txBody>
          <a:bodyPr/>
          <a:lstStyle/>
          <a:p>
            <a:r>
              <a:rPr lang="et-EE" dirty="0" smtClean="0"/>
              <a:t>OVERVIEW OF THE STUDY RESULTS </a:t>
            </a:r>
            <a:br>
              <a:rPr lang="et-EE" dirty="0" smtClean="0"/>
            </a:br>
            <a:r>
              <a:rPr lang="et-EE" sz="2000" dirty="0" smtClean="0"/>
              <a:t>Most needed competences today and in 3 to 5 years</a:t>
            </a:r>
            <a:endParaRPr lang="en-US" sz="2000" dirty="0" smtClean="0"/>
          </a:p>
        </p:txBody>
      </p:sp>
      <p:sp>
        <p:nvSpPr>
          <p:cNvPr id="87043" name="Rectangle 4"/>
          <p:cNvSpPr>
            <a:spLocks noChangeArrowheads="1"/>
          </p:cNvSpPr>
          <p:nvPr/>
        </p:nvSpPr>
        <p:spPr bwMode="auto">
          <a:xfrm>
            <a:off x="468313" y="1268413"/>
            <a:ext cx="8443912" cy="47323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7044" name="Rectangle 6"/>
          <p:cNvSpPr>
            <a:spLocks noChangeArrowheads="1"/>
          </p:cNvSpPr>
          <p:nvPr/>
        </p:nvSpPr>
        <p:spPr bwMode="auto">
          <a:xfrm>
            <a:off x="395288" y="5934075"/>
            <a:ext cx="8748712" cy="671513"/>
          </a:xfrm>
          <a:prstGeom prst="rect">
            <a:avLst/>
          </a:prstGeom>
          <a:noFill/>
          <a:ln w="9525">
            <a:noFill/>
            <a:miter lim="800000"/>
            <a:headEnd/>
            <a:tailEnd/>
          </a:ln>
        </p:spPr>
        <p:txBody>
          <a:bodyPr>
            <a:spAutoFit/>
          </a:bodyPr>
          <a:lstStyle/>
          <a:p>
            <a:r>
              <a:rPr lang="en-US" dirty="0" smtClean="0">
                <a:solidFill>
                  <a:srgbClr val="010163"/>
                </a:solidFill>
              </a:rPr>
              <a:t>Figure 19. The competences required most in the competence group of knowledge </a:t>
            </a:r>
            <a:r>
              <a:rPr lang="et-EE" dirty="0" smtClean="0">
                <a:solidFill>
                  <a:srgbClr val="010163"/>
                </a:solidFill>
              </a:rPr>
              <a:t>	   </a:t>
            </a:r>
            <a:r>
              <a:rPr lang="en-US" dirty="0" smtClean="0">
                <a:solidFill>
                  <a:srgbClr val="010163"/>
                </a:solidFill>
              </a:rPr>
              <a:t>today</a:t>
            </a:r>
            <a:r>
              <a:rPr lang="en-US" sz="2000" dirty="0" smtClean="0">
                <a:solidFill>
                  <a:srgbClr val="010163"/>
                </a:solidFill>
              </a:rPr>
              <a:t> </a:t>
            </a:r>
            <a:r>
              <a:rPr lang="en-US" dirty="0" smtClean="0">
                <a:solidFill>
                  <a:srgbClr val="010163"/>
                </a:solidFill>
              </a:rPr>
              <a:t>and the projected increase in the requirements in 3 to 5 years.</a:t>
            </a:r>
            <a:endParaRPr lang="en-US" dirty="0">
              <a:solidFill>
                <a:srgbClr val="010163"/>
              </a:solidFill>
            </a:endParaRPr>
          </a:p>
        </p:txBody>
      </p:sp>
      <p:sp>
        <p:nvSpPr>
          <p:cNvPr id="87045" name="TextBox 12"/>
          <p:cNvSpPr txBox="1">
            <a:spLocks noChangeArrowheads="1"/>
          </p:cNvSpPr>
          <p:nvPr/>
        </p:nvSpPr>
        <p:spPr bwMode="auto">
          <a:xfrm>
            <a:off x="4357686" y="1214422"/>
            <a:ext cx="2232025" cy="368300"/>
          </a:xfrm>
          <a:prstGeom prst="rect">
            <a:avLst/>
          </a:prstGeom>
          <a:noFill/>
          <a:ln w="9525">
            <a:noFill/>
            <a:miter lim="800000"/>
            <a:headEnd/>
            <a:tailEnd/>
          </a:ln>
        </p:spPr>
        <p:txBody>
          <a:bodyPr>
            <a:spAutoFit/>
          </a:bodyPr>
          <a:lstStyle/>
          <a:p>
            <a:r>
              <a:rPr lang="en-US" dirty="0" smtClean="0">
                <a:solidFill>
                  <a:srgbClr val="010163"/>
                </a:solidFill>
              </a:rPr>
              <a:t>competences</a:t>
            </a:r>
            <a:endParaRPr lang="en-US" dirty="0">
              <a:solidFill>
                <a:srgbClr val="010163"/>
              </a:solidFill>
            </a:endParaRPr>
          </a:p>
        </p:txBody>
      </p:sp>
      <p:sp>
        <p:nvSpPr>
          <p:cNvPr id="87046" name="TextBox 13"/>
          <p:cNvSpPr txBox="1">
            <a:spLocks noChangeArrowheads="1"/>
          </p:cNvSpPr>
          <p:nvPr/>
        </p:nvSpPr>
        <p:spPr bwMode="auto">
          <a:xfrm>
            <a:off x="500034" y="5357826"/>
            <a:ext cx="2124075" cy="923330"/>
          </a:xfrm>
          <a:prstGeom prst="rect">
            <a:avLst/>
          </a:prstGeom>
          <a:noFill/>
          <a:ln w="9525">
            <a:noFill/>
            <a:miter lim="800000"/>
            <a:headEnd/>
            <a:tailEnd/>
          </a:ln>
        </p:spPr>
        <p:txBody>
          <a:bodyPr>
            <a:spAutoFit/>
          </a:bodyPr>
          <a:lstStyle/>
          <a:p>
            <a:r>
              <a:rPr lang="en-US" dirty="0" smtClean="0">
                <a:solidFill>
                  <a:srgbClr val="010163"/>
                </a:solidFill>
              </a:rPr>
              <a:t>No. of </a:t>
            </a:r>
            <a:r>
              <a:rPr lang="et-EE" dirty="0" smtClean="0">
                <a:solidFill>
                  <a:srgbClr val="010163"/>
                </a:solidFill>
              </a:rPr>
              <a:t/>
            </a:r>
            <a:br>
              <a:rPr lang="et-EE" dirty="0" smtClean="0">
                <a:solidFill>
                  <a:srgbClr val="010163"/>
                </a:solidFill>
              </a:rPr>
            </a:br>
            <a:r>
              <a:rPr lang="en-US" dirty="0" smtClean="0">
                <a:solidFill>
                  <a:srgbClr val="010163"/>
                </a:solidFill>
              </a:rPr>
              <a:t>employees</a:t>
            </a:r>
          </a:p>
          <a:p>
            <a:endParaRPr lang="en-US" dirty="0">
              <a:solidFill>
                <a:srgbClr val="010163"/>
              </a:solidFill>
            </a:endParaRPr>
          </a:p>
        </p:txBody>
      </p:sp>
      <p:sp>
        <p:nvSpPr>
          <p:cNvPr id="87047" name="TextBox 1"/>
          <p:cNvSpPr txBox="1">
            <a:spLocks noChangeArrowheads="1"/>
          </p:cNvSpPr>
          <p:nvPr/>
        </p:nvSpPr>
        <p:spPr bwMode="auto">
          <a:xfrm>
            <a:off x="166828" y="2526021"/>
            <a:ext cx="2916957" cy="2246769"/>
          </a:xfrm>
          <a:prstGeom prst="rect">
            <a:avLst/>
          </a:prstGeom>
          <a:solidFill>
            <a:schemeClr val="bg1"/>
          </a:solidFill>
          <a:ln w="9525">
            <a:solidFill>
              <a:srgbClr val="010163"/>
            </a:solidFill>
            <a:miter lim="800000"/>
            <a:headEnd/>
            <a:tailEnd/>
          </a:ln>
        </p:spPr>
        <p:txBody>
          <a:bodyPr wrap="square">
            <a:spAutoFit/>
          </a:bodyPr>
          <a:lstStyle/>
          <a:p>
            <a:r>
              <a:rPr lang="en-US" sz="1400" smtClean="0">
                <a:solidFill>
                  <a:srgbClr val="010163"/>
                </a:solidFill>
              </a:rPr>
              <a:t>Current competency requirements:</a:t>
            </a:r>
          </a:p>
          <a:p>
            <a:r>
              <a:rPr lang="en-US" sz="1400" smtClean="0">
                <a:solidFill>
                  <a:srgbClr val="010163"/>
                </a:solidFill>
              </a:rPr>
              <a:t>    Mechatronics systems</a:t>
            </a:r>
          </a:p>
          <a:p>
            <a:r>
              <a:rPr lang="en-US" sz="1400" smtClean="0">
                <a:solidFill>
                  <a:srgbClr val="010163"/>
                </a:solidFill>
              </a:rPr>
              <a:t>    Mechanics</a:t>
            </a:r>
          </a:p>
          <a:p>
            <a:r>
              <a:rPr lang="en-US" sz="1400" smtClean="0">
                <a:solidFill>
                  <a:srgbClr val="010163"/>
                </a:solidFill>
              </a:rPr>
              <a:t>    Hydraulics</a:t>
            </a:r>
          </a:p>
          <a:p>
            <a:r>
              <a:rPr lang="en-US" sz="1400" smtClean="0">
                <a:solidFill>
                  <a:srgbClr val="010163"/>
                </a:solidFill>
              </a:rPr>
              <a:t>    Electromechanics</a:t>
            </a:r>
          </a:p>
          <a:p>
            <a:r>
              <a:rPr lang="en-US" sz="1400" smtClean="0">
                <a:solidFill>
                  <a:srgbClr val="010163"/>
                </a:solidFill>
              </a:rPr>
              <a:t>    Electronics</a:t>
            </a:r>
          </a:p>
          <a:p>
            <a:r>
              <a:rPr lang="en-US" sz="1400" smtClean="0">
                <a:solidFill>
                  <a:srgbClr val="010163"/>
                </a:solidFill>
              </a:rPr>
              <a:t>    Information technology</a:t>
            </a:r>
          </a:p>
          <a:p>
            <a:endParaRPr lang="en-US" sz="1400" smtClean="0">
              <a:solidFill>
                <a:srgbClr val="010163"/>
              </a:solidFill>
            </a:endParaRPr>
          </a:p>
          <a:p>
            <a:r>
              <a:rPr lang="en-US" sz="1400" smtClean="0">
                <a:solidFill>
                  <a:srgbClr val="010163"/>
                </a:solidFill>
              </a:rPr>
              <a:t>    Increase in the requirement for competences in 3 to 5 years</a:t>
            </a:r>
            <a:endParaRPr lang="en-US" sz="1400">
              <a:solidFill>
                <a:srgbClr val="010163"/>
              </a:solidFill>
            </a:endParaRPr>
          </a:p>
        </p:txBody>
      </p:sp>
      <p:sp>
        <p:nvSpPr>
          <p:cNvPr id="87048" name="Rectangle 9"/>
          <p:cNvSpPr>
            <a:spLocks noChangeArrowheads="1"/>
          </p:cNvSpPr>
          <p:nvPr/>
        </p:nvSpPr>
        <p:spPr bwMode="auto">
          <a:xfrm>
            <a:off x="214311" y="2850071"/>
            <a:ext cx="144462" cy="144462"/>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87049" name="Rectangle 10"/>
          <p:cNvSpPr>
            <a:spLocks noChangeArrowheads="1"/>
          </p:cNvSpPr>
          <p:nvPr/>
        </p:nvSpPr>
        <p:spPr bwMode="auto">
          <a:xfrm>
            <a:off x="214311" y="3064383"/>
            <a:ext cx="144462" cy="144463"/>
          </a:xfrm>
          <a:prstGeom prst="rect">
            <a:avLst/>
          </a:prstGeom>
          <a:solidFill>
            <a:srgbClr val="AAE4EC"/>
          </a:solidFill>
          <a:ln w="9525" algn="ctr">
            <a:solidFill>
              <a:srgbClr val="010163"/>
            </a:solidFill>
            <a:round/>
            <a:headEnd/>
            <a:tailEnd/>
          </a:ln>
        </p:spPr>
        <p:txBody>
          <a:bodyPr wrap="none" anchor="ctr"/>
          <a:lstStyle/>
          <a:p>
            <a:endParaRPr lang="en-US">
              <a:solidFill>
                <a:srgbClr val="000000"/>
              </a:solidFill>
            </a:endParaRPr>
          </a:p>
        </p:txBody>
      </p:sp>
      <p:sp>
        <p:nvSpPr>
          <p:cNvPr id="87050" name="Rectangle 11"/>
          <p:cNvSpPr>
            <a:spLocks noChangeArrowheads="1"/>
          </p:cNvSpPr>
          <p:nvPr/>
        </p:nvSpPr>
        <p:spPr bwMode="auto">
          <a:xfrm>
            <a:off x="214311" y="3278696"/>
            <a:ext cx="144462" cy="144462"/>
          </a:xfrm>
          <a:prstGeom prst="rect">
            <a:avLst/>
          </a:prstGeom>
          <a:solidFill>
            <a:srgbClr val="00CCFF"/>
          </a:solidFill>
          <a:ln w="9525" algn="ctr">
            <a:solidFill>
              <a:srgbClr val="010163"/>
            </a:solidFill>
            <a:round/>
            <a:headEnd/>
            <a:tailEnd/>
          </a:ln>
        </p:spPr>
        <p:txBody>
          <a:bodyPr wrap="none" anchor="ctr"/>
          <a:lstStyle/>
          <a:p>
            <a:endParaRPr lang="en-US">
              <a:solidFill>
                <a:srgbClr val="000000"/>
              </a:solidFill>
            </a:endParaRPr>
          </a:p>
        </p:txBody>
      </p:sp>
      <p:sp>
        <p:nvSpPr>
          <p:cNvPr id="15" name="Rectangle 14"/>
          <p:cNvSpPr/>
          <p:nvPr/>
        </p:nvSpPr>
        <p:spPr bwMode="auto">
          <a:xfrm>
            <a:off x="214311" y="3493008"/>
            <a:ext cx="144462" cy="144463"/>
          </a:xfrm>
          <a:prstGeom prst="rect">
            <a:avLst/>
          </a:prstGeom>
          <a:solidFill>
            <a:schemeClr val="bg2">
              <a:lumMod val="60000"/>
              <a:lumOff val="40000"/>
            </a:schemeClr>
          </a:solidFill>
          <a:ln w="9525" cap="flat" cmpd="sng" algn="ctr">
            <a:solidFill>
              <a:srgbClr val="010163"/>
            </a:soli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800" smtClean="0">
              <a:solidFill>
                <a:srgbClr val="000000"/>
              </a:solidFill>
            </a:endParaRPr>
          </a:p>
        </p:txBody>
      </p:sp>
      <p:sp>
        <p:nvSpPr>
          <p:cNvPr id="87052" name="Rectangle 16"/>
          <p:cNvSpPr>
            <a:spLocks noChangeArrowheads="1"/>
          </p:cNvSpPr>
          <p:nvPr/>
        </p:nvSpPr>
        <p:spPr bwMode="auto">
          <a:xfrm>
            <a:off x="214311" y="3707321"/>
            <a:ext cx="144462" cy="144462"/>
          </a:xfrm>
          <a:prstGeom prst="rect">
            <a:avLst/>
          </a:prstGeom>
          <a:solidFill>
            <a:srgbClr val="6666FF"/>
          </a:solidFill>
          <a:ln w="9525" algn="ctr">
            <a:solidFill>
              <a:srgbClr val="010163"/>
            </a:solidFill>
            <a:round/>
            <a:headEnd/>
            <a:tailEnd/>
          </a:ln>
        </p:spPr>
        <p:txBody>
          <a:bodyPr wrap="none" anchor="ctr"/>
          <a:lstStyle/>
          <a:p>
            <a:endParaRPr lang="en-US">
              <a:solidFill>
                <a:srgbClr val="000000"/>
              </a:solidFill>
            </a:endParaRPr>
          </a:p>
        </p:txBody>
      </p:sp>
      <p:sp>
        <p:nvSpPr>
          <p:cNvPr id="87053" name="Rectangle 18"/>
          <p:cNvSpPr>
            <a:spLocks noChangeArrowheads="1"/>
          </p:cNvSpPr>
          <p:nvPr/>
        </p:nvSpPr>
        <p:spPr bwMode="auto">
          <a:xfrm>
            <a:off x="214311" y="4350258"/>
            <a:ext cx="144462" cy="144463"/>
          </a:xfrm>
          <a:prstGeom prst="rect">
            <a:avLst/>
          </a:prstGeom>
          <a:solidFill>
            <a:srgbClr val="333399"/>
          </a:solidFill>
          <a:ln w="9525" algn="ctr">
            <a:noFill/>
            <a:round/>
            <a:headEnd/>
            <a:tailEnd/>
          </a:ln>
        </p:spPr>
        <p:txBody>
          <a:bodyPr wrap="none" anchor="ctr"/>
          <a:lstStyle/>
          <a:p>
            <a:endParaRPr lang="en-US">
              <a:solidFill>
                <a:srgbClr val="000000"/>
              </a:solidFill>
            </a:endParaRPr>
          </a:p>
        </p:txBody>
      </p:sp>
      <p:sp>
        <p:nvSpPr>
          <p:cNvPr id="87054" name="Rectangle 15"/>
          <p:cNvSpPr>
            <a:spLocks noChangeArrowheads="1"/>
          </p:cNvSpPr>
          <p:nvPr/>
        </p:nvSpPr>
        <p:spPr bwMode="auto">
          <a:xfrm>
            <a:off x="214311" y="3921633"/>
            <a:ext cx="144462" cy="144463"/>
          </a:xfrm>
          <a:prstGeom prst="rect">
            <a:avLst/>
          </a:prstGeom>
          <a:solidFill>
            <a:srgbClr val="CCCCFF"/>
          </a:solidFill>
          <a:ln w="9525" algn="ctr">
            <a:solidFill>
              <a:srgbClr val="010163"/>
            </a:solidFill>
            <a:round/>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23850" y="571480"/>
            <a:ext cx="7534298" cy="485794"/>
          </a:xfrm>
        </p:spPr>
        <p:txBody>
          <a:bodyPr/>
          <a:lstStyle/>
          <a:p>
            <a:r>
              <a:rPr lang="et-EE" dirty="0" smtClean="0"/>
              <a:t>OVERVIEW OF THE STUDY RESULTS</a:t>
            </a:r>
            <a:r>
              <a:rPr lang="et-EE" sz="2000" dirty="0" smtClean="0"/>
              <a:t> </a:t>
            </a:r>
            <a:br>
              <a:rPr lang="et-EE" sz="2000" dirty="0" smtClean="0"/>
            </a:br>
            <a:r>
              <a:rPr lang="et-EE" sz="2000" dirty="0" smtClean="0"/>
              <a:t>Training provided by companies today and in 3 to 5 years</a:t>
            </a:r>
            <a:r>
              <a:rPr lang="et-EE" sz="1600" dirty="0" smtClean="0"/>
              <a:t/>
            </a:r>
            <a:br>
              <a:rPr lang="et-EE" sz="1600" dirty="0" smtClean="0"/>
            </a:br>
            <a:endParaRPr lang="et-EE" sz="1600" dirty="0" smtClean="0"/>
          </a:p>
        </p:txBody>
      </p:sp>
      <p:sp>
        <p:nvSpPr>
          <p:cNvPr id="101378" name="Rectangle 3"/>
          <p:cNvSpPr>
            <a:spLocks noGrp="1" noChangeArrowheads="1"/>
          </p:cNvSpPr>
          <p:nvPr>
            <p:ph idx="1"/>
          </p:nvPr>
        </p:nvSpPr>
        <p:spPr>
          <a:xfrm>
            <a:off x="314325" y="1412874"/>
            <a:ext cx="8506147" cy="4896445"/>
          </a:xfrm>
        </p:spPr>
        <p:txBody>
          <a:bodyPr/>
          <a:lstStyle/>
          <a:p>
            <a:pPr marL="0" indent="0" algn="just">
              <a:spcBef>
                <a:spcPct val="0"/>
              </a:spcBef>
              <a:buFontTx/>
              <a:buNone/>
            </a:pPr>
            <a:r>
              <a:rPr lang="en-US" sz="2300" smtClean="0"/>
              <a:t>The companies included in the sample have provided the most training in the following competences (see figure 20 pg.44) (in decreasing order):</a:t>
            </a:r>
          </a:p>
          <a:p>
            <a:pPr algn="just">
              <a:spcBef>
                <a:spcPct val="0"/>
              </a:spcBef>
            </a:pPr>
            <a:r>
              <a:rPr lang="en-US" sz="2300" smtClean="0"/>
              <a:t>Teamwork skills (personal trait)</a:t>
            </a:r>
          </a:p>
          <a:p>
            <a:pPr algn="just">
              <a:spcBef>
                <a:spcPct val="0"/>
              </a:spcBef>
            </a:pPr>
            <a:r>
              <a:rPr lang="en-US" sz="2300" smtClean="0"/>
              <a:t>Conscientiousness and sense of responsibility (personal trait)</a:t>
            </a:r>
          </a:p>
          <a:p>
            <a:pPr algn="just">
              <a:spcBef>
                <a:spcPct val="0"/>
              </a:spcBef>
            </a:pPr>
            <a:r>
              <a:rPr lang="en-US" sz="2300" smtClean="0"/>
              <a:t>Utilizing the equipment according to requirements (mechatronics systems)</a:t>
            </a:r>
          </a:p>
          <a:p>
            <a:pPr algn="just">
              <a:spcBef>
                <a:spcPct val="0"/>
              </a:spcBef>
            </a:pPr>
            <a:r>
              <a:rPr lang="en-US" sz="2300" smtClean="0"/>
              <a:t>Quality standards (mechatronics systems)</a:t>
            </a:r>
          </a:p>
          <a:p>
            <a:pPr algn="just">
              <a:spcBef>
                <a:spcPct val="0"/>
              </a:spcBef>
            </a:pPr>
            <a:r>
              <a:rPr lang="en-US" sz="2300" smtClean="0"/>
              <a:t>Identifying and eliminating operational problems (mechanics)</a:t>
            </a:r>
          </a:p>
          <a:p>
            <a:pPr algn="just">
              <a:spcBef>
                <a:spcPct val="0"/>
              </a:spcBef>
            </a:pPr>
            <a:r>
              <a:rPr lang="en-US" sz="2300" smtClean="0"/>
              <a:t>Computer skills – specialized software (engineering)</a:t>
            </a:r>
          </a:p>
          <a:p>
            <a:pPr algn="just">
              <a:lnSpc>
                <a:spcPct val="80000"/>
              </a:lnSpc>
              <a:spcBef>
                <a:spcPct val="0"/>
              </a:spcBef>
            </a:pPr>
            <a:endParaRPr lang="en-US" smtClean="0"/>
          </a:p>
          <a:p>
            <a:pPr algn="just">
              <a:lnSpc>
                <a:spcPct val="80000"/>
              </a:lnSpc>
              <a:spcBef>
                <a:spcPct val="0"/>
              </a:spcBef>
              <a:buFontTx/>
              <a:buNone/>
            </a:pPr>
            <a:r>
              <a:rPr lang="en-US" sz="800" smtClean="0"/>
              <a:t> </a:t>
            </a:r>
          </a:p>
          <a:p>
            <a:pPr marL="0" indent="0" algn="just">
              <a:spcBef>
                <a:spcPct val="0"/>
              </a:spcBef>
              <a:buFontTx/>
              <a:buNone/>
            </a:pPr>
            <a:r>
              <a:rPr lang="en-US" sz="1600" b="1" smtClean="0">
                <a:solidFill>
                  <a:srgbClr val="FA740A"/>
                </a:solidFill>
              </a:rPr>
              <a:t>The volume of training </a:t>
            </a:r>
            <a:r>
              <a:rPr lang="en-US" sz="1600" smtClean="0"/>
              <a:t>is assessed by the companies based on the name of the in-house training for the corresponding competence. The number of people and the number of times that the training for the given competence has been conducted by the company has not been considered. </a:t>
            </a:r>
          </a:p>
        </p:txBody>
      </p:sp>
      <p:cxnSp>
        <p:nvCxnSpPr>
          <p:cNvPr id="4" name="Straight Connector 3"/>
          <p:cNvCxnSpPr/>
          <p:nvPr/>
        </p:nvCxnSpPr>
        <p:spPr bwMode="auto">
          <a:xfrm>
            <a:off x="357158" y="5214950"/>
            <a:ext cx="8501122" cy="1588"/>
          </a:xfrm>
          <a:prstGeom prst="line">
            <a:avLst/>
          </a:prstGeom>
          <a:gradFill rotWithShape="1">
            <a:gsLst>
              <a:gs pos="0">
                <a:srgbClr val="7D7DB3"/>
              </a:gs>
              <a:gs pos="100000">
                <a:srgbClr val="7878B0"/>
              </a:gs>
            </a:gsLst>
            <a:lin ang="5400000" scaled="1"/>
          </a:gradFill>
          <a:ln w="9525"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Content Placeholder 3"/>
          <p:cNvGraphicFramePr>
            <a:graphicFrameLocks noGrp="1"/>
          </p:cNvGraphicFramePr>
          <p:nvPr>
            <p:ph idx="1"/>
            <p:extLst>
              <p:ext uri="{D42A27DB-BD31-4B8C-83A1-F6EECF244321}">
                <p14:modId xmlns="" xmlns:p14="http://schemas.microsoft.com/office/powerpoint/2010/main" val="2557158599"/>
              </p:ext>
            </p:extLst>
          </p:nvPr>
        </p:nvGraphicFramePr>
        <p:xfrm>
          <a:off x="638175" y="1500174"/>
          <a:ext cx="8347075" cy="4357718"/>
        </p:xfrm>
        <a:graphic>
          <a:graphicData uri="http://schemas.openxmlformats.org/presentationml/2006/ole">
            <p:oleObj spid="_x0000_s89148" name="Worksheet" r:id="rId3" imgW="7477261" imgH="3495539" progId="Excel.Sheet.8">
              <p:embed/>
            </p:oleObj>
          </a:graphicData>
        </a:graphic>
      </p:graphicFrame>
      <p:sp>
        <p:nvSpPr>
          <p:cNvPr id="89090" name="Title 2"/>
          <p:cNvSpPr>
            <a:spLocks noGrp="1"/>
          </p:cNvSpPr>
          <p:nvPr>
            <p:ph type="title"/>
          </p:nvPr>
        </p:nvSpPr>
        <p:spPr>
          <a:xfrm>
            <a:off x="323850" y="188913"/>
            <a:ext cx="8640763" cy="1008062"/>
          </a:xfrm>
        </p:spPr>
        <p:txBody>
          <a:bodyPr/>
          <a:lstStyle/>
          <a:p>
            <a:r>
              <a:rPr lang="et-EE" dirty="0" smtClean="0"/>
              <a:t>OVERVIEW OF THE STUDY RESULTS </a:t>
            </a:r>
            <a:br>
              <a:rPr lang="et-EE" dirty="0" smtClean="0"/>
            </a:br>
            <a:r>
              <a:rPr lang="et-EE" sz="1800" dirty="0" smtClean="0"/>
              <a:t> </a:t>
            </a:r>
            <a:r>
              <a:rPr lang="et-EE" sz="2000" dirty="0" smtClean="0"/>
              <a:t>Training provided by companies today and in 3 to 5 years</a:t>
            </a:r>
            <a:endParaRPr lang="en-US" sz="2000" dirty="0" smtClean="0"/>
          </a:p>
        </p:txBody>
      </p:sp>
      <p:sp>
        <p:nvSpPr>
          <p:cNvPr id="89091"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9092" name="Rectangle 6"/>
          <p:cNvSpPr>
            <a:spLocks noChangeArrowheads="1"/>
          </p:cNvSpPr>
          <p:nvPr/>
        </p:nvSpPr>
        <p:spPr bwMode="auto">
          <a:xfrm>
            <a:off x="357158" y="6000768"/>
            <a:ext cx="8555067" cy="646331"/>
          </a:xfrm>
          <a:prstGeom prst="rect">
            <a:avLst/>
          </a:prstGeom>
          <a:noFill/>
          <a:ln w="9525">
            <a:noFill/>
            <a:miter lim="800000"/>
            <a:headEnd/>
            <a:tailEnd/>
          </a:ln>
        </p:spPr>
        <p:txBody>
          <a:bodyPr wrap="square">
            <a:spAutoFit/>
          </a:bodyPr>
          <a:lstStyle/>
          <a:p>
            <a:pPr algn="just"/>
            <a:r>
              <a:rPr lang="en-US" dirty="0" smtClean="0">
                <a:solidFill>
                  <a:srgbClr val="010163"/>
                </a:solidFill>
              </a:rPr>
              <a:t>Figure 20. Volume of training organized by Estonian and Finnish companies today </a:t>
            </a:r>
            <a:r>
              <a:rPr lang="et-EE" dirty="0" smtClean="0">
                <a:solidFill>
                  <a:srgbClr val="010163"/>
                </a:solidFill>
              </a:rPr>
              <a:t>	   </a:t>
            </a:r>
            <a:r>
              <a:rPr lang="en-US" dirty="0" smtClean="0">
                <a:solidFill>
                  <a:srgbClr val="010163"/>
                </a:solidFill>
              </a:rPr>
              <a:t>and the projected quantity in 3 to 5 years by competences.</a:t>
            </a:r>
            <a:endParaRPr lang="en-US" dirty="0">
              <a:solidFill>
                <a:srgbClr val="010163"/>
              </a:solidFill>
            </a:endParaRPr>
          </a:p>
        </p:txBody>
      </p:sp>
      <p:sp>
        <p:nvSpPr>
          <p:cNvPr id="89093" name="TextBox 12"/>
          <p:cNvSpPr txBox="1">
            <a:spLocks noChangeArrowheads="1"/>
          </p:cNvSpPr>
          <p:nvPr/>
        </p:nvSpPr>
        <p:spPr bwMode="auto">
          <a:xfrm>
            <a:off x="4679950" y="1268413"/>
            <a:ext cx="2232025" cy="366712"/>
          </a:xfrm>
          <a:prstGeom prst="rect">
            <a:avLst/>
          </a:prstGeom>
          <a:noFill/>
          <a:ln w="9525">
            <a:noFill/>
            <a:miter lim="800000"/>
            <a:headEnd/>
            <a:tailEnd/>
          </a:ln>
        </p:spPr>
        <p:txBody>
          <a:bodyPr>
            <a:spAutoFit/>
          </a:bodyPr>
          <a:lstStyle/>
          <a:p>
            <a:r>
              <a:rPr lang="et-EE">
                <a:solidFill>
                  <a:srgbClr val="010163"/>
                </a:solidFill>
              </a:rPr>
              <a:t>competences</a:t>
            </a:r>
            <a:endParaRPr lang="en-US">
              <a:solidFill>
                <a:srgbClr val="010163"/>
              </a:solidFill>
            </a:endParaRPr>
          </a:p>
        </p:txBody>
      </p:sp>
      <p:sp>
        <p:nvSpPr>
          <p:cNvPr id="89094" name="TextBox 13"/>
          <p:cNvSpPr txBox="1">
            <a:spLocks noChangeArrowheads="1"/>
          </p:cNvSpPr>
          <p:nvPr/>
        </p:nvSpPr>
        <p:spPr bwMode="auto">
          <a:xfrm>
            <a:off x="479425" y="5632450"/>
            <a:ext cx="6108700" cy="366713"/>
          </a:xfrm>
          <a:prstGeom prst="rect">
            <a:avLst/>
          </a:prstGeom>
          <a:noFill/>
          <a:ln w="9525">
            <a:noFill/>
            <a:miter lim="800000"/>
            <a:headEnd/>
            <a:tailEnd/>
          </a:ln>
        </p:spPr>
        <p:txBody>
          <a:bodyPr>
            <a:spAutoFit/>
          </a:bodyPr>
          <a:lstStyle/>
          <a:p>
            <a:r>
              <a:rPr lang="en-US" smtClean="0">
                <a:solidFill>
                  <a:srgbClr val="010163"/>
                </a:solidFill>
              </a:rPr>
              <a:t>Volume of training based on the number of mentions</a:t>
            </a:r>
            <a:endParaRPr lang="en-US">
              <a:solidFill>
                <a:srgbClr val="010163"/>
              </a:solidFill>
            </a:endParaRPr>
          </a:p>
        </p:txBody>
      </p:sp>
      <p:sp>
        <p:nvSpPr>
          <p:cNvPr id="89095" name="TextBox 10"/>
          <p:cNvSpPr txBox="1">
            <a:spLocks noChangeArrowheads="1"/>
          </p:cNvSpPr>
          <p:nvPr/>
        </p:nvSpPr>
        <p:spPr bwMode="auto">
          <a:xfrm>
            <a:off x="142844" y="2786058"/>
            <a:ext cx="2088356" cy="1969770"/>
          </a:xfrm>
          <a:prstGeom prst="rect">
            <a:avLst/>
          </a:prstGeom>
          <a:solidFill>
            <a:schemeClr val="bg1"/>
          </a:solidFill>
          <a:ln w="9525">
            <a:solidFill>
              <a:srgbClr val="010163"/>
            </a:solidFill>
            <a:miter lim="800000"/>
            <a:headEnd/>
            <a:tailEnd/>
          </a:ln>
        </p:spPr>
        <p:txBody>
          <a:bodyPr wrap="square">
            <a:spAutoFit/>
          </a:bodyPr>
          <a:lstStyle/>
          <a:p>
            <a:r>
              <a:rPr lang="en-US" sz="1400" smtClean="0">
                <a:solidFill>
                  <a:srgbClr val="010163"/>
                </a:solidFill>
              </a:rPr>
              <a:t>Training volume today:</a:t>
            </a:r>
          </a:p>
          <a:p>
            <a:pPr>
              <a:spcBef>
                <a:spcPts val="300"/>
              </a:spcBef>
            </a:pPr>
            <a:r>
              <a:rPr lang="en-US" sz="1400" smtClean="0">
                <a:solidFill>
                  <a:srgbClr val="010163"/>
                </a:solidFill>
              </a:rPr>
              <a:t>    Personal traits</a:t>
            </a:r>
          </a:p>
          <a:p>
            <a:pPr>
              <a:spcBef>
                <a:spcPts val="300"/>
              </a:spcBef>
            </a:pPr>
            <a:r>
              <a:rPr lang="en-US" sz="1400" smtClean="0">
                <a:solidFill>
                  <a:srgbClr val="010163"/>
                </a:solidFill>
              </a:rPr>
              <a:t>    Mechatronics systems</a:t>
            </a:r>
          </a:p>
          <a:p>
            <a:pPr>
              <a:spcBef>
                <a:spcPts val="300"/>
              </a:spcBef>
            </a:pPr>
            <a:r>
              <a:rPr lang="en-US" sz="1400" smtClean="0">
                <a:solidFill>
                  <a:srgbClr val="010163"/>
                </a:solidFill>
              </a:rPr>
              <a:t>    Mechanics</a:t>
            </a:r>
          </a:p>
          <a:p>
            <a:pPr>
              <a:spcBef>
                <a:spcPts val="300"/>
              </a:spcBef>
            </a:pPr>
            <a:r>
              <a:rPr lang="en-US" sz="1400" smtClean="0">
                <a:solidFill>
                  <a:srgbClr val="010163"/>
                </a:solidFill>
              </a:rPr>
              <a:t>   </a:t>
            </a:r>
          </a:p>
          <a:p>
            <a:r>
              <a:rPr lang="en-US" sz="1400" smtClean="0">
                <a:solidFill>
                  <a:srgbClr val="010163"/>
                </a:solidFill>
              </a:rPr>
              <a:t>    Training volume in </a:t>
            </a:r>
          </a:p>
          <a:p>
            <a:r>
              <a:rPr lang="en-US" sz="1400" smtClean="0">
                <a:solidFill>
                  <a:srgbClr val="010163"/>
                </a:solidFill>
              </a:rPr>
              <a:t>3-5 years</a:t>
            </a:r>
            <a:endParaRPr lang="en-US" sz="1400">
              <a:solidFill>
                <a:srgbClr val="010163"/>
              </a:solidFill>
            </a:endParaRPr>
          </a:p>
        </p:txBody>
      </p:sp>
      <p:sp>
        <p:nvSpPr>
          <p:cNvPr id="89096" name="Rectangle 11"/>
          <p:cNvSpPr>
            <a:spLocks noChangeArrowheads="1"/>
          </p:cNvSpPr>
          <p:nvPr/>
        </p:nvSpPr>
        <p:spPr bwMode="auto">
          <a:xfrm>
            <a:off x="214281" y="3409787"/>
            <a:ext cx="144463" cy="144462"/>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89097" name="Rectangle 14"/>
          <p:cNvSpPr>
            <a:spLocks noChangeArrowheads="1"/>
          </p:cNvSpPr>
          <p:nvPr/>
        </p:nvSpPr>
        <p:spPr bwMode="auto">
          <a:xfrm>
            <a:off x="214279" y="3855520"/>
            <a:ext cx="144463" cy="144462"/>
          </a:xfrm>
          <a:prstGeom prst="rect">
            <a:avLst/>
          </a:prstGeom>
          <a:solidFill>
            <a:srgbClr val="AAE4EC"/>
          </a:solidFill>
          <a:ln w="9525" algn="ctr">
            <a:solidFill>
              <a:srgbClr val="010163"/>
            </a:solidFill>
            <a:round/>
            <a:headEnd/>
            <a:tailEnd/>
          </a:ln>
        </p:spPr>
        <p:txBody>
          <a:bodyPr wrap="none" anchor="ctr"/>
          <a:lstStyle/>
          <a:p>
            <a:endParaRPr lang="en-US">
              <a:solidFill>
                <a:srgbClr val="000000"/>
              </a:solidFill>
            </a:endParaRPr>
          </a:p>
        </p:txBody>
      </p:sp>
      <p:sp>
        <p:nvSpPr>
          <p:cNvPr id="89098" name="Rectangle 15"/>
          <p:cNvSpPr>
            <a:spLocks noChangeArrowheads="1"/>
          </p:cNvSpPr>
          <p:nvPr/>
        </p:nvSpPr>
        <p:spPr bwMode="auto">
          <a:xfrm>
            <a:off x="214281" y="3122449"/>
            <a:ext cx="144463" cy="144463"/>
          </a:xfrm>
          <a:prstGeom prst="rect">
            <a:avLst/>
          </a:prstGeom>
          <a:solidFill>
            <a:srgbClr val="009999"/>
          </a:solidFill>
          <a:ln w="9525" algn="ctr">
            <a:solidFill>
              <a:srgbClr val="010163"/>
            </a:solidFill>
            <a:round/>
            <a:headEnd/>
            <a:tailEnd/>
          </a:ln>
        </p:spPr>
        <p:txBody>
          <a:bodyPr wrap="none" anchor="ctr"/>
          <a:lstStyle/>
          <a:p>
            <a:endParaRPr lang="en-US">
              <a:solidFill>
                <a:srgbClr val="000000"/>
              </a:solidFill>
            </a:endParaRPr>
          </a:p>
        </p:txBody>
      </p:sp>
      <p:sp>
        <p:nvSpPr>
          <p:cNvPr id="89099" name="Rectangle 18"/>
          <p:cNvSpPr>
            <a:spLocks noChangeArrowheads="1"/>
          </p:cNvSpPr>
          <p:nvPr/>
        </p:nvSpPr>
        <p:spPr bwMode="auto">
          <a:xfrm>
            <a:off x="228416" y="4287827"/>
            <a:ext cx="144463" cy="144462"/>
          </a:xfrm>
          <a:prstGeom prst="rect">
            <a:avLst/>
          </a:prstGeom>
          <a:solidFill>
            <a:srgbClr val="333399"/>
          </a:solidFill>
          <a:ln w="9525" algn="ctr">
            <a:noFill/>
            <a:round/>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extLst>
              <p:ext uri="{D42A27DB-BD31-4B8C-83A1-F6EECF244321}">
                <p14:modId xmlns="" xmlns:p14="http://schemas.microsoft.com/office/powerpoint/2010/main" val="2195898099"/>
              </p:ext>
            </p:extLst>
          </p:nvPr>
        </p:nvGraphicFramePr>
        <p:xfrm>
          <a:off x="-223838" y="1643050"/>
          <a:ext cx="9367838" cy="2876550"/>
        </p:xfrm>
        <a:graphic>
          <a:graphicData uri="http://schemas.openxmlformats.org/presentationml/2006/ole">
            <p:oleObj spid="_x0000_s90172" name="Worksheet" r:id="rId3" imgW="7629525" imgH="2343150" progId="Excel.Sheet.8">
              <p:embed/>
            </p:oleObj>
          </a:graphicData>
        </a:graphic>
      </p:graphicFrame>
      <p:sp>
        <p:nvSpPr>
          <p:cNvPr id="90114" name="Title 2"/>
          <p:cNvSpPr>
            <a:spLocks noGrp="1"/>
          </p:cNvSpPr>
          <p:nvPr>
            <p:ph type="title"/>
          </p:nvPr>
        </p:nvSpPr>
        <p:spPr>
          <a:xfrm>
            <a:off x="323850" y="115888"/>
            <a:ext cx="7993063" cy="1152525"/>
          </a:xfrm>
        </p:spPr>
        <p:txBody>
          <a:bodyPr/>
          <a:lstStyle/>
          <a:p>
            <a:r>
              <a:rPr lang="et-EE" dirty="0" smtClean="0"/>
              <a:t>OVERVIEW OF THE STUDY RESULTS </a:t>
            </a:r>
            <a:br>
              <a:rPr lang="et-EE" dirty="0" smtClean="0"/>
            </a:br>
            <a:r>
              <a:rPr lang="et-EE" sz="2000" dirty="0" smtClean="0"/>
              <a:t>Volume of training today and in 3 to 5 years </a:t>
            </a:r>
          </a:p>
        </p:txBody>
      </p:sp>
      <p:sp>
        <p:nvSpPr>
          <p:cNvPr id="90115" name="Rectangle 5"/>
          <p:cNvSpPr>
            <a:spLocks noChangeArrowheads="1"/>
          </p:cNvSpPr>
          <p:nvPr/>
        </p:nvSpPr>
        <p:spPr bwMode="auto">
          <a:xfrm>
            <a:off x="357158" y="1268413"/>
            <a:ext cx="8555067" cy="3160719"/>
          </a:xfrm>
          <a:prstGeom prst="rect">
            <a:avLst/>
          </a:prstGeom>
          <a:noFill/>
          <a:ln w="9525" algn="ctr">
            <a:solidFill>
              <a:srgbClr val="010163"/>
            </a:solidFill>
            <a:round/>
            <a:headEnd/>
            <a:tailEnd/>
          </a:ln>
        </p:spPr>
        <p:txBody>
          <a:bodyPr wrap="none" anchor="ctr"/>
          <a:lstStyle/>
          <a:p>
            <a:endParaRPr lang="et-EE"/>
          </a:p>
        </p:txBody>
      </p:sp>
      <p:sp>
        <p:nvSpPr>
          <p:cNvPr id="90116" name="Rectangle 6"/>
          <p:cNvSpPr>
            <a:spLocks noChangeArrowheads="1"/>
          </p:cNvSpPr>
          <p:nvPr/>
        </p:nvSpPr>
        <p:spPr bwMode="auto">
          <a:xfrm>
            <a:off x="285720" y="4500570"/>
            <a:ext cx="8658226" cy="677108"/>
          </a:xfrm>
          <a:prstGeom prst="rect">
            <a:avLst/>
          </a:prstGeom>
          <a:noFill/>
          <a:ln w="9525">
            <a:noFill/>
            <a:miter lim="800000"/>
            <a:headEnd/>
            <a:tailEnd/>
          </a:ln>
        </p:spPr>
        <p:txBody>
          <a:bodyPr wrap="square">
            <a:spAutoFit/>
          </a:bodyPr>
          <a:lstStyle/>
          <a:p>
            <a:pPr algn="just"/>
            <a:r>
              <a:rPr lang="en-US" sz="2000" dirty="0" smtClean="0">
                <a:solidFill>
                  <a:srgbClr val="010163"/>
                </a:solidFill>
              </a:rPr>
              <a:t>F</a:t>
            </a:r>
            <a:r>
              <a:rPr lang="en-US" dirty="0" smtClean="0">
                <a:solidFill>
                  <a:srgbClr val="010163"/>
                </a:solidFill>
              </a:rPr>
              <a:t>igure 21. Volume of training organized by Estonian and Finnish companies and educational institutions today and the projections for 3 to 5 years from now. </a:t>
            </a:r>
            <a:endParaRPr lang="en-US" dirty="0">
              <a:solidFill>
                <a:srgbClr val="010163"/>
              </a:solidFill>
            </a:endParaRPr>
          </a:p>
        </p:txBody>
      </p:sp>
      <p:sp>
        <p:nvSpPr>
          <p:cNvPr id="90117" name="TextBox 7"/>
          <p:cNvSpPr txBox="1">
            <a:spLocks noChangeArrowheads="1"/>
          </p:cNvSpPr>
          <p:nvPr/>
        </p:nvSpPr>
        <p:spPr bwMode="auto">
          <a:xfrm>
            <a:off x="285720" y="5429264"/>
            <a:ext cx="8588375" cy="1107996"/>
          </a:xfrm>
          <a:prstGeom prst="rect">
            <a:avLst/>
          </a:prstGeom>
          <a:noFill/>
          <a:ln w="9525">
            <a:noFill/>
            <a:miter lim="800000"/>
            <a:headEnd/>
            <a:tailEnd/>
          </a:ln>
        </p:spPr>
        <p:txBody>
          <a:bodyPr>
            <a:spAutoFit/>
          </a:bodyPr>
          <a:lstStyle/>
          <a:p>
            <a:pPr algn="just"/>
            <a:r>
              <a:rPr lang="en-US" sz="2200" dirty="0" smtClean="0">
                <a:solidFill>
                  <a:srgbClr val="010163"/>
                </a:solidFill>
              </a:rPr>
              <a:t>Estonian and Finnish companies forecast a 31% decrease in the in-house training of employees in 3 to 5 years and a 52% increase in the training available from educational institutions.  </a:t>
            </a:r>
            <a:endParaRPr lang="en-US" sz="2200" dirty="0">
              <a:solidFill>
                <a:srgbClr val="010163"/>
              </a:solidFill>
            </a:endParaRPr>
          </a:p>
        </p:txBody>
      </p:sp>
      <p:cxnSp>
        <p:nvCxnSpPr>
          <p:cNvPr id="90118" name="Straight Connector 9"/>
          <p:cNvCxnSpPr>
            <a:cxnSpLocks noChangeShapeType="1"/>
          </p:cNvCxnSpPr>
          <p:nvPr/>
        </p:nvCxnSpPr>
        <p:spPr bwMode="auto">
          <a:xfrm>
            <a:off x="2714612" y="2571744"/>
            <a:ext cx="1928813" cy="357187"/>
          </a:xfrm>
          <a:prstGeom prst="line">
            <a:avLst/>
          </a:prstGeom>
          <a:noFill/>
          <a:ln w="38100" algn="ctr">
            <a:solidFill>
              <a:schemeClr val="accent1"/>
            </a:solidFill>
            <a:round/>
            <a:headEnd/>
            <a:tailEnd type="arrow" w="med" len="med"/>
          </a:ln>
        </p:spPr>
      </p:cxnSp>
      <p:sp>
        <p:nvSpPr>
          <p:cNvPr id="90119" name="TextBox 12"/>
          <p:cNvSpPr txBox="1">
            <a:spLocks noChangeArrowheads="1"/>
          </p:cNvSpPr>
          <p:nvPr/>
        </p:nvSpPr>
        <p:spPr bwMode="auto">
          <a:xfrm>
            <a:off x="4429124" y="2571744"/>
            <a:ext cx="792162" cy="369888"/>
          </a:xfrm>
          <a:prstGeom prst="rect">
            <a:avLst/>
          </a:prstGeom>
          <a:noFill/>
          <a:ln w="9525">
            <a:noFill/>
            <a:miter lim="800000"/>
            <a:headEnd/>
            <a:tailEnd/>
          </a:ln>
        </p:spPr>
        <p:txBody>
          <a:bodyPr>
            <a:spAutoFit/>
          </a:bodyPr>
          <a:lstStyle/>
          <a:p>
            <a:r>
              <a:rPr lang="et-EE" b="1" dirty="0">
                <a:solidFill>
                  <a:schemeClr val="accent1"/>
                </a:solidFill>
              </a:rPr>
              <a:t>-31%</a:t>
            </a:r>
            <a:endParaRPr lang="en-US" b="1" dirty="0">
              <a:solidFill>
                <a:schemeClr val="accent1"/>
              </a:solidFill>
            </a:endParaRPr>
          </a:p>
        </p:txBody>
      </p:sp>
      <p:cxnSp>
        <p:nvCxnSpPr>
          <p:cNvPr id="90120" name="Straight Connector 13"/>
          <p:cNvCxnSpPr>
            <a:cxnSpLocks noChangeShapeType="1"/>
          </p:cNvCxnSpPr>
          <p:nvPr/>
        </p:nvCxnSpPr>
        <p:spPr bwMode="auto">
          <a:xfrm flipV="1">
            <a:off x="3292223" y="2298690"/>
            <a:ext cx="1944687" cy="571500"/>
          </a:xfrm>
          <a:prstGeom prst="line">
            <a:avLst/>
          </a:prstGeom>
          <a:noFill/>
          <a:ln w="38100" algn="ctr">
            <a:solidFill>
              <a:srgbClr val="333399"/>
            </a:solidFill>
            <a:round/>
            <a:headEnd/>
            <a:tailEnd type="arrow" w="med" len="med"/>
          </a:ln>
        </p:spPr>
      </p:cxnSp>
      <p:sp>
        <p:nvSpPr>
          <p:cNvPr id="90121" name="TextBox 16"/>
          <p:cNvSpPr txBox="1">
            <a:spLocks noChangeArrowheads="1"/>
          </p:cNvSpPr>
          <p:nvPr/>
        </p:nvSpPr>
        <p:spPr bwMode="auto">
          <a:xfrm>
            <a:off x="5214942" y="2071678"/>
            <a:ext cx="792162" cy="369887"/>
          </a:xfrm>
          <a:prstGeom prst="rect">
            <a:avLst/>
          </a:prstGeom>
          <a:noFill/>
          <a:ln w="9525">
            <a:noFill/>
            <a:miter lim="800000"/>
            <a:headEnd/>
            <a:tailEnd/>
          </a:ln>
        </p:spPr>
        <p:txBody>
          <a:bodyPr>
            <a:spAutoFit/>
          </a:bodyPr>
          <a:lstStyle/>
          <a:p>
            <a:r>
              <a:rPr lang="et-EE" b="1" dirty="0">
                <a:solidFill>
                  <a:srgbClr val="6161A3"/>
                </a:solidFill>
              </a:rPr>
              <a:t>+52%</a:t>
            </a:r>
            <a:endParaRPr lang="en-US" b="1" dirty="0">
              <a:solidFill>
                <a:srgbClr val="6161A3"/>
              </a:solidFill>
            </a:endParaRPr>
          </a:p>
        </p:txBody>
      </p:sp>
      <p:sp>
        <p:nvSpPr>
          <p:cNvPr id="90122" name="TextBox 17"/>
          <p:cNvSpPr txBox="1">
            <a:spLocks noChangeArrowheads="1"/>
          </p:cNvSpPr>
          <p:nvPr/>
        </p:nvSpPr>
        <p:spPr bwMode="auto">
          <a:xfrm>
            <a:off x="468313" y="1268413"/>
            <a:ext cx="1223962" cy="641350"/>
          </a:xfrm>
          <a:prstGeom prst="rect">
            <a:avLst/>
          </a:prstGeom>
          <a:noFill/>
          <a:ln w="9525">
            <a:noFill/>
            <a:miter lim="800000"/>
            <a:headEnd/>
            <a:tailEnd/>
          </a:ln>
        </p:spPr>
        <p:txBody>
          <a:bodyPr>
            <a:spAutoFit/>
          </a:bodyPr>
          <a:lstStyle/>
          <a:p>
            <a:r>
              <a:rPr lang="et-EE">
                <a:solidFill>
                  <a:srgbClr val="010163"/>
                </a:solidFill>
              </a:rPr>
              <a:t>Training volume</a:t>
            </a:r>
            <a:endParaRPr lang="en-US">
              <a:solidFill>
                <a:srgbClr val="010163"/>
              </a:solidFill>
            </a:endParaRPr>
          </a:p>
        </p:txBody>
      </p:sp>
      <p:cxnSp>
        <p:nvCxnSpPr>
          <p:cNvPr id="90123" name="Straight Arrow Connector 15"/>
          <p:cNvCxnSpPr>
            <a:cxnSpLocks noChangeShapeType="1"/>
          </p:cNvCxnSpPr>
          <p:nvPr/>
        </p:nvCxnSpPr>
        <p:spPr bwMode="auto">
          <a:xfrm>
            <a:off x="4929188" y="2000250"/>
            <a:ext cx="914400" cy="914400"/>
          </a:xfrm>
          <a:prstGeom prst="straightConnector1">
            <a:avLst/>
          </a:prstGeom>
          <a:noFill/>
          <a:ln w="9525" algn="ctr">
            <a:noFill/>
            <a:round/>
            <a:headEnd/>
            <a:tailEnd type="arrow" w="med" len="med"/>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t-EE" smtClean="0"/>
              <a:t>OVERVIEW OF THE STUDY RESULTS </a:t>
            </a:r>
            <a:r>
              <a:rPr lang="en-US" smtClean="0"/>
              <a:t/>
            </a:r>
            <a:br>
              <a:rPr lang="en-US" smtClean="0"/>
            </a:br>
            <a:r>
              <a:rPr lang="et-EE" sz="2000" smtClean="0"/>
              <a:t>Training needs</a:t>
            </a:r>
          </a:p>
        </p:txBody>
      </p:sp>
      <p:sp>
        <p:nvSpPr>
          <p:cNvPr id="104450" name="Rectangle 3"/>
          <p:cNvSpPr>
            <a:spLocks noGrp="1" noChangeArrowheads="1"/>
          </p:cNvSpPr>
          <p:nvPr>
            <p:ph idx="1"/>
          </p:nvPr>
        </p:nvSpPr>
        <p:spPr>
          <a:xfrm>
            <a:off x="314325" y="1412875"/>
            <a:ext cx="8506147" cy="4713288"/>
          </a:xfrm>
        </p:spPr>
        <p:txBody>
          <a:bodyPr/>
          <a:lstStyle/>
          <a:p>
            <a:pPr marL="0" indent="0" algn="just">
              <a:spcBef>
                <a:spcPct val="0"/>
              </a:spcBef>
              <a:buFontTx/>
              <a:buNone/>
            </a:pPr>
            <a:r>
              <a:rPr lang="en-US" sz="2200" dirty="0" smtClean="0"/>
              <a:t>The Estonian and Finnish companies need additional training primarily in the following competences (see figure 22, pg. 47, ANNEX 1):</a:t>
            </a:r>
          </a:p>
          <a:p>
            <a:pPr algn="just">
              <a:spcBef>
                <a:spcPct val="0"/>
              </a:spcBef>
              <a:buFontTx/>
              <a:buNone/>
            </a:pPr>
            <a:r>
              <a:rPr lang="en-US" sz="1200" dirty="0" smtClean="0"/>
              <a:t> </a:t>
            </a:r>
            <a:r>
              <a:rPr lang="et-EE" sz="1200" dirty="0" smtClean="0"/>
              <a:t> </a:t>
            </a:r>
            <a:endParaRPr lang="en-US" sz="1200" dirty="0" smtClean="0"/>
          </a:p>
          <a:p>
            <a:pPr algn="just">
              <a:spcBef>
                <a:spcPct val="0"/>
              </a:spcBef>
            </a:pPr>
            <a:r>
              <a:rPr lang="en-US" sz="2200" dirty="0" smtClean="0"/>
              <a:t>Teamwork (personal trait)</a:t>
            </a:r>
          </a:p>
          <a:p>
            <a:pPr algn="just">
              <a:spcBef>
                <a:spcPct val="0"/>
              </a:spcBef>
            </a:pPr>
            <a:r>
              <a:rPr lang="en-US" sz="2200" dirty="0" smtClean="0"/>
              <a:t>English language (personal trait)</a:t>
            </a:r>
          </a:p>
          <a:p>
            <a:pPr algn="just">
              <a:spcBef>
                <a:spcPct val="0"/>
              </a:spcBef>
            </a:pPr>
            <a:r>
              <a:rPr lang="en-US" sz="2200" dirty="0" smtClean="0"/>
              <a:t>Management skills (personal trait)</a:t>
            </a:r>
          </a:p>
          <a:p>
            <a:pPr algn="just">
              <a:spcBef>
                <a:spcPct val="0"/>
              </a:spcBef>
            </a:pPr>
            <a:r>
              <a:rPr lang="en-US" sz="2200" dirty="0" smtClean="0"/>
              <a:t>Ability to make independent analyses and decisions (personal trait)</a:t>
            </a:r>
          </a:p>
          <a:p>
            <a:pPr algn="just">
              <a:spcBef>
                <a:spcPct val="0"/>
              </a:spcBef>
            </a:pPr>
            <a:r>
              <a:rPr lang="en-US" sz="2200" dirty="0" smtClean="0"/>
              <a:t>Using and compiling documentation (</a:t>
            </a:r>
            <a:r>
              <a:rPr lang="en-US" sz="2200" dirty="0" err="1" smtClean="0"/>
              <a:t>electromech</a:t>
            </a:r>
            <a:r>
              <a:rPr lang="en-US" sz="2200" dirty="0" smtClean="0"/>
              <a:t>.)</a:t>
            </a:r>
          </a:p>
          <a:p>
            <a:pPr algn="just">
              <a:spcBef>
                <a:spcPct val="0"/>
              </a:spcBef>
            </a:pPr>
            <a:r>
              <a:rPr lang="en-US" sz="2200" dirty="0" smtClean="0"/>
              <a:t>Identifying and eliminating operational problems (</a:t>
            </a:r>
            <a:r>
              <a:rPr lang="en-US" sz="2200" dirty="0" err="1" smtClean="0"/>
              <a:t>electromech</a:t>
            </a:r>
            <a:r>
              <a:rPr lang="en-US" sz="2200" dirty="0" smtClean="0"/>
              <a:t>.)</a:t>
            </a:r>
          </a:p>
          <a:p>
            <a:pPr algn="just">
              <a:spcBef>
                <a:spcPct val="0"/>
              </a:spcBef>
            </a:pPr>
            <a:r>
              <a:rPr lang="en-US" sz="2200" dirty="0" smtClean="0"/>
              <a:t>Selecting electromechanical components (</a:t>
            </a:r>
            <a:r>
              <a:rPr lang="en-US" sz="2200" dirty="0" err="1" smtClean="0"/>
              <a:t>electromech</a:t>
            </a:r>
            <a:r>
              <a:rPr lang="en-US" sz="2200" dirty="0" smtClean="0"/>
              <a:t>.)</a:t>
            </a:r>
          </a:p>
          <a:p>
            <a:pPr algn="just">
              <a:spcBef>
                <a:spcPct val="0"/>
              </a:spcBef>
            </a:pPr>
            <a:r>
              <a:rPr lang="en-US" sz="2200" dirty="0" smtClean="0"/>
              <a:t>Finnish language (personal trait)</a:t>
            </a:r>
          </a:p>
          <a:p>
            <a:pPr algn="just">
              <a:spcBef>
                <a:spcPct val="0"/>
              </a:spcBef>
            </a:pPr>
            <a:r>
              <a:rPr lang="en-US" sz="2200" dirty="0" smtClean="0"/>
              <a:t>Designing systems (mechanics)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1" name="Content Placeholder 3"/>
          <p:cNvGraphicFramePr>
            <a:graphicFrameLocks noGrp="1"/>
          </p:cNvGraphicFramePr>
          <p:nvPr>
            <p:ph idx="1"/>
            <p:extLst>
              <p:ext uri="{D42A27DB-BD31-4B8C-83A1-F6EECF244321}">
                <p14:modId xmlns="" xmlns:p14="http://schemas.microsoft.com/office/powerpoint/2010/main" val="460241189"/>
              </p:ext>
            </p:extLst>
          </p:nvPr>
        </p:nvGraphicFramePr>
        <p:xfrm>
          <a:off x="428596" y="1643050"/>
          <a:ext cx="8451850" cy="4132263"/>
        </p:xfrm>
        <a:graphic>
          <a:graphicData uri="http://schemas.openxmlformats.org/presentationml/2006/ole">
            <p:oleObj spid="_x0000_s92219" name="Worksheet" r:id="rId3" imgW="9391528" imgH="4591114" progId="Excel.Sheet.8">
              <p:embed/>
            </p:oleObj>
          </a:graphicData>
        </a:graphic>
      </p:graphicFrame>
      <p:sp>
        <p:nvSpPr>
          <p:cNvPr id="92162" name="Title 2"/>
          <p:cNvSpPr>
            <a:spLocks noGrp="1"/>
          </p:cNvSpPr>
          <p:nvPr>
            <p:ph type="title"/>
          </p:nvPr>
        </p:nvSpPr>
        <p:spPr>
          <a:xfrm>
            <a:off x="323850" y="188913"/>
            <a:ext cx="8640763" cy="1008062"/>
          </a:xfrm>
        </p:spPr>
        <p:txBody>
          <a:bodyPr/>
          <a:lstStyle/>
          <a:p>
            <a:r>
              <a:rPr lang="et-EE" smtClean="0"/>
              <a:t>OVERVIEW OF THE STUDY RESULTS </a:t>
            </a:r>
            <a:r>
              <a:rPr lang="en-US" smtClean="0"/>
              <a:t/>
            </a:r>
            <a:br>
              <a:rPr lang="en-US" smtClean="0"/>
            </a:br>
            <a:r>
              <a:rPr lang="et-EE" sz="2000" smtClean="0"/>
              <a:t>Training needs</a:t>
            </a:r>
          </a:p>
        </p:txBody>
      </p:sp>
      <p:sp>
        <p:nvSpPr>
          <p:cNvPr id="92163"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92164" name="Rectangle 6"/>
          <p:cNvSpPr>
            <a:spLocks noChangeArrowheads="1"/>
          </p:cNvSpPr>
          <p:nvPr/>
        </p:nvSpPr>
        <p:spPr bwMode="auto">
          <a:xfrm>
            <a:off x="428596" y="5934075"/>
            <a:ext cx="8483629" cy="646331"/>
          </a:xfrm>
          <a:prstGeom prst="rect">
            <a:avLst/>
          </a:prstGeom>
          <a:noFill/>
          <a:ln w="9525">
            <a:noFill/>
            <a:miter lim="800000"/>
            <a:headEnd/>
            <a:tailEnd/>
          </a:ln>
        </p:spPr>
        <p:txBody>
          <a:bodyPr wrap="square">
            <a:spAutoFit/>
          </a:bodyPr>
          <a:lstStyle/>
          <a:p>
            <a:pPr algn="just"/>
            <a:r>
              <a:rPr lang="en-US" dirty="0" smtClean="0">
                <a:solidFill>
                  <a:srgbClr val="010163"/>
                </a:solidFill>
              </a:rPr>
              <a:t>Figure 22. The competences for which training </a:t>
            </a:r>
            <a:r>
              <a:rPr lang="et-EE" dirty="0" smtClean="0">
                <a:solidFill>
                  <a:srgbClr val="010163"/>
                </a:solidFill>
              </a:rPr>
              <a:t>is</a:t>
            </a:r>
            <a:r>
              <a:rPr lang="en-US" dirty="0" smtClean="0">
                <a:solidFill>
                  <a:srgbClr val="010163"/>
                </a:solidFill>
              </a:rPr>
              <a:t> needed </a:t>
            </a:r>
            <a:r>
              <a:rPr lang="et-EE" dirty="0" smtClean="0">
                <a:solidFill>
                  <a:srgbClr val="010163"/>
                </a:solidFill>
              </a:rPr>
              <a:t>the most today </a:t>
            </a:r>
            <a:r>
              <a:rPr lang="en-US" dirty="0" smtClean="0">
                <a:solidFill>
                  <a:srgbClr val="010163"/>
                </a:solidFill>
              </a:rPr>
              <a:t>in Estonian and Finnish companies ranked by the needs of the Estonian companies</a:t>
            </a:r>
            <a:r>
              <a:rPr lang="et-EE" dirty="0" smtClean="0">
                <a:solidFill>
                  <a:srgbClr val="010163"/>
                </a:solidFill>
              </a:rPr>
              <a:t>.</a:t>
            </a:r>
            <a:endParaRPr lang="en-US" dirty="0">
              <a:solidFill>
                <a:srgbClr val="010163"/>
              </a:solidFill>
            </a:endParaRPr>
          </a:p>
        </p:txBody>
      </p:sp>
      <p:sp>
        <p:nvSpPr>
          <p:cNvPr id="92165" name="TextBox 12"/>
          <p:cNvSpPr txBox="1">
            <a:spLocks noChangeArrowheads="1"/>
          </p:cNvSpPr>
          <p:nvPr/>
        </p:nvSpPr>
        <p:spPr bwMode="auto">
          <a:xfrm>
            <a:off x="4429124" y="1428736"/>
            <a:ext cx="2232025" cy="366712"/>
          </a:xfrm>
          <a:prstGeom prst="rect">
            <a:avLst/>
          </a:prstGeom>
          <a:noFill/>
          <a:ln w="9525">
            <a:noFill/>
            <a:miter lim="800000"/>
            <a:headEnd/>
            <a:tailEnd/>
          </a:ln>
        </p:spPr>
        <p:txBody>
          <a:bodyPr>
            <a:spAutoFit/>
          </a:bodyPr>
          <a:lstStyle/>
          <a:p>
            <a:r>
              <a:rPr lang="et-EE" dirty="0">
                <a:solidFill>
                  <a:srgbClr val="010163"/>
                </a:solidFill>
              </a:rPr>
              <a:t>competences</a:t>
            </a:r>
            <a:endParaRPr lang="en-US" dirty="0">
              <a:solidFill>
                <a:srgbClr val="010163"/>
              </a:solidFill>
            </a:endParaRPr>
          </a:p>
        </p:txBody>
      </p:sp>
      <p:sp>
        <p:nvSpPr>
          <p:cNvPr id="92166" name="TextBox 13"/>
          <p:cNvSpPr txBox="1">
            <a:spLocks noChangeArrowheads="1"/>
          </p:cNvSpPr>
          <p:nvPr/>
        </p:nvSpPr>
        <p:spPr bwMode="auto">
          <a:xfrm>
            <a:off x="479425" y="5449093"/>
            <a:ext cx="6253163" cy="366713"/>
          </a:xfrm>
          <a:prstGeom prst="rect">
            <a:avLst/>
          </a:prstGeom>
          <a:noFill/>
          <a:ln w="9525">
            <a:noFill/>
            <a:miter lim="800000"/>
            <a:headEnd/>
            <a:tailEnd/>
          </a:ln>
        </p:spPr>
        <p:txBody>
          <a:bodyPr>
            <a:spAutoFit/>
          </a:bodyPr>
          <a:lstStyle/>
          <a:p>
            <a:r>
              <a:rPr lang="en-US" smtClean="0">
                <a:solidFill>
                  <a:srgbClr val="010163"/>
                </a:solidFill>
              </a:rPr>
              <a:t>Volume of training based on the number of mentions</a:t>
            </a:r>
            <a:endParaRPr lang="en-US">
              <a:solidFill>
                <a:srgbClr val="010163"/>
              </a:solidFill>
            </a:endParaRPr>
          </a:p>
        </p:txBody>
      </p:sp>
      <p:sp>
        <p:nvSpPr>
          <p:cNvPr id="92167" name="TextBox 10"/>
          <p:cNvSpPr txBox="1">
            <a:spLocks noChangeArrowheads="1"/>
          </p:cNvSpPr>
          <p:nvPr/>
        </p:nvSpPr>
        <p:spPr bwMode="auto">
          <a:xfrm>
            <a:off x="539750" y="3284538"/>
            <a:ext cx="1936750" cy="777875"/>
          </a:xfrm>
          <a:prstGeom prst="rect">
            <a:avLst/>
          </a:prstGeom>
          <a:solidFill>
            <a:schemeClr val="bg1"/>
          </a:solidFill>
          <a:ln w="9525">
            <a:solidFill>
              <a:srgbClr val="010163"/>
            </a:solidFill>
            <a:miter lim="800000"/>
            <a:headEnd/>
            <a:tailEnd/>
          </a:ln>
        </p:spPr>
        <p:txBody>
          <a:bodyPr>
            <a:spAutoFit/>
          </a:bodyPr>
          <a:lstStyle/>
          <a:p>
            <a:r>
              <a:rPr lang="et-EE" sz="1400">
                <a:solidFill>
                  <a:srgbClr val="010163"/>
                </a:solidFill>
              </a:rPr>
              <a:t>    Estonia</a:t>
            </a:r>
          </a:p>
          <a:p>
            <a:pPr>
              <a:spcBef>
                <a:spcPts val="300"/>
              </a:spcBef>
            </a:pPr>
            <a:r>
              <a:rPr lang="et-EE" sz="1400">
                <a:solidFill>
                  <a:srgbClr val="010163"/>
                </a:solidFill>
              </a:rPr>
              <a:t>   </a:t>
            </a:r>
          </a:p>
          <a:p>
            <a:r>
              <a:rPr lang="et-EE" sz="1400">
                <a:solidFill>
                  <a:srgbClr val="010163"/>
                </a:solidFill>
              </a:rPr>
              <a:t>    Finland</a:t>
            </a:r>
          </a:p>
        </p:txBody>
      </p:sp>
      <p:sp>
        <p:nvSpPr>
          <p:cNvPr id="92168" name="Rectangle 11"/>
          <p:cNvSpPr>
            <a:spLocks noChangeArrowheads="1"/>
          </p:cNvSpPr>
          <p:nvPr/>
        </p:nvSpPr>
        <p:spPr bwMode="auto">
          <a:xfrm>
            <a:off x="611188" y="3357563"/>
            <a:ext cx="144462" cy="142875"/>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92169" name="Rectangle 18"/>
          <p:cNvSpPr>
            <a:spLocks noChangeArrowheads="1"/>
          </p:cNvSpPr>
          <p:nvPr/>
        </p:nvSpPr>
        <p:spPr bwMode="auto">
          <a:xfrm>
            <a:off x="611188" y="3789363"/>
            <a:ext cx="144462" cy="144462"/>
          </a:xfrm>
          <a:prstGeom prst="rect">
            <a:avLst/>
          </a:prstGeom>
          <a:solidFill>
            <a:srgbClr val="6161A3"/>
          </a:solidFill>
          <a:ln w="9525" algn="ctr">
            <a:noFill/>
            <a:round/>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1"/>
          <p:cNvSpPr>
            <a:spLocks noGrp="1"/>
          </p:cNvSpPr>
          <p:nvPr>
            <p:ph idx="1"/>
          </p:nvPr>
        </p:nvSpPr>
        <p:spPr>
          <a:xfrm>
            <a:off x="323850" y="1412875"/>
            <a:ext cx="8578850" cy="4713288"/>
          </a:xfrm>
        </p:spPr>
        <p:txBody>
          <a:bodyPr/>
          <a:lstStyle/>
          <a:p>
            <a:pPr marL="0" indent="0" algn="just">
              <a:spcBef>
                <a:spcPct val="0"/>
              </a:spcBef>
              <a:buFontTx/>
              <a:buNone/>
            </a:pPr>
            <a:r>
              <a:rPr lang="en-US" dirty="0" smtClean="0"/>
              <a:t>The following chart (see figure 22, pg. 49) shows:</a:t>
            </a:r>
          </a:p>
          <a:p>
            <a:pPr algn="just">
              <a:spcBef>
                <a:spcPct val="0"/>
              </a:spcBef>
            </a:pPr>
            <a:r>
              <a:rPr lang="en-US" dirty="0" smtClean="0"/>
              <a:t>13 competences for which the Estonian and Finnish companies indicated 10 or more time</a:t>
            </a:r>
            <a:r>
              <a:rPr lang="et-EE" dirty="0" smtClean="0"/>
              <a:t>s</a:t>
            </a:r>
            <a:r>
              <a:rPr lang="en-US" dirty="0" smtClean="0"/>
              <a:t> </a:t>
            </a:r>
            <a:r>
              <a:rPr lang="et-EE" dirty="0" smtClean="0"/>
              <a:t>the need of </a:t>
            </a:r>
            <a:r>
              <a:rPr lang="en-US" dirty="0" smtClean="0"/>
              <a:t>in-service training and  </a:t>
            </a:r>
          </a:p>
          <a:p>
            <a:pPr algn="just">
              <a:spcBef>
                <a:spcPct val="0"/>
              </a:spcBef>
            </a:pPr>
            <a:r>
              <a:rPr lang="en-US" dirty="0" smtClean="0"/>
              <a:t>the corresponding training possibilities at the Tallinn University of Technology (TUT) and the Tallinn Industrial Education Centre (TIEC).  </a:t>
            </a:r>
          </a:p>
          <a:p>
            <a:pPr marL="0" indent="0" algn="just">
              <a:spcBef>
                <a:spcPct val="0"/>
              </a:spcBef>
              <a:buFontTx/>
              <a:buNone/>
            </a:pPr>
            <a:endParaRPr lang="et-EE" dirty="0" smtClean="0"/>
          </a:p>
          <a:p>
            <a:pPr marL="0" indent="0" algn="just">
              <a:spcBef>
                <a:spcPct val="0"/>
              </a:spcBef>
              <a:buFontTx/>
              <a:buNone/>
            </a:pPr>
            <a:r>
              <a:rPr lang="en-US" dirty="0" err="1" smtClean="0"/>
              <a:t>Labelling</a:t>
            </a:r>
            <a:r>
              <a:rPr lang="en-US" dirty="0" smtClean="0"/>
              <a:t> on the chart: </a:t>
            </a:r>
          </a:p>
          <a:p>
            <a:pPr marL="0" indent="0" algn="just">
              <a:spcBef>
                <a:spcPct val="0"/>
              </a:spcBef>
              <a:buFontTx/>
              <a:buNone/>
            </a:pPr>
            <a:r>
              <a:rPr lang="en-US" dirty="0" smtClean="0"/>
              <a:t>Green – intensive studies </a:t>
            </a:r>
          </a:p>
          <a:p>
            <a:pPr marL="0" indent="0" algn="just">
              <a:spcBef>
                <a:spcPct val="0"/>
              </a:spcBef>
              <a:buFontTx/>
              <a:buNone/>
            </a:pPr>
            <a:r>
              <a:rPr lang="en-US" dirty="0" smtClean="0"/>
              <a:t>Yellow – introductory studies</a:t>
            </a:r>
          </a:p>
          <a:p>
            <a:pPr marL="0" indent="0" algn="just">
              <a:spcBef>
                <a:spcPct val="0"/>
              </a:spcBef>
              <a:buFontTx/>
              <a:buNone/>
            </a:pPr>
            <a:r>
              <a:rPr lang="en-US" dirty="0" smtClean="0"/>
              <a:t>K – Knowledge </a:t>
            </a:r>
          </a:p>
          <a:p>
            <a:pPr marL="0" indent="0" algn="just">
              <a:spcBef>
                <a:spcPct val="0"/>
              </a:spcBef>
              <a:buFontTx/>
              <a:buNone/>
            </a:pPr>
            <a:r>
              <a:rPr lang="en-US" dirty="0" smtClean="0"/>
              <a:t>S – Skills </a:t>
            </a:r>
          </a:p>
          <a:p>
            <a:pPr marL="0" indent="0" algn="just">
              <a:spcBef>
                <a:spcPct val="0"/>
              </a:spcBef>
              <a:buFontTx/>
              <a:buNone/>
            </a:pPr>
            <a:r>
              <a:rPr lang="en-US" dirty="0" smtClean="0"/>
              <a:t>T – Technology </a:t>
            </a:r>
          </a:p>
          <a:p>
            <a:pPr marL="0" indent="0" algn="just">
              <a:spcBef>
                <a:spcPct val="0"/>
              </a:spcBef>
              <a:buFontTx/>
              <a:buNone/>
            </a:pPr>
            <a:endParaRPr lang="en-US" dirty="0" smtClean="0"/>
          </a:p>
        </p:txBody>
      </p:sp>
      <p:sp>
        <p:nvSpPr>
          <p:cNvPr id="106498"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Training needs and supply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94" name="Title 2"/>
          <p:cNvSpPr>
            <a:spLocks noGrp="1"/>
          </p:cNvSpPr>
          <p:nvPr>
            <p:ph type="title"/>
          </p:nvPr>
        </p:nvSpPr>
        <p:spPr/>
        <p:txBody>
          <a:bodyPr/>
          <a:lstStyle/>
          <a:p>
            <a:r>
              <a:rPr lang="et-EE" dirty="0" smtClean="0"/>
              <a:t>OVERVIEW OF THE STUDY RESULTS </a:t>
            </a:r>
            <a:r>
              <a:rPr lang="fi-FI" dirty="0" smtClean="0"/>
              <a:t/>
            </a:r>
            <a:br>
              <a:rPr lang="fi-FI" dirty="0" smtClean="0"/>
            </a:br>
            <a:r>
              <a:rPr lang="et-EE" sz="2000" dirty="0" smtClean="0"/>
              <a:t>Training needs and supply</a:t>
            </a:r>
            <a:endParaRPr lang="en-US" sz="2000" dirty="0" smtClean="0"/>
          </a:p>
        </p:txBody>
      </p:sp>
      <p:graphicFrame>
        <p:nvGraphicFramePr>
          <p:cNvPr id="82993" name="Object 49"/>
          <p:cNvGraphicFramePr>
            <a:graphicFrameLocks noChangeAspect="1"/>
          </p:cNvGraphicFramePr>
          <p:nvPr>
            <p:extLst>
              <p:ext uri="{D42A27DB-BD31-4B8C-83A1-F6EECF244321}">
                <p14:modId xmlns="" xmlns:p14="http://schemas.microsoft.com/office/powerpoint/2010/main" val="1697949997"/>
              </p:ext>
            </p:extLst>
          </p:nvPr>
        </p:nvGraphicFramePr>
        <p:xfrm>
          <a:off x="285720" y="1643050"/>
          <a:ext cx="8643938" cy="4010025"/>
        </p:xfrm>
        <a:graphic>
          <a:graphicData uri="http://schemas.openxmlformats.org/presentationml/2006/ole">
            <p:oleObj spid="_x0000_s83052" name="Worksheet" r:id="rId3" imgW="8705986" imgH="4038464" progId="Excel.Sheet.8">
              <p:embed/>
            </p:oleObj>
          </a:graphicData>
        </a:graphic>
      </p:graphicFrame>
      <p:sp>
        <p:nvSpPr>
          <p:cNvPr id="82995" name="TextBox 3"/>
          <p:cNvSpPr txBox="1">
            <a:spLocks noChangeArrowheads="1"/>
          </p:cNvSpPr>
          <p:nvPr/>
        </p:nvSpPr>
        <p:spPr bwMode="auto">
          <a:xfrm>
            <a:off x="179388" y="5805264"/>
            <a:ext cx="8821768" cy="707886"/>
          </a:xfrm>
          <a:prstGeom prst="rect">
            <a:avLst/>
          </a:prstGeom>
          <a:noFill/>
          <a:ln w="9525">
            <a:noFill/>
            <a:miter lim="800000"/>
            <a:headEnd/>
            <a:tailEnd/>
          </a:ln>
        </p:spPr>
        <p:txBody>
          <a:bodyPr wrap="square">
            <a:spAutoFit/>
          </a:bodyPr>
          <a:lstStyle/>
          <a:p>
            <a:pPr algn="just"/>
            <a:r>
              <a:rPr lang="en-US" sz="2000" dirty="0" smtClean="0">
                <a:solidFill>
                  <a:srgbClr val="010163"/>
                </a:solidFill>
              </a:rPr>
              <a:t>Figure 23. Competences the Estonian and Finnish companies feel need the </a:t>
            </a:r>
            <a:r>
              <a:rPr lang="et-EE" sz="2000" dirty="0" smtClean="0">
                <a:solidFill>
                  <a:srgbClr val="010163"/>
                </a:solidFill>
              </a:rPr>
              <a:t>	 </a:t>
            </a:r>
            <a:r>
              <a:rPr lang="en-US" sz="2000" dirty="0" smtClean="0">
                <a:solidFill>
                  <a:srgbClr val="010163"/>
                </a:solidFill>
              </a:rPr>
              <a:t>most training and the training </a:t>
            </a:r>
            <a:r>
              <a:rPr lang="et-EE" sz="2000" dirty="0" smtClean="0">
                <a:solidFill>
                  <a:srgbClr val="010163"/>
                </a:solidFill>
              </a:rPr>
              <a:t>possibilities </a:t>
            </a:r>
            <a:r>
              <a:rPr lang="en-US" sz="2000" dirty="0" smtClean="0">
                <a:solidFill>
                  <a:srgbClr val="010163"/>
                </a:solidFill>
              </a:rPr>
              <a:t>offered by TUT and TIEC</a:t>
            </a:r>
            <a:r>
              <a:rPr lang="et-EE" sz="2000" dirty="0" smtClean="0">
                <a:solidFill>
                  <a:srgbClr val="010163"/>
                </a:solidFill>
              </a:rPr>
              <a:t>.</a:t>
            </a:r>
            <a:endParaRPr lang="en-US" sz="2000" dirty="0">
              <a:solidFill>
                <a:srgbClr val="01016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250825" y="1285861"/>
            <a:ext cx="8607455" cy="4951428"/>
          </a:xfrm>
        </p:spPr>
        <p:txBody>
          <a:bodyPr/>
          <a:lstStyle/>
          <a:p>
            <a:pPr marL="0" indent="0" algn="just">
              <a:lnSpc>
                <a:spcPct val="114000"/>
              </a:lnSpc>
              <a:buFontTx/>
              <a:buNone/>
            </a:pPr>
            <a:r>
              <a:rPr lang="en-GB" dirty="0" smtClean="0"/>
              <a:t>The study</a:t>
            </a:r>
            <a:r>
              <a:rPr lang="et-EE" dirty="0" smtClean="0"/>
              <a:t> </a:t>
            </a:r>
            <a:r>
              <a:rPr lang="et-EE" b="1" dirty="0" smtClean="0">
                <a:solidFill>
                  <a:srgbClr val="FA740A"/>
                </a:solidFill>
              </a:rPr>
              <a:t>”A</a:t>
            </a:r>
            <a:r>
              <a:rPr lang="en-GB" b="1" dirty="0" err="1" smtClean="0">
                <a:solidFill>
                  <a:srgbClr val="FA740A"/>
                </a:solidFill>
              </a:rPr>
              <a:t>nalysis</a:t>
            </a:r>
            <a:r>
              <a:rPr lang="en-GB" b="1" dirty="0" smtClean="0">
                <a:solidFill>
                  <a:srgbClr val="FA740A"/>
                </a:solidFill>
              </a:rPr>
              <a:t> of human resources key competences and their development possibilities</a:t>
            </a:r>
            <a:r>
              <a:rPr lang="et-EE" b="1" dirty="0" smtClean="0">
                <a:solidFill>
                  <a:srgbClr val="FA740A"/>
                </a:solidFill>
              </a:rPr>
              <a:t> </a:t>
            </a:r>
            <a:r>
              <a:rPr lang="en-GB" b="1" dirty="0" smtClean="0">
                <a:solidFill>
                  <a:srgbClr val="FA740A"/>
                </a:solidFill>
              </a:rPr>
              <a:t>in the </a:t>
            </a:r>
            <a:r>
              <a:rPr lang="en-GB" b="1" dirty="0" err="1" smtClean="0">
                <a:solidFill>
                  <a:srgbClr val="FA740A"/>
                </a:solidFill>
              </a:rPr>
              <a:t>mechatronics</a:t>
            </a:r>
            <a:r>
              <a:rPr lang="en-GB" b="1" dirty="0" smtClean="0">
                <a:solidFill>
                  <a:srgbClr val="FA740A"/>
                </a:solidFill>
              </a:rPr>
              <a:t> field</a:t>
            </a:r>
            <a:r>
              <a:rPr lang="et-EE" b="1" dirty="0" smtClean="0">
                <a:solidFill>
                  <a:srgbClr val="FA740A"/>
                </a:solidFill>
              </a:rPr>
              <a:t>”</a:t>
            </a:r>
            <a:r>
              <a:rPr lang="en-GB" dirty="0" smtClean="0">
                <a:solidFill>
                  <a:srgbClr val="FA740A"/>
                </a:solidFill>
              </a:rPr>
              <a:t> </a:t>
            </a:r>
            <a:r>
              <a:rPr lang="en-GB" dirty="0" smtClean="0"/>
              <a:t>is organized within the framework of the </a:t>
            </a:r>
            <a:r>
              <a:rPr lang="en-GB" b="1" dirty="0" smtClean="0">
                <a:solidFill>
                  <a:srgbClr val="FF6600"/>
                </a:solidFill>
              </a:rPr>
              <a:t>INTERREG IVA project “INNOREG – The development of innovative business structures for ensuring competitiveness.”</a:t>
            </a:r>
            <a:endParaRPr lang="en-GB" dirty="0" smtClean="0"/>
          </a:p>
          <a:p>
            <a:pPr marL="0" indent="0" algn="just">
              <a:lnSpc>
                <a:spcPct val="114000"/>
              </a:lnSpc>
              <a:buFontTx/>
              <a:buNone/>
            </a:pPr>
            <a:r>
              <a:rPr lang="en-GB" sz="1200" dirty="0" smtClean="0"/>
              <a:t> </a:t>
            </a:r>
            <a:r>
              <a:rPr lang="et-EE" sz="1200" dirty="0" smtClean="0"/>
              <a:t> </a:t>
            </a:r>
            <a:endParaRPr lang="en-GB" sz="1200" dirty="0" smtClean="0"/>
          </a:p>
          <a:p>
            <a:pPr marL="0" indent="0" algn="just">
              <a:lnSpc>
                <a:spcPct val="114000"/>
              </a:lnSpc>
              <a:buFontTx/>
              <a:buNone/>
            </a:pPr>
            <a:r>
              <a:rPr lang="en-GB" dirty="0" smtClean="0"/>
              <a:t>INNOREG is an</a:t>
            </a:r>
            <a:r>
              <a:rPr lang="et-EE" dirty="0" smtClean="0"/>
              <a:t> international project focusing on the South-Finland and North-Estonia region, the main objective of which is to increase the competitiveness of the region’s companies in the mechatronics field through shaping the technological platform, creating an innovation centre and improving the opportunities for cooperation.  </a:t>
            </a:r>
            <a:endParaRPr lang="en-GB" dirty="0" smtClean="0"/>
          </a:p>
          <a:p>
            <a:pPr marL="0" indent="0" algn="just">
              <a:buFontTx/>
              <a:buNone/>
            </a:pPr>
            <a:endParaRPr lang="en-GB" dirty="0" smtClean="0"/>
          </a:p>
          <a:p>
            <a:pPr marL="0" indent="0" algn="just">
              <a:spcBef>
                <a:spcPts val="25"/>
              </a:spcBef>
              <a:buFontTx/>
              <a:buNone/>
            </a:pPr>
            <a:endParaRPr lang="en-GB" dirty="0" smtClean="0"/>
          </a:p>
        </p:txBody>
      </p:sp>
      <p:sp>
        <p:nvSpPr>
          <p:cNvPr id="47106" name="Title 2"/>
          <p:cNvSpPr>
            <a:spLocks noGrp="1"/>
          </p:cNvSpPr>
          <p:nvPr>
            <p:ph type="title"/>
          </p:nvPr>
        </p:nvSpPr>
        <p:spPr/>
        <p:txBody>
          <a:bodyPr/>
          <a:lstStyle/>
          <a:p>
            <a:r>
              <a:rPr lang="et-EE" dirty="0" smtClean="0"/>
              <a:t>OVERVIEW OF THE STUDY </a:t>
            </a:r>
            <a:br>
              <a:rPr lang="et-EE" dirty="0" smtClean="0"/>
            </a:br>
            <a:r>
              <a:rPr lang="et-EE" sz="2000" dirty="0" smtClean="0"/>
              <a:t>Introduction</a:t>
            </a: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t-EE" smtClean="0"/>
              <a:t>OVERVIEW OF THE STUDY RESULTS </a:t>
            </a:r>
            <a:r>
              <a:rPr lang="fi-FI" smtClean="0"/>
              <a:t/>
            </a:r>
            <a:br>
              <a:rPr lang="fi-FI" smtClean="0"/>
            </a:br>
            <a:r>
              <a:rPr lang="et-EE" sz="2000" smtClean="0"/>
              <a:t>Training needs and supply</a:t>
            </a:r>
          </a:p>
        </p:txBody>
      </p:sp>
      <p:sp>
        <p:nvSpPr>
          <p:cNvPr id="109570" name="Rectangle 3"/>
          <p:cNvSpPr>
            <a:spLocks noGrp="1" noChangeArrowheads="1"/>
          </p:cNvSpPr>
          <p:nvPr>
            <p:ph idx="1"/>
          </p:nvPr>
        </p:nvSpPr>
        <p:spPr>
          <a:xfrm>
            <a:off x="314325" y="1285860"/>
            <a:ext cx="8615393" cy="4840303"/>
          </a:xfrm>
        </p:spPr>
        <p:txBody>
          <a:bodyPr/>
          <a:lstStyle/>
          <a:p>
            <a:pPr marL="0" indent="0" algn="just">
              <a:spcBef>
                <a:spcPct val="0"/>
              </a:spcBef>
              <a:buFontTx/>
              <a:buNone/>
            </a:pPr>
            <a:r>
              <a:rPr lang="et-EE" dirty="0" smtClean="0"/>
              <a:t>The </a:t>
            </a:r>
            <a:r>
              <a:rPr lang="en-US" dirty="0" smtClean="0"/>
              <a:t>Tallinn University of Technology </a:t>
            </a:r>
            <a:r>
              <a:rPr lang="et-EE" dirty="0" smtClean="0"/>
              <a:t>(TUT) </a:t>
            </a:r>
            <a:r>
              <a:rPr lang="en-US" dirty="0" smtClean="0"/>
              <a:t>offers bachelor’s, master’s and doctoral programs in the field of </a:t>
            </a:r>
            <a:r>
              <a:rPr lang="en-US" dirty="0" err="1" smtClean="0"/>
              <a:t>mechatronics</a:t>
            </a:r>
            <a:r>
              <a:rPr lang="en-US" dirty="0" smtClean="0"/>
              <a:t>; </a:t>
            </a:r>
            <a:r>
              <a:rPr lang="et-EE" dirty="0" smtClean="0"/>
              <a:t>the </a:t>
            </a:r>
            <a:r>
              <a:rPr lang="en-US" dirty="0" smtClean="0"/>
              <a:t>Tallinn Industrial Education Centre </a:t>
            </a:r>
            <a:r>
              <a:rPr lang="et-EE" dirty="0" smtClean="0"/>
              <a:t>(TIEC) </a:t>
            </a:r>
            <a:r>
              <a:rPr lang="en-US" dirty="0" smtClean="0"/>
              <a:t>offers technical studies. The above practically provides studies for all the primary competences (in Estonia)</a:t>
            </a:r>
            <a:r>
              <a:rPr lang="et-EE" dirty="0" smtClean="0"/>
              <a:t>, </a:t>
            </a:r>
            <a:r>
              <a:rPr lang="en-US" dirty="0" smtClean="0"/>
              <a:t>which were also listed in the questionnaire (see ANNEX 1). </a:t>
            </a:r>
          </a:p>
          <a:p>
            <a:pPr marL="0" indent="0" algn="just">
              <a:spcBef>
                <a:spcPct val="0"/>
              </a:spcBef>
              <a:buFontTx/>
              <a:buNone/>
            </a:pPr>
            <a:endParaRPr lang="en-US" dirty="0" smtClean="0"/>
          </a:p>
          <a:p>
            <a:pPr marL="0" indent="0" algn="just">
              <a:spcBef>
                <a:spcPct val="0"/>
              </a:spcBef>
              <a:buFontTx/>
              <a:buNone/>
            </a:pPr>
            <a:r>
              <a:rPr lang="en-US" dirty="0" smtClean="0"/>
              <a:t>Today </a:t>
            </a:r>
            <a:r>
              <a:rPr lang="et-EE" dirty="0" smtClean="0"/>
              <a:t>the </a:t>
            </a:r>
            <a:r>
              <a:rPr lang="en-US" dirty="0" smtClean="0"/>
              <a:t>TUT does not yet offer specialized Finnish, Russian or German, and </a:t>
            </a:r>
            <a:r>
              <a:rPr lang="et-EE" dirty="0" smtClean="0"/>
              <a:t>the </a:t>
            </a:r>
            <a:r>
              <a:rPr lang="en-US" dirty="0" smtClean="0"/>
              <a:t>TIEC does not offer Finnish. However, </a:t>
            </a:r>
            <a:r>
              <a:rPr lang="et-EE" dirty="0" smtClean="0"/>
              <a:t>the </a:t>
            </a:r>
            <a:r>
              <a:rPr lang="en-US" dirty="0" smtClean="0"/>
              <a:t>TUT plans to start teaching Russian and German within 3 to 5 years. Specialized Finnish is not offered by either and neither plans to do so within the next 3 to 5 years. At the same time, some Estonian companies need </a:t>
            </a:r>
            <a:r>
              <a:rPr lang="et-EE" dirty="0" smtClean="0"/>
              <a:t>specialized Finnish</a:t>
            </a:r>
            <a:r>
              <a:rPr lang="en-US" dirty="0" smtClean="0"/>
              <a:t> for some of their jobs today and in the future.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1"/>
          <p:cNvSpPr>
            <a:spLocks noGrp="1"/>
          </p:cNvSpPr>
          <p:nvPr>
            <p:ph idx="1"/>
          </p:nvPr>
        </p:nvSpPr>
        <p:spPr>
          <a:xfrm>
            <a:off x="314325" y="1412875"/>
            <a:ext cx="8578850" cy="5184775"/>
          </a:xfrm>
        </p:spPr>
        <p:txBody>
          <a:bodyPr/>
          <a:lstStyle/>
          <a:p>
            <a:pPr algn="just"/>
            <a:r>
              <a:rPr lang="en-GB" sz="2000" dirty="0" smtClean="0"/>
              <a:t>In the teaching of </a:t>
            </a:r>
            <a:r>
              <a:rPr lang="en-GB" sz="2000" dirty="0" err="1" smtClean="0"/>
              <a:t>mechatronics</a:t>
            </a:r>
            <a:r>
              <a:rPr lang="en-GB" sz="2000" dirty="0" smtClean="0"/>
              <a:t> specialist, it is necessary to place greater emphasis on the second part of the word – on providing knowledge about electronics.  </a:t>
            </a:r>
          </a:p>
          <a:p>
            <a:pPr algn="just"/>
            <a:r>
              <a:rPr lang="en-GB" sz="2000" dirty="0" smtClean="0"/>
              <a:t>“Website-</a:t>
            </a:r>
            <a:r>
              <a:rPr lang="en-GB" sz="2000" dirty="0" err="1" smtClean="0"/>
              <a:t>creati</a:t>
            </a:r>
            <a:r>
              <a:rPr lang="et-EE" sz="2000" dirty="0" smtClean="0"/>
              <a:t>on</a:t>
            </a:r>
            <a:r>
              <a:rPr lang="en-GB" sz="2000" dirty="0" smtClean="0"/>
              <a:t>” skills are not sufficient for economic development. An industrial enterprise needs specialists that are able to make electronics </a:t>
            </a:r>
            <a:r>
              <a:rPr lang="et-EE" sz="2000" dirty="0" smtClean="0"/>
              <a:t>to </a:t>
            </a:r>
            <a:r>
              <a:rPr lang="en-GB" sz="2000" dirty="0" smtClean="0"/>
              <a:t>control the mechanics in production. </a:t>
            </a:r>
          </a:p>
          <a:p>
            <a:pPr algn="just"/>
            <a:r>
              <a:rPr lang="et-EE" sz="2000" dirty="0" smtClean="0"/>
              <a:t>A system is needed that involves companies in the curriculum development process. </a:t>
            </a:r>
            <a:endParaRPr lang="en-GB" sz="2000" dirty="0" smtClean="0"/>
          </a:p>
          <a:p>
            <a:pPr algn="just"/>
            <a:r>
              <a:rPr lang="et-EE" sz="2000" dirty="0" smtClean="0"/>
              <a:t>School graduates could/should have better practical skills. </a:t>
            </a:r>
          </a:p>
          <a:p>
            <a:pPr algn="just"/>
            <a:r>
              <a:rPr lang="et-EE" sz="2000" dirty="0" smtClean="0"/>
              <a:t>Work culture is a problem; this could be taught in the course of practical training. </a:t>
            </a:r>
          </a:p>
          <a:p>
            <a:pPr algn="just"/>
            <a:r>
              <a:rPr lang="et-EE" sz="2000" dirty="0" smtClean="0"/>
              <a:t>The school must provide a better understanding, for instance, of the field of identifying operational problems. </a:t>
            </a:r>
          </a:p>
          <a:p>
            <a:pPr algn="just"/>
            <a:r>
              <a:rPr lang="et-EE" sz="2000" dirty="0" smtClean="0"/>
              <a:t>Better use could be made of the companies’ modern equipment in the practical training process.  </a:t>
            </a:r>
            <a:endParaRPr lang="en-GB" sz="2000" dirty="0" smtClean="0"/>
          </a:p>
          <a:p>
            <a:pPr algn="just">
              <a:buFontTx/>
              <a:buNone/>
            </a:pPr>
            <a:endParaRPr lang="en-GB" dirty="0" smtClean="0"/>
          </a:p>
        </p:txBody>
      </p:sp>
      <p:sp>
        <p:nvSpPr>
          <p:cNvPr id="110594" name="Title 2"/>
          <p:cNvSpPr>
            <a:spLocks noGrp="1"/>
          </p:cNvSpPr>
          <p:nvPr>
            <p:ph type="title"/>
          </p:nvPr>
        </p:nvSpPr>
        <p:spPr>
          <a:xfrm>
            <a:off x="323850" y="188913"/>
            <a:ext cx="7561263" cy="935037"/>
          </a:xfrm>
        </p:spPr>
        <p:txBody>
          <a:bodyPr/>
          <a:lstStyle/>
          <a:p>
            <a:r>
              <a:rPr lang="et-EE" smtClean="0"/>
              <a:t>OVERVIEW OF THE STUDY RESULTS </a:t>
            </a:r>
            <a:br>
              <a:rPr lang="et-EE" smtClean="0"/>
            </a:br>
            <a:r>
              <a:rPr lang="et-EE" sz="2000" smtClean="0"/>
              <a:t>Companies’ requests to educational institutions</a:t>
            </a:r>
            <a:endParaRPr lang="en-US"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1"/>
          <p:cNvSpPr>
            <a:spLocks noGrp="1"/>
          </p:cNvSpPr>
          <p:nvPr>
            <p:ph idx="1"/>
          </p:nvPr>
        </p:nvSpPr>
        <p:spPr>
          <a:xfrm>
            <a:off x="323850" y="1341438"/>
            <a:ext cx="8434388" cy="4784725"/>
          </a:xfrm>
        </p:spPr>
        <p:txBody>
          <a:bodyPr/>
          <a:lstStyle/>
          <a:p>
            <a:pPr>
              <a:spcBef>
                <a:spcPct val="0"/>
              </a:spcBef>
              <a:buFontTx/>
              <a:buNone/>
            </a:pPr>
            <a:r>
              <a:rPr lang="en-GB" b="1" smtClean="0"/>
              <a:t>From IMECC: </a:t>
            </a:r>
          </a:p>
          <a:p>
            <a:pPr>
              <a:spcBef>
                <a:spcPct val="0"/>
              </a:spcBef>
            </a:pPr>
            <a:r>
              <a:rPr lang="en-GB" smtClean="0"/>
              <a:t>Processing and coating of metal surfaces </a:t>
            </a:r>
          </a:p>
          <a:p>
            <a:pPr>
              <a:spcBef>
                <a:spcPct val="0"/>
              </a:spcBef>
            </a:pPr>
            <a:r>
              <a:rPr lang="en-GB" smtClean="0"/>
              <a:t>High-tech processing of metal </a:t>
            </a:r>
          </a:p>
          <a:p>
            <a:pPr>
              <a:spcBef>
                <a:spcPct val="0"/>
              </a:spcBef>
            </a:pPr>
            <a:r>
              <a:rPr lang="en-GB" smtClean="0"/>
              <a:t>Subcontracting of the production of components and details at competitive prices and delivery times </a:t>
            </a:r>
          </a:p>
          <a:p>
            <a:pPr>
              <a:spcBef>
                <a:spcPct val="0"/>
              </a:spcBef>
            </a:pPr>
            <a:r>
              <a:rPr lang="en-GB" smtClean="0"/>
              <a:t>New technologies, in-service teacher training, etc. </a:t>
            </a:r>
          </a:p>
          <a:p>
            <a:pPr>
              <a:spcBef>
                <a:spcPct val="0"/>
              </a:spcBef>
              <a:buFontTx/>
              <a:buNone/>
            </a:pPr>
            <a:r>
              <a:rPr lang="en-GB" b="1" smtClean="0"/>
              <a:t>From other companies: </a:t>
            </a:r>
          </a:p>
          <a:p>
            <a:pPr>
              <a:spcBef>
                <a:spcPct val="0"/>
              </a:spcBef>
            </a:pPr>
            <a:r>
              <a:rPr lang="en-GB" smtClean="0"/>
              <a:t>Cooperation with heavy vehicle manufacturers in connection with electronic equipment</a:t>
            </a:r>
          </a:p>
          <a:p>
            <a:pPr>
              <a:spcBef>
                <a:spcPct val="0"/>
              </a:spcBef>
            </a:pPr>
            <a:r>
              <a:rPr lang="en-GB" smtClean="0"/>
              <a:t>Cooperation in the product development area with manufacturers of finished products and subcontractors</a:t>
            </a:r>
          </a:p>
          <a:p>
            <a:pPr>
              <a:spcBef>
                <a:spcPct val="0"/>
              </a:spcBef>
            </a:pPr>
            <a:r>
              <a:rPr lang="en-GB" smtClean="0"/>
              <a:t>Production and assembly orders for metal elements </a:t>
            </a:r>
          </a:p>
          <a:p>
            <a:pPr>
              <a:spcBef>
                <a:spcPct val="0"/>
              </a:spcBef>
            </a:pPr>
            <a:r>
              <a:rPr lang="en-GB" smtClean="0"/>
              <a:t>Good practical training places</a:t>
            </a:r>
          </a:p>
        </p:txBody>
      </p:sp>
      <p:sp>
        <p:nvSpPr>
          <p:cNvPr id="111618" name="Title 2"/>
          <p:cNvSpPr>
            <a:spLocks noGrp="1"/>
          </p:cNvSpPr>
          <p:nvPr>
            <p:ph type="title"/>
          </p:nvPr>
        </p:nvSpPr>
        <p:spPr/>
        <p:txBody>
          <a:bodyPr/>
          <a:lstStyle/>
          <a:p>
            <a:r>
              <a:rPr lang="en-US" smtClean="0"/>
              <a:t>OVERVIEW OF THE STUDY RESULTS </a:t>
            </a:r>
            <a:br>
              <a:rPr lang="en-US" smtClean="0"/>
            </a:br>
            <a:r>
              <a:rPr lang="et-EE" sz="2000" smtClean="0"/>
              <a:t>Requests for cooperation </a:t>
            </a:r>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dirty="0" smtClean="0"/>
              <a:t>OVERVIEW OF THE STUDY RESULTS </a:t>
            </a:r>
            <a:r>
              <a:rPr lang="et-EE" sz="2000" dirty="0" smtClean="0"/>
              <a:t>Summary of the study results</a:t>
            </a:r>
          </a:p>
        </p:txBody>
      </p:sp>
      <p:sp>
        <p:nvSpPr>
          <p:cNvPr id="112642" name="Rectangle 3"/>
          <p:cNvSpPr>
            <a:spLocks noGrp="1" noChangeArrowheads="1"/>
          </p:cNvSpPr>
          <p:nvPr>
            <p:ph idx="1"/>
          </p:nvPr>
        </p:nvSpPr>
        <p:spPr>
          <a:xfrm>
            <a:off x="314325" y="1412875"/>
            <a:ext cx="8543955" cy="4713288"/>
          </a:xfrm>
        </p:spPr>
        <p:txBody>
          <a:bodyPr/>
          <a:lstStyle/>
          <a:p>
            <a:pPr marL="0" indent="0" algn="just">
              <a:spcBef>
                <a:spcPct val="0"/>
              </a:spcBef>
              <a:buFontTx/>
              <a:buNone/>
            </a:pPr>
            <a:endParaRPr lang="en-US" dirty="0" smtClean="0"/>
          </a:p>
          <a:p>
            <a:pPr marL="0" indent="0" algn="just">
              <a:spcBef>
                <a:spcPct val="0"/>
              </a:spcBef>
              <a:buFontTx/>
              <a:buNone/>
            </a:pPr>
            <a:r>
              <a:rPr lang="en-US" dirty="0" smtClean="0"/>
              <a:t>Estonian and Finnish companies forecast that, in 3 to 5 years, the volume of in-house training for employee will decrease by 31% and the training obtained from educational institutions will increase by </a:t>
            </a:r>
            <a:r>
              <a:rPr lang="en-US" dirty="0" smtClean="0">
                <a:solidFill>
                  <a:srgbClr val="002060"/>
                </a:solidFill>
              </a:rPr>
              <a:t>52 %.</a:t>
            </a:r>
          </a:p>
          <a:p>
            <a:pPr marL="0" indent="0" algn="just">
              <a:spcBef>
                <a:spcPct val="0"/>
              </a:spcBef>
              <a:buFontTx/>
              <a:buNone/>
            </a:pPr>
            <a:r>
              <a:rPr lang="en-US" dirty="0" smtClean="0"/>
              <a:t> </a:t>
            </a:r>
          </a:p>
          <a:p>
            <a:pPr marL="0" indent="0" algn="just">
              <a:spcBef>
                <a:spcPct val="0"/>
              </a:spcBef>
              <a:buFontTx/>
              <a:buNone/>
            </a:pPr>
            <a:r>
              <a:rPr lang="en-US" dirty="0" smtClean="0"/>
              <a:t>Companies expect educational institutions to play a greater role providing training</a:t>
            </a:r>
            <a:r>
              <a:rPr lang="et-EE" dirty="0" smtClean="0"/>
              <a:t>s</a:t>
            </a:r>
            <a:r>
              <a:rPr lang="en-US" dirty="0" smtClean="0"/>
              <a:t> in accordance </a:t>
            </a:r>
            <a:r>
              <a:rPr lang="et-EE" dirty="0" smtClean="0"/>
              <a:t>with</a:t>
            </a:r>
            <a:r>
              <a:rPr lang="en-US" dirty="0" smtClean="0"/>
              <a:t> companies requirements. This would enable the need for in-house employee in-service training to be reduced.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
          <p:cNvSpPr>
            <a:spLocks noGrp="1"/>
          </p:cNvSpPr>
          <p:nvPr>
            <p:ph type="title"/>
          </p:nvPr>
        </p:nvSpPr>
        <p:spPr/>
        <p:txBody>
          <a:bodyPr/>
          <a:lstStyle/>
          <a:p>
            <a:r>
              <a:rPr lang="et-EE" smtClean="0"/>
              <a:t>SUMMARY</a:t>
            </a:r>
          </a:p>
        </p:txBody>
      </p:sp>
      <p:sp>
        <p:nvSpPr>
          <p:cNvPr id="113667" name="Lightning Bolt 8"/>
          <p:cNvSpPr>
            <a:spLocks noChangeArrowheads="1"/>
          </p:cNvSpPr>
          <p:nvPr/>
        </p:nvSpPr>
        <p:spPr bwMode="auto">
          <a:xfrm flipH="1">
            <a:off x="3857620" y="1428736"/>
            <a:ext cx="1435896" cy="2393952"/>
          </a:xfrm>
          <a:prstGeom prst="lightningBolt">
            <a:avLst/>
          </a:prstGeom>
          <a:solidFill>
            <a:srgbClr val="FF0000"/>
          </a:solidFill>
          <a:ln w="9525" algn="ctr">
            <a:noFill/>
            <a:round/>
            <a:headEnd/>
            <a:tailEnd/>
          </a:ln>
        </p:spPr>
        <p:txBody>
          <a:bodyPr wrap="none" anchor="ctr"/>
          <a:lstStyle/>
          <a:p>
            <a:endParaRPr lang="et-EE"/>
          </a:p>
        </p:txBody>
      </p:sp>
      <p:sp>
        <p:nvSpPr>
          <p:cNvPr id="113668" name="Rectangle 9"/>
          <p:cNvSpPr>
            <a:spLocks noChangeArrowheads="1"/>
          </p:cNvSpPr>
          <p:nvPr/>
        </p:nvSpPr>
        <p:spPr bwMode="auto">
          <a:xfrm>
            <a:off x="357158" y="1330325"/>
            <a:ext cx="8429684" cy="2598741"/>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113669" name="Rectangle 10"/>
          <p:cNvSpPr>
            <a:spLocks noChangeArrowheads="1"/>
          </p:cNvSpPr>
          <p:nvPr/>
        </p:nvSpPr>
        <p:spPr bwMode="auto">
          <a:xfrm>
            <a:off x="285720" y="3929066"/>
            <a:ext cx="8572560" cy="707886"/>
          </a:xfrm>
          <a:prstGeom prst="rect">
            <a:avLst/>
          </a:prstGeom>
          <a:noFill/>
          <a:ln w="9525">
            <a:noFill/>
            <a:miter lim="800000"/>
            <a:headEnd/>
            <a:tailEnd/>
          </a:ln>
        </p:spPr>
        <p:txBody>
          <a:bodyPr wrap="square">
            <a:spAutoFit/>
          </a:bodyPr>
          <a:lstStyle/>
          <a:p>
            <a:pPr algn="just"/>
            <a:r>
              <a:rPr lang="en-GB" sz="2000" dirty="0">
                <a:solidFill>
                  <a:srgbClr val="010163"/>
                </a:solidFill>
              </a:rPr>
              <a:t>Figure 24. No coordination exists between the wishes of the companies </a:t>
            </a:r>
            <a:r>
              <a:rPr lang="et-EE" sz="2000" dirty="0" smtClean="0">
                <a:solidFill>
                  <a:srgbClr val="010163"/>
                </a:solidFill>
              </a:rPr>
              <a:t>	   	    </a:t>
            </a:r>
            <a:r>
              <a:rPr lang="en-GB" sz="2000" dirty="0" smtClean="0">
                <a:solidFill>
                  <a:srgbClr val="010163"/>
                </a:solidFill>
              </a:rPr>
              <a:t>and </a:t>
            </a:r>
            <a:r>
              <a:rPr lang="en-GB" sz="2000" dirty="0">
                <a:solidFill>
                  <a:srgbClr val="010163"/>
                </a:solidFill>
              </a:rPr>
              <a:t>the offerings of the educational institutions. </a:t>
            </a:r>
          </a:p>
        </p:txBody>
      </p:sp>
      <p:graphicFrame>
        <p:nvGraphicFramePr>
          <p:cNvPr id="5" name="Diagram 4"/>
          <p:cNvGraphicFramePr/>
          <p:nvPr>
            <p:extLst>
              <p:ext uri="{D42A27DB-BD31-4B8C-83A1-F6EECF244321}">
                <p14:modId xmlns="" xmlns:p14="http://schemas.microsoft.com/office/powerpoint/2010/main" val="1929874094"/>
              </p:ext>
            </p:extLst>
          </p:nvPr>
        </p:nvGraphicFramePr>
        <p:xfrm>
          <a:off x="357158" y="571480"/>
          <a:ext cx="79587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3670" name="TextBox 6"/>
          <p:cNvSpPr txBox="1">
            <a:spLocks noChangeArrowheads="1"/>
          </p:cNvSpPr>
          <p:nvPr/>
        </p:nvSpPr>
        <p:spPr bwMode="auto">
          <a:xfrm>
            <a:off x="142844" y="4572008"/>
            <a:ext cx="8858312" cy="2178270"/>
          </a:xfrm>
          <a:prstGeom prst="rect">
            <a:avLst/>
          </a:prstGeom>
          <a:noFill/>
          <a:ln w="9525">
            <a:noFill/>
            <a:miter lim="800000"/>
            <a:headEnd/>
            <a:tailEnd/>
          </a:ln>
        </p:spPr>
        <p:txBody>
          <a:bodyPr wrap="square">
            <a:spAutoFit/>
          </a:bodyPr>
          <a:lstStyle/>
          <a:p>
            <a:pPr marL="285750" indent="-285750" algn="just">
              <a:lnSpc>
                <a:spcPct val="85000"/>
              </a:lnSpc>
              <a:spcBef>
                <a:spcPts val="500"/>
              </a:spcBef>
              <a:buFont typeface="Arial" pitchFamily="34" charset="0"/>
              <a:buChar char="•"/>
            </a:pPr>
            <a:r>
              <a:rPr lang="en-US" sz="2000" dirty="0" smtClean="0">
                <a:solidFill>
                  <a:srgbClr val="010163"/>
                </a:solidFill>
              </a:rPr>
              <a:t>Companies have to re-teach many competences during in-house training.</a:t>
            </a:r>
          </a:p>
          <a:p>
            <a:pPr marL="285750" indent="-285750" algn="just">
              <a:lnSpc>
                <a:spcPct val="85000"/>
              </a:lnSpc>
              <a:spcBef>
                <a:spcPts val="500"/>
              </a:spcBef>
              <a:buFont typeface="Arial" pitchFamily="34" charset="0"/>
              <a:buChar char="•"/>
            </a:pPr>
            <a:r>
              <a:rPr lang="en-US" sz="2000" dirty="0" smtClean="0">
                <a:solidFill>
                  <a:srgbClr val="010163"/>
                </a:solidFill>
              </a:rPr>
              <a:t>In the future, companies want that more trainings will be provided by educational  institutions. </a:t>
            </a:r>
          </a:p>
          <a:p>
            <a:pPr marL="285750" indent="-285750" algn="just">
              <a:lnSpc>
                <a:spcPct val="85000"/>
              </a:lnSpc>
              <a:spcBef>
                <a:spcPts val="500"/>
              </a:spcBef>
              <a:buFont typeface="Arial" pitchFamily="34" charset="0"/>
              <a:buChar char="•"/>
            </a:pPr>
            <a:r>
              <a:rPr lang="en-US" sz="2000" dirty="0" smtClean="0">
                <a:solidFill>
                  <a:srgbClr val="010163"/>
                </a:solidFill>
              </a:rPr>
              <a:t>Educational institutions believe that they provide sufficient training in competences. </a:t>
            </a:r>
          </a:p>
          <a:p>
            <a:pPr indent="-285750" algn="just">
              <a:lnSpc>
                <a:spcPct val="85000"/>
              </a:lnSpc>
              <a:spcBef>
                <a:spcPts val="500"/>
              </a:spcBef>
            </a:pPr>
            <a:r>
              <a:rPr lang="en-US" sz="2000" dirty="0" smtClean="0">
                <a:solidFill>
                  <a:srgbClr val="010163"/>
                </a:solidFill>
              </a:rPr>
              <a:t>Conclusion: </a:t>
            </a:r>
            <a:r>
              <a:rPr lang="et-EE" sz="2000" dirty="0" smtClean="0">
                <a:solidFill>
                  <a:srgbClr val="010163"/>
                </a:solidFill>
              </a:rPr>
              <a:t>Need to </a:t>
            </a:r>
            <a:r>
              <a:rPr lang="en-US" sz="2000" dirty="0" smtClean="0">
                <a:solidFill>
                  <a:srgbClr val="010163"/>
                </a:solidFill>
              </a:rPr>
              <a:t>structure practical training </a:t>
            </a:r>
            <a:r>
              <a:rPr lang="et-EE" sz="2000" dirty="0" smtClean="0">
                <a:solidFill>
                  <a:srgbClr val="010163"/>
                </a:solidFill>
              </a:rPr>
              <a:t>of students </a:t>
            </a:r>
            <a:r>
              <a:rPr lang="en-US" sz="2000" dirty="0" smtClean="0">
                <a:solidFill>
                  <a:srgbClr val="010163"/>
                </a:solidFill>
              </a:rPr>
              <a:t>by groups of competences </a:t>
            </a:r>
            <a:r>
              <a:rPr lang="et-EE" sz="2000" dirty="0" smtClean="0">
                <a:solidFill>
                  <a:srgbClr val="010163"/>
                </a:solidFill>
              </a:rPr>
              <a:t>obtained from</a:t>
            </a:r>
            <a:r>
              <a:rPr lang="en-US" sz="2000" dirty="0" smtClean="0">
                <a:solidFill>
                  <a:srgbClr val="010163"/>
                </a:solidFill>
              </a:rPr>
              <a:t> several companies. </a:t>
            </a:r>
            <a:endParaRPr lang="en-US" sz="2000" dirty="0">
              <a:solidFill>
                <a:srgbClr val="010163"/>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t-EE" smtClean="0"/>
              <a:t>RECOMMENDATIONS</a:t>
            </a:r>
          </a:p>
        </p:txBody>
      </p:sp>
      <p:sp>
        <p:nvSpPr>
          <p:cNvPr id="114690" name="Rectangle 3"/>
          <p:cNvSpPr>
            <a:spLocks noGrp="1" noChangeArrowheads="1"/>
          </p:cNvSpPr>
          <p:nvPr>
            <p:ph idx="1"/>
          </p:nvPr>
        </p:nvSpPr>
        <p:spPr>
          <a:xfrm>
            <a:off x="357158" y="1285860"/>
            <a:ext cx="8501122" cy="4840303"/>
          </a:xfrm>
        </p:spPr>
        <p:txBody>
          <a:bodyPr/>
          <a:lstStyle/>
          <a:p>
            <a:pPr algn="just">
              <a:spcBef>
                <a:spcPct val="0"/>
              </a:spcBef>
            </a:pPr>
            <a:r>
              <a:rPr lang="et-EE" sz="2300" dirty="0" smtClean="0"/>
              <a:t>O</a:t>
            </a:r>
            <a:r>
              <a:rPr lang="en-US" sz="2300" dirty="0" err="1" smtClean="0"/>
              <a:t>rganize</a:t>
            </a:r>
            <a:r>
              <a:rPr lang="en-US" sz="2300" dirty="0" smtClean="0"/>
              <a:t> annual </a:t>
            </a:r>
            <a:r>
              <a:rPr lang="en-US" sz="2300" b="1" dirty="0" smtClean="0">
                <a:solidFill>
                  <a:srgbClr val="FA740A"/>
                </a:solidFill>
              </a:rPr>
              <a:t>roundtables for companies and schools, </a:t>
            </a:r>
            <a:r>
              <a:rPr lang="en-US" sz="2300" dirty="0" smtClean="0"/>
              <a:t>in the </a:t>
            </a:r>
            <a:r>
              <a:rPr lang="en-US" sz="2300" dirty="0" err="1" smtClean="0"/>
              <a:t>mechatronics</a:t>
            </a:r>
            <a:r>
              <a:rPr lang="en-US" sz="2300" dirty="0" smtClean="0"/>
              <a:t> field, in order to get a better overview of the current and future needs of the </a:t>
            </a:r>
            <a:r>
              <a:rPr lang="en-US" sz="2300" dirty="0" err="1" smtClean="0"/>
              <a:t>labour</a:t>
            </a:r>
            <a:r>
              <a:rPr lang="en-US" sz="2300" dirty="0" smtClean="0"/>
              <a:t> market. </a:t>
            </a:r>
          </a:p>
          <a:p>
            <a:pPr algn="just">
              <a:spcBef>
                <a:spcPct val="0"/>
              </a:spcBef>
              <a:buFontTx/>
              <a:buNone/>
            </a:pPr>
            <a:endParaRPr lang="en-US" sz="2300" dirty="0" smtClean="0"/>
          </a:p>
          <a:p>
            <a:pPr algn="just">
              <a:spcBef>
                <a:spcPct val="0"/>
              </a:spcBef>
            </a:pPr>
            <a:r>
              <a:rPr lang="et-EE" sz="2300" dirty="0" smtClean="0"/>
              <a:t>Consider</a:t>
            </a:r>
            <a:r>
              <a:rPr lang="en-US" sz="2300" dirty="0" smtClean="0"/>
              <a:t> the possibility of implementing a so-called </a:t>
            </a:r>
            <a:r>
              <a:rPr lang="en-US" sz="2300" b="1" dirty="0" smtClean="0">
                <a:solidFill>
                  <a:srgbClr val="FA740A"/>
                </a:solidFill>
              </a:rPr>
              <a:t>“warranty repair” system. </a:t>
            </a:r>
            <a:r>
              <a:rPr lang="en-US" sz="2300" dirty="0" smtClean="0"/>
              <a:t>In case of that system, for instance, during a year after the issuance of a diploma/certificate, the educational institutions would provide in-service training under preferential terms at the employer’s request, if the graduate had insufficient competences to work at the relevant level. The system would also provide immediate feedback to educational institutions. In order to have a warranty repair system function</a:t>
            </a:r>
            <a:r>
              <a:rPr lang="et-EE" sz="2300" dirty="0" smtClean="0"/>
              <a:t>ing</a:t>
            </a:r>
            <a:r>
              <a:rPr lang="en-US" sz="2300" dirty="0" smtClean="0"/>
              <a:t>, a motivation system has to be created</a:t>
            </a:r>
            <a:r>
              <a:rPr lang="et-EE" sz="2300" dirty="0" smtClean="0"/>
              <a:t> to</a:t>
            </a:r>
            <a:r>
              <a:rPr lang="en-US" sz="2300" dirty="0" smtClean="0"/>
              <a:t> both educational institutions and companies.</a:t>
            </a:r>
          </a:p>
          <a:p>
            <a:endParaRPr lang="en-US" sz="23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t-EE" smtClean="0"/>
              <a:t>RECOMMENDATIONS</a:t>
            </a:r>
          </a:p>
        </p:txBody>
      </p:sp>
      <p:sp>
        <p:nvSpPr>
          <p:cNvPr id="115714" name="Rectangle 3"/>
          <p:cNvSpPr>
            <a:spLocks noGrp="1" noChangeArrowheads="1"/>
          </p:cNvSpPr>
          <p:nvPr>
            <p:ph idx="1"/>
          </p:nvPr>
        </p:nvSpPr>
        <p:spPr>
          <a:xfrm>
            <a:off x="395536" y="1412875"/>
            <a:ext cx="8280920" cy="4713288"/>
          </a:xfrm>
        </p:spPr>
        <p:txBody>
          <a:bodyPr/>
          <a:lstStyle/>
          <a:p>
            <a:pPr marL="0" indent="0" algn="just">
              <a:spcBef>
                <a:spcPct val="0"/>
              </a:spcBef>
              <a:buFontTx/>
              <a:buNone/>
            </a:pPr>
            <a:r>
              <a:rPr lang="et-EE" sz="2000" b="1" dirty="0" smtClean="0">
                <a:solidFill>
                  <a:srgbClr val="FA740A"/>
                </a:solidFill>
              </a:rPr>
              <a:t>I</a:t>
            </a:r>
            <a:r>
              <a:rPr lang="en-US" sz="2000" b="1" dirty="0" err="1" smtClean="0">
                <a:solidFill>
                  <a:srgbClr val="FA740A"/>
                </a:solidFill>
              </a:rPr>
              <a:t>nvolve</a:t>
            </a:r>
            <a:r>
              <a:rPr lang="en-US" sz="2000" b="1" dirty="0" smtClean="0">
                <a:solidFill>
                  <a:srgbClr val="FA740A"/>
                </a:solidFill>
              </a:rPr>
              <a:t> companies  significantly more actively in the development of curricula already starting </a:t>
            </a:r>
            <a:r>
              <a:rPr lang="et-EE" sz="2000" b="1" dirty="0" smtClean="0">
                <a:solidFill>
                  <a:srgbClr val="FA740A"/>
                </a:solidFill>
              </a:rPr>
              <a:t>from</a:t>
            </a:r>
            <a:r>
              <a:rPr lang="en-US" sz="2000" b="1" dirty="0" smtClean="0">
                <a:solidFill>
                  <a:srgbClr val="FA740A"/>
                </a:solidFill>
              </a:rPr>
              <a:t> the final grades of basic school.  </a:t>
            </a:r>
          </a:p>
          <a:p>
            <a:pPr marL="0" indent="0" algn="just">
              <a:spcBef>
                <a:spcPct val="0"/>
              </a:spcBef>
              <a:buFontTx/>
              <a:buNone/>
            </a:pPr>
            <a:endParaRPr lang="en-US" sz="2000" dirty="0" smtClean="0"/>
          </a:p>
          <a:p>
            <a:pPr marL="0" indent="0" algn="just">
              <a:spcBef>
                <a:spcPct val="0"/>
              </a:spcBef>
              <a:buFontTx/>
              <a:buNone/>
            </a:pPr>
            <a:r>
              <a:rPr lang="en-US" sz="2000" dirty="0" smtClean="0"/>
              <a:t>This study reached the job level. However, companies are also interested in the competence of the employees in those jobs. Therefore, companies could be offered an environment where they could map the training needs of every employee, while at the same time; the other companies in the field could see the general level of competences. (See the experience of www.innomet.ee.) Educational institutions could execute the mapping of the companies’ occupational competences within the framework of periodic studies. This would provide the educational institutions with the necessary direct feedback for the development of curricula. The IMECC could be the coordinator for these activities.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t-EE" smtClean="0"/>
              <a:t>RECOMMENDATIONS</a:t>
            </a:r>
          </a:p>
        </p:txBody>
      </p:sp>
      <p:sp>
        <p:nvSpPr>
          <p:cNvPr id="116738" name="Rectangle 3"/>
          <p:cNvSpPr>
            <a:spLocks noGrp="1" noChangeArrowheads="1"/>
          </p:cNvSpPr>
          <p:nvPr>
            <p:ph idx="1"/>
          </p:nvPr>
        </p:nvSpPr>
        <p:spPr>
          <a:xfrm>
            <a:off x="428596" y="1571612"/>
            <a:ext cx="8462744" cy="4713288"/>
          </a:xfrm>
        </p:spPr>
        <p:txBody>
          <a:bodyPr/>
          <a:lstStyle/>
          <a:p>
            <a:pPr algn="just">
              <a:spcBef>
                <a:spcPct val="0"/>
              </a:spcBef>
            </a:pPr>
            <a:r>
              <a:rPr lang="en-US" sz="2200" dirty="0" smtClean="0"/>
              <a:t>In order to obtain statistically more reliable results, 10 to 15 Estonian and Finnish companies could be included in the next study.  </a:t>
            </a:r>
          </a:p>
          <a:p>
            <a:pPr algn="just">
              <a:spcBef>
                <a:spcPct val="0"/>
              </a:spcBef>
            </a:pPr>
            <a:endParaRPr lang="en-US" sz="2200" dirty="0" smtClean="0"/>
          </a:p>
          <a:p>
            <a:pPr algn="just">
              <a:spcBef>
                <a:spcPct val="0"/>
              </a:spcBef>
            </a:pPr>
            <a:r>
              <a:rPr lang="en-US" sz="2200" dirty="0" smtClean="0"/>
              <a:t>In addition to mapping competences, educational institutions could also organize a study on the satisfaction of companies related to the level of the graduates. The study could be organized annually or every other year. </a:t>
            </a:r>
          </a:p>
          <a:p>
            <a:pPr algn="just">
              <a:spcBef>
                <a:spcPct val="0"/>
              </a:spcBef>
              <a:buFontTx/>
              <a:buNone/>
            </a:pPr>
            <a:endParaRPr lang="en-US" sz="2200" dirty="0" smtClean="0"/>
          </a:p>
          <a:p>
            <a:pPr algn="just">
              <a:spcBef>
                <a:spcPct val="0"/>
              </a:spcBef>
            </a:pPr>
            <a:r>
              <a:rPr lang="en-US" sz="2200" dirty="0" smtClean="0"/>
              <a:t>If possible, conduct a study on the current competences and future need for competences, in addition to </a:t>
            </a:r>
            <a:r>
              <a:rPr lang="en-US" sz="2200" dirty="0" err="1" smtClean="0"/>
              <a:t>mechatronics</a:t>
            </a:r>
            <a:r>
              <a:rPr lang="en-US" sz="2200" dirty="0" smtClean="0"/>
              <a:t>, </a:t>
            </a:r>
            <a:r>
              <a:rPr lang="et-EE" sz="2200" dirty="0" smtClean="0"/>
              <a:t>also i</a:t>
            </a:r>
            <a:r>
              <a:rPr lang="en-US" sz="2200" dirty="0" smtClean="0"/>
              <a:t>n other important fields of activity for the educational institutions </a:t>
            </a:r>
            <a:r>
              <a:rPr lang="en-US" sz="2200" smtClean="0"/>
              <a:t>and companies</a:t>
            </a:r>
            <a:r>
              <a:rPr lang="en-US" sz="2000" smtClean="0"/>
              <a:t>.  </a:t>
            </a: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357158" y="1500174"/>
            <a:ext cx="8496300" cy="4659330"/>
          </a:xfrm>
        </p:spPr>
        <p:txBody>
          <a:bodyPr/>
          <a:lstStyle/>
          <a:p>
            <a:pPr marL="0" indent="0" algn="just">
              <a:lnSpc>
                <a:spcPct val="114000"/>
              </a:lnSpc>
              <a:spcBef>
                <a:spcPts val="25"/>
              </a:spcBef>
              <a:buFontTx/>
              <a:buNone/>
            </a:pPr>
            <a:r>
              <a:rPr lang="en-US" b="1" dirty="0" smtClean="0">
                <a:solidFill>
                  <a:srgbClr val="FF6600"/>
                </a:solidFill>
              </a:rPr>
              <a:t>The objective of the study was to compile a quantitative analysis of the human resources in the </a:t>
            </a:r>
            <a:r>
              <a:rPr lang="en-US" b="1" dirty="0" err="1" smtClean="0">
                <a:solidFill>
                  <a:srgbClr val="FF6600"/>
                </a:solidFill>
              </a:rPr>
              <a:t>mechatronics</a:t>
            </a:r>
            <a:r>
              <a:rPr lang="en-US" b="1" dirty="0" smtClean="0">
                <a:solidFill>
                  <a:srgbClr val="FF6600"/>
                </a:solidFill>
              </a:rPr>
              <a:t> field in North-Estonia and South-Finland, </a:t>
            </a:r>
            <a:r>
              <a:rPr lang="en-US" dirty="0" smtClean="0"/>
              <a:t>which includes the following surveys:</a:t>
            </a:r>
          </a:p>
          <a:p>
            <a:pPr marL="0" indent="-457200">
              <a:lnSpc>
                <a:spcPct val="114000"/>
              </a:lnSpc>
              <a:spcBef>
                <a:spcPts val="25"/>
              </a:spcBef>
              <a:buFontTx/>
              <a:buNone/>
            </a:pPr>
            <a:r>
              <a:rPr lang="en-US" dirty="0" smtClean="0"/>
              <a:t>1. </a:t>
            </a:r>
            <a:r>
              <a:rPr lang="en-US" dirty="0" err="1" smtClean="0"/>
              <a:t>Labour</a:t>
            </a:r>
            <a:r>
              <a:rPr lang="en-US" dirty="0" smtClean="0"/>
              <a:t> competences and levels in the </a:t>
            </a:r>
            <a:r>
              <a:rPr lang="en-US" dirty="0" err="1" smtClean="0"/>
              <a:t>mechatronics</a:t>
            </a:r>
            <a:r>
              <a:rPr lang="en-US" dirty="0" smtClean="0"/>
              <a:t> field by various jobs, </a:t>
            </a:r>
          </a:p>
          <a:p>
            <a:pPr marL="0" indent="0">
              <a:lnSpc>
                <a:spcPct val="114000"/>
              </a:lnSpc>
              <a:spcBef>
                <a:spcPts val="25"/>
              </a:spcBef>
              <a:buFontTx/>
              <a:buNone/>
            </a:pPr>
            <a:r>
              <a:rPr lang="en-US" dirty="0" smtClean="0"/>
              <a:t>2. Competences of the in-service training carried out in the </a:t>
            </a:r>
            <a:r>
              <a:rPr lang="en-US" dirty="0" err="1" smtClean="0"/>
              <a:t>mechatronics</a:t>
            </a:r>
            <a:r>
              <a:rPr lang="en-US" dirty="0" smtClean="0"/>
              <a:t> field by North-Estonia</a:t>
            </a:r>
            <a:r>
              <a:rPr lang="et-EE" dirty="0" smtClean="0"/>
              <a:t>n</a:t>
            </a:r>
            <a:r>
              <a:rPr lang="en-US" dirty="0" smtClean="0"/>
              <a:t> educational institutions </a:t>
            </a:r>
          </a:p>
          <a:p>
            <a:pPr marL="0" indent="0">
              <a:lnSpc>
                <a:spcPct val="114000"/>
              </a:lnSpc>
              <a:spcBef>
                <a:spcPts val="25"/>
              </a:spcBef>
              <a:buFontTx/>
              <a:buNone/>
            </a:pPr>
            <a:r>
              <a:rPr lang="en-US" b="1" dirty="0" smtClean="0">
                <a:solidFill>
                  <a:srgbClr val="FF6600"/>
                </a:solidFill>
              </a:rPr>
              <a:t>and based on the results to work out recommendations for the development of human resources competences in the </a:t>
            </a:r>
            <a:r>
              <a:rPr lang="en-US" b="1" dirty="0" err="1" smtClean="0">
                <a:solidFill>
                  <a:srgbClr val="FF6600"/>
                </a:solidFill>
              </a:rPr>
              <a:t>mechatronics</a:t>
            </a:r>
            <a:r>
              <a:rPr lang="en-US" b="1" dirty="0" smtClean="0">
                <a:solidFill>
                  <a:srgbClr val="FF6600"/>
                </a:solidFill>
              </a:rPr>
              <a:t> field.</a:t>
            </a:r>
            <a:endParaRPr lang="en-US" dirty="0" smtClean="0">
              <a:solidFill>
                <a:srgbClr val="FA740A"/>
              </a:solidFill>
            </a:endParaRPr>
          </a:p>
          <a:p>
            <a:pPr marL="0" indent="0">
              <a:buFontTx/>
              <a:buNone/>
            </a:pPr>
            <a:endParaRPr lang="en-US" dirty="0" smtClean="0"/>
          </a:p>
        </p:txBody>
      </p:sp>
      <p:sp>
        <p:nvSpPr>
          <p:cNvPr id="48130" name="Title 2"/>
          <p:cNvSpPr>
            <a:spLocks noGrp="1"/>
          </p:cNvSpPr>
          <p:nvPr>
            <p:ph type="title"/>
          </p:nvPr>
        </p:nvSpPr>
        <p:spPr/>
        <p:txBody>
          <a:bodyPr/>
          <a:lstStyle/>
          <a:p>
            <a:r>
              <a:rPr lang="et-EE" dirty="0" smtClean="0"/>
              <a:t>OVERVIEW OF THE STUDY </a:t>
            </a:r>
            <a:br>
              <a:rPr lang="et-EE" dirty="0" smtClean="0"/>
            </a:br>
            <a:r>
              <a:rPr lang="et-EE" sz="2000" dirty="0" smtClean="0"/>
              <a:t>Objective</a:t>
            </a:r>
            <a:endParaRPr lang="en-GB"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250825" y="1341438"/>
            <a:ext cx="8569325" cy="4824412"/>
          </a:xfrm>
        </p:spPr>
        <p:txBody>
          <a:bodyPr/>
          <a:lstStyle/>
          <a:p>
            <a:pPr marL="0" indent="0" algn="just">
              <a:buFontTx/>
              <a:buNone/>
            </a:pPr>
            <a:r>
              <a:rPr lang="en-US" b="1" dirty="0" smtClean="0">
                <a:solidFill>
                  <a:srgbClr val="FF6600"/>
                </a:solidFill>
              </a:rPr>
              <a:t>In the course of the study the following were organized: </a:t>
            </a:r>
            <a:r>
              <a:rPr lang="en-US" dirty="0" smtClean="0"/>
              <a:t>from January to April 2012: </a:t>
            </a:r>
            <a:r>
              <a:rPr lang="en-US" b="1" dirty="0" smtClean="0">
                <a:solidFill>
                  <a:srgbClr val="FF6600"/>
                </a:solidFill>
              </a:rPr>
              <a:t>survey of five companies</a:t>
            </a:r>
            <a:r>
              <a:rPr lang="et-EE" b="1" dirty="0" smtClean="0">
                <a:solidFill>
                  <a:srgbClr val="FF6600"/>
                </a:solidFill>
              </a:rPr>
              <a:t> in </a:t>
            </a:r>
            <a:r>
              <a:rPr lang="en-US" b="1" dirty="0" err="1" smtClean="0">
                <a:solidFill>
                  <a:srgbClr val="FF6600"/>
                </a:solidFill>
              </a:rPr>
              <a:t>mechatronics</a:t>
            </a:r>
            <a:r>
              <a:rPr lang="en-US" b="1" dirty="0" smtClean="0">
                <a:solidFill>
                  <a:srgbClr val="FF6600"/>
                </a:solidFill>
              </a:rPr>
              <a:t> field </a:t>
            </a:r>
            <a:r>
              <a:rPr lang="et-EE" b="1" dirty="0" smtClean="0">
                <a:solidFill>
                  <a:srgbClr val="FF6600"/>
                </a:solidFill>
              </a:rPr>
              <a:t>in </a:t>
            </a:r>
            <a:r>
              <a:rPr lang="en-US" b="1" dirty="0" smtClean="0">
                <a:solidFill>
                  <a:srgbClr val="FF6600"/>
                </a:solidFill>
              </a:rPr>
              <a:t>North-Estonia and five </a:t>
            </a:r>
            <a:r>
              <a:rPr lang="et-EE" b="1" dirty="0" smtClean="0">
                <a:solidFill>
                  <a:srgbClr val="FF6600"/>
                </a:solidFill>
              </a:rPr>
              <a:t>in </a:t>
            </a:r>
            <a:r>
              <a:rPr lang="en-US" b="1" dirty="0" smtClean="0">
                <a:solidFill>
                  <a:srgbClr val="FF6600"/>
                </a:solidFill>
              </a:rPr>
              <a:t>South-Finland </a:t>
            </a:r>
            <a:r>
              <a:rPr lang="en-US" dirty="0" smtClean="0"/>
              <a:t>(see figure 1 pg. 8)</a:t>
            </a:r>
            <a:r>
              <a:rPr lang="en-US" b="1" dirty="0" smtClean="0">
                <a:solidFill>
                  <a:srgbClr val="FF6600"/>
                </a:solidFill>
              </a:rPr>
              <a:t> and two North-Estonia</a:t>
            </a:r>
            <a:r>
              <a:rPr lang="et-EE" b="1" dirty="0" smtClean="0">
                <a:solidFill>
                  <a:srgbClr val="FF6600"/>
                </a:solidFill>
              </a:rPr>
              <a:t>n</a:t>
            </a:r>
            <a:r>
              <a:rPr lang="en-US" b="1" dirty="0" smtClean="0">
                <a:solidFill>
                  <a:srgbClr val="FF6600"/>
                </a:solidFill>
              </a:rPr>
              <a:t> educational institutions and an analysis of the results. </a:t>
            </a:r>
            <a:r>
              <a:rPr lang="en-US" dirty="0" smtClean="0"/>
              <a:t>The final report on the study was compiled in April 2012. </a:t>
            </a:r>
            <a:endParaRPr lang="en-US" b="1" dirty="0" smtClean="0"/>
          </a:p>
          <a:p>
            <a:pPr marL="0" indent="0" algn="just">
              <a:buFontTx/>
              <a:buNone/>
            </a:pPr>
            <a:r>
              <a:rPr lang="en-US" b="1" dirty="0" smtClean="0"/>
              <a:t> </a:t>
            </a:r>
          </a:p>
          <a:p>
            <a:pPr marL="0" indent="0" algn="just">
              <a:buFontTx/>
              <a:buNone/>
            </a:pPr>
            <a:r>
              <a:rPr lang="en-US" dirty="0" smtClean="0"/>
              <a:t>The data collection method was an electronic questionnaire filled out by the respondents and </a:t>
            </a:r>
            <a:r>
              <a:rPr lang="et-EE" dirty="0" smtClean="0"/>
              <a:t>face-to-face </a:t>
            </a:r>
            <a:r>
              <a:rPr lang="en-US" dirty="0" smtClean="0"/>
              <a:t>interviews. </a:t>
            </a:r>
          </a:p>
          <a:p>
            <a:pPr marL="0" indent="0" algn="just">
              <a:buFontTx/>
              <a:buNone/>
            </a:pPr>
            <a:endParaRPr lang="en-US" dirty="0" smtClean="0"/>
          </a:p>
          <a:p>
            <a:pPr marL="0" indent="0" algn="just">
              <a:buFontTx/>
              <a:buNone/>
            </a:pPr>
            <a:r>
              <a:rPr lang="en-US" dirty="0" smtClean="0"/>
              <a:t>This study was carried out as a pilot project, which, if necessary, will be followed by the same type of study with a larger sample group. </a:t>
            </a:r>
          </a:p>
        </p:txBody>
      </p:sp>
      <p:sp>
        <p:nvSpPr>
          <p:cNvPr id="49154" name="Title 2"/>
          <p:cNvSpPr>
            <a:spLocks noGrp="1"/>
          </p:cNvSpPr>
          <p:nvPr>
            <p:ph type="title"/>
          </p:nvPr>
        </p:nvSpPr>
        <p:spPr>
          <a:xfrm>
            <a:off x="323850" y="188913"/>
            <a:ext cx="7561263" cy="868362"/>
          </a:xfrm>
        </p:spPr>
        <p:txBody>
          <a:bodyPr/>
          <a:lstStyle/>
          <a:p>
            <a:r>
              <a:rPr lang="en-GB" dirty="0" smtClean="0"/>
              <a:t>OVERVIEW OF THE STUDY </a:t>
            </a:r>
            <a:br>
              <a:rPr lang="en-GB" dirty="0" smtClean="0"/>
            </a:br>
            <a:r>
              <a:rPr lang="et-EE" sz="2000" dirty="0" smtClean="0"/>
              <a:t>Execution</a:t>
            </a:r>
            <a:endParaRPr lang="en-GB"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t-EE" dirty="0" smtClean="0"/>
              <a:t>OVERVIEW OF THE STUDY </a:t>
            </a:r>
            <a:br>
              <a:rPr lang="et-EE" dirty="0" smtClean="0"/>
            </a:br>
            <a:r>
              <a:rPr lang="et-EE" sz="2000" dirty="0" smtClean="0"/>
              <a:t>Region covered by the project</a:t>
            </a:r>
            <a:endParaRPr lang="en-US" sz="2000" dirty="0" smtClean="0"/>
          </a:p>
        </p:txBody>
      </p:sp>
      <p:pic>
        <p:nvPicPr>
          <p:cNvPr id="50178" name="Picture 3" descr="http://www.centralbaltic.eu/images/stories/imagebrowser/Maps/SFE_new_map.jpg"/>
          <p:cNvPicPr>
            <a:picLocks noChangeAspect="1" noChangeArrowheads="1"/>
          </p:cNvPicPr>
          <p:nvPr/>
        </p:nvPicPr>
        <p:blipFill>
          <a:blip r:embed="rId2" cstate="print"/>
          <a:srcRect/>
          <a:stretch>
            <a:fillRect/>
          </a:stretch>
        </p:blipFill>
        <p:spPr bwMode="auto">
          <a:xfrm>
            <a:off x="827088" y="1341438"/>
            <a:ext cx="5689600" cy="4824412"/>
          </a:xfrm>
          <a:prstGeom prst="rect">
            <a:avLst/>
          </a:prstGeom>
          <a:noFill/>
          <a:ln w="9525">
            <a:noFill/>
            <a:miter lim="800000"/>
            <a:headEnd/>
            <a:tailEnd/>
          </a:ln>
        </p:spPr>
      </p:pic>
      <p:sp>
        <p:nvSpPr>
          <p:cNvPr id="50179" name="TextBox 4"/>
          <p:cNvSpPr txBox="1">
            <a:spLocks noChangeArrowheads="1"/>
          </p:cNvSpPr>
          <p:nvPr/>
        </p:nvSpPr>
        <p:spPr bwMode="auto">
          <a:xfrm>
            <a:off x="4211638" y="6308725"/>
            <a:ext cx="4824412" cy="246221"/>
          </a:xfrm>
          <a:prstGeom prst="rect">
            <a:avLst/>
          </a:prstGeom>
          <a:noFill/>
          <a:ln w="9525">
            <a:noFill/>
            <a:miter lim="800000"/>
            <a:headEnd/>
            <a:tailEnd/>
          </a:ln>
        </p:spPr>
        <p:txBody>
          <a:bodyPr>
            <a:spAutoFit/>
          </a:bodyPr>
          <a:lstStyle/>
          <a:p>
            <a:r>
              <a:rPr lang="et-EE" sz="1000" dirty="0">
                <a:solidFill>
                  <a:srgbClr val="003399"/>
                </a:solidFill>
              </a:rPr>
              <a:t>Source:</a:t>
            </a:r>
            <a:r>
              <a:rPr lang="en-US" sz="1000" dirty="0">
                <a:solidFill>
                  <a:srgbClr val="003399"/>
                </a:solidFill>
                <a:hlinkClick r:id="rId3"/>
              </a:rPr>
              <a:t>http://www.centralbaltic.eu/programme</a:t>
            </a:r>
            <a:r>
              <a:rPr lang="et-EE" sz="1000" dirty="0">
                <a:solidFill>
                  <a:srgbClr val="003399"/>
                </a:solidFill>
              </a:rPr>
              <a:t>, </a:t>
            </a:r>
            <a:r>
              <a:rPr lang="et-EE" sz="1000" dirty="0" smtClean="0">
                <a:solidFill>
                  <a:srgbClr val="003399"/>
                </a:solidFill>
              </a:rPr>
              <a:t>with </a:t>
            </a:r>
            <a:r>
              <a:rPr lang="et-EE" sz="1000" dirty="0" smtClean="0">
                <a:solidFill>
                  <a:srgbClr val="002060"/>
                </a:solidFill>
              </a:rPr>
              <a:t>HeiVäl Consulting additions</a:t>
            </a:r>
            <a:endParaRPr lang="en-US" sz="1000" dirty="0">
              <a:solidFill>
                <a:srgbClr val="002060"/>
              </a:solidFill>
            </a:endParaRPr>
          </a:p>
        </p:txBody>
      </p:sp>
      <p:sp>
        <p:nvSpPr>
          <p:cNvPr id="50180" name="Oval 7"/>
          <p:cNvSpPr>
            <a:spLocks noChangeArrowheads="1"/>
          </p:cNvSpPr>
          <p:nvPr/>
        </p:nvSpPr>
        <p:spPr bwMode="auto">
          <a:xfrm rot="-418117">
            <a:off x="3101975" y="2368550"/>
            <a:ext cx="2759075" cy="852488"/>
          </a:xfrm>
          <a:prstGeom prst="ellipse">
            <a:avLst/>
          </a:prstGeom>
          <a:noFill/>
          <a:ln w="9525" algn="ctr">
            <a:solidFill>
              <a:srgbClr val="FF0000"/>
            </a:solidFill>
            <a:round/>
            <a:headEnd/>
            <a:tailEnd/>
          </a:ln>
        </p:spPr>
        <p:txBody>
          <a:bodyPr wrap="none" anchor="ctr"/>
          <a:lstStyle/>
          <a:p>
            <a:endParaRPr lang="en-US"/>
          </a:p>
        </p:txBody>
      </p:sp>
      <p:sp>
        <p:nvSpPr>
          <p:cNvPr id="50181" name="TextBox 5"/>
          <p:cNvSpPr txBox="1">
            <a:spLocks noChangeArrowheads="1"/>
          </p:cNvSpPr>
          <p:nvPr/>
        </p:nvSpPr>
        <p:spPr bwMode="auto">
          <a:xfrm>
            <a:off x="2916238" y="3228975"/>
            <a:ext cx="1446212" cy="336550"/>
          </a:xfrm>
          <a:prstGeom prst="rect">
            <a:avLst/>
          </a:prstGeom>
          <a:noFill/>
          <a:ln w="9525">
            <a:noFill/>
            <a:miter lim="800000"/>
            <a:headEnd/>
            <a:tailEnd/>
          </a:ln>
        </p:spPr>
        <p:txBody>
          <a:bodyPr wrap="none">
            <a:spAutoFit/>
          </a:bodyPr>
          <a:lstStyle/>
          <a:p>
            <a:r>
              <a:rPr lang="et-EE" sz="1600">
                <a:solidFill>
                  <a:srgbClr val="003399"/>
                </a:solidFill>
              </a:rPr>
              <a:t>South-Finland</a:t>
            </a:r>
            <a:endParaRPr lang="en-US" sz="1600">
              <a:solidFill>
                <a:srgbClr val="003399"/>
              </a:solidFill>
            </a:endParaRPr>
          </a:p>
        </p:txBody>
      </p:sp>
      <p:sp>
        <p:nvSpPr>
          <p:cNvPr id="50182" name="Oval 8"/>
          <p:cNvSpPr>
            <a:spLocks noChangeArrowheads="1"/>
          </p:cNvSpPr>
          <p:nvPr/>
        </p:nvSpPr>
        <p:spPr bwMode="auto">
          <a:xfrm rot="8892622">
            <a:off x="3367088" y="3327400"/>
            <a:ext cx="2760662" cy="1093788"/>
          </a:xfrm>
          <a:prstGeom prst="ellipse">
            <a:avLst/>
          </a:prstGeom>
          <a:noFill/>
          <a:ln w="9525" algn="ctr">
            <a:solidFill>
              <a:srgbClr val="FF0000"/>
            </a:solidFill>
            <a:round/>
            <a:headEnd/>
            <a:tailEnd/>
          </a:ln>
        </p:spPr>
        <p:txBody>
          <a:bodyPr wrap="none" anchor="ctr"/>
          <a:lstStyle/>
          <a:p>
            <a:endParaRPr lang="en-US"/>
          </a:p>
        </p:txBody>
      </p:sp>
      <p:sp>
        <p:nvSpPr>
          <p:cNvPr id="12" name="TextBox 11"/>
          <p:cNvSpPr txBox="1"/>
          <p:nvPr/>
        </p:nvSpPr>
        <p:spPr>
          <a:xfrm>
            <a:off x="827088" y="1341438"/>
            <a:ext cx="3602037" cy="276999"/>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t-EE" sz="1200">
                <a:solidFill>
                  <a:srgbClr val="003399"/>
                </a:solidFill>
              </a:rPr>
              <a:t>South-Finland and North-Estonia </a:t>
            </a:r>
            <a:endParaRPr lang="en-US" sz="1200">
              <a:solidFill>
                <a:srgbClr val="003399"/>
              </a:solidFill>
            </a:endParaRPr>
          </a:p>
        </p:txBody>
      </p:sp>
      <p:sp>
        <p:nvSpPr>
          <p:cNvPr id="13" name="TextBox 12"/>
          <p:cNvSpPr txBox="1">
            <a:spLocks/>
          </p:cNvSpPr>
          <p:nvPr/>
        </p:nvSpPr>
        <p:spPr>
          <a:xfrm>
            <a:off x="1214414" y="5286388"/>
            <a:ext cx="571504" cy="740845"/>
          </a:xfrm>
          <a:prstGeom prst="rect">
            <a:avLst/>
          </a:prstGeom>
        </p:spPr>
        <p:style>
          <a:lnRef idx="2">
            <a:schemeClr val="accent3"/>
          </a:lnRef>
          <a:fillRef idx="1">
            <a:schemeClr val="lt1"/>
          </a:fillRef>
          <a:effectRef idx="0">
            <a:schemeClr val="accent3"/>
          </a:effectRef>
          <a:fontRef idx="minor">
            <a:schemeClr val="dk1"/>
          </a:fontRef>
        </p:style>
        <p:txBody>
          <a:bodyPr wrap="square" lIns="0" tIns="46800" rIns="0" bIns="46800">
            <a:spAutoFit/>
          </a:bodyPr>
          <a:lstStyle/>
          <a:p>
            <a:pPr>
              <a:spcAft>
                <a:spcPts val="700"/>
              </a:spcAft>
            </a:pPr>
            <a:r>
              <a:rPr lang="et-EE" sz="600" dirty="0">
                <a:solidFill>
                  <a:srgbClr val="000000"/>
                </a:solidFill>
              </a:rPr>
              <a:t>Project </a:t>
            </a:r>
            <a:r>
              <a:rPr lang="et-EE" sz="600" dirty="0" smtClean="0">
                <a:solidFill>
                  <a:srgbClr val="000000"/>
                </a:solidFill>
              </a:rPr>
              <a:t>region</a:t>
            </a:r>
            <a:br>
              <a:rPr lang="et-EE" sz="600" dirty="0" smtClean="0">
                <a:solidFill>
                  <a:srgbClr val="000000"/>
                </a:solidFill>
              </a:rPr>
            </a:br>
            <a:r>
              <a:rPr lang="et-EE" sz="600" dirty="0">
                <a:solidFill>
                  <a:srgbClr val="000000"/>
                </a:solidFill>
              </a:rPr>
              <a:t/>
            </a:r>
            <a:br>
              <a:rPr lang="et-EE" sz="600" dirty="0">
                <a:solidFill>
                  <a:srgbClr val="000000"/>
                </a:solidFill>
              </a:rPr>
            </a:br>
            <a:r>
              <a:rPr lang="et-EE" sz="600" dirty="0" smtClean="0">
                <a:solidFill>
                  <a:srgbClr val="000000"/>
                </a:solidFill>
              </a:rPr>
              <a:t>Adjacent area</a:t>
            </a:r>
            <a:br>
              <a:rPr lang="et-EE" sz="600" dirty="0" smtClean="0">
                <a:solidFill>
                  <a:srgbClr val="000000"/>
                </a:solidFill>
              </a:rPr>
            </a:br>
            <a:r>
              <a:rPr lang="et-EE" sz="600" dirty="0" smtClean="0">
                <a:solidFill>
                  <a:srgbClr val="000000"/>
                </a:solidFill>
              </a:rPr>
              <a:t/>
            </a:r>
            <a:br>
              <a:rPr lang="et-EE" sz="600" dirty="0" smtClean="0">
                <a:solidFill>
                  <a:srgbClr val="000000"/>
                </a:solidFill>
              </a:rPr>
            </a:br>
            <a:r>
              <a:rPr lang="et-EE" sz="600" dirty="0" smtClean="0">
                <a:solidFill>
                  <a:srgbClr val="000000"/>
                </a:solidFill>
              </a:rPr>
              <a:t>EU country</a:t>
            </a:r>
            <a:br>
              <a:rPr lang="et-EE" sz="600" dirty="0" smtClean="0">
                <a:solidFill>
                  <a:srgbClr val="000000"/>
                </a:solidFill>
              </a:rPr>
            </a:br>
            <a:r>
              <a:rPr lang="et-EE" sz="600" dirty="0" smtClean="0">
                <a:solidFill>
                  <a:srgbClr val="000000"/>
                </a:solidFill>
              </a:rPr>
              <a:t/>
            </a:r>
            <a:br>
              <a:rPr lang="et-EE" sz="600" dirty="0" smtClean="0">
                <a:solidFill>
                  <a:srgbClr val="000000"/>
                </a:solidFill>
              </a:rPr>
            </a:br>
            <a:r>
              <a:rPr lang="et-EE" sz="600" dirty="0" smtClean="0">
                <a:solidFill>
                  <a:srgbClr val="000000"/>
                </a:solidFill>
              </a:rPr>
              <a:t>Non-EU country</a:t>
            </a:r>
            <a:endParaRPr lang="en-US" sz="800" dirty="0">
              <a:solidFill>
                <a:srgbClr val="000000"/>
              </a:solidFill>
            </a:endParaRPr>
          </a:p>
        </p:txBody>
      </p:sp>
      <p:sp>
        <p:nvSpPr>
          <p:cNvPr id="50185" name="TextBox 6"/>
          <p:cNvSpPr txBox="1">
            <a:spLocks noChangeArrowheads="1"/>
          </p:cNvSpPr>
          <p:nvPr/>
        </p:nvSpPr>
        <p:spPr bwMode="auto">
          <a:xfrm>
            <a:off x="2843213" y="3567113"/>
            <a:ext cx="1425575" cy="336550"/>
          </a:xfrm>
          <a:prstGeom prst="rect">
            <a:avLst/>
          </a:prstGeom>
          <a:noFill/>
          <a:ln w="9525">
            <a:noFill/>
            <a:miter lim="800000"/>
            <a:headEnd/>
            <a:tailEnd/>
          </a:ln>
        </p:spPr>
        <p:txBody>
          <a:bodyPr wrap="none">
            <a:spAutoFit/>
          </a:bodyPr>
          <a:lstStyle/>
          <a:p>
            <a:r>
              <a:rPr lang="et-EE" sz="1600">
                <a:solidFill>
                  <a:srgbClr val="003399"/>
                </a:solidFill>
              </a:rPr>
              <a:t>North-Estonia</a:t>
            </a:r>
            <a:endParaRPr lang="en-US" sz="1600">
              <a:solidFill>
                <a:srgbClr val="003399"/>
              </a:solidFill>
            </a:endParaRPr>
          </a:p>
        </p:txBody>
      </p:sp>
      <p:sp>
        <p:nvSpPr>
          <p:cNvPr id="50186" name="TextBox 10"/>
          <p:cNvSpPr txBox="1">
            <a:spLocks noChangeArrowheads="1"/>
          </p:cNvSpPr>
          <p:nvPr/>
        </p:nvSpPr>
        <p:spPr bwMode="auto">
          <a:xfrm>
            <a:off x="395288" y="6165850"/>
            <a:ext cx="3384550" cy="396875"/>
          </a:xfrm>
          <a:prstGeom prst="rect">
            <a:avLst/>
          </a:prstGeom>
          <a:noFill/>
          <a:ln w="9525">
            <a:noFill/>
            <a:miter lim="800000"/>
            <a:headEnd/>
            <a:tailEnd/>
          </a:ln>
        </p:spPr>
        <p:txBody>
          <a:bodyPr>
            <a:spAutoFit/>
          </a:bodyPr>
          <a:lstStyle/>
          <a:p>
            <a:r>
              <a:rPr lang="et-EE" sz="2000" dirty="0">
                <a:solidFill>
                  <a:srgbClr val="010163"/>
                </a:solidFill>
              </a:rPr>
              <a:t>Figure 1. Project </a:t>
            </a:r>
            <a:r>
              <a:rPr lang="et-EE" sz="2000" dirty="0" smtClean="0">
                <a:solidFill>
                  <a:srgbClr val="010163"/>
                </a:solidFill>
              </a:rPr>
              <a:t>region.</a:t>
            </a:r>
            <a:endParaRPr lang="en-US" sz="2000" dirty="0">
              <a:solidFill>
                <a:srgbClr val="010163"/>
              </a:solidFill>
            </a:endParaRPr>
          </a:p>
        </p:txBody>
      </p:sp>
      <p:sp>
        <p:nvSpPr>
          <p:cNvPr id="50187" name="TextBox 13"/>
          <p:cNvSpPr txBox="1">
            <a:spLocks noChangeArrowheads="1"/>
          </p:cNvSpPr>
          <p:nvPr/>
        </p:nvSpPr>
        <p:spPr bwMode="auto">
          <a:xfrm>
            <a:off x="6948488" y="2708275"/>
            <a:ext cx="1446212" cy="346075"/>
          </a:xfrm>
          <a:prstGeom prst="rect">
            <a:avLst/>
          </a:prstGeom>
          <a:noFill/>
          <a:ln w="9525">
            <a:solidFill>
              <a:srgbClr val="010163"/>
            </a:solidFill>
            <a:miter lim="800000"/>
            <a:headEnd/>
            <a:tailEnd/>
          </a:ln>
        </p:spPr>
        <p:txBody>
          <a:bodyPr wrap="none">
            <a:spAutoFit/>
          </a:bodyPr>
          <a:lstStyle/>
          <a:p>
            <a:r>
              <a:rPr lang="et-EE" sz="1600">
                <a:solidFill>
                  <a:srgbClr val="003399"/>
                </a:solidFill>
              </a:rPr>
              <a:t>Project region</a:t>
            </a:r>
            <a:endParaRPr lang="en-US" sz="1600">
              <a:solidFill>
                <a:srgbClr val="003399"/>
              </a:solidFill>
            </a:endParaRPr>
          </a:p>
        </p:txBody>
      </p:sp>
      <p:cxnSp>
        <p:nvCxnSpPr>
          <p:cNvPr id="50188" name="Straight Arrow Connector 9"/>
          <p:cNvCxnSpPr>
            <a:cxnSpLocks noChangeShapeType="1"/>
          </p:cNvCxnSpPr>
          <p:nvPr/>
        </p:nvCxnSpPr>
        <p:spPr bwMode="auto">
          <a:xfrm flipH="1" flipV="1">
            <a:off x="5795963" y="2708275"/>
            <a:ext cx="1079500" cy="73025"/>
          </a:xfrm>
          <a:prstGeom prst="straightConnector1">
            <a:avLst/>
          </a:prstGeom>
          <a:noFill/>
          <a:ln w="9525" algn="ctr">
            <a:solidFill>
              <a:srgbClr val="FF0000"/>
            </a:solidFill>
            <a:bevel/>
            <a:headEnd/>
            <a:tailEnd type="triangle" w="med" len="med"/>
          </a:ln>
        </p:spPr>
      </p:cxnSp>
      <p:cxnSp>
        <p:nvCxnSpPr>
          <p:cNvPr id="50189" name="Straight Arrow Connector 14"/>
          <p:cNvCxnSpPr>
            <a:cxnSpLocks noChangeShapeType="1"/>
          </p:cNvCxnSpPr>
          <p:nvPr/>
        </p:nvCxnSpPr>
        <p:spPr bwMode="auto">
          <a:xfrm flipH="1">
            <a:off x="5940425" y="2924175"/>
            <a:ext cx="935038" cy="212725"/>
          </a:xfrm>
          <a:prstGeom prst="straightConnector1">
            <a:avLst/>
          </a:prstGeom>
          <a:noFill/>
          <a:ln w="9525" algn="ctr">
            <a:solidFill>
              <a:srgbClr val="FF0000"/>
            </a:solidFill>
            <a:bevel/>
            <a:headEnd/>
            <a:tailEnd type="triangle" w="med" len="med"/>
          </a:ln>
        </p:spPr>
      </p:cxnSp>
      <p:sp>
        <p:nvSpPr>
          <p:cNvPr id="50190" name="TextBox 15"/>
          <p:cNvSpPr txBox="1">
            <a:spLocks noChangeArrowheads="1"/>
          </p:cNvSpPr>
          <p:nvPr/>
        </p:nvSpPr>
        <p:spPr bwMode="auto">
          <a:xfrm>
            <a:off x="7524750" y="4005263"/>
            <a:ext cx="1295400" cy="1558925"/>
          </a:xfrm>
          <a:prstGeom prst="rect">
            <a:avLst/>
          </a:prstGeom>
          <a:noFill/>
          <a:ln w="9525">
            <a:noFill/>
            <a:miter lim="800000"/>
            <a:headEnd/>
            <a:tailEnd/>
          </a:ln>
        </p:spPr>
        <p:txBody>
          <a:bodyPr>
            <a:spAutoFit/>
          </a:bodyPr>
          <a:lstStyle/>
          <a:p>
            <a:r>
              <a:rPr lang="et-EE" sz="1600">
                <a:solidFill>
                  <a:srgbClr val="003399"/>
                </a:solidFill>
              </a:rPr>
              <a:t>Regions where the companies included in the sample are located</a:t>
            </a:r>
            <a:endParaRPr lang="en-US" sz="1600">
              <a:solidFill>
                <a:srgbClr val="003399"/>
              </a:solidFill>
            </a:endParaRPr>
          </a:p>
        </p:txBody>
      </p:sp>
      <p:sp>
        <p:nvSpPr>
          <p:cNvPr id="50191" name="Oval 18"/>
          <p:cNvSpPr>
            <a:spLocks noChangeArrowheads="1"/>
          </p:cNvSpPr>
          <p:nvPr/>
        </p:nvSpPr>
        <p:spPr bwMode="auto">
          <a:xfrm>
            <a:off x="7019925" y="4076700"/>
            <a:ext cx="360363" cy="215900"/>
          </a:xfrm>
          <a:prstGeom prst="ellipse">
            <a:avLst/>
          </a:prstGeom>
          <a:solidFill>
            <a:srgbClr val="FA740A"/>
          </a:solidFill>
          <a:ln w="9525" algn="ctr">
            <a:noFill/>
            <a:round/>
            <a:headEnd/>
            <a:tailEnd/>
          </a:ln>
        </p:spPr>
        <p:txBody>
          <a:bodyPr wrap="none" anchor="ctr"/>
          <a:lstStyle/>
          <a:p>
            <a:endParaRPr lang="en-US"/>
          </a:p>
        </p:txBody>
      </p:sp>
      <p:sp>
        <p:nvSpPr>
          <p:cNvPr id="50192" name="Oval 19"/>
          <p:cNvSpPr>
            <a:spLocks noChangeArrowheads="1"/>
          </p:cNvSpPr>
          <p:nvPr/>
        </p:nvSpPr>
        <p:spPr bwMode="auto">
          <a:xfrm rot="5900884">
            <a:off x="4579938" y="3465512"/>
            <a:ext cx="412750" cy="225425"/>
          </a:xfrm>
          <a:prstGeom prst="ellipse">
            <a:avLst/>
          </a:prstGeom>
          <a:solidFill>
            <a:srgbClr val="FA740A"/>
          </a:solidFill>
          <a:ln w="9525" algn="ctr">
            <a:noFill/>
            <a:round/>
            <a:headEnd/>
            <a:tailEnd/>
          </a:ln>
        </p:spPr>
        <p:txBody>
          <a:bodyPr wrap="none" anchor="ctr"/>
          <a:lstStyle/>
          <a:p>
            <a:endParaRPr lang="en-US"/>
          </a:p>
        </p:txBody>
      </p:sp>
      <p:sp>
        <p:nvSpPr>
          <p:cNvPr id="50193" name="Oval 21"/>
          <p:cNvSpPr>
            <a:spLocks noChangeArrowheads="1"/>
          </p:cNvSpPr>
          <p:nvPr/>
        </p:nvSpPr>
        <p:spPr bwMode="auto">
          <a:xfrm rot="1696707">
            <a:off x="3495675" y="2574925"/>
            <a:ext cx="441325" cy="231775"/>
          </a:xfrm>
          <a:prstGeom prst="ellipse">
            <a:avLst/>
          </a:prstGeom>
          <a:solidFill>
            <a:srgbClr val="FA740A"/>
          </a:soli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t-EE" dirty="0" smtClean="0"/>
              <a:t>OVERVIEW OF THE STUDY </a:t>
            </a:r>
            <a:br>
              <a:rPr lang="et-EE" dirty="0" smtClean="0"/>
            </a:br>
            <a:r>
              <a:rPr lang="et-EE" sz="2000" dirty="0" smtClean="0"/>
              <a:t>Structure of the questionnaire</a:t>
            </a:r>
          </a:p>
        </p:txBody>
      </p:sp>
      <p:sp>
        <p:nvSpPr>
          <p:cNvPr id="51202" name="Rectangle 3"/>
          <p:cNvSpPr>
            <a:spLocks noGrp="1" noChangeArrowheads="1"/>
          </p:cNvSpPr>
          <p:nvPr>
            <p:ph idx="1"/>
          </p:nvPr>
        </p:nvSpPr>
        <p:spPr>
          <a:xfrm>
            <a:off x="357158" y="1857364"/>
            <a:ext cx="8501122" cy="4356098"/>
          </a:xfrm>
        </p:spPr>
        <p:txBody>
          <a:bodyPr/>
          <a:lstStyle/>
          <a:p>
            <a:pPr marL="0" indent="0" algn="just">
              <a:buFontTx/>
              <a:buNone/>
            </a:pPr>
            <a:r>
              <a:rPr lang="en-US" b="1" dirty="0" smtClean="0">
                <a:solidFill>
                  <a:srgbClr val="FF6600"/>
                </a:solidFill>
              </a:rPr>
              <a:t>Two questionnaires were used to carry out the study – one for questioning the companies and the other for the educational institutions. </a:t>
            </a:r>
          </a:p>
          <a:p>
            <a:pPr marL="0" indent="0" algn="just">
              <a:buFontTx/>
              <a:buNone/>
            </a:pPr>
            <a:r>
              <a:rPr lang="en-US" dirty="0" smtClean="0"/>
              <a:t>Both questionnaires were comprised of two parts: 1.) general information and 2.) competences. The first part determined the background of the organizations and the second part mapped the competences needed by companies in the </a:t>
            </a:r>
            <a:r>
              <a:rPr lang="en-US" dirty="0" err="1" smtClean="0"/>
              <a:t>mechatronics</a:t>
            </a:r>
            <a:r>
              <a:rPr lang="en-US" dirty="0" smtClean="0"/>
              <a:t> field and the competences </a:t>
            </a:r>
            <a:r>
              <a:rPr lang="et-EE" dirty="0" smtClean="0"/>
              <a:t>taught</a:t>
            </a:r>
            <a:r>
              <a:rPr lang="en-US" dirty="0" smtClean="0"/>
              <a:t> by educational institutions.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41151</TotalTime>
  <Words>4397</Words>
  <Application>Microsoft Office PowerPoint</Application>
  <PresentationFormat>On-screen Show (4:3)</PresentationFormat>
  <Paragraphs>515</Paragraphs>
  <Slides>57</Slides>
  <Notes>5</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57</vt:i4>
      </vt:variant>
    </vt:vector>
  </HeadingPairs>
  <TitlesOfParts>
    <vt:vector size="63" baseType="lpstr">
      <vt:lpstr>3_Custom Design</vt:lpstr>
      <vt:lpstr>Custom Design</vt:lpstr>
      <vt:lpstr>Default Design</vt:lpstr>
      <vt:lpstr>Equation</vt:lpstr>
      <vt:lpstr>Worksheet</vt:lpstr>
      <vt:lpstr>Chart</vt:lpstr>
      <vt:lpstr>Slide 1</vt:lpstr>
      <vt:lpstr>TABLE OF CONTENTS</vt:lpstr>
      <vt:lpstr>TABLE OF CONTENTS</vt:lpstr>
      <vt:lpstr>TABLE OF CONTENTS</vt:lpstr>
      <vt:lpstr>OVERVIEW OF THE STUDY  Introduction</vt:lpstr>
      <vt:lpstr>OVERVIEW OF THE STUDY  Objective</vt:lpstr>
      <vt:lpstr>OVERVIEW OF THE STUDY  Execution</vt:lpstr>
      <vt:lpstr>OVERVIEW OF THE STUDY  Region covered by the project</vt:lpstr>
      <vt:lpstr>OVERVIEW OF THE STUDY  Structure of the questionnaire</vt:lpstr>
      <vt:lpstr>OVERVIEW OF THE STUDY  Structure of the report</vt:lpstr>
      <vt:lpstr>OVERVIEW OF THE STUDY  Client and executor</vt:lpstr>
      <vt:lpstr>OVERVIEW OF THE STUDY RESULTS  Introduction</vt:lpstr>
      <vt:lpstr>OVERVIEW OF THE STUDY RESULTS  Areas of competency in the mechatronics field</vt:lpstr>
      <vt:lpstr>OVERVIEW OF THE STUDY RESULTS  Jobs in the mechatronics field</vt:lpstr>
      <vt:lpstr>OVERVIEW OF THE STUDY RESULTS Grouping of jobs in the mechatronics field</vt:lpstr>
      <vt:lpstr>OVERVIEW OF THE STUDY RESULTS  Characterization of the sample</vt:lpstr>
      <vt:lpstr>OVERVIEW OF THE STUDY RESULTS  Characterization of the sample</vt:lpstr>
      <vt:lpstr>OVERVIEW OF THE STUDY RESULTS  Characterization of the sample</vt:lpstr>
      <vt:lpstr>OVERVIEW OF THE STUDY RESULTS  Characterization of the sample</vt:lpstr>
      <vt:lpstr>OVERVIEW OF THE STUDY RESULTS  Characterization of the sample</vt:lpstr>
      <vt:lpstr>OVERVIEW OF THE STUDY RESULTS  Characterization of the sample</vt:lpstr>
      <vt:lpstr>OVERVIEW OF THE STUDY RESULTS  Characterization of the sample</vt:lpstr>
      <vt:lpstr>OVERVIEW OF THE STUDY RESULTS  Characterization of the sample</vt:lpstr>
      <vt:lpstr>OVERVIEW OF THE STUDY RESULTS  Summary of the characterization of the sample </vt:lpstr>
      <vt:lpstr>OVERVIEW OF THE STUDY RESULTS  Need for employees in the mechatronics fields</vt:lpstr>
      <vt:lpstr>OVERVIEW OF THE STUDY RESULTS  Jobs needed today in the mechatronics field</vt:lpstr>
      <vt:lpstr>OVERVIEW OF THE STUDY RESULTS  Jobs needed today in the mechatronics field</vt:lpstr>
      <vt:lpstr>OVERVIEW OF THE STUDY RESULTS  The increase in the need for workers by job</vt:lpstr>
      <vt:lpstr>OVERVIEW OF THE STUDY RESULTS  Increase in the need for employees by job</vt:lpstr>
      <vt:lpstr>OVERVIEW OF THE STUDY RESULTS  Increase in the need for employees in 3 to 5 years</vt:lpstr>
      <vt:lpstr>OVERVIEW OF THE STUDY RESULTS  Increase in the need for employees in 3 to 5 years</vt:lpstr>
      <vt:lpstr>OVERVIEW OF THE STUDY RESULTS  Numerical need for competences by job</vt:lpstr>
      <vt:lpstr>OVERVIEW OF THE STUDY RESULTS  Numerical need for competences by job</vt:lpstr>
      <vt:lpstr>OVERVIEW OF THE STUDY RESULTS  Grouping of competences</vt:lpstr>
      <vt:lpstr>OVERVIEW OF THE STUDY RESULTS  Most needed competences today and in 3 to 5 years</vt:lpstr>
      <vt:lpstr>OVERVIEW OF THE STUDY RESULTS  The most needed competences today and in 3 to 5 years</vt:lpstr>
      <vt:lpstr>OVERVIEW OF THE STUDY RESULTS  Most needed competences today and in 3 to 5 years</vt:lpstr>
      <vt:lpstr>OVERVIEW OF THE STUDY RESULTS  Most needed competences today and in 3 to 5 years</vt:lpstr>
      <vt:lpstr>OVERVIEW OF THE STUDY RESULTS  Most needed competences today and in 3 to 5 years</vt:lpstr>
      <vt:lpstr>OVERVIEW OF THE STUDY RESULTS  Most needed competences today and in 3 to 5 years</vt:lpstr>
      <vt:lpstr>OVERVIEW OF THE STUDY RESULTS  Most needed competences today and in 3 to 5 years</vt:lpstr>
      <vt:lpstr>OVERVIEW OF THE STUDY RESULTS  Most needed competences today and in 3 to 5 years</vt:lpstr>
      <vt:lpstr>OVERVIEW OF THE STUDY RESULTS  Training provided by companies today and in 3 to 5 years </vt:lpstr>
      <vt:lpstr>OVERVIEW OF THE STUDY RESULTS   Training provided by companies today and in 3 to 5 years</vt:lpstr>
      <vt:lpstr>OVERVIEW OF THE STUDY RESULTS  Volume of training today and in 3 to 5 years </vt:lpstr>
      <vt:lpstr>OVERVIEW OF THE STUDY RESULTS  Training needs</vt:lpstr>
      <vt:lpstr>OVERVIEW OF THE STUDY RESULTS  Training needs</vt:lpstr>
      <vt:lpstr>OVERVIEW OF THE STUDY RESULTS  Training needs and supply</vt:lpstr>
      <vt:lpstr>OVERVIEW OF THE STUDY RESULTS  Training needs and supply</vt:lpstr>
      <vt:lpstr>OVERVIEW OF THE STUDY RESULTS  Training needs and supply</vt:lpstr>
      <vt:lpstr>OVERVIEW OF THE STUDY RESULTS  Companies’ requests to educational institutions</vt:lpstr>
      <vt:lpstr>OVERVIEW OF THE STUDY RESULTS  Requests for cooperation </vt:lpstr>
      <vt:lpstr>OVERVIEW OF THE STUDY RESULTS Summary of the study results</vt:lpstr>
      <vt:lpstr>SUMMARY</vt:lpstr>
      <vt:lpstr>RECOMMENDATIONS</vt:lpstr>
      <vt:lpstr>RECOMMENDATIONS</vt:lpstr>
      <vt:lpstr>RECOMMENDATIONS</vt:lpstr>
    </vt:vector>
  </TitlesOfParts>
  <Company>HeiVäl OÜ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HeiVäli esitlus</dc:title>
  <dc:creator>HeiVäl Consulting</dc:creator>
  <cp:lastModifiedBy>Tonu Hein</cp:lastModifiedBy>
  <cp:revision>3038</cp:revision>
  <dcterms:created xsi:type="dcterms:W3CDTF">2004-11-08T15:17:36Z</dcterms:created>
  <dcterms:modified xsi:type="dcterms:W3CDTF">2012-07-02T18:07:08Z</dcterms:modified>
</cp:coreProperties>
</file>