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70" r:id="rId2"/>
    <p:sldMasterId id="2147483696" r:id="rId3"/>
  </p:sldMasterIdLst>
  <p:notesMasterIdLst>
    <p:notesMasterId r:id="rId61"/>
  </p:notesMasterIdLst>
  <p:handoutMasterIdLst>
    <p:handoutMasterId r:id="rId62"/>
  </p:handoutMasterIdLst>
  <p:sldIdLst>
    <p:sldId id="1542" r:id="rId4"/>
    <p:sldId id="1506" r:id="rId5"/>
    <p:sldId id="1564" r:id="rId6"/>
    <p:sldId id="1577" r:id="rId7"/>
    <p:sldId id="1544" r:id="rId8"/>
    <p:sldId id="1561" r:id="rId9"/>
    <p:sldId id="1559" r:id="rId10"/>
    <p:sldId id="1516" r:id="rId11"/>
    <p:sldId id="1545" r:id="rId12"/>
    <p:sldId id="1547" r:id="rId13"/>
    <p:sldId id="1560" r:id="rId14"/>
    <p:sldId id="1566" r:id="rId15"/>
    <p:sldId id="1479" r:id="rId16"/>
    <p:sldId id="1543" r:id="rId17"/>
    <p:sldId id="1517" r:id="rId18"/>
    <p:sldId id="1548" r:id="rId19"/>
    <p:sldId id="1569" r:id="rId20"/>
    <p:sldId id="1568" r:id="rId21"/>
    <p:sldId id="1573" r:id="rId22"/>
    <p:sldId id="1572" r:id="rId23"/>
    <p:sldId id="1574" r:id="rId24"/>
    <p:sldId id="1575" r:id="rId25"/>
    <p:sldId id="1579" r:id="rId26"/>
    <p:sldId id="1576" r:id="rId27"/>
    <p:sldId id="1588" r:id="rId28"/>
    <p:sldId id="1581" r:id="rId29"/>
    <p:sldId id="1580" r:id="rId30"/>
    <p:sldId id="1592" r:id="rId31"/>
    <p:sldId id="1585" r:id="rId32"/>
    <p:sldId id="1593" r:id="rId33"/>
    <p:sldId id="1587" r:id="rId34"/>
    <p:sldId id="1583" r:id="rId35"/>
    <p:sldId id="1582" r:id="rId36"/>
    <p:sldId id="1602" r:id="rId37"/>
    <p:sldId id="1550" r:id="rId38"/>
    <p:sldId id="1604" r:id="rId39"/>
    <p:sldId id="1605" r:id="rId40"/>
    <p:sldId id="1607" r:id="rId41"/>
    <p:sldId id="1606" r:id="rId42"/>
    <p:sldId id="1608" r:id="rId43"/>
    <p:sldId id="1611" r:id="rId44"/>
    <p:sldId id="1609" r:id="rId45"/>
    <p:sldId id="1610" r:id="rId46"/>
    <p:sldId id="1612" r:id="rId47"/>
    <p:sldId id="1613" r:id="rId48"/>
    <p:sldId id="1595" r:id="rId49"/>
    <p:sldId id="1614" r:id="rId50"/>
    <p:sldId id="1591" r:id="rId51"/>
    <p:sldId id="1590" r:id="rId52"/>
    <p:sldId id="1551" r:id="rId53"/>
    <p:sldId id="1555" r:id="rId54"/>
    <p:sldId id="1598" r:id="rId55"/>
    <p:sldId id="1600" r:id="rId56"/>
    <p:sldId id="1615" r:id="rId57"/>
    <p:sldId id="1599" r:id="rId58"/>
    <p:sldId id="1616" r:id="rId59"/>
    <p:sldId id="1556" r:id="rId60"/>
  </p:sldIdLst>
  <p:sldSz cx="9144000" cy="6858000" type="screen4x3"/>
  <p:notesSz cx="7010400" cy="92964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AAE4EC"/>
    <a:srgbClr val="FA740A"/>
    <a:srgbClr val="009999"/>
    <a:srgbClr val="CCCCFF"/>
    <a:srgbClr val="6666FF"/>
    <a:srgbClr val="00CCFF"/>
    <a:srgbClr val="B3B3B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98804" autoAdjust="0"/>
  </p:normalViewPr>
  <p:slideViewPr>
    <p:cSldViewPr>
      <p:cViewPr>
        <p:scale>
          <a:sx n="90" d="100"/>
          <a:sy n="90" d="100"/>
        </p:scale>
        <p:origin x="-1800"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6" d="100"/>
          <a:sy n="66" d="100"/>
        </p:scale>
        <p:origin x="-2874" y="-102"/>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4FA0D-0D96-4189-8C39-60050ABD6D31}"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EC695CF2-3AE1-44DF-81DB-ABB802EDAB07}">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600" dirty="0" smtClean="0">
              <a:solidFill>
                <a:srgbClr val="010163"/>
              </a:solidFill>
            </a:rPr>
            <a:t>Mehhatroonika</a:t>
          </a:r>
          <a:endParaRPr lang="en-US" sz="1600" dirty="0">
            <a:solidFill>
              <a:srgbClr val="010163"/>
            </a:solidFill>
          </a:endParaRPr>
        </a:p>
      </dgm:t>
    </dgm:pt>
    <dgm:pt modelId="{9960184F-D3EC-479C-B616-AAD31405A48E}" type="parTrans" cxnId="{806F6055-032D-4DC3-AB61-1550533923C2}">
      <dgm:prSet/>
      <dgm:spPr/>
      <dgm:t>
        <a:bodyPr/>
        <a:lstStyle/>
        <a:p>
          <a:endParaRPr lang="en-US"/>
        </a:p>
      </dgm:t>
    </dgm:pt>
    <dgm:pt modelId="{64796D21-FFA9-4772-98F2-DCCA48C5A25F}" type="sibTrans" cxnId="{806F6055-032D-4DC3-AB61-1550533923C2}">
      <dgm:prSet/>
      <dgm:spPr/>
      <dgm:t>
        <a:bodyPr/>
        <a:lstStyle/>
        <a:p>
          <a:endParaRPr lang="en-US"/>
        </a:p>
      </dgm:t>
    </dgm:pt>
    <dgm:pt modelId="{A9013310-3457-45DD-9635-46ED14B40F19}">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600" dirty="0" smtClean="0">
              <a:solidFill>
                <a:srgbClr val="010163"/>
              </a:solidFill>
            </a:rPr>
            <a:t>Numbrilise juhtimisega seadmed</a:t>
          </a:r>
          <a:endParaRPr lang="en-US" sz="1600" dirty="0">
            <a:solidFill>
              <a:srgbClr val="010163"/>
            </a:solidFill>
          </a:endParaRPr>
        </a:p>
      </dgm:t>
    </dgm:pt>
    <dgm:pt modelId="{451D3C7D-F698-4C34-A3AC-2DBCA9BAA0EA}" type="parTrans" cxnId="{FD7F24A8-E20D-4271-8E5E-0667830BDA76}">
      <dgm:prSet/>
      <dgm:spPr/>
      <dgm:t>
        <a:bodyPr/>
        <a:lstStyle/>
        <a:p>
          <a:endParaRPr lang="en-US" dirty="0"/>
        </a:p>
      </dgm:t>
    </dgm:pt>
    <dgm:pt modelId="{D72111EB-C4BB-43EB-9714-1805272B3FA2}" type="sibTrans" cxnId="{FD7F24A8-E20D-4271-8E5E-0667830BDA76}">
      <dgm:prSet/>
      <dgm:spPr/>
      <dgm:t>
        <a:bodyPr/>
        <a:lstStyle/>
        <a:p>
          <a:endParaRPr lang="en-US"/>
        </a:p>
      </dgm:t>
    </dgm:pt>
    <dgm:pt modelId="{5A1454E7-11B5-4B53-9BB3-D3248AB31436}">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600" dirty="0" smtClean="0">
              <a:solidFill>
                <a:srgbClr val="010163"/>
              </a:solidFill>
            </a:rPr>
            <a:t>Automatiseeritud tootmissüsteemid</a:t>
          </a:r>
          <a:endParaRPr lang="en-US" sz="1600" dirty="0">
            <a:solidFill>
              <a:srgbClr val="010163"/>
            </a:solidFill>
          </a:endParaRPr>
        </a:p>
      </dgm:t>
    </dgm:pt>
    <dgm:pt modelId="{D6BAA1E0-D50D-4D3E-9270-70C6624A7AB3}" type="parTrans" cxnId="{E5BDF51B-82C3-4DEE-A7E9-60D4977EF7F4}">
      <dgm:prSet/>
      <dgm:spPr/>
      <dgm:t>
        <a:bodyPr/>
        <a:lstStyle/>
        <a:p>
          <a:endParaRPr lang="en-US" dirty="0"/>
        </a:p>
      </dgm:t>
    </dgm:pt>
    <dgm:pt modelId="{E3A2E4C1-F9C1-49F9-9977-C7A638A67899}" type="sibTrans" cxnId="{E5BDF51B-82C3-4DEE-A7E9-60D4977EF7F4}">
      <dgm:prSet/>
      <dgm:spPr/>
      <dgm:t>
        <a:bodyPr/>
        <a:lstStyle/>
        <a:p>
          <a:endParaRPr lang="en-US"/>
        </a:p>
      </dgm:t>
    </dgm:pt>
    <dgm:pt modelId="{7E8D1EC0-891F-41CE-A1E6-36642BC3969D}">
      <dgm:prSet phldrT="[Tex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600" dirty="0" smtClean="0">
              <a:solidFill>
                <a:srgbClr val="010163"/>
              </a:solidFill>
            </a:rPr>
            <a:t>Koht-automatiseerimise lahendid</a:t>
          </a:r>
          <a:endParaRPr lang="en-US" sz="1600" dirty="0">
            <a:solidFill>
              <a:srgbClr val="010163"/>
            </a:solidFill>
          </a:endParaRPr>
        </a:p>
      </dgm:t>
    </dgm:pt>
    <dgm:pt modelId="{ACB5C453-9612-4059-87E1-BAA07C00593D}" type="parTrans" cxnId="{6746FA8C-D015-4FE5-8474-F4E30505B29F}">
      <dgm:prSet/>
      <dgm:spPr/>
      <dgm:t>
        <a:bodyPr/>
        <a:lstStyle/>
        <a:p>
          <a:endParaRPr lang="en-US" dirty="0"/>
        </a:p>
      </dgm:t>
    </dgm:pt>
    <dgm:pt modelId="{46ACA66F-E0B1-49EE-B123-C7EE13B13EBD}" type="sibTrans" cxnId="{6746FA8C-D015-4FE5-8474-F4E30505B29F}">
      <dgm:prSet/>
      <dgm:spPr/>
      <dgm:t>
        <a:bodyPr/>
        <a:lstStyle/>
        <a:p>
          <a:endParaRPr lang="en-US"/>
        </a:p>
      </dgm:t>
    </dgm:pt>
    <dgm:pt modelId="{A81CF680-26FA-4DA7-9A8E-732F1E25FDB4}">
      <dgm:prSet custT="1"/>
      <dgm:spPr>
        <a:solidFill>
          <a:schemeClr val="bg1"/>
        </a:solidFill>
        <a:ln>
          <a:solidFill>
            <a:srgbClr val="01016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600" dirty="0" smtClean="0">
              <a:solidFill>
                <a:srgbClr val="010163"/>
              </a:solidFill>
            </a:rPr>
            <a:t>Aparatuuri koostamine</a:t>
          </a:r>
          <a:endParaRPr lang="en-US" sz="1600" dirty="0">
            <a:solidFill>
              <a:srgbClr val="010163"/>
            </a:solidFill>
          </a:endParaRPr>
        </a:p>
      </dgm:t>
    </dgm:pt>
    <dgm:pt modelId="{384E0817-5302-4135-A9D4-25A11D057A17}" type="parTrans" cxnId="{8C7D456F-2979-4D03-9BCB-CE33A96927A4}">
      <dgm:prSet/>
      <dgm:spPr/>
      <dgm:t>
        <a:bodyPr/>
        <a:lstStyle/>
        <a:p>
          <a:endParaRPr lang="en-US" dirty="0"/>
        </a:p>
      </dgm:t>
    </dgm:pt>
    <dgm:pt modelId="{9469AE42-D450-4C52-BE16-284E72410A78}" type="sibTrans" cxnId="{8C7D456F-2979-4D03-9BCB-CE33A96927A4}">
      <dgm:prSet/>
      <dgm:spPr/>
      <dgm:t>
        <a:bodyPr/>
        <a:lstStyle/>
        <a:p>
          <a:endParaRPr lang="en-US"/>
        </a:p>
      </dgm:t>
    </dgm:pt>
    <dgm:pt modelId="{2C9634D1-C2BF-4145-BB43-493471D31E70}">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Hooldustehnik</a:t>
          </a:r>
          <a:endParaRPr lang="en-US" sz="1200" dirty="0">
            <a:solidFill>
              <a:srgbClr val="010163"/>
            </a:solidFill>
          </a:endParaRPr>
        </a:p>
      </dgm:t>
    </dgm:pt>
    <dgm:pt modelId="{DDDF1104-78AC-4649-A968-4BABB27FA0CC}" type="parTrans" cxnId="{EAA041A0-3EB9-413E-B21B-F969B4F59F02}">
      <dgm:prSet/>
      <dgm:spPr/>
      <dgm:t>
        <a:bodyPr/>
        <a:lstStyle/>
        <a:p>
          <a:endParaRPr lang="en-US" dirty="0"/>
        </a:p>
      </dgm:t>
    </dgm:pt>
    <dgm:pt modelId="{DA9D4EB8-7EB1-4A1B-B062-64FA2605AFF7}" type="sibTrans" cxnId="{EAA041A0-3EB9-413E-B21B-F969B4F59F02}">
      <dgm:prSet/>
      <dgm:spPr/>
      <dgm:t>
        <a:bodyPr/>
        <a:lstStyle/>
        <a:p>
          <a:endParaRPr lang="en-US"/>
        </a:p>
      </dgm:t>
    </dgm:pt>
    <dgm:pt modelId="{41175BBD-6FE4-421D-BB2E-F404D9292926}">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Elektrik-seadistaja</a:t>
          </a:r>
          <a:endParaRPr lang="en-US" sz="1200" dirty="0">
            <a:solidFill>
              <a:srgbClr val="010163"/>
            </a:solidFill>
          </a:endParaRPr>
        </a:p>
      </dgm:t>
    </dgm:pt>
    <dgm:pt modelId="{84C507CD-DB63-4F9D-9591-3F3F190C377E}" type="parTrans" cxnId="{F22C5366-F754-4666-8991-E86424E7BD1E}">
      <dgm:prSet/>
      <dgm:spPr/>
      <dgm:t>
        <a:bodyPr/>
        <a:lstStyle/>
        <a:p>
          <a:endParaRPr lang="en-US" dirty="0"/>
        </a:p>
      </dgm:t>
    </dgm:pt>
    <dgm:pt modelId="{81DAEF53-2D06-4E38-8732-C4CDBDAE3F90}" type="sibTrans" cxnId="{F22C5366-F754-4666-8991-E86424E7BD1E}">
      <dgm:prSet/>
      <dgm:spPr/>
      <dgm:t>
        <a:bodyPr/>
        <a:lstStyle/>
        <a:p>
          <a:endParaRPr lang="en-US"/>
        </a:p>
      </dgm:t>
    </dgm:pt>
    <dgm:pt modelId="{BADC72DD-57F6-4261-AFE7-E2680BF07CE7}">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Elektroonik</a:t>
          </a:r>
          <a:endParaRPr lang="en-US" sz="1200" dirty="0">
            <a:solidFill>
              <a:srgbClr val="010163"/>
            </a:solidFill>
          </a:endParaRPr>
        </a:p>
      </dgm:t>
    </dgm:pt>
    <dgm:pt modelId="{96079A3C-F2C0-491E-B081-7B63CA6B3778}" type="parTrans" cxnId="{E062E034-CC71-4E74-9119-34ABD27A4661}">
      <dgm:prSet/>
      <dgm:spPr/>
      <dgm:t>
        <a:bodyPr/>
        <a:lstStyle/>
        <a:p>
          <a:endParaRPr lang="en-US" dirty="0"/>
        </a:p>
      </dgm:t>
    </dgm:pt>
    <dgm:pt modelId="{CCF574D7-E37E-4FF7-A7F6-CA8994036EF2}" type="sibTrans" cxnId="{E062E034-CC71-4E74-9119-34ABD27A4661}">
      <dgm:prSet/>
      <dgm:spPr/>
      <dgm:t>
        <a:bodyPr/>
        <a:lstStyle/>
        <a:p>
          <a:endParaRPr lang="en-US"/>
        </a:p>
      </dgm:t>
    </dgm:pt>
    <dgm:pt modelId="{BD1D6A3C-CB31-4443-B89F-07D9C1CBE20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Automaatik</a:t>
          </a:r>
          <a:endParaRPr lang="en-US" sz="1200" dirty="0">
            <a:solidFill>
              <a:srgbClr val="010163"/>
            </a:solidFill>
          </a:endParaRPr>
        </a:p>
      </dgm:t>
    </dgm:pt>
    <dgm:pt modelId="{E2AA48C4-B84F-4E98-97C1-3F75945FD8BD}" type="parTrans" cxnId="{430C594C-AED1-4B51-B857-C07E260EF905}">
      <dgm:prSet/>
      <dgm:spPr/>
      <dgm:t>
        <a:bodyPr/>
        <a:lstStyle/>
        <a:p>
          <a:endParaRPr lang="en-US" dirty="0"/>
        </a:p>
      </dgm:t>
    </dgm:pt>
    <dgm:pt modelId="{3C68A10E-8996-4D01-B049-4120BAE2B074}" type="sibTrans" cxnId="{430C594C-AED1-4B51-B857-C07E260EF905}">
      <dgm:prSet/>
      <dgm:spPr/>
      <dgm:t>
        <a:bodyPr/>
        <a:lstStyle/>
        <a:p>
          <a:endParaRPr lang="en-US"/>
        </a:p>
      </dgm:t>
    </dgm:pt>
    <dgm:pt modelId="{327C8DAA-3CB1-4CFE-85EB-A1F991DA46D8}">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Mehhatroonik</a:t>
          </a:r>
          <a:endParaRPr lang="en-US" sz="1200" dirty="0">
            <a:solidFill>
              <a:srgbClr val="010163"/>
            </a:solidFill>
          </a:endParaRPr>
        </a:p>
      </dgm:t>
    </dgm:pt>
    <dgm:pt modelId="{ED36C05F-DE97-4A77-9651-C13B1A67A11B}" type="parTrans" cxnId="{4FC9776C-92B6-4F8B-9298-82339299D283}">
      <dgm:prSet/>
      <dgm:spPr/>
      <dgm:t>
        <a:bodyPr/>
        <a:lstStyle/>
        <a:p>
          <a:endParaRPr lang="en-US" dirty="0"/>
        </a:p>
      </dgm:t>
    </dgm:pt>
    <dgm:pt modelId="{F0FBCDFA-28DA-42BF-9BC0-C3A501F10DFC}" type="sibTrans" cxnId="{4FC9776C-92B6-4F8B-9298-82339299D283}">
      <dgm:prSet/>
      <dgm:spPr/>
      <dgm:t>
        <a:bodyPr/>
        <a:lstStyle/>
        <a:p>
          <a:endParaRPr lang="en-US"/>
        </a:p>
      </dgm:t>
    </dgm:pt>
    <dgm:pt modelId="{C0FAC13A-3ABD-4DBC-B88B-D5269686BB75}">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Hooldustehnik</a:t>
          </a:r>
          <a:endParaRPr lang="en-US" sz="1200" dirty="0">
            <a:solidFill>
              <a:srgbClr val="010163"/>
            </a:solidFill>
          </a:endParaRPr>
        </a:p>
      </dgm:t>
    </dgm:pt>
    <dgm:pt modelId="{7158D4A1-8817-4067-9820-B1036511794F}" type="parTrans" cxnId="{901B6B37-F8F1-4DDA-B39E-C9E664802FE1}">
      <dgm:prSet/>
      <dgm:spPr/>
      <dgm:t>
        <a:bodyPr/>
        <a:lstStyle/>
        <a:p>
          <a:endParaRPr lang="en-US" dirty="0"/>
        </a:p>
      </dgm:t>
    </dgm:pt>
    <dgm:pt modelId="{3FE0EB49-A6F4-48E9-B3D0-04D82C4AF7CD}" type="sibTrans" cxnId="{901B6B37-F8F1-4DDA-B39E-C9E664802FE1}">
      <dgm:prSet/>
      <dgm:spPr/>
      <dgm:t>
        <a:bodyPr/>
        <a:lstStyle/>
        <a:p>
          <a:endParaRPr lang="en-US"/>
        </a:p>
      </dgm:t>
    </dgm:pt>
    <dgm:pt modelId="{FFB10C7F-CF9E-47F4-9D43-A8A58748427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Masina operaator</a:t>
          </a:r>
        </a:p>
      </dgm:t>
    </dgm:pt>
    <dgm:pt modelId="{9B0275C0-0D9E-4FA6-ADB4-A0403B9B1B88}" type="parTrans" cxnId="{16E8E5D3-3CBF-441E-A21A-E09CA62BE723}">
      <dgm:prSet/>
      <dgm:spPr/>
      <dgm:t>
        <a:bodyPr/>
        <a:lstStyle/>
        <a:p>
          <a:endParaRPr lang="en-US" dirty="0"/>
        </a:p>
      </dgm:t>
    </dgm:pt>
    <dgm:pt modelId="{0B29F49C-8DF4-4DE7-9D1E-D41358C687EB}" type="sibTrans" cxnId="{16E8E5D3-3CBF-441E-A21A-E09CA62BE723}">
      <dgm:prSet/>
      <dgm:spPr/>
      <dgm:t>
        <a:bodyPr/>
        <a:lstStyle/>
        <a:p>
          <a:endParaRPr lang="en-US"/>
        </a:p>
      </dgm:t>
    </dgm:pt>
    <dgm:pt modelId="{742DCF5C-4243-4DB0-9F33-D7D3AFBCB906}">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Hooldustehnik</a:t>
          </a:r>
          <a:endParaRPr lang="en-US" sz="1200" dirty="0">
            <a:solidFill>
              <a:srgbClr val="010163"/>
            </a:solidFill>
          </a:endParaRPr>
        </a:p>
      </dgm:t>
    </dgm:pt>
    <dgm:pt modelId="{784183F8-7364-4ED4-8708-CA711C6389D4}" type="parTrans" cxnId="{D0AFD9AD-FA42-4D99-9150-C47E9CDB9DAA}">
      <dgm:prSet/>
      <dgm:spPr/>
      <dgm:t>
        <a:bodyPr/>
        <a:lstStyle/>
        <a:p>
          <a:endParaRPr lang="en-US" dirty="0"/>
        </a:p>
      </dgm:t>
    </dgm:pt>
    <dgm:pt modelId="{9C840F79-0F32-4C34-A3AA-06C348F664F1}" type="sibTrans" cxnId="{D0AFD9AD-FA42-4D99-9150-C47E9CDB9DAA}">
      <dgm:prSet/>
      <dgm:spPr/>
      <dgm:t>
        <a:bodyPr/>
        <a:lstStyle/>
        <a:p>
          <a:endParaRPr lang="en-US"/>
        </a:p>
      </dgm:t>
    </dgm:pt>
    <dgm:pt modelId="{62DECC4F-D9A5-4206-8452-DB3CFA75F6C8}">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Mehaanik</a:t>
          </a:r>
          <a:endParaRPr lang="en-US" sz="1200" dirty="0">
            <a:solidFill>
              <a:srgbClr val="010163"/>
            </a:solidFill>
          </a:endParaRPr>
        </a:p>
      </dgm:t>
    </dgm:pt>
    <dgm:pt modelId="{FC73F350-7F21-49DB-AC03-A1E614F546DC}" type="parTrans" cxnId="{EBA0EE97-B69F-4EDC-B0F7-F067A5A50B3D}">
      <dgm:prSet/>
      <dgm:spPr/>
      <dgm:t>
        <a:bodyPr/>
        <a:lstStyle/>
        <a:p>
          <a:endParaRPr lang="en-US" dirty="0"/>
        </a:p>
      </dgm:t>
    </dgm:pt>
    <dgm:pt modelId="{82606822-35F3-41E0-91FF-E77549C41E07}" type="sibTrans" cxnId="{EBA0EE97-B69F-4EDC-B0F7-F067A5A50B3D}">
      <dgm:prSet/>
      <dgm:spPr/>
      <dgm:t>
        <a:bodyPr/>
        <a:lstStyle/>
        <a:p>
          <a:endParaRPr lang="en-US"/>
        </a:p>
      </dgm:t>
    </dgm:pt>
    <dgm:pt modelId="{024516F1-4FD8-42B9-BC1A-5B2C5E0D07F5}">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Koostaja / Koostelukksepp</a:t>
          </a:r>
          <a:endParaRPr lang="en-US" sz="1200" dirty="0">
            <a:solidFill>
              <a:srgbClr val="010163"/>
            </a:solidFill>
          </a:endParaRPr>
        </a:p>
      </dgm:t>
    </dgm:pt>
    <dgm:pt modelId="{082950E2-2F38-44E5-98BB-7B1D57D8C9F9}" type="parTrans" cxnId="{35B78E93-8EA1-49AB-AC15-3400FD696037}">
      <dgm:prSet/>
      <dgm:spPr/>
      <dgm:t>
        <a:bodyPr/>
        <a:lstStyle/>
        <a:p>
          <a:endParaRPr lang="en-US" dirty="0"/>
        </a:p>
      </dgm:t>
    </dgm:pt>
    <dgm:pt modelId="{3CAC2D38-5B4E-475C-BEF7-4D54ED627B01}" type="sibTrans" cxnId="{35B78E93-8EA1-49AB-AC15-3400FD696037}">
      <dgm:prSet/>
      <dgm:spPr/>
      <dgm:t>
        <a:bodyPr/>
        <a:lstStyle/>
        <a:p>
          <a:endParaRPr lang="en-US"/>
        </a:p>
      </dgm:t>
    </dgm:pt>
    <dgm:pt modelId="{C3B5AEB9-8440-4009-8EF8-A5D7A5F04DBD}">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Elektrik</a:t>
          </a:r>
          <a:endParaRPr lang="en-US" sz="1200" dirty="0">
            <a:solidFill>
              <a:srgbClr val="010163"/>
            </a:solidFill>
          </a:endParaRPr>
        </a:p>
      </dgm:t>
    </dgm:pt>
    <dgm:pt modelId="{38CB33F7-C8FE-406F-A46E-6F0897157C5B}" type="parTrans" cxnId="{3CBCF024-509A-4C2C-A4A8-A3309D5BBFC3}">
      <dgm:prSet/>
      <dgm:spPr/>
      <dgm:t>
        <a:bodyPr/>
        <a:lstStyle/>
        <a:p>
          <a:endParaRPr lang="en-US" dirty="0"/>
        </a:p>
      </dgm:t>
    </dgm:pt>
    <dgm:pt modelId="{7A06C570-CB8E-4DF0-8AA7-546DFDEB1978}" type="sibTrans" cxnId="{3CBCF024-509A-4C2C-A4A8-A3309D5BBFC3}">
      <dgm:prSet/>
      <dgm:spPr/>
      <dgm:t>
        <a:bodyPr/>
        <a:lstStyle/>
        <a:p>
          <a:endParaRPr lang="en-US"/>
        </a:p>
      </dgm:t>
    </dgm:pt>
    <dgm:pt modelId="{5374B8B6-2603-48AC-952E-386D97309FD9}">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Mehaanik</a:t>
          </a:r>
          <a:endParaRPr lang="en-US" sz="1200" dirty="0">
            <a:solidFill>
              <a:srgbClr val="010163"/>
            </a:solidFill>
          </a:endParaRPr>
        </a:p>
      </dgm:t>
    </dgm:pt>
    <dgm:pt modelId="{4FAC08D3-20EC-4F99-9A08-705CAA38E619}" type="parTrans" cxnId="{9AEBEC24-532A-489F-B76F-A46C78CFF463}">
      <dgm:prSet/>
      <dgm:spPr/>
      <dgm:t>
        <a:bodyPr/>
        <a:lstStyle/>
        <a:p>
          <a:endParaRPr lang="en-US" dirty="0"/>
        </a:p>
      </dgm:t>
    </dgm:pt>
    <dgm:pt modelId="{2497D7DE-8985-441F-B7CD-ED66D89FFE0C}" type="sibTrans" cxnId="{9AEBEC24-532A-489F-B76F-A46C78CFF463}">
      <dgm:prSet/>
      <dgm:spPr/>
      <dgm:t>
        <a:bodyPr/>
        <a:lstStyle/>
        <a:p>
          <a:endParaRPr lang="en-US"/>
        </a:p>
      </dgm:t>
    </dgm:pt>
    <dgm:pt modelId="{505DC6BF-F1ED-4FA2-B7E9-EAC4DCDABFDD}">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Mehaanik</a:t>
          </a:r>
          <a:endParaRPr lang="en-US" sz="1200" dirty="0">
            <a:solidFill>
              <a:srgbClr val="010163"/>
            </a:solidFill>
          </a:endParaRPr>
        </a:p>
      </dgm:t>
    </dgm:pt>
    <dgm:pt modelId="{D9441101-B2D3-484D-8BD3-F051FAAD9B8E}" type="parTrans" cxnId="{E20DE375-F13E-46CC-A21C-84B872550D92}">
      <dgm:prSet/>
      <dgm:spPr/>
      <dgm:t>
        <a:bodyPr/>
        <a:lstStyle/>
        <a:p>
          <a:endParaRPr lang="et-EE"/>
        </a:p>
      </dgm:t>
    </dgm:pt>
    <dgm:pt modelId="{2E1A141C-E669-478D-BFBC-C1E1D487F948}" type="sibTrans" cxnId="{E20DE375-F13E-46CC-A21C-84B872550D92}">
      <dgm:prSet/>
      <dgm:spPr/>
      <dgm:t>
        <a:bodyPr/>
        <a:lstStyle/>
        <a:p>
          <a:endParaRPr lang="et-EE"/>
        </a:p>
      </dgm:t>
    </dgm:pt>
    <dgm:pt modelId="{39538BE5-670E-48A5-8B8A-D662AD7CC70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Mehaanik</a:t>
          </a:r>
          <a:endParaRPr lang="en-US" sz="1200" dirty="0">
            <a:solidFill>
              <a:srgbClr val="010163"/>
            </a:solidFill>
          </a:endParaRPr>
        </a:p>
      </dgm:t>
    </dgm:pt>
    <dgm:pt modelId="{EB86FAAF-3D60-42F1-800C-1F27DDE4377E}" type="parTrans" cxnId="{4C473956-B1C3-4F7C-BEF5-3C8DDBF4029D}">
      <dgm:prSet/>
      <dgm:spPr/>
      <dgm:t>
        <a:bodyPr/>
        <a:lstStyle/>
        <a:p>
          <a:endParaRPr lang="et-EE"/>
        </a:p>
      </dgm:t>
    </dgm:pt>
    <dgm:pt modelId="{4167A160-391A-4741-BE25-BECA5B544BF3}" type="sibTrans" cxnId="{4C473956-B1C3-4F7C-BEF5-3C8DDBF4029D}">
      <dgm:prSet/>
      <dgm:spPr/>
      <dgm:t>
        <a:bodyPr/>
        <a:lstStyle/>
        <a:p>
          <a:endParaRPr lang="et-EE"/>
        </a:p>
      </dgm:t>
    </dgm:pt>
    <dgm:pt modelId="{9FC1AE48-62CF-4F4A-870C-2E41FCE57824}">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Liini operaator</a:t>
          </a:r>
        </a:p>
      </dgm:t>
    </dgm:pt>
    <dgm:pt modelId="{D7E2E1FF-38B0-4338-85E4-7C9156306132}" type="parTrans" cxnId="{C8DE86E3-F96C-4579-AE45-77E20F3BDA65}">
      <dgm:prSet/>
      <dgm:spPr/>
      <dgm:t>
        <a:bodyPr/>
        <a:lstStyle/>
        <a:p>
          <a:endParaRPr lang="et-EE"/>
        </a:p>
      </dgm:t>
    </dgm:pt>
    <dgm:pt modelId="{470F6D4B-CBF8-4E2D-8AB9-9C8A91BE1DA5}" type="sibTrans" cxnId="{C8DE86E3-F96C-4579-AE45-77E20F3BDA65}">
      <dgm:prSet/>
      <dgm:spPr/>
      <dgm:t>
        <a:bodyPr/>
        <a:lstStyle/>
        <a:p>
          <a:endParaRPr lang="et-EE"/>
        </a:p>
      </dgm:t>
    </dgm:pt>
    <dgm:pt modelId="{C2B26E77-13AA-4F39-9C0F-904BA2C9CB5E}">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CNC tööpingi seadistaja</a:t>
          </a:r>
          <a:endParaRPr lang="en-US" sz="1200" dirty="0">
            <a:solidFill>
              <a:srgbClr val="010163"/>
            </a:solidFill>
          </a:endParaRPr>
        </a:p>
      </dgm:t>
    </dgm:pt>
    <dgm:pt modelId="{FC8564FE-01BC-4FC5-80E9-B302974C2E0F}" type="parTrans" cxnId="{521AF469-21A4-41AD-B1EC-308C5CDC6229}">
      <dgm:prSet/>
      <dgm:spPr/>
      <dgm:t>
        <a:bodyPr/>
        <a:lstStyle/>
        <a:p>
          <a:endParaRPr lang="et-EE"/>
        </a:p>
      </dgm:t>
    </dgm:pt>
    <dgm:pt modelId="{AAD657BE-D413-482C-B28E-078E9D5B8B53}" type="sibTrans" cxnId="{521AF469-21A4-41AD-B1EC-308C5CDC6229}">
      <dgm:prSet/>
      <dgm:spPr/>
      <dgm:t>
        <a:bodyPr/>
        <a:lstStyle/>
        <a:p>
          <a:endParaRPr lang="et-EE"/>
        </a:p>
      </dgm:t>
    </dgm:pt>
    <dgm:pt modelId="{D44F5E73-12C1-4F9E-9132-03DC90094C2C}">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Automaatik</a:t>
          </a:r>
          <a:endParaRPr lang="en-US" sz="1200" dirty="0">
            <a:solidFill>
              <a:srgbClr val="010163"/>
            </a:solidFill>
          </a:endParaRPr>
        </a:p>
      </dgm:t>
    </dgm:pt>
    <dgm:pt modelId="{3D91E598-AA68-445B-840A-5A2B347687C4}" type="parTrans" cxnId="{39FB5F62-5FF0-4458-9D7D-E6E33263D84C}">
      <dgm:prSet/>
      <dgm:spPr/>
      <dgm:t>
        <a:bodyPr/>
        <a:lstStyle/>
        <a:p>
          <a:endParaRPr lang="et-EE"/>
        </a:p>
      </dgm:t>
    </dgm:pt>
    <dgm:pt modelId="{E938BD8A-64BD-4E5D-AF4F-9B88DB23A04D}" type="sibTrans" cxnId="{39FB5F62-5FF0-4458-9D7D-E6E33263D84C}">
      <dgm:prSet/>
      <dgm:spPr/>
      <dgm:t>
        <a:bodyPr/>
        <a:lstStyle/>
        <a:p>
          <a:endParaRPr lang="et-EE"/>
        </a:p>
      </dgm:t>
    </dgm:pt>
    <dgm:pt modelId="{061FC9A2-8822-4AEA-878A-F46718EA08A9}">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Elektrik</a:t>
          </a:r>
          <a:endParaRPr lang="en-US" sz="1200" dirty="0">
            <a:solidFill>
              <a:srgbClr val="010163"/>
            </a:solidFill>
          </a:endParaRPr>
        </a:p>
      </dgm:t>
    </dgm:pt>
    <dgm:pt modelId="{C41988ED-D5FF-4802-B105-3A8DB50FC1BD}" type="sibTrans" cxnId="{08839588-C708-4478-B893-3B26CB3FEB90}">
      <dgm:prSet/>
      <dgm:spPr/>
      <dgm:t>
        <a:bodyPr/>
        <a:lstStyle/>
        <a:p>
          <a:endParaRPr lang="et-EE"/>
        </a:p>
      </dgm:t>
    </dgm:pt>
    <dgm:pt modelId="{69E1785B-6CA3-4A72-B35C-2194F39738CC}" type="parTrans" cxnId="{08839588-C708-4478-B893-3B26CB3FEB90}">
      <dgm:prSet/>
      <dgm:spPr/>
      <dgm:t>
        <a:bodyPr/>
        <a:lstStyle/>
        <a:p>
          <a:endParaRPr lang="et-EE"/>
        </a:p>
      </dgm:t>
    </dgm:pt>
    <dgm:pt modelId="{7F47FD74-BCDC-4B73-BF91-2CA65B3C87F7}">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Elektroonik</a:t>
          </a:r>
          <a:endParaRPr lang="en-US" sz="1200" dirty="0">
            <a:solidFill>
              <a:srgbClr val="010163"/>
            </a:solidFill>
          </a:endParaRPr>
        </a:p>
      </dgm:t>
    </dgm:pt>
    <dgm:pt modelId="{3286724A-F4EC-44C7-8B68-13DF1CFE0729}" type="parTrans" cxnId="{2D3BE47E-9E6F-41F6-8BED-F33DA27F88C6}">
      <dgm:prSet/>
      <dgm:spPr/>
      <dgm:t>
        <a:bodyPr/>
        <a:lstStyle/>
        <a:p>
          <a:endParaRPr lang="et-EE"/>
        </a:p>
      </dgm:t>
    </dgm:pt>
    <dgm:pt modelId="{143D9F52-80C5-42ED-8F51-2F75BAB82166}" type="sibTrans" cxnId="{2D3BE47E-9E6F-41F6-8BED-F33DA27F88C6}">
      <dgm:prSet/>
      <dgm:spPr/>
      <dgm:t>
        <a:bodyPr/>
        <a:lstStyle/>
        <a:p>
          <a:endParaRPr lang="et-EE"/>
        </a:p>
      </dgm:t>
    </dgm:pt>
    <dgm:pt modelId="{D51F0120-2F8F-4766-942B-90C41EC30042}">
      <dgm:prSet custT="1"/>
      <dgm:spPr>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t-EE" sz="1200" dirty="0" smtClean="0">
              <a:solidFill>
                <a:srgbClr val="010163"/>
              </a:solidFill>
            </a:rPr>
            <a:t>Mehhatroonik</a:t>
          </a:r>
          <a:endParaRPr lang="en-US" sz="1200" dirty="0">
            <a:solidFill>
              <a:srgbClr val="010163"/>
            </a:solidFill>
          </a:endParaRPr>
        </a:p>
      </dgm:t>
    </dgm:pt>
    <dgm:pt modelId="{4DA006BD-83E7-47AB-B82C-7BAF1208644D}" type="parTrans" cxnId="{5482E51E-5649-4C81-B106-2114D20A214B}">
      <dgm:prSet/>
      <dgm:spPr/>
      <dgm:t>
        <a:bodyPr/>
        <a:lstStyle/>
        <a:p>
          <a:endParaRPr lang="et-EE"/>
        </a:p>
      </dgm:t>
    </dgm:pt>
    <dgm:pt modelId="{7046EDF0-AF02-4278-95D0-3C524C6D3494}" type="sibTrans" cxnId="{5482E51E-5649-4C81-B106-2114D20A214B}">
      <dgm:prSet/>
      <dgm:spPr/>
      <dgm:t>
        <a:bodyPr/>
        <a:lstStyle/>
        <a:p>
          <a:endParaRPr lang="et-EE"/>
        </a:p>
      </dgm:t>
    </dgm:pt>
    <dgm:pt modelId="{77505F92-5899-4972-AA8D-CC653092ECAF}" type="pres">
      <dgm:prSet presAssocID="{FBC4FA0D-0D96-4189-8C39-60050ABD6D31}" presName="hierChild1" presStyleCnt="0">
        <dgm:presLayoutVars>
          <dgm:orgChart val="1"/>
          <dgm:chPref val="1"/>
          <dgm:dir/>
          <dgm:animOne val="branch"/>
          <dgm:animLvl val="lvl"/>
          <dgm:resizeHandles/>
        </dgm:presLayoutVars>
      </dgm:prSet>
      <dgm:spPr/>
      <dgm:t>
        <a:bodyPr/>
        <a:lstStyle/>
        <a:p>
          <a:endParaRPr lang="en-US"/>
        </a:p>
      </dgm:t>
    </dgm:pt>
    <dgm:pt modelId="{364BDB6A-D929-4979-8835-50F8C7578065}" type="pres">
      <dgm:prSet presAssocID="{EC695CF2-3AE1-44DF-81DB-ABB802EDAB07}" presName="hierRoot1" presStyleCnt="0">
        <dgm:presLayoutVars>
          <dgm:hierBranch val="init"/>
        </dgm:presLayoutVars>
      </dgm:prSet>
      <dgm:spPr/>
    </dgm:pt>
    <dgm:pt modelId="{0469489F-A9C7-49F9-B3B9-9CC79110154A}" type="pres">
      <dgm:prSet presAssocID="{EC695CF2-3AE1-44DF-81DB-ABB802EDAB07}" presName="rootComposite1" presStyleCnt="0"/>
      <dgm:spPr/>
    </dgm:pt>
    <dgm:pt modelId="{3745E154-68D1-4D45-97CD-6343369DF62C}" type="pres">
      <dgm:prSet presAssocID="{EC695CF2-3AE1-44DF-81DB-ABB802EDAB07}" presName="rootText1" presStyleLbl="node0" presStyleIdx="0" presStyleCnt="1" custScaleX="130038" custLinFactNeighborX="4805" custLinFactNeighborY="-71571">
        <dgm:presLayoutVars>
          <dgm:chPref val="3"/>
        </dgm:presLayoutVars>
      </dgm:prSet>
      <dgm:spPr/>
      <dgm:t>
        <a:bodyPr/>
        <a:lstStyle/>
        <a:p>
          <a:endParaRPr lang="en-US"/>
        </a:p>
      </dgm:t>
    </dgm:pt>
    <dgm:pt modelId="{B4A6C7AA-28D3-4F5E-A461-814ABD0283DF}" type="pres">
      <dgm:prSet presAssocID="{EC695CF2-3AE1-44DF-81DB-ABB802EDAB07}" presName="rootConnector1" presStyleLbl="node1" presStyleIdx="0" presStyleCnt="0"/>
      <dgm:spPr/>
      <dgm:t>
        <a:bodyPr/>
        <a:lstStyle/>
        <a:p>
          <a:endParaRPr lang="en-US"/>
        </a:p>
      </dgm:t>
    </dgm:pt>
    <dgm:pt modelId="{04961B53-F4B0-47CB-BF4C-91BB9D4EAA46}" type="pres">
      <dgm:prSet presAssocID="{EC695CF2-3AE1-44DF-81DB-ABB802EDAB07}" presName="hierChild2" presStyleCnt="0"/>
      <dgm:spPr/>
    </dgm:pt>
    <dgm:pt modelId="{BAA6E44F-CE9E-423F-8A51-B8815ABC9B2B}" type="pres">
      <dgm:prSet presAssocID="{451D3C7D-F698-4C34-A3AC-2DBCA9BAA0EA}" presName="Name37" presStyleLbl="parChTrans1D2" presStyleIdx="0" presStyleCnt="4"/>
      <dgm:spPr/>
      <dgm:t>
        <a:bodyPr/>
        <a:lstStyle/>
        <a:p>
          <a:endParaRPr lang="en-US"/>
        </a:p>
      </dgm:t>
    </dgm:pt>
    <dgm:pt modelId="{1EDC4A14-15ED-4337-8DBB-691076559162}" type="pres">
      <dgm:prSet presAssocID="{A9013310-3457-45DD-9635-46ED14B40F19}" presName="hierRoot2" presStyleCnt="0">
        <dgm:presLayoutVars>
          <dgm:hierBranch val="init"/>
        </dgm:presLayoutVars>
      </dgm:prSet>
      <dgm:spPr/>
    </dgm:pt>
    <dgm:pt modelId="{9BB81721-16D0-4731-8BC6-D1BFC4161EB1}" type="pres">
      <dgm:prSet presAssocID="{A9013310-3457-45DD-9635-46ED14B40F19}" presName="rootComposite" presStyleCnt="0"/>
      <dgm:spPr/>
    </dgm:pt>
    <dgm:pt modelId="{4859FEE3-1BE5-4F6A-B49D-B03A3F7F1D1B}" type="pres">
      <dgm:prSet presAssocID="{A9013310-3457-45DD-9635-46ED14B40F19}" presName="rootText" presStyleLbl="node2" presStyleIdx="0" presStyleCnt="4" custScaleX="148112" custLinFactNeighborX="10505" custLinFactNeighborY="-73952">
        <dgm:presLayoutVars>
          <dgm:chPref val="3"/>
        </dgm:presLayoutVars>
      </dgm:prSet>
      <dgm:spPr/>
      <dgm:t>
        <a:bodyPr/>
        <a:lstStyle/>
        <a:p>
          <a:endParaRPr lang="en-US"/>
        </a:p>
      </dgm:t>
    </dgm:pt>
    <dgm:pt modelId="{75A0E6A7-5A32-4B7C-9A41-45B7697511BB}" type="pres">
      <dgm:prSet presAssocID="{A9013310-3457-45DD-9635-46ED14B40F19}" presName="rootConnector" presStyleLbl="node2" presStyleIdx="0" presStyleCnt="4"/>
      <dgm:spPr/>
      <dgm:t>
        <a:bodyPr/>
        <a:lstStyle/>
        <a:p>
          <a:endParaRPr lang="en-US"/>
        </a:p>
      </dgm:t>
    </dgm:pt>
    <dgm:pt modelId="{EC0A346C-C2E4-4694-ABA2-3EE96B40DA2C}" type="pres">
      <dgm:prSet presAssocID="{A9013310-3457-45DD-9635-46ED14B40F19}" presName="hierChild4" presStyleCnt="0"/>
      <dgm:spPr/>
    </dgm:pt>
    <dgm:pt modelId="{8A766CEE-4E57-44E6-A234-E5243DFCBE2A}" type="pres">
      <dgm:prSet presAssocID="{FC8564FE-01BC-4FC5-80E9-B302974C2E0F}" presName="Name37" presStyleLbl="parChTrans1D3" presStyleIdx="0" presStyleCnt="20"/>
      <dgm:spPr/>
      <dgm:t>
        <a:bodyPr/>
        <a:lstStyle/>
        <a:p>
          <a:endParaRPr lang="et-EE"/>
        </a:p>
      </dgm:t>
    </dgm:pt>
    <dgm:pt modelId="{35CF2654-5325-4568-B710-2A1393AD1678}" type="pres">
      <dgm:prSet presAssocID="{C2B26E77-13AA-4F39-9C0F-904BA2C9CB5E}" presName="hierRoot2" presStyleCnt="0">
        <dgm:presLayoutVars>
          <dgm:hierBranch val="init"/>
        </dgm:presLayoutVars>
      </dgm:prSet>
      <dgm:spPr/>
    </dgm:pt>
    <dgm:pt modelId="{7CB37408-225D-4B3F-92E4-86FF554C409E}" type="pres">
      <dgm:prSet presAssocID="{C2B26E77-13AA-4F39-9C0F-904BA2C9CB5E}" presName="rootComposite" presStyleCnt="0"/>
      <dgm:spPr/>
    </dgm:pt>
    <dgm:pt modelId="{9C4B1CE9-65B9-4690-B0CC-171AC6FB6F93}" type="pres">
      <dgm:prSet presAssocID="{C2B26E77-13AA-4F39-9C0F-904BA2C9CB5E}" presName="rootText" presStyleLbl="node3" presStyleIdx="0" presStyleCnt="20" custScaleY="40087" custLinFactY="57327" custLinFactNeighborX="-2016" custLinFactNeighborY="100000">
        <dgm:presLayoutVars>
          <dgm:chPref val="3"/>
        </dgm:presLayoutVars>
      </dgm:prSet>
      <dgm:spPr/>
      <dgm:t>
        <a:bodyPr/>
        <a:lstStyle/>
        <a:p>
          <a:endParaRPr lang="et-EE"/>
        </a:p>
      </dgm:t>
    </dgm:pt>
    <dgm:pt modelId="{E2507339-719A-45FD-8DA0-1B56962404D7}" type="pres">
      <dgm:prSet presAssocID="{C2B26E77-13AA-4F39-9C0F-904BA2C9CB5E}" presName="rootConnector" presStyleLbl="node3" presStyleIdx="0" presStyleCnt="20"/>
      <dgm:spPr/>
      <dgm:t>
        <a:bodyPr/>
        <a:lstStyle/>
        <a:p>
          <a:endParaRPr lang="et-EE"/>
        </a:p>
      </dgm:t>
    </dgm:pt>
    <dgm:pt modelId="{5B16B308-2D1C-4637-BACC-289712CF5143}" type="pres">
      <dgm:prSet presAssocID="{C2B26E77-13AA-4F39-9C0F-904BA2C9CB5E}" presName="hierChild4" presStyleCnt="0"/>
      <dgm:spPr/>
    </dgm:pt>
    <dgm:pt modelId="{4AED19F6-BF91-471F-A52E-7B88D3421B53}" type="pres">
      <dgm:prSet presAssocID="{C2B26E77-13AA-4F39-9C0F-904BA2C9CB5E}" presName="hierChild5" presStyleCnt="0"/>
      <dgm:spPr/>
    </dgm:pt>
    <dgm:pt modelId="{82799062-E23B-4BB1-A1F3-085BC5CEBEEB}" type="pres">
      <dgm:prSet presAssocID="{E2AA48C4-B84F-4E98-97C1-3F75945FD8BD}" presName="Name37" presStyleLbl="parChTrans1D3" presStyleIdx="1" presStyleCnt="20"/>
      <dgm:spPr/>
      <dgm:t>
        <a:bodyPr/>
        <a:lstStyle/>
        <a:p>
          <a:endParaRPr lang="en-US"/>
        </a:p>
      </dgm:t>
    </dgm:pt>
    <dgm:pt modelId="{B1D3441B-56BE-4D8E-B771-EC86F9AFCC07}" type="pres">
      <dgm:prSet presAssocID="{BD1D6A3C-CB31-4443-B89F-07D9C1CBE204}" presName="hierRoot2" presStyleCnt="0">
        <dgm:presLayoutVars>
          <dgm:hierBranch val="init"/>
        </dgm:presLayoutVars>
      </dgm:prSet>
      <dgm:spPr/>
    </dgm:pt>
    <dgm:pt modelId="{21FCDCE5-6EA0-424F-AF01-75242FDDC242}" type="pres">
      <dgm:prSet presAssocID="{BD1D6A3C-CB31-4443-B89F-07D9C1CBE204}" presName="rootComposite" presStyleCnt="0"/>
      <dgm:spPr/>
    </dgm:pt>
    <dgm:pt modelId="{474A2651-E78E-48DB-9871-A56E6A0F94B4}" type="pres">
      <dgm:prSet presAssocID="{BD1D6A3C-CB31-4443-B89F-07D9C1CBE204}" presName="rootText" presStyleLbl="node3" presStyleIdx="1" presStyleCnt="20" custScaleY="40087" custLinFactY="33913" custLinFactNeighborX="-1261" custLinFactNeighborY="100000">
        <dgm:presLayoutVars>
          <dgm:chPref val="3"/>
        </dgm:presLayoutVars>
      </dgm:prSet>
      <dgm:spPr/>
      <dgm:t>
        <a:bodyPr/>
        <a:lstStyle/>
        <a:p>
          <a:endParaRPr lang="en-US"/>
        </a:p>
      </dgm:t>
    </dgm:pt>
    <dgm:pt modelId="{1E4D0FF8-B88F-43FF-9677-F6E081FCA806}" type="pres">
      <dgm:prSet presAssocID="{BD1D6A3C-CB31-4443-B89F-07D9C1CBE204}" presName="rootConnector" presStyleLbl="node3" presStyleIdx="1" presStyleCnt="20"/>
      <dgm:spPr/>
      <dgm:t>
        <a:bodyPr/>
        <a:lstStyle/>
        <a:p>
          <a:endParaRPr lang="en-US"/>
        </a:p>
      </dgm:t>
    </dgm:pt>
    <dgm:pt modelId="{EEBA5AC4-20D5-45B3-8A05-7163B03DEE9D}" type="pres">
      <dgm:prSet presAssocID="{BD1D6A3C-CB31-4443-B89F-07D9C1CBE204}" presName="hierChild4" presStyleCnt="0"/>
      <dgm:spPr/>
    </dgm:pt>
    <dgm:pt modelId="{A07DBCD7-2298-410B-A1A0-490420A78276}" type="pres">
      <dgm:prSet presAssocID="{BD1D6A3C-CB31-4443-B89F-07D9C1CBE204}" presName="hierChild5" presStyleCnt="0"/>
      <dgm:spPr/>
    </dgm:pt>
    <dgm:pt modelId="{4F6797F2-11F3-43F6-9212-9ABE53CB8B7E}" type="pres">
      <dgm:prSet presAssocID="{ED36C05F-DE97-4A77-9651-C13B1A67A11B}" presName="Name37" presStyleLbl="parChTrans1D3" presStyleIdx="2" presStyleCnt="20"/>
      <dgm:spPr/>
      <dgm:t>
        <a:bodyPr/>
        <a:lstStyle/>
        <a:p>
          <a:endParaRPr lang="en-US"/>
        </a:p>
      </dgm:t>
    </dgm:pt>
    <dgm:pt modelId="{EA078AC7-A0A8-4B2A-9EA7-F1FEE426A175}" type="pres">
      <dgm:prSet presAssocID="{327C8DAA-3CB1-4CFE-85EB-A1F991DA46D8}" presName="hierRoot2" presStyleCnt="0">
        <dgm:presLayoutVars>
          <dgm:hierBranch val="init"/>
        </dgm:presLayoutVars>
      </dgm:prSet>
      <dgm:spPr/>
    </dgm:pt>
    <dgm:pt modelId="{A3592E2B-2260-4098-8AFC-4F7E7A6B7B6A}" type="pres">
      <dgm:prSet presAssocID="{327C8DAA-3CB1-4CFE-85EB-A1F991DA46D8}" presName="rootComposite" presStyleCnt="0"/>
      <dgm:spPr/>
    </dgm:pt>
    <dgm:pt modelId="{C6C8CC80-AB77-417C-9222-8AFA2B3D6AA5}" type="pres">
      <dgm:prSet presAssocID="{327C8DAA-3CB1-4CFE-85EB-A1F991DA46D8}" presName="rootText" presStyleLbl="node3" presStyleIdx="2" presStyleCnt="20" custScaleY="40087" custLinFactY="11695" custLinFactNeighborX="-1261" custLinFactNeighborY="100000">
        <dgm:presLayoutVars>
          <dgm:chPref val="3"/>
        </dgm:presLayoutVars>
      </dgm:prSet>
      <dgm:spPr/>
      <dgm:t>
        <a:bodyPr/>
        <a:lstStyle/>
        <a:p>
          <a:endParaRPr lang="en-US"/>
        </a:p>
      </dgm:t>
    </dgm:pt>
    <dgm:pt modelId="{AE7177CB-6EAC-4C4D-83EC-8B10E601F1C1}" type="pres">
      <dgm:prSet presAssocID="{327C8DAA-3CB1-4CFE-85EB-A1F991DA46D8}" presName="rootConnector" presStyleLbl="node3" presStyleIdx="2" presStyleCnt="20"/>
      <dgm:spPr/>
      <dgm:t>
        <a:bodyPr/>
        <a:lstStyle/>
        <a:p>
          <a:endParaRPr lang="en-US"/>
        </a:p>
      </dgm:t>
    </dgm:pt>
    <dgm:pt modelId="{13C73740-2CCB-420B-A5C3-C836CA499781}" type="pres">
      <dgm:prSet presAssocID="{327C8DAA-3CB1-4CFE-85EB-A1F991DA46D8}" presName="hierChild4" presStyleCnt="0"/>
      <dgm:spPr/>
    </dgm:pt>
    <dgm:pt modelId="{111EC958-683E-4354-9356-71618F0E443D}" type="pres">
      <dgm:prSet presAssocID="{327C8DAA-3CB1-4CFE-85EB-A1F991DA46D8}" presName="hierChild5" presStyleCnt="0"/>
      <dgm:spPr/>
    </dgm:pt>
    <dgm:pt modelId="{31100B67-8BC6-4565-9022-073983016544}" type="pres">
      <dgm:prSet presAssocID="{7158D4A1-8817-4067-9820-B1036511794F}" presName="Name37" presStyleLbl="parChTrans1D3" presStyleIdx="3" presStyleCnt="20"/>
      <dgm:spPr/>
      <dgm:t>
        <a:bodyPr/>
        <a:lstStyle/>
        <a:p>
          <a:endParaRPr lang="en-US"/>
        </a:p>
      </dgm:t>
    </dgm:pt>
    <dgm:pt modelId="{B3B9798D-E3CD-47A1-8C5D-756C996921F6}" type="pres">
      <dgm:prSet presAssocID="{C0FAC13A-3ABD-4DBC-B88B-D5269686BB75}" presName="hierRoot2" presStyleCnt="0">
        <dgm:presLayoutVars>
          <dgm:hierBranch val="init"/>
        </dgm:presLayoutVars>
      </dgm:prSet>
      <dgm:spPr/>
    </dgm:pt>
    <dgm:pt modelId="{2E84A1F2-5EFB-437A-83DA-9DD4085E1EF5}" type="pres">
      <dgm:prSet presAssocID="{C0FAC13A-3ABD-4DBC-B88B-D5269686BB75}" presName="rootComposite" presStyleCnt="0"/>
      <dgm:spPr/>
    </dgm:pt>
    <dgm:pt modelId="{2BCF7A0C-A10C-4649-A2B9-E1FA5E402BA2}" type="pres">
      <dgm:prSet presAssocID="{C0FAC13A-3ABD-4DBC-B88B-D5269686BB75}" presName="rootText" presStyleLbl="node3" presStyleIdx="3" presStyleCnt="20" custScaleY="40087" custLinFactNeighborX="-1261" custLinFactNeighborY="89477">
        <dgm:presLayoutVars>
          <dgm:chPref val="3"/>
        </dgm:presLayoutVars>
      </dgm:prSet>
      <dgm:spPr/>
      <dgm:t>
        <a:bodyPr/>
        <a:lstStyle/>
        <a:p>
          <a:endParaRPr lang="en-US"/>
        </a:p>
      </dgm:t>
    </dgm:pt>
    <dgm:pt modelId="{ADACF997-8847-4340-9A6C-3DD23CF4829F}" type="pres">
      <dgm:prSet presAssocID="{C0FAC13A-3ABD-4DBC-B88B-D5269686BB75}" presName="rootConnector" presStyleLbl="node3" presStyleIdx="3" presStyleCnt="20"/>
      <dgm:spPr/>
      <dgm:t>
        <a:bodyPr/>
        <a:lstStyle/>
        <a:p>
          <a:endParaRPr lang="en-US"/>
        </a:p>
      </dgm:t>
    </dgm:pt>
    <dgm:pt modelId="{6B4E082B-83B9-43FE-8D80-0439AC89C440}" type="pres">
      <dgm:prSet presAssocID="{C0FAC13A-3ABD-4DBC-B88B-D5269686BB75}" presName="hierChild4" presStyleCnt="0"/>
      <dgm:spPr/>
    </dgm:pt>
    <dgm:pt modelId="{36334232-825A-4484-9377-13C9E6F5CD23}" type="pres">
      <dgm:prSet presAssocID="{C0FAC13A-3ABD-4DBC-B88B-D5269686BB75}" presName="hierChild5" presStyleCnt="0"/>
      <dgm:spPr/>
    </dgm:pt>
    <dgm:pt modelId="{DEAAC01A-5CE5-47AB-952C-0FD4C2443DC7}" type="pres">
      <dgm:prSet presAssocID="{EB86FAAF-3D60-42F1-800C-1F27DDE4377E}" presName="Name37" presStyleLbl="parChTrans1D3" presStyleIdx="4" presStyleCnt="20"/>
      <dgm:spPr/>
      <dgm:t>
        <a:bodyPr/>
        <a:lstStyle/>
        <a:p>
          <a:endParaRPr lang="et-EE"/>
        </a:p>
      </dgm:t>
    </dgm:pt>
    <dgm:pt modelId="{0DAA82AB-5922-4A47-9B9A-11DD635299A6}" type="pres">
      <dgm:prSet presAssocID="{39538BE5-670E-48A5-8B8A-D662AD7CC704}" presName="hierRoot2" presStyleCnt="0">
        <dgm:presLayoutVars>
          <dgm:hierBranch val="init"/>
        </dgm:presLayoutVars>
      </dgm:prSet>
      <dgm:spPr/>
    </dgm:pt>
    <dgm:pt modelId="{B067DD7C-0C2B-4B4C-90D0-E115C6B9B22A}" type="pres">
      <dgm:prSet presAssocID="{39538BE5-670E-48A5-8B8A-D662AD7CC704}" presName="rootComposite" presStyleCnt="0"/>
      <dgm:spPr/>
    </dgm:pt>
    <dgm:pt modelId="{1412EEDA-E7EE-42B2-9BF2-D17ACD394CE5}" type="pres">
      <dgm:prSet presAssocID="{39538BE5-670E-48A5-8B8A-D662AD7CC704}" presName="rootText" presStyleLbl="node3" presStyleIdx="4" presStyleCnt="20" custScaleY="40087" custLinFactNeighborX="-2016" custLinFactNeighborY="60216">
        <dgm:presLayoutVars>
          <dgm:chPref val="3"/>
        </dgm:presLayoutVars>
      </dgm:prSet>
      <dgm:spPr/>
      <dgm:t>
        <a:bodyPr/>
        <a:lstStyle/>
        <a:p>
          <a:endParaRPr lang="et-EE"/>
        </a:p>
      </dgm:t>
    </dgm:pt>
    <dgm:pt modelId="{1571EAF6-528A-4333-95AA-249A589FD0F3}" type="pres">
      <dgm:prSet presAssocID="{39538BE5-670E-48A5-8B8A-D662AD7CC704}" presName="rootConnector" presStyleLbl="node3" presStyleIdx="4" presStyleCnt="20"/>
      <dgm:spPr/>
      <dgm:t>
        <a:bodyPr/>
        <a:lstStyle/>
        <a:p>
          <a:endParaRPr lang="et-EE"/>
        </a:p>
      </dgm:t>
    </dgm:pt>
    <dgm:pt modelId="{6E5D7658-5A76-4B0C-A965-3E7DFDA2171D}" type="pres">
      <dgm:prSet presAssocID="{39538BE5-670E-48A5-8B8A-D662AD7CC704}" presName="hierChild4" presStyleCnt="0"/>
      <dgm:spPr/>
    </dgm:pt>
    <dgm:pt modelId="{BB18D53F-3E3A-4848-9BDC-5D0725634CD4}" type="pres">
      <dgm:prSet presAssocID="{39538BE5-670E-48A5-8B8A-D662AD7CC704}" presName="hierChild5" presStyleCnt="0"/>
      <dgm:spPr/>
    </dgm:pt>
    <dgm:pt modelId="{8B0CE897-594D-4870-A79A-5F19A5AA446C}" type="pres">
      <dgm:prSet presAssocID="{A9013310-3457-45DD-9635-46ED14B40F19}" presName="hierChild5" presStyleCnt="0"/>
      <dgm:spPr/>
    </dgm:pt>
    <dgm:pt modelId="{2242FB83-F508-4EFD-9D82-D9CC0731DC73}" type="pres">
      <dgm:prSet presAssocID="{D6BAA1E0-D50D-4D3E-9270-70C6624A7AB3}" presName="Name37" presStyleLbl="parChTrans1D2" presStyleIdx="1" presStyleCnt="4"/>
      <dgm:spPr/>
      <dgm:t>
        <a:bodyPr/>
        <a:lstStyle/>
        <a:p>
          <a:endParaRPr lang="en-US"/>
        </a:p>
      </dgm:t>
    </dgm:pt>
    <dgm:pt modelId="{F0E81FF6-BA6E-4A91-B148-1AC8A5CC0B94}" type="pres">
      <dgm:prSet presAssocID="{5A1454E7-11B5-4B53-9BB3-D3248AB31436}" presName="hierRoot2" presStyleCnt="0">
        <dgm:presLayoutVars>
          <dgm:hierBranch val="init"/>
        </dgm:presLayoutVars>
      </dgm:prSet>
      <dgm:spPr/>
    </dgm:pt>
    <dgm:pt modelId="{ACD1DB88-F9EC-4DA3-A3D0-1F82DC773967}" type="pres">
      <dgm:prSet presAssocID="{5A1454E7-11B5-4B53-9BB3-D3248AB31436}" presName="rootComposite" presStyleCnt="0"/>
      <dgm:spPr/>
    </dgm:pt>
    <dgm:pt modelId="{A016EEAA-FFCC-4501-ADBC-CE03455A88D7}" type="pres">
      <dgm:prSet presAssocID="{5A1454E7-11B5-4B53-9BB3-D3248AB31436}" presName="rootText" presStyleLbl="node2" presStyleIdx="1" presStyleCnt="4" custScaleX="148112" custLinFactNeighborX="5334" custLinFactNeighborY="-73952">
        <dgm:presLayoutVars>
          <dgm:chPref val="3"/>
        </dgm:presLayoutVars>
      </dgm:prSet>
      <dgm:spPr/>
      <dgm:t>
        <a:bodyPr/>
        <a:lstStyle/>
        <a:p>
          <a:endParaRPr lang="en-US"/>
        </a:p>
      </dgm:t>
    </dgm:pt>
    <dgm:pt modelId="{C8C5BFF6-B697-4E68-BFEE-E2FF0B971A57}" type="pres">
      <dgm:prSet presAssocID="{5A1454E7-11B5-4B53-9BB3-D3248AB31436}" presName="rootConnector" presStyleLbl="node2" presStyleIdx="1" presStyleCnt="4"/>
      <dgm:spPr/>
      <dgm:t>
        <a:bodyPr/>
        <a:lstStyle/>
        <a:p>
          <a:endParaRPr lang="en-US"/>
        </a:p>
      </dgm:t>
    </dgm:pt>
    <dgm:pt modelId="{F7B1576F-5E01-4589-A773-50CE3F91A15A}" type="pres">
      <dgm:prSet presAssocID="{5A1454E7-11B5-4B53-9BB3-D3248AB31436}" presName="hierChild4" presStyleCnt="0"/>
      <dgm:spPr/>
    </dgm:pt>
    <dgm:pt modelId="{1046020D-AAF7-4A93-9CCB-D23FB9B35877}" type="pres">
      <dgm:prSet presAssocID="{D7E2E1FF-38B0-4338-85E4-7C9156306132}" presName="Name37" presStyleLbl="parChTrans1D3" presStyleIdx="5" presStyleCnt="20"/>
      <dgm:spPr/>
      <dgm:t>
        <a:bodyPr/>
        <a:lstStyle/>
        <a:p>
          <a:endParaRPr lang="et-EE"/>
        </a:p>
      </dgm:t>
    </dgm:pt>
    <dgm:pt modelId="{2AD89B71-E2B7-4BC8-A7FA-78A2D65B526B}" type="pres">
      <dgm:prSet presAssocID="{9FC1AE48-62CF-4F4A-870C-2E41FCE57824}" presName="hierRoot2" presStyleCnt="0">
        <dgm:presLayoutVars>
          <dgm:hierBranch val="init"/>
        </dgm:presLayoutVars>
      </dgm:prSet>
      <dgm:spPr/>
    </dgm:pt>
    <dgm:pt modelId="{2D3089C3-5E47-4264-AD5E-7EDAE7C80395}" type="pres">
      <dgm:prSet presAssocID="{9FC1AE48-62CF-4F4A-870C-2E41FCE57824}" presName="rootComposite" presStyleCnt="0"/>
      <dgm:spPr/>
    </dgm:pt>
    <dgm:pt modelId="{DF9DA91F-EE29-4754-8C99-43C94805EB32}" type="pres">
      <dgm:prSet presAssocID="{9FC1AE48-62CF-4F4A-870C-2E41FCE57824}" presName="rootText" presStyleLbl="node3" presStyleIdx="5" presStyleCnt="20" custScaleY="40087" custLinFactY="57327" custLinFactNeighborX="-10078" custLinFactNeighborY="100000">
        <dgm:presLayoutVars>
          <dgm:chPref val="3"/>
        </dgm:presLayoutVars>
      </dgm:prSet>
      <dgm:spPr/>
      <dgm:t>
        <a:bodyPr/>
        <a:lstStyle/>
        <a:p>
          <a:endParaRPr lang="et-EE"/>
        </a:p>
      </dgm:t>
    </dgm:pt>
    <dgm:pt modelId="{296EBCD3-68EE-4EC4-885D-B96A1FA10CB0}" type="pres">
      <dgm:prSet presAssocID="{9FC1AE48-62CF-4F4A-870C-2E41FCE57824}" presName="rootConnector" presStyleLbl="node3" presStyleIdx="5" presStyleCnt="20"/>
      <dgm:spPr/>
      <dgm:t>
        <a:bodyPr/>
        <a:lstStyle/>
        <a:p>
          <a:endParaRPr lang="et-EE"/>
        </a:p>
      </dgm:t>
    </dgm:pt>
    <dgm:pt modelId="{ED324C21-CC8B-44D7-8266-A555207C4832}" type="pres">
      <dgm:prSet presAssocID="{9FC1AE48-62CF-4F4A-870C-2E41FCE57824}" presName="hierChild4" presStyleCnt="0"/>
      <dgm:spPr/>
    </dgm:pt>
    <dgm:pt modelId="{5EC1066F-9587-4EDA-A12F-AFDF41E50576}" type="pres">
      <dgm:prSet presAssocID="{9FC1AE48-62CF-4F4A-870C-2E41FCE57824}" presName="hierChild5" presStyleCnt="0"/>
      <dgm:spPr/>
    </dgm:pt>
    <dgm:pt modelId="{2E79DD69-9A55-4842-843E-000DBC472BA3}" type="pres">
      <dgm:prSet presAssocID="{84C507CD-DB63-4F9D-9591-3F3F190C377E}" presName="Name37" presStyleLbl="parChTrans1D3" presStyleIdx="6" presStyleCnt="20"/>
      <dgm:spPr/>
      <dgm:t>
        <a:bodyPr/>
        <a:lstStyle/>
        <a:p>
          <a:endParaRPr lang="en-US"/>
        </a:p>
      </dgm:t>
    </dgm:pt>
    <dgm:pt modelId="{7A4AB891-A94E-4C7D-8F90-DE16B6023435}" type="pres">
      <dgm:prSet presAssocID="{41175BBD-6FE4-421D-BB2E-F404D9292926}" presName="hierRoot2" presStyleCnt="0">
        <dgm:presLayoutVars>
          <dgm:hierBranch val="init"/>
        </dgm:presLayoutVars>
      </dgm:prSet>
      <dgm:spPr/>
    </dgm:pt>
    <dgm:pt modelId="{5CFA75BF-C639-4612-8726-91FF4DC33148}" type="pres">
      <dgm:prSet presAssocID="{41175BBD-6FE4-421D-BB2E-F404D9292926}" presName="rootComposite" presStyleCnt="0"/>
      <dgm:spPr/>
    </dgm:pt>
    <dgm:pt modelId="{CD4E5643-43CA-41F3-8494-D5E9D46FFDD5}" type="pres">
      <dgm:prSet presAssocID="{41175BBD-6FE4-421D-BB2E-F404D9292926}" presName="rootText" presStyleLbl="node3" presStyleIdx="6" presStyleCnt="20" custScaleY="40087" custLinFactY="33913" custLinFactNeighborX="-9323" custLinFactNeighborY="100000">
        <dgm:presLayoutVars>
          <dgm:chPref val="3"/>
        </dgm:presLayoutVars>
      </dgm:prSet>
      <dgm:spPr/>
      <dgm:t>
        <a:bodyPr/>
        <a:lstStyle/>
        <a:p>
          <a:endParaRPr lang="en-US"/>
        </a:p>
      </dgm:t>
    </dgm:pt>
    <dgm:pt modelId="{A444564C-649A-4A64-9CF4-F3B91286D066}" type="pres">
      <dgm:prSet presAssocID="{41175BBD-6FE4-421D-BB2E-F404D9292926}" presName="rootConnector" presStyleLbl="node3" presStyleIdx="6" presStyleCnt="20"/>
      <dgm:spPr/>
      <dgm:t>
        <a:bodyPr/>
        <a:lstStyle/>
        <a:p>
          <a:endParaRPr lang="en-US"/>
        </a:p>
      </dgm:t>
    </dgm:pt>
    <dgm:pt modelId="{7501746F-684A-409E-B577-220C9A58F0D9}" type="pres">
      <dgm:prSet presAssocID="{41175BBD-6FE4-421D-BB2E-F404D9292926}" presName="hierChild4" presStyleCnt="0"/>
      <dgm:spPr/>
    </dgm:pt>
    <dgm:pt modelId="{8D0A333C-DAA3-42BE-98DA-38EDDCBD744C}" type="pres">
      <dgm:prSet presAssocID="{41175BBD-6FE4-421D-BB2E-F404D9292926}" presName="hierChild5" presStyleCnt="0"/>
      <dgm:spPr/>
    </dgm:pt>
    <dgm:pt modelId="{22B837A7-56E1-4B46-B7D9-1426B9487EF0}" type="pres">
      <dgm:prSet presAssocID="{96079A3C-F2C0-491E-B081-7B63CA6B3778}" presName="Name37" presStyleLbl="parChTrans1D3" presStyleIdx="7" presStyleCnt="20"/>
      <dgm:spPr/>
      <dgm:t>
        <a:bodyPr/>
        <a:lstStyle/>
        <a:p>
          <a:endParaRPr lang="en-US"/>
        </a:p>
      </dgm:t>
    </dgm:pt>
    <dgm:pt modelId="{6C0C08CB-9511-430D-A8A2-2A668FC183DA}" type="pres">
      <dgm:prSet presAssocID="{BADC72DD-57F6-4261-AFE7-E2680BF07CE7}" presName="hierRoot2" presStyleCnt="0">
        <dgm:presLayoutVars>
          <dgm:hierBranch val="init"/>
        </dgm:presLayoutVars>
      </dgm:prSet>
      <dgm:spPr/>
    </dgm:pt>
    <dgm:pt modelId="{52AA89C7-E95A-48E9-8BE6-C53C08FFA949}" type="pres">
      <dgm:prSet presAssocID="{BADC72DD-57F6-4261-AFE7-E2680BF07CE7}" presName="rootComposite" presStyleCnt="0"/>
      <dgm:spPr/>
    </dgm:pt>
    <dgm:pt modelId="{F4B56471-971D-4227-B043-60ABC81ACF40}" type="pres">
      <dgm:prSet presAssocID="{BADC72DD-57F6-4261-AFE7-E2680BF07CE7}" presName="rootText" presStyleLbl="node3" presStyleIdx="7" presStyleCnt="20" custScaleY="40087" custLinFactY="11695" custLinFactNeighborX="-9323" custLinFactNeighborY="100000">
        <dgm:presLayoutVars>
          <dgm:chPref val="3"/>
        </dgm:presLayoutVars>
      </dgm:prSet>
      <dgm:spPr/>
      <dgm:t>
        <a:bodyPr/>
        <a:lstStyle/>
        <a:p>
          <a:endParaRPr lang="en-US"/>
        </a:p>
      </dgm:t>
    </dgm:pt>
    <dgm:pt modelId="{068956EC-9C14-4AD2-8796-17A432788129}" type="pres">
      <dgm:prSet presAssocID="{BADC72DD-57F6-4261-AFE7-E2680BF07CE7}" presName="rootConnector" presStyleLbl="node3" presStyleIdx="7" presStyleCnt="20"/>
      <dgm:spPr/>
      <dgm:t>
        <a:bodyPr/>
        <a:lstStyle/>
        <a:p>
          <a:endParaRPr lang="en-US"/>
        </a:p>
      </dgm:t>
    </dgm:pt>
    <dgm:pt modelId="{0BA39579-C0EB-48AD-AAB8-F711AC1AD99A}" type="pres">
      <dgm:prSet presAssocID="{BADC72DD-57F6-4261-AFE7-E2680BF07CE7}" presName="hierChild4" presStyleCnt="0"/>
      <dgm:spPr/>
    </dgm:pt>
    <dgm:pt modelId="{2977CF9B-E02D-4A3B-8A29-9746C2960B24}" type="pres">
      <dgm:prSet presAssocID="{BADC72DD-57F6-4261-AFE7-E2680BF07CE7}" presName="hierChild5" presStyleCnt="0"/>
      <dgm:spPr/>
    </dgm:pt>
    <dgm:pt modelId="{158E0072-E8FB-422C-9F45-473119E405D5}" type="pres">
      <dgm:prSet presAssocID="{DDDF1104-78AC-4649-A968-4BABB27FA0CC}" presName="Name37" presStyleLbl="parChTrans1D3" presStyleIdx="8" presStyleCnt="20"/>
      <dgm:spPr/>
      <dgm:t>
        <a:bodyPr/>
        <a:lstStyle/>
        <a:p>
          <a:endParaRPr lang="en-US"/>
        </a:p>
      </dgm:t>
    </dgm:pt>
    <dgm:pt modelId="{489A4F72-8211-4B43-A709-CAC6A8F53215}" type="pres">
      <dgm:prSet presAssocID="{2C9634D1-C2BF-4145-BB43-493471D31E70}" presName="hierRoot2" presStyleCnt="0">
        <dgm:presLayoutVars>
          <dgm:hierBranch val="init"/>
        </dgm:presLayoutVars>
      </dgm:prSet>
      <dgm:spPr/>
    </dgm:pt>
    <dgm:pt modelId="{8960D349-D579-44AA-83E1-1326B9F737AD}" type="pres">
      <dgm:prSet presAssocID="{2C9634D1-C2BF-4145-BB43-493471D31E70}" presName="rootComposite" presStyleCnt="0"/>
      <dgm:spPr/>
    </dgm:pt>
    <dgm:pt modelId="{E3A1DE6D-A992-4B48-AE47-B0F199789422}" type="pres">
      <dgm:prSet presAssocID="{2C9634D1-C2BF-4145-BB43-493471D31E70}" presName="rootText" presStyleLbl="node3" presStyleIdx="8" presStyleCnt="20" custScaleY="40087" custLinFactNeighborX="-9323" custLinFactNeighborY="89477">
        <dgm:presLayoutVars>
          <dgm:chPref val="3"/>
        </dgm:presLayoutVars>
      </dgm:prSet>
      <dgm:spPr/>
      <dgm:t>
        <a:bodyPr/>
        <a:lstStyle/>
        <a:p>
          <a:endParaRPr lang="en-US"/>
        </a:p>
      </dgm:t>
    </dgm:pt>
    <dgm:pt modelId="{0BD12A81-7B61-45C7-8808-B9C594A973D9}" type="pres">
      <dgm:prSet presAssocID="{2C9634D1-C2BF-4145-BB43-493471D31E70}" presName="rootConnector" presStyleLbl="node3" presStyleIdx="8" presStyleCnt="20"/>
      <dgm:spPr/>
      <dgm:t>
        <a:bodyPr/>
        <a:lstStyle/>
        <a:p>
          <a:endParaRPr lang="en-US"/>
        </a:p>
      </dgm:t>
    </dgm:pt>
    <dgm:pt modelId="{1314BB4B-2581-4072-8E8E-093EAB86C143}" type="pres">
      <dgm:prSet presAssocID="{2C9634D1-C2BF-4145-BB43-493471D31E70}" presName="hierChild4" presStyleCnt="0"/>
      <dgm:spPr/>
    </dgm:pt>
    <dgm:pt modelId="{84BAB5E3-0796-4158-BBDB-3D7142F5B31C}" type="pres">
      <dgm:prSet presAssocID="{2C9634D1-C2BF-4145-BB43-493471D31E70}" presName="hierChild5" presStyleCnt="0"/>
      <dgm:spPr/>
    </dgm:pt>
    <dgm:pt modelId="{4AD38D00-FC6E-43DD-B1A0-71A43A54AB12}" type="pres">
      <dgm:prSet presAssocID="{D9441101-B2D3-484D-8BD3-F051FAAD9B8E}" presName="Name37" presStyleLbl="parChTrans1D3" presStyleIdx="9" presStyleCnt="20"/>
      <dgm:spPr/>
      <dgm:t>
        <a:bodyPr/>
        <a:lstStyle/>
        <a:p>
          <a:endParaRPr lang="et-EE"/>
        </a:p>
      </dgm:t>
    </dgm:pt>
    <dgm:pt modelId="{BA92209A-AE4B-4804-832D-85EE327FC2C9}" type="pres">
      <dgm:prSet presAssocID="{505DC6BF-F1ED-4FA2-B7E9-EAC4DCDABFDD}" presName="hierRoot2" presStyleCnt="0">
        <dgm:presLayoutVars>
          <dgm:hierBranch val="init"/>
        </dgm:presLayoutVars>
      </dgm:prSet>
      <dgm:spPr/>
    </dgm:pt>
    <dgm:pt modelId="{E974AB80-6F4A-494D-8AF9-5EB43EE674AD}" type="pres">
      <dgm:prSet presAssocID="{505DC6BF-F1ED-4FA2-B7E9-EAC4DCDABFDD}" presName="rootComposite" presStyleCnt="0"/>
      <dgm:spPr/>
    </dgm:pt>
    <dgm:pt modelId="{6382DB06-A9F2-43F1-8A6B-2B38967D8BE6}" type="pres">
      <dgm:prSet presAssocID="{505DC6BF-F1ED-4FA2-B7E9-EAC4DCDABFDD}" presName="rootText" presStyleLbl="node3" presStyleIdx="9" presStyleCnt="20" custScaleY="40087" custLinFactNeighborX="-10078" custLinFactNeighborY="60216">
        <dgm:presLayoutVars>
          <dgm:chPref val="3"/>
        </dgm:presLayoutVars>
      </dgm:prSet>
      <dgm:spPr/>
      <dgm:t>
        <a:bodyPr/>
        <a:lstStyle/>
        <a:p>
          <a:endParaRPr lang="et-EE"/>
        </a:p>
      </dgm:t>
    </dgm:pt>
    <dgm:pt modelId="{B51641BB-39BB-4A14-9E98-18D276D6AA98}" type="pres">
      <dgm:prSet presAssocID="{505DC6BF-F1ED-4FA2-B7E9-EAC4DCDABFDD}" presName="rootConnector" presStyleLbl="node3" presStyleIdx="9" presStyleCnt="20"/>
      <dgm:spPr/>
      <dgm:t>
        <a:bodyPr/>
        <a:lstStyle/>
        <a:p>
          <a:endParaRPr lang="et-EE"/>
        </a:p>
      </dgm:t>
    </dgm:pt>
    <dgm:pt modelId="{95D53739-9D79-4FAB-BAB1-6CA0F9F0D293}" type="pres">
      <dgm:prSet presAssocID="{505DC6BF-F1ED-4FA2-B7E9-EAC4DCDABFDD}" presName="hierChild4" presStyleCnt="0"/>
      <dgm:spPr/>
    </dgm:pt>
    <dgm:pt modelId="{408BD4B9-76CF-4BBF-8E47-21B2F1BC84E5}" type="pres">
      <dgm:prSet presAssocID="{505DC6BF-F1ED-4FA2-B7E9-EAC4DCDABFDD}" presName="hierChild5" presStyleCnt="0"/>
      <dgm:spPr/>
    </dgm:pt>
    <dgm:pt modelId="{3D79EB61-DDA8-4D3C-9B0C-8FDA30219E86}" type="pres">
      <dgm:prSet presAssocID="{5A1454E7-11B5-4B53-9BB3-D3248AB31436}" presName="hierChild5" presStyleCnt="0"/>
      <dgm:spPr/>
    </dgm:pt>
    <dgm:pt modelId="{2D8F3F16-2BC6-44A6-82B6-EB987057EF7B}" type="pres">
      <dgm:prSet presAssocID="{ACB5C453-9612-4059-87E1-BAA07C00593D}" presName="Name37" presStyleLbl="parChTrans1D2" presStyleIdx="2" presStyleCnt="4"/>
      <dgm:spPr/>
      <dgm:t>
        <a:bodyPr/>
        <a:lstStyle/>
        <a:p>
          <a:endParaRPr lang="en-US"/>
        </a:p>
      </dgm:t>
    </dgm:pt>
    <dgm:pt modelId="{52361176-66EB-4D9B-87B6-6F6F12B88F3C}" type="pres">
      <dgm:prSet presAssocID="{7E8D1EC0-891F-41CE-A1E6-36642BC3969D}" presName="hierRoot2" presStyleCnt="0">
        <dgm:presLayoutVars>
          <dgm:hierBranch val="init"/>
        </dgm:presLayoutVars>
      </dgm:prSet>
      <dgm:spPr/>
    </dgm:pt>
    <dgm:pt modelId="{DB5283CB-DE39-4EAE-B83C-30DFB570F56E}" type="pres">
      <dgm:prSet presAssocID="{7E8D1EC0-891F-41CE-A1E6-36642BC3969D}" presName="rootComposite" presStyleCnt="0"/>
      <dgm:spPr/>
    </dgm:pt>
    <dgm:pt modelId="{37E9739B-B58C-4470-9320-DF0103436494}" type="pres">
      <dgm:prSet presAssocID="{7E8D1EC0-891F-41CE-A1E6-36642BC3969D}" presName="rootText" presStyleLbl="node2" presStyleIdx="2" presStyleCnt="4" custScaleX="148112" custLinFactNeighborX="5334" custLinFactNeighborY="-73952">
        <dgm:presLayoutVars>
          <dgm:chPref val="3"/>
        </dgm:presLayoutVars>
      </dgm:prSet>
      <dgm:spPr/>
      <dgm:t>
        <a:bodyPr/>
        <a:lstStyle/>
        <a:p>
          <a:endParaRPr lang="en-US"/>
        </a:p>
      </dgm:t>
    </dgm:pt>
    <dgm:pt modelId="{EA47C195-1C6E-49A9-8990-8049D2BB124E}" type="pres">
      <dgm:prSet presAssocID="{7E8D1EC0-891F-41CE-A1E6-36642BC3969D}" presName="rootConnector" presStyleLbl="node2" presStyleIdx="2" presStyleCnt="4"/>
      <dgm:spPr/>
      <dgm:t>
        <a:bodyPr/>
        <a:lstStyle/>
        <a:p>
          <a:endParaRPr lang="en-US"/>
        </a:p>
      </dgm:t>
    </dgm:pt>
    <dgm:pt modelId="{CCE203CA-14C3-46FF-9BC8-438835BBCE24}" type="pres">
      <dgm:prSet presAssocID="{7E8D1EC0-891F-41CE-A1E6-36642BC3969D}" presName="hierChild4" presStyleCnt="0"/>
      <dgm:spPr/>
    </dgm:pt>
    <dgm:pt modelId="{5B2DDE22-66C1-45B2-959D-13AEEA5E477D}" type="pres">
      <dgm:prSet presAssocID="{9B0275C0-0D9E-4FA6-ADB4-A0403B9B1B88}" presName="Name37" presStyleLbl="parChTrans1D3" presStyleIdx="10" presStyleCnt="20"/>
      <dgm:spPr/>
      <dgm:t>
        <a:bodyPr/>
        <a:lstStyle/>
        <a:p>
          <a:endParaRPr lang="en-US"/>
        </a:p>
      </dgm:t>
    </dgm:pt>
    <dgm:pt modelId="{CA943C2C-B59F-45B4-8304-2555C178BE46}" type="pres">
      <dgm:prSet presAssocID="{FFB10C7F-CF9E-47F4-9D43-A8A587484274}" presName="hierRoot2" presStyleCnt="0">
        <dgm:presLayoutVars>
          <dgm:hierBranch val="init"/>
        </dgm:presLayoutVars>
      </dgm:prSet>
      <dgm:spPr/>
    </dgm:pt>
    <dgm:pt modelId="{2EA2937D-0272-4F4F-A2A6-30D9E07CEB9D}" type="pres">
      <dgm:prSet presAssocID="{FFB10C7F-CF9E-47F4-9D43-A8A587484274}" presName="rootComposite" presStyleCnt="0"/>
      <dgm:spPr/>
    </dgm:pt>
    <dgm:pt modelId="{93D59DE2-8864-436B-A114-5867955D87E6}" type="pres">
      <dgm:prSet presAssocID="{FFB10C7F-CF9E-47F4-9D43-A8A587484274}" presName="rootText" presStyleLbl="node3" presStyleIdx="10" presStyleCnt="20" custScaleY="40087" custLinFactY="57327" custLinFactNeighborX="-7033" custLinFactNeighborY="100000">
        <dgm:presLayoutVars>
          <dgm:chPref val="3"/>
        </dgm:presLayoutVars>
      </dgm:prSet>
      <dgm:spPr/>
      <dgm:t>
        <a:bodyPr/>
        <a:lstStyle/>
        <a:p>
          <a:endParaRPr lang="en-US"/>
        </a:p>
      </dgm:t>
    </dgm:pt>
    <dgm:pt modelId="{223B537E-AD62-4B13-A5BA-774892B6B745}" type="pres">
      <dgm:prSet presAssocID="{FFB10C7F-CF9E-47F4-9D43-A8A587484274}" presName="rootConnector" presStyleLbl="node3" presStyleIdx="10" presStyleCnt="20"/>
      <dgm:spPr/>
      <dgm:t>
        <a:bodyPr/>
        <a:lstStyle/>
        <a:p>
          <a:endParaRPr lang="en-US"/>
        </a:p>
      </dgm:t>
    </dgm:pt>
    <dgm:pt modelId="{2CBF5415-6C56-4E79-82B4-957822D38BA9}" type="pres">
      <dgm:prSet presAssocID="{FFB10C7F-CF9E-47F4-9D43-A8A587484274}" presName="hierChild4" presStyleCnt="0"/>
      <dgm:spPr/>
    </dgm:pt>
    <dgm:pt modelId="{DBF34314-6922-4545-89C1-6241E97EBC95}" type="pres">
      <dgm:prSet presAssocID="{FFB10C7F-CF9E-47F4-9D43-A8A587484274}" presName="hierChild5" presStyleCnt="0"/>
      <dgm:spPr/>
    </dgm:pt>
    <dgm:pt modelId="{851BB622-B7B5-4D2F-8B8C-A265DCA16A07}" type="pres">
      <dgm:prSet presAssocID="{784183F8-7364-4ED4-8708-CA711C6389D4}" presName="Name37" presStyleLbl="parChTrans1D3" presStyleIdx="11" presStyleCnt="20"/>
      <dgm:spPr/>
      <dgm:t>
        <a:bodyPr/>
        <a:lstStyle/>
        <a:p>
          <a:endParaRPr lang="en-US"/>
        </a:p>
      </dgm:t>
    </dgm:pt>
    <dgm:pt modelId="{36919111-81D8-47AE-B31A-8D4C8D47AAA1}" type="pres">
      <dgm:prSet presAssocID="{742DCF5C-4243-4DB0-9F33-D7D3AFBCB906}" presName="hierRoot2" presStyleCnt="0">
        <dgm:presLayoutVars>
          <dgm:hierBranch val="init"/>
        </dgm:presLayoutVars>
      </dgm:prSet>
      <dgm:spPr/>
    </dgm:pt>
    <dgm:pt modelId="{9A7E58EC-D600-4CF3-BDE4-4D1F79A8019A}" type="pres">
      <dgm:prSet presAssocID="{742DCF5C-4243-4DB0-9F33-D7D3AFBCB906}" presName="rootComposite" presStyleCnt="0"/>
      <dgm:spPr/>
    </dgm:pt>
    <dgm:pt modelId="{3A096A35-97EA-4489-8A35-E39CB5C2C231}" type="pres">
      <dgm:prSet presAssocID="{742DCF5C-4243-4DB0-9F33-D7D3AFBCB906}" presName="rootText" presStyleLbl="node3" presStyleIdx="11" presStyleCnt="20" custScaleY="40087" custLinFactY="33913" custLinFactNeighborX="-6278" custLinFactNeighborY="100000">
        <dgm:presLayoutVars>
          <dgm:chPref val="3"/>
        </dgm:presLayoutVars>
      </dgm:prSet>
      <dgm:spPr/>
      <dgm:t>
        <a:bodyPr/>
        <a:lstStyle/>
        <a:p>
          <a:endParaRPr lang="en-US"/>
        </a:p>
      </dgm:t>
    </dgm:pt>
    <dgm:pt modelId="{6E6B128F-56C4-4F63-88F4-AE473FF10EBE}" type="pres">
      <dgm:prSet presAssocID="{742DCF5C-4243-4DB0-9F33-D7D3AFBCB906}" presName="rootConnector" presStyleLbl="node3" presStyleIdx="11" presStyleCnt="20"/>
      <dgm:spPr/>
      <dgm:t>
        <a:bodyPr/>
        <a:lstStyle/>
        <a:p>
          <a:endParaRPr lang="en-US"/>
        </a:p>
      </dgm:t>
    </dgm:pt>
    <dgm:pt modelId="{87118284-82F9-40F4-8A17-4153847DCC48}" type="pres">
      <dgm:prSet presAssocID="{742DCF5C-4243-4DB0-9F33-D7D3AFBCB906}" presName="hierChild4" presStyleCnt="0"/>
      <dgm:spPr/>
    </dgm:pt>
    <dgm:pt modelId="{224DA7BE-81EE-4CFC-A089-5752E1181E35}" type="pres">
      <dgm:prSet presAssocID="{742DCF5C-4243-4DB0-9F33-D7D3AFBCB906}" presName="hierChild5" presStyleCnt="0"/>
      <dgm:spPr/>
    </dgm:pt>
    <dgm:pt modelId="{FD79B6BF-A6BF-4A66-A4A8-099DE22AE54F}" type="pres">
      <dgm:prSet presAssocID="{FC73F350-7F21-49DB-AC03-A1E614F546DC}" presName="Name37" presStyleLbl="parChTrans1D3" presStyleIdx="12" presStyleCnt="20"/>
      <dgm:spPr/>
      <dgm:t>
        <a:bodyPr/>
        <a:lstStyle/>
        <a:p>
          <a:endParaRPr lang="en-US"/>
        </a:p>
      </dgm:t>
    </dgm:pt>
    <dgm:pt modelId="{73DF2C4B-749D-44B8-B7F4-0C5E0F727F46}" type="pres">
      <dgm:prSet presAssocID="{62DECC4F-D9A5-4206-8452-DB3CFA75F6C8}" presName="hierRoot2" presStyleCnt="0">
        <dgm:presLayoutVars>
          <dgm:hierBranch val="init"/>
        </dgm:presLayoutVars>
      </dgm:prSet>
      <dgm:spPr/>
    </dgm:pt>
    <dgm:pt modelId="{CA330BD1-5ABB-40AE-81DA-670D06152953}" type="pres">
      <dgm:prSet presAssocID="{62DECC4F-D9A5-4206-8452-DB3CFA75F6C8}" presName="rootComposite" presStyleCnt="0"/>
      <dgm:spPr/>
    </dgm:pt>
    <dgm:pt modelId="{146FFAD6-E1E6-4D6D-8BCA-75311CA3DB08}" type="pres">
      <dgm:prSet presAssocID="{62DECC4F-D9A5-4206-8452-DB3CFA75F6C8}" presName="rootText" presStyleLbl="node3" presStyleIdx="12" presStyleCnt="20" custScaleY="40087" custLinFactY="11695" custLinFactNeighborX="-6278" custLinFactNeighborY="100000">
        <dgm:presLayoutVars>
          <dgm:chPref val="3"/>
        </dgm:presLayoutVars>
      </dgm:prSet>
      <dgm:spPr/>
      <dgm:t>
        <a:bodyPr/>
        <a:lstStyle/>
        <a:p>
          <a:endParaRPr lang="en-US"/>
        </a:p>
      </dgm:t>
    </dgm:pt>
    <dgm:pt modelId="{F402F8CF-EEE6-4E19-BCBE-B5206DF0B2D3}" type="pres">
      <dgm:prSet presAssocID="{62DECC4F-D9A5-4206-8452-DB3CFA75F6C8}" presName="rootConnector" presStyleLbl="node3" presStyleIdx="12" presStyleCnt="20"/>
      <dgm:spPr/>
      <dgm:t>
        <a:bodyPr/>
        <a:lstStyle/>
        <a:p>
          <a:endParaRPr lang="en-US"/>
        </a:p>
      </dgm:t>
    </dgm:pt>
    <dgm:pt modelId="{61FF5DE9-563C-4686-B8F6-5ED71326150B}" type="pres">
      <dgm:prSet presAssocID="{62DECC4F-D9A5-4206-8452-DB3CFA75F6C8}" presName="hierChild4" presStyleCnt="0"/>
      <dgm:spPr/>
    </dgm:pt>
    <dgm:pt modelId="{D9A645B6-DE9D-4C9D-A371-9AFE3D875CA7}" type="pres">
      <dgm:prSet presAssocID="{62DECC4F-D9A5-4206-8452-DB3CFA75F6C8}" presName="hierChild5" presStyleCnt="0"/>
      <dgm:spPr/>
    </dgm:pt>
    <dgm:pt modelId="{9CD5F205-B25B-48E7-A8CF-3AFA94B7A63D}" type="pres">
      <dgm:prSet presAssocID="{69E1785B-6CA3-4A72-B35C-2194F39738CC}" presName="Name37" presStyleLbl="parChTrans1D3" presStyleIdx="13" presStyleCnt="20"/>
      <dgm:spPr/>
      <dgm:t>
        <a:bodyPr/>
        <a:lstStyle/>
        <a:p>
          <a:endParaRPr lang="et-EE"/>
        </a:p>
      </dgm:t>
    </dgm:pt>
    <dgm:pt modelId="{0F38633F-423E-425D-BB84-72272247A117}" type="pres">
      <dgm:prSet presAssocID="{061FC9A2-8822-4AEA-878A-F46718EA08A9}" presName="hierRoot2" presStyleCnt="0">
        <dgm:presLayoutVars>
          <dgm:hierBranch val="init"/>
        </dgm:presLayoutVars>
      </dgm:prSet>
      <dgm:spPr/>
    </dgm:pt>
    <dgm:pt modelId="{8BB00109-6BC4-4053-B9A2-B083511646ED}" type="pres">
      <dgm:prSet presAssocID="{061FC9A2-8822-4AEA-878A-F46718EA08A9}" presName="rootComposite" presStyleCnt="0"/>
      <dgm:spPr/>
    </dgm:pt>
    <dgm:pt modelId="{D81841DE-091A-4DEA-9C03-96774B7B7B7A}" type="pres">
      <dgm:prSet presAssocID="{061FC9A2-8822-4AEA-878A-F46718EA08A9}" presName="rootText" presStyleLbl="node3" presStyleIdx="13" presStyleCnt="20" custScaleY="40087" custLinFactNeighborX="-7033" custLinFactNeighborY="88776">
        <dgm:presLayoutVars>
          <dgm:chPref val="3"/>
        </dgm:presLayoutVars>
      </dgm:prSet>
      <dgm:spPr/>
      <dgm:t>
        <a:bodyPr/>
        <a:lstStyle/>
        <a:p>
          <a:endParaRPr lang="et-EE"/>
        </a:p>
      </dgm:t>
    </dgm:pt>
    <dgm:pt modelId="{024D087A-0458-45D8-927F-13D072D3452B}" type="pres">
      <dgm:prSet presAssocID="{061FC9A2-8822-4AEA-878A-F46718EA08A9}" presName="rootConnector" presStyleLbl="node3" presStyleIdx="13" presStyleCnt="20"/>
      <dgm:spPr/>
      <dgm:t>
        <a:bodyPr/>
        <a:lstStyle/>
        <a:p>
          <a:endParaRPr lang="et-EE"/>
        </a:p>
      </dgm:t>
    </dgm:pt>
    <dgm:pt modelId="{B099D3E9-101D-4402-9919-873A340A7317}" type="pres">
      <dgm:prSet presAssocID="{061FC9A2-8822-4AEA-878A-F46718EA08A9}" presName="hierChild4" presStyleCnt="0"/>
      <dgm:spPr/>
    </dgm:pt>
    <dgm:pt modelId="{71907B42-F022-435B-AC86-86F99DA54D58}" type="pres">
      <dgm:prSet presAssocID="{061FC9A2-8822-4AEA-878A-F46718EA08A9}" presName="hierChild5" presStyleCnt="0"/>
      <dgm:spPr/>
    </dgm:pt>
    <dgm:pt modelId="{3A5A8917-8BCD-482C-97BB-CE8AD352597A}" type="pres">
      <dgm:prSet presAssocID="{3D91E598-AA68-445B-840A-5A2B347687C4}" presName="Name37" presStyleLbl="parChTrans1D3" presStyleIdx="14" presStyleCnt="20"/>
      <dgm:spPr/>
      <dgm:t>
        <a:bodyPr/>
        <a:lstStyle/>
        <a:p>
          <a:endParaRPr lang="et-EE"/>
        </a:p>
      </dgm:t>
    </dgm:pt>
    <dgm:pt modelId="{7AF32B7E-B9FB-453B-885D-9308D63C2362}" type="pres">
      <dgm:prSet presAssocID="{D44F5E73-12C1-4F9E-9132-03DC90094C2C}" presName="hierRoot2" presStyleCnt="0">
        <dgm:presLayoutVars>
          <dgm:hierBranch val="init"/>
        </dgm:presLayoutVars>
      </dgm:prSet>
      <dgm:spPr/>
    </dgm:pt>
    <dgm:pt modelId="{2EA7F046-9C7F-4CF1-8F19-B3B62465457C}" type="pres">
      <dgm:prSet presAssocID="{D44F5E73-12C1-4F9E-9132-03DC90094C2C}" presName="rootComposite" presStyleCnt="0"/>
      <dgm:spPr/>
    </dgm:pt>
    <dgm:pt modelId="{D97E7932-82DF-4465-9DB0-7816C44C9EB4}" type="pres">
      <dgm:prSet presAssocID="{D44F5E73-12C1-4F9E-9132-03DC90094C2C}" presName="rootText" presStyleLbl="node3" presStyleIdx="14" presStyleCnt="20" custScaleY="40087" custLinFactNeighborX="-7033" custLinFactNeighborY="62223">
        <dgm:presLayoutVars>
          <dgm:chPref val="3"/>
        </dgm:presLayoutVars>
      </dgm:prSet>
      <dgm:spPr/>
      <dgm:t>
        <a:bodyPr/>
        <a:lstStyle/>
        <a:p>
          <a:endParaRPr lang="et-EE"/>
        </a:p>
      </dgm:t>
    </dgm:pt>
    <dgm:pt modelId="{A59248DB-0AE9-4372-835A-78ED663045C4}" type="pres">
      <dgm:prSet presAssocID="{D44F5E73-12C1-4F9E-9132-03DC90094C2C}" presName="rootConnector" presStyleLbl="node3" presStyleIdx="14" presStyleCnt="20"/>
      <dgm:spPr/>
      <dgm:t>
        <a:bodyPr/>
        <a:lstStyle/>
        <a:p>
          <a:endParaRPr lang="et-EE"/>
        </a:p>
      </dgm:t>
    </dgm:pt>
    <dgm:pt modelId="{3C48774F-7049-4062-AD97-46CDE0950A3A}" type="pres">
      <dgm:prSet presAssocID="{D44F5E73-12C1-4F9E-9132-03DC90094C2C}" presName="hierChild4" presStyleCnt="0"/>
      <dgm:spPr/>
    </dgm:pt>
    <dgm:pt modelId="{09CCB7E1-8D66-4A61-B839-D90894248F0B}" type="pres">
      <dgm:prSet presAssocID="{D44F5E73-12C1-4F9E-9132-03DC90094C2C}" presName="hierChild5" presStyleCnt="0"/>
      <dgm:spPr/>
    </dgm:pt>
    <dgm:pt modelId="{BC848C43-4DED-4EF1-A44E-2FDCDA310E37}" type="pres">
      <dgm:prSet presAssocID="{7E8D1EC0-891F-41CE-A1E6-36642BC3969D}" presName="hierChild5" presStyleCnt="0"/>
      <dgm:spPr/>
    </dgm:pt>
    <dgm:pt modelId="{F23D92CC-088C-4744-9E5B-08A83D9ADBF3}" type="pres">
      <dgm:prSet presAssocID="{384E0817-5302-4135-A9D4-25A11D057A17}" presName="Name37" presStyleLbl="parChTrans1D2" presStyleIdx="3" presStyleCnt="4"/>
      <dgm:spPr/>
      <dgm:t>
        <a:bodyPr/>
        <a:lstStyle/>
        <a:p>
          <a:endParaRPr lang="en-US"/>
        </a:p>
      </dgm:t>
    </dgm:pt>
    <dgm:pt modelId="{FF6BF73E-4C49-40D6-9B1C-FC0BFAB5C159}" type="pres">
      <dgm:prSet presAssocID="{A81CF680-26FA-4DA7-9A8E-732F1E25FDB4}" presName="hierRoot2" presStyleCnt="0">
        <dgm:presLayoutVars>
          <dgm:hierBranch val="init"/>
        </dgm:presLayoutVars>
      </dgm:prSet>
      <dgm:spPr/>
    </dgm:pt>
    <dgm:pt modelId="{A24AE93B-A93A-45CA-9D24-898BF63CD522}" type="pres">
      <dgm:prSet presAssocID="{A81CF680-26FA-4DA7-9A8E-732F1E25FDB4}" presName="rootComposite" presStyleCnt="0"/>
      <dgm:spPr/>
    </dgm:pt>
    <dgm:pt modelId="{295408B0-988F-405D-BF6A-67E0465DAC06}" type="pres">
      <dgm:prSet presAssocID="{A81CF680-26FA-4DA7-9A8E-732F1E25FDB4}" presName="rootText" presStyleLbl="node2" presStyleIdx="3" presStyleCnt="4" custScaleX="148112" custLinFactNeighborX="284" custLinFactNeighborY="-73952">
        <dgm:presLayoutVars>
          <dgm:chPref val="3"/>
        </dgm:presLayoutVars>
      </dgm:prSet>
      <dgm:spPr/>
      <dgm:t>
        <a:bodyPr/>
        <a:lstStyle/>
        <a:p>
          <a:endParaRPr lang="en-US"/>
        </a:p>
      </dgm:t>
    </dgm:pt>
    <dgm:pt modelId="{FF16CA69-161E-4FB7-AE35-A2464DAFF027}" type="pres">
      <dgm:prSet presAssocID="{A81CF680-26FA-4DA7-9A8E-732F1E25FDB4}" presName="rootConnector" presStyleLbl="node2" presStyleIdx="3" presStyleCnt="4"/>
      <dgm:spPr/>
      <dgm:t>
        <a:bodyPr/>
        <a:lstStyle/>
        <a:p>
          <a:endParaRPr lang="en-US"/>
        </a:p>
      </dgm:t>
    </dgm:pt>
    <dgm:pt modelId="{BA48EC9F-1ADB-404A-BE8F-E90051824ED9}" type="pres">
      <dgm:prSet presAssocID="{A81CF680-26FA-4DA7-9A8E-732F1E25FDB4}" presName="hierChild4" presStyleCnt="0"/>
      <dgm:spPr/>
    </dgm:pt>
    <dgm:pt modelId="{82B4067F-F740-46F4-AC0B-AA6C875D0858}" type="pres">
      <dgm:prSet presAssocID="{082950E2-2F38-44E5-98BB-7B1D57D8C9F9}" presName="Name37" presStyleLbl="parChTrans1D3" presStyleIdx="15" presStyleCnt="20"/>
      <dgm:spPr/>
      <dgm:t>
        <a:bodyPr/>
        <a:lstStyle/>
        <a:p>
          <a:endParaRPr lang="en-US"/>
        </a:p>
      </dgm:t>
    </dgm:pt>
    <dgm:pt modelId="{4B632AD4-82A6-422F-B70D-F431D39D888B}" type="pres">
      <dgm:prSet presAssocID="{024516F1-4FD8-42B9-BC1A-5B2C5E0D07F5}" presName="hierRoot2" presStyleCnt="0">
        <dgm:presLayoutVars>
          <dgm:hierBranch val="init"/>
        </dgm:presLayoutVars>
      </dgm:prSet>
      <dgm:spPr/>
    </dgm:pt>
    <dgm:pt modelId="{B5D8CAFB-57C8-4425-93C9-16C5D0B28068}" type="pres">
      <dgm:prSet presAssocID="{024516F1-4FD8-42B9-BC1A-5B2C5E0D07F5}" presName="rootComposite" presStyleCnt="0"/>
      <dgm:spPr/>
    </dgm:pt>
    <dgm:pt modelId="{8AEA0AC0-D482-49CC-A166-C1F045830944}" type="pres">
      <dgm:prSet presAssocID="{024516F1-4FD8-42B9-BC1A-5B2C5E0D07F5}" presName="rootText" presStyleLbl="node3" presStyleIdx="15" presStyleCnt="20" custScaleY="40087" custLinFactY="57327" custLinFactNeighborX="-9542" custLinFactNeighborY="100000">
        <dgm:presLayoutVars>
          <dgm:chPref val="3"/>
        </dgm:presLayoutVars>
      </dgm:prSet>
      <dgm:spPr/>
      <dgm:t>
        <a:bodyPr/>
        <a:lstStyle/>
        <a:p>
          <a:endParaRPr lang="en-US"/>
        </a:p>
      </dgm:t>
    </dgm:pt>
    <dgm:pt modelId="{06544151-237F-4A91-A5E5-B3354ECCC3C6}" type="pres">
      <dgm:prSet presAssocID="{024516F1-4FD8-42B9-BC1A-5B2C5E0D07F5}" presName="rootConnector" presStyleLbl="node3" presStyleIdx="15" presStyleCnt="20"/>
      <dgm:spPr/>
      <dgm:t>
        <a:bodyPr/>
        <a:lstStyle/>
        <a:p>
          <a:endParaRPr lang="en-US"/>
        </a:p>
      </dgm:t>
    </dgm:pt>
    <dgm:pt modelId="{3D0B79F1-7E8C-48D0-B836-B8BFDD153871}" type="pres">
      <dgm:prSet presAssocID="{024516F1-4FD8-42B9-BC1A-5B2C5E0D07F5}" presName="hierChild4" presStyleCnt="0"/>
      <dgm:spPr/>
    </dgm:pt>
    <dgm:pt modelId="{52B6EC7B-2F1C-4FE4-9D83-468BD60402F5}" type="pres">
      <dgm:prSet presAssocID="{024516F1-4FD8-42B9-BC1A-5B2C5E0D07F5}" presName="hierChild5" presStyleCnt="0"/>
      <dgm:spPr/>
    </dgm:pt>
    <dgm:pt modelId="{43B474D2-5F30-4792-9CA4-F82453FD2471}" type="pres">
      <dgm:prSet presAssocID="{38CB33F7-C8FE-406F-A46E-6F0897157C5B}" presName="Name37" presStyleLbl="parChTrans1D3" presStyleIdx="16" presStyleCnt="20"/>
      <dgm:spPr/>
      <dgm:t>
        <a:bodyPr/>
        <a:lstStyle/>
        <a:p>
          <a:endParaRPr lang="en-US"/>
        </a:p>
      </dgm:t>
    </dgm:pt>
    <dgm:pt modelId="{C4E6405C-E970-4EC4-A787-3714D5613077}" type="pres">
      <dgm:prSet presAssocID="{C3B5AEB9-8440-4009-8EF8-A5D7A5F04DBD}" presName="hierRoot2" presStyleCnt="0">
        <dgm:presLayoutVars>
          <dgm:hierBranch val="init"/>
        </dgm:presLayoutVars>
      </dgm:prSet>
      <dgm:spPr/>
    </dgm:pt>
    <dgm:pt modelId="{4E95DE61-0317-471C-83F7-8179DDDBDFA3}" type="pres">
      <dgm:prSet presAssocID="{C3B5AEB9-8440-4009-8EF8-A5D7A5F04DBD}" presName="rootComposite" presStyleCnt="0"/>
      <dgm:spPr/>
    </dgm:pt>
    <dgm:pt modelId="{E52F2982-AEEC-496E-8CF8-35E3E6B4ECA9}" type="pres">
      <dgm:prSet presAssocID="{C3B5AEB9-8440-4009-8EF8-A5D7A5F04DBD}" presName="rootText" presStyleLbl="node3" presStyleIdx="16" presStyleCnt="20" custScaleY="40087" custLinFactY="33913" custLinFactNeighborX="-8787" custLinFactNeighborY="100000">
        <dgm:presLayoutVars>
          <dgm:chPref val="3"/>
        </dgm:presLayoutVars>
      </dgm:prSet>
      <dgm:spPr/>
      <dgm:t>
        <a:bodyPr/>
        <a:lstStyle/>
        <a:p>
          <a:endParaRPr lang="en-US"/>
        </a:p>
      </dgm:t>
    </dgm:pt>
    <dgm:pt modelId="{4535655A-43F8-4D57-965F-5E42ACAFB7F3}" type="pres">
      <dgm:prSet presAssocID="{C3B5AEB9-8440-4009-8EF8-A5D7A5F04DBD}" presName="rootConnector" presStyleLbl="node3" presStyleIdx="16" presStyleCnt="20"/>
      <dgm:spPr/>
      <dgm:t>
        <a:bodyPr/>
        <a:lstStyle/>
        <a:p>
          <a:endParaRPr lang="en-US"/>
        </a:p>
      </dgm:t>
    </dgm:pt>
    <dgm:pt modelId="{67BE3E6A-846F-48C1-B7F2-3A5FA108B080}" type="pres">
      <dgm:prSet presAssocID="{C3B5AEB9-8440-4009-8EF8-A5D7A5F04DBD}" presName="hierChild4" presStyleCnt="0"/>
      <dgm:spPr/>
    </dgm:pt>
    <dgm:pt modelId="{A438D162-1CFB-4CFC-9B1A-4D2F66F2C592}" type="pres">
      <dgm:prSet presAssocID="{C3B5AEB9-8440-4009-8EF8-A5D7A5F04DBD}" presName="hierChild5" presStyleCnt="0"/>
      <dgm:spPr/>
    </dgm:pt>
    <dgm:pt modelId="{157798C5-C3A7-4C93-8754-F6FDB177D086}" type="pres">
      <dgm:prSet presAssocID="{4FAC08D3-20EC-4F99-9A08-705CAA38E619}" presName="Name37" presStyleLbl="parChTrans1D3" presStyleIdx="17" presStyleCnt="20"/>
      <dgm:spPr/>
      <dgm:t>
        <a:bodyPr/>
        <a:lstStyle/>
        <a:p>
          <a:endParaRPr lang="en-US"/>
        </a:p>
      </dgm:t>
    </dgm:pt>
    <dgm:pt modelId="{7A53AF0A-09A1-45CE-9E49-729A10B1BCD7}" type="pres">
      <dgm:prSet presAssocID="{5374B8B6-2603-48AC-952E-386D97309FD9}" presName="hierRoot2" presStyleCnt="0">
        <dgm:presLayoutVars>
          <dgm:hierBranch val="init"/>
        </dgm:presLayoutVars>
      </dgm:prSet>
      <dgm:spPr/>
    </dgm:pt>
    <dgm:pt modelId="{6646D72B-BCFB-4102-B281-67F5ABBA4C00}" type="pres">
      <dgm:prSet presAssocID="{5374B8B6-2603-48AC-952E-386D97309FD9}" presName="rootComposite" presStyleCnt="0"/>
      <dgm:spPr/>
    </dgm:pt>
    <dgm:pt modelId="{A35C55FC-8D4B-46C8-B43C-7A391CFA7804}" type="pres">
      <dgm:prSet presAssocID="{5374B8B6-2603-48AC-952E-386D97309FD9}" presName="rootText" presStyleLbl="node3" presStyleIdx="17" presStyleCnt="20" custScaleY="40087" custLinFactY="11695" custLinFactNeighborX="-8787" custLinFactNeighborY="100000">
        <dgm:presLayoutVars>
          <dgm:chPref val="3"/>
        </dgm:presLayoutVars>
      </dgm:prSet>
      <dgm:spPr/>
      <dgm:t>
        <a:bodyPr/>
        <a:lstStyle/>
        <a:p>
          <a:endParaRPr lang="en-US"/>
        </a:p>
      </dgm:t>
    </dgm:pt>
    <dgm:pt modelId="{3B94285A-E0A1-418D-8C85-E76DA1242743}" type="pres">
      <dgm:prSet presAssocID="{5374B8B6-2603-48AC-952E-386D97309FD9}" presName="rootConnector" presStyleLbl="node3" presStyleIdx="17" presStyleCnt="20"/>
      <dgm:spPr/>
      <dgm:t>
        <a:bodyPr/>
        <a:lstStyle/>
        <a:p>
          <a:endParaRPr lang="en-US"/>
        </a:p>
      </dgm:t>
    </dgm:pt>
    <dgm:pt modelId="{CE617B9F-6BCB-4A7F-87B9-BA63927FAE3F}" type="pres">
      <dgm:prSet presAssocID="{5374B8B6-2603-48AC-952E-386D97309FD9}" presName="hierChild4" presStyleCnt="0"/>
      <dgm:spPr/>
    </dgm:pt>
    <dgm:pt modelId="{FC475545-5B06-4AC2-805C-74FEE4F78121}" type="pres">
      <dgm:prSet presAssocID="{5374B8B6-2603-48AC-952E-386D97309FD9}" presName="hierChild5" presStyleCnt="0"/>
      <dgm:spPr/>
    </dgm:pt>
    <dgm:pt modelId="{8DB4DD9D-2C54-493C-8F2A-E538E19B26D8}" type="pres">
      <dgm:prSet presAssocID="{3286724A-F4EC-44C7-8B68-13DF1CFE0729}" presName="Name37" presStyleLbl="parChTrans1D3" presStyleIdx="18" presStyleCnt="20"/>
      <dgm:spPr/>
      <dgm:t>
        <a:bodyPr/>
        <a:lstStyle/>
        <a:p>
          <a:endParaRPr lang="et-EE"/>
        </a:p>
      </dgm:t>
    </dgm:pt>
    <dgm:pt modelId="{982F047D-DB95-48CA-B879-162E85A9E651}" type="pres">
      <dgm:prSet presAssocID="{7F47FD74-BCDC-4B73-BF91-2CA65B3C87F7}" presName="hierRoot2" presStyleCnt="0">
        <dgm:presLayoutVars>
          <dgm:hierBranch val="init"/>
        </dgm:presLayoutVars>
      </dgm:prSet>
      <dgm:spPr/>
    </dgm:pt>
    <dgm:pt modelId="{E182B633-809C-4439-81F6-09DB0F277002}" type="pres">
      <dgm:prSet presAssocID="{7F47FD74-BCDC-4B73-BF91-2CA65B3C87F7}" presName="rootComposite" presStyleCnt="0"/>
      <dgm:spPr/>
    </dgm:pt>
    <dgm:pt modelId="{6A46B8EC-34A2-41BC-8632-47022201A6FC}" type="pres">
      <dgm:prSet presAssocID="{7F47FD74-BCDC-4B73-BF91-2CA65B3C87F7}" presName="rootText" presStyleLbl="node3" presStyleIdx="18" presStyleCnt="20" custScaleY="40087" custLinFactNeighborX="-9542" custLinFactNeighborY="88776">
        <dgm:presLayoutVars>
          <dgm:chPref val="3"/>
        </dgm:presLayoutVars>
      </dgm:prSet>
      <dgm:spPr/>
      <dgm:t>
        <a:bodyPr/>
        <a:lstStyle/>
        <a:p>
          <a:endParaRPr lang="et-EE"/>
        </a:p>
      </dgm:t>
    </dgm:pt>
    <dgm:pt modelId="{3B2BE542-2265-4182-A8C3-0237603D4401}" type="pres">
      <dgm:prSet presAssocID="{7F47FD74-BCDC-4B73-BF91-2CA65B3C87F7}" presName="rootConnector" presStyleLbl="node3" presStyleIdx="18" presStyleCnt="20"/>
      <dgm:spPr/>
      <dgm:t>
        <a:bodyPr/>
        <a:lstStyle/>
        <a:p>
          <a:endParaRPr lang="et-EE"/>
        </a:p>
      </dgm:t>
    </dgm:pt>
    <dgm:pt modelId="{F0844367-6DB1-4CD2-92AE-9C7A8DABC631}" type="pres">
      <dgm:prSet presAssocID="{7F47FD74-BCDC-4B73-BF91-2CA65B3C87F7}" presName="hierChild4" presStyleCnt="0"/>
      <dgm:spPr/>
    </dgm:pt>
    <dgm:pt modelId="{8044F38F-171D-4DB9-B31E-BAB60D272D2E}" type="pres">
      <dgm:prSet presAssocID="{7F47FD74-BCDC-4B73-BF91-2CA65B3C87F7}" presName="hierChild5" presStyleCnt="0"/>
      <dgm:spPr/>
    </dgm:pt>
    <dgm:pt modelId="{57888484-323C-4888-9696-1738219499D2}" type="pres">
      <dgm:prSet presAssocID="{4DA006BD-83E7-47AB-B82C-7BAF1208644D}" presName="Name37" presStyleLbl="parChTrans1D3" presStyleIdx="19" presStyleCnt="20"/>
      <dgm:spPr/>
      <dgm:t>
        <a:bodyPr/>
        <a:lstStyle/>
        <a:p>
          <a:endParaRPr lang="et-EE"/>
        </a:p>
      </dgm:t>
    </dgm:pt>
    <dgm:pt modelId="{13D2A4D0-FFB7-434C-AB25-E382D0F963B7}" type="pres">
      <dgm:prSet presAssocID="{D51F0120-2F8F-4766-942B-90C41EC30042}" presName="hierRoot2" presStyleCnt="0">
        <dgm:presLayoutVars>
          <dgm:hierBranch val="init"/>
        </dgm:presLayoutVars>
      </dgm:prSet>
      <dgm:spPr/>
    </dgm:pt>
    <dgm:pt modelId="{6FD30F7F-FB93-4A93-9C66-05316F520292}" type="pres">
      <dgm:prSet presAssocID="{D51F0120-2F8F-4766-942B-90C41EC30042}" presName="rootComposite" presStyleCnt="0"/>
      <dgm:spPr/>
    </dgm:pt>
    <dgm:pt modelId="{A920AB8D-2C52-4862-BA87-0F17DFB9AF16}" type="pres">
      <dgm:prSet presAssocID="{D51F0120-2F8F-4766-942B-90C41EC30042}" presName="rootText" presStyleLbl="node3" presStyleIdx="19" presStyleCnt="20" custScaleY="40087" custLinFactNeighborX="-9542" custLinFactNeighborY="62223">
        <dgm:presLayoutVars>
          <dgm:chPref val="3"/>
        </dgm:presLayoutVars>
      </dgm:prSet>
      <dgm:spPr/>
      <dgm:t>
        <a:bodyPr/>
        <a:lstStyle/>
        <a:p>
          <a:endParaRPr lang="et-EE"/>
        </a:p>
      </dgm:t>
    </dgm:pt>
    <dgm:pt modelId="{D6D8968D-E256-4B30-AC0A-AEEC8D629F7A}" type="pres">
      <dgm:prSet presAssocID="{D51F0120-2F8F-4766-942B-90C41EC30042}" presName="rootConnector" presStyleLbl="node3" presStyleIdx="19" presStyleCnt="20"/>
      <dgm:spPr/>
      <dgm:t>
        <a:bodyPr/>
        <a:lstStyle/>
        <a:p>
          <a:endParaRPr lang="et-EE"/>
        </a:p>
      </dgm:t>
    </dgm:pt>
    <dgm:pt modelId="{30B7B75E-4781-482D-BDF3-30102FB5BCD3}" type="pres">
      <dgm:prSet presAssocID="{D51F0120-2F8F-4766-942B-90C41EC30042}" presName="hierChild4" presStyleCnt="0"/>
      <dgm:spPr/>
    </dgm:pt>
    <dgm:pt modelId="{689B2E8F-F063-4041-8102-6F8A055EA5B9}" type="pres">
      <dgm:prSet presAssocID="{D51F0120-2F8F-4766-942B-90C41EC30042}" presName="hierChild5" presStyleCnt="0"/>
      <dgm:spPr/>
    </dgm:pt>
    <dgm:pt modelId="{5D2D76AD-A877-4848-A8C3-0F66EB700803}" type="pres">
      <dgm:prSet presAssocID="{A81CF680-26FA-4DA7-9A8E-732F1E25FDB4}" presName="hierChild5" presStyleCnt="0"/>
      <dgm:spPr/>
    </dgm:pt>
    <dgm:pt modelId="{35BE4522-5F6F-4756-84FB-1AA4E33AA8AF}" type="pres">
      <dgm:prSet presAssocID="{EC695CF2-3AE1-44DF-81DB-ABB802EDAB07}" presName="hierChild3" presStyleCnt="0"/>
      <dgm:spPr/>
    </dgm:pt>
  </dgm:ptLst>
  <dgm:cxnLst>
    <dgm:cxn modelId="{D44FB66C-822F-4E29-919F-D581E1395AC5}" type="presOf" srcId="{384E0817-5302-4135-A9D4-25A11D057A17}" destId="{F23D92CC-088C-4744-9E5B-08A83D9ADBF3}" srcOrd="0" destOrd="0" presId="urn:microsoft.com/office/officeart/2005/8/layout/orgChart1"/>
    <dgm:cxn modelId="{109D93FF-A748-4DF3-8BEC-A5A79BA2164D}" type="presOf" srcId="{9B0275C0-0D9E-4FA6-ADB4-A0403B9B1B88}" destId="{5B2DDE22-66C1-45B2-959D-13AEEA5E477D}" srcOrd="0" destOrd="0" presId="urn:microsoft.com/office/officeart/2005/8/layout/orgChart1"/>
    <dgm:cxn modelId="{CAA74F86-A618-4D4C-A21A-6678A4C6079C}" type="presOf" srcId="{ACB5C453-9612-4059-87E1-BAA07C00593D}" destId="{2D8F3F16-2BC6-44A6-82B6-EB987057EF7B}" srcOrd="0" destOrd="0" presId="urn:microsoft.com/office/officeart/2005/8/layout/orgChart1"/>
    <dgm:cxn modelId="{D0AFD9AD-FA42-4D99-9150-C47E9CDB9DAA}" srcId="{7E8D1EC0-891F-41CE-A1E6-36642BC3969D}" destId="{742DCF5C-4243-4DB0-9F33-D7D3AFBCB906}" srcOrd="1" destOrd="0" parTransId="{784183F8-7364-4ED4-8708-CA711C6389D4}" sibTransId="{9C840F79-0F32-4C34-A3AA-06C348F664F1}"/>
    <dgm:cxn modelId="{C810A8E2-5355-46BA-8ED8-5E72F7F2103E}" type="presOf" srcId="{742DCF5C-4243-4DB0-9F33-D7D3AFBCB906}" destId="{3A096A35-97EA-4489-8A35-E39CB5C2C231}" srcOrd="0" destOrd="0" presId="urn:microsoft.com/office/officeart/2005/8/layout/orgChart1"/>
    <dgm:cxn modelId="{33E366B4-EC1E-471F-BEBB-E988FADC63C2}" type="presOf" srcId="{327C8DAA-3CB1-4CFE-85EB-A1F991DA46D8}" destId="{C6C8CC80-AB77-417C-9222-8AFA2B3D6AA5}" srcOrd="0" destOrd="0" presId="urn:microsoft.com/office/officeart/2005/8/layout/orgChart1"/>
    <dgm:cxn modelId="{4FC9776C-92B6-4F8B-9298-82339299D283}" srcId="{A9013310-3457-45DD-9635-46ED14B40F19}" destId="{327C8DAA-3CB1-4CFE-85EB-A1F991DA46D8}" srcOrd="2" destOrd="0" parTransId="{ED36C05F-DE97-4A77-9651-C13B1A67A11B}" sibTransId="{F0FBCDFA-28DA-42BF-9BC0-C3A501F10DFC}"/>
    <dgm:cxn modelId="{14805CC0-A30F-49B0-9FC4-C999B0494F82}" type="presOf" srcId="{D7E2E1FF-38B0-4338-85E4-7C9156306132}" destId="{1046020D-AAF7-4A93-9CCB-D23FB9B35877}" srcOrd="0" destOrd="0" presId="urn:microsoft.com/office/officeart/2005/8/layout/orgChart1"/>
    <dgm:cxn modelId="{806F6055-032D-4DC3-AB61-1550533923C2}" srcId="{FBC4FA0D-0D96-4189-8C39-60050ABD6D31}" destId="{EC695CF2-3AE1-44DF-81DB-ABB802EDAB07}" srcOrd="0" destOrd="0" parTransId="{9960184F-D3EC-479C-B616-AAD31405A48E}" sibTransId="{64796D21-FFA9-4772-98F2-DCCA48C5A25F}"/>
    <dgm:cxn modelId="{7A4BC912-FC80-4EE3-9625-9F4F94840BEA}" type="presOf" srcId="{FFB10C7F-CF9E-47F4-9D43-A8A587484274}" destId="{223B537E-AD62-4B13-A5BA-774892B6B745}" srcOrd="1" destOrd="0" presId="urn:microsoft.com/office/officeart/2005/8/layout/orgChart1"/>
    <dgm:cxn modelId="{7F72C745-3FDD-4140-B002-1D4DE1DCE2D6}" type="presOf" srcId="{9FC1AE48-62CF-4F4A-870C-2E41FCE57824}" destId="{296EBCD3-68EE-4EC4-885D-B96A1FA10CB0}" srcOrd="1" destOrd="0" presId="urn:microsoft.com/office/officeart/2005/8/layout/orgChart1"/>
    <dgm:cxn modelId="{2D3BE47E-9E6F-41F6-8BED-F33DA27F88C6}" srcId="{A81CF680-26FA-4DA7-9A8E-732F1E25FDB4}" destId="{7F47FD74-BCDC-4B73-BF91-2CA65B3C87F7}" srcOrd="3" destOrd="0" parTransId="{3286724A-F4EC-44C7-8B68-13DF1CFE0729}" sibTransId="{143D9F52-80C5-42ED-8F51-2F75BAB82166}"/>
    <dgm:cxn modelId="{4B579468-974A-4E06-AFB6-E0A2E04DF04A}" type="presOf" srcId="{C2B26E77-13AA-4F39-9C0F-904BA2C9CB5E}" destId="{9C4B1CE9-65B9-4690-B0CC-171AC6FB6F93}" srcOrd="0" destOrd="0" presId="urn:microsoft.com/office/officeart/2005/8/layout/orgChart1"/>
    <dgm:cxn modelId="{71DCE3CC-996A-4014-B236-B9F0C02D7A85}" type="presOf" srcId="{62DECC4F-D9A5-4206-8452-DB3CFA75F6C8}" destId="{146FFAD6-E1E6-4D6D-8BCA-75311CA3DB08}" srcOrd="0" destOrd="0" presId="urn:microsoft.com/office/officeart/2005/8/layout/orgChart1"/>
    <dgm:cxn modelId="{EDBD60F4-DAA5-4AAA-A0B2-7970AEF3E150}" type="presOf" srcId="{39538BE5-670E-48A5-8B8A-D662AD7CC704}" destId="{1571EAF6-528A-4333-95AA-249A589FD0F3}" srcOrd="1" destOrd="0" presId="urn:microsoft.com/office/officeart/2005/8/layout/orgChart1"/>
    <dgm:cxn modelId="{602CDF8C-B4EF-4495-B15D-3B91E8346D44}" type="presOf" srcId="{024516F1-4FD8-42B9-BC1A-5B2C5E0D07F5}" destId="{8AEA0AC0-D482-49CC-A166-C1F045830944}" srcOrd="0" destOrd="0" presId="urn:microsoft.com/office/officeart/2005/8/layout/orgChart1"/>
    <dgm:cxn modelId="{9AEBEC24-532A-489F-B76F-A46C78CFF463}" srcId="{A81CF680-26FA-4DA7-9A8E-732F1E25FDB4}" destId="{5374B8B6-2603-48AC-952E-386D97309FD9}" srcOrd="2" destOrd="0" parTransId="{4FAC08D3-20EC-4F99-9A08-705CAA38E619}" sibTransId="{2497D7DE-8985-441F-B7CD-ED66D89FFE0C}"/>
    <dgm:cxn modelId="{357640A2-B419-4A92-9AFD-55F712FE6326}" type="presOf" srcId="{061FC9A2-8822-4AEA-878A-F46718EA08A9}" destId="{D81841DE-091A-4DEA-9C03-96774B7B7B7A}" srcOrd="0" destOrd="0" presId="urn:microsoft.com/office/officeart/2005/8/layout/orgChart1"/>
    <dgm:cxn modelId="{FE57C308-2CF9-4EB5-BA23-6600F7CE88A4}" type="presOf" srcId="{FFB10C7F-CF9E-47F4-9D43-A8A587484274}" destId="{93D59DE2-8864-436B-A114-5867955D87E6}" srcOrd="0" destOrd="0" presId="urn:microsoft.com/office/officeart/2005/8/layout/orgChart1"/>
    <dgm:cxn modelId="{FC678566-F1EF-47B8-9FB0-F10BB3640DFF}" type="presOf" srcId="{96079A3C-F2C0-491E-B081-7B63CA6B3778}" destId="{22B837A7-56E1-4B46-B7D9-1426B9487EF0}" srcOrd="0" destOrd="0" presId="urn:microsoft.com/office/officeart/2005/8/layout/orgChart1"/>
    <dgm:cxn modelId="{A4AB4867-1A2C-42C0-AD79-1B09090DA210}" type="presOf" srcId="{A9013310-3457-45DD-9635-46ED14B40F19}" destId="{75A0E6A7-5A32-4B7C-9A41-45B7697511BB}" srcOrd="1" destOrd="0" presId="urn:microsoft.com/office/officeart/2005/8/layout/orgChart1"/>
    <dgm:cxn modelId="{39FB5F62-5FF0-4458-9D7D-E6E33263D84C}" srcId="{7E8D1EC0-891F-41CE-A1E6-36642BC3969D}" destId="{D44F5E73-12C1-4F9E-9132-03DC90094C2C}" srcOrd="4" destOrd="0" parTransId="{3D91E598-AA68-445B-840A-5A2B347687C4}" sibTransId="{E938BD8A-64BD-4E5D-AF4F-9B88DB23A04D}"/>
    <dgm:cxn modelId="{AFA3CF6B-3189-44A9-B2A7-A14264E96453}" type="presOf" srcId="{061FC9A2-8822-4AEA-878A-F46718EA08A9}" destId="{024D087A-0458-45D8-927F-13D072D3452B}" srcOrd="1" destOrd="0" presId="urn:microsoft.com/office/officeart/2005/8/layout/orgChart1"/>
    <dgm:cxn modelId="{DF8FFB34-C77E-4CCC-9B20-C864EB475F4A}" type="presOf" srcId="{BADC72DD-57F6-4261-AFE7-E2680BF07CE7}" destId="{068956EC-9C14-4AD2-8796-17A432788129}" srcOrd="1" destOrd="0" presId="urn:microsoft.com/office/officeart/2005/8/layout/orgChart1"/>
    <dgm:cxn modelId="{18FB9296-A658-4711-AD6E-25326FEB67E8}" type="presOf" srcId="{7E8D1EC0-891F-41CE-A1E6-36642BC3969D}" destId="{EA47C195-1C6E-49A9-8990-8049D2BB124E}" srcOrd="1" destOrd="0" presId="urn:microsoft.com/office/officeart/2005/8/layout/orgChart1"/>
    <dgm:cxn modelId="{A290311D-E3AF-4188-9BF2-9C2BB18760B9}" type="presOf" srcId="{A81CF680-26FA-4DA7-9A8E-732F1E25FDB4}" destId="{295408B0-988F-405D-BF6A-67E0465DAC06}" srcOrd="0" destOrd="0" presId="urn:microsoft.com/office/officeart/2005/8/layout/orgChart1"/>
    <dgm:cxn modelId="{8646EF0D-571B-4226-9FCC-5F8AEED556F5}" type="presOf" srcId="{FC73F350-7F21-49DB-AC03-A1E614F546DC}" destId="{FD79B6BF-A6BF-4A66-A4A8-099DE22AE54F}" srcOrd="0" destOrd="0" presId="urn:microsoft.com/office/officeart/2005/8/layout/orgChart1"/>
    <dgm:cxn modelId="{E77385E2-B6C7-4836-AD29-BFC3AE9B7291}" type="presOf" srcId="{A9013310-3457-45DD-9635-46ED14B40F19}" destId="{4859FEE3-1BE5-4F6A-B49D-B03A3F7F1D1B}" srcOrd="0" destOrd="0" presId="urn:microsoft.com/office/officeart/2005/8/layout/orgChart1"/>
    <dgm:cxn modelId="{E0F6F48D-66B2-4579-AE1C-B52C275F04E4}" type="presOf" srcId="{784183F8-7364-4ED4-8708-CA711C6389D4}" destId="{851BB622-B7B5-4D2F-8B8C-A265DCA16A07}" srcOrd="0" destOrd="0" presId="urn:microsoft.com/office/officeart/2005/8/layout/orgChart1"/>
    <dgm:cxn modelId="{A488D7E9-8561-4CD9-95E5-7AB0C1609A4B}" type="presOf" srcId="{5374B8B6-2603-48AC-952E-386D97309FD9}" destId="{A35C55FC-8D4B-46C8-B43C-7A391CFA7804}" srcOrd="0" destOrd="0" presId="urn:microsoft.com/office/officeart/2005/8/layout/orgChart1"/>
    <dgm:cxn modelId="{970F2D15-41C9-4E86-8580-C40190E2E530}" type="presOf" srcId="{FBC4FA0D-0D96-4189-8C39-60050ABD6D31}" destId="{77505F92-5899-4972-AA8D-CC653092ECAF}" srcOrd="0" destOrd="0" presId="urn:microsoft.com/office/officeart/2005/8/layout/orgChart1"/>
    <dgm:cxn modelId="{969BCE9E-56C8-4365-B436-0C25DD166956}" type="presOf" srcId="{BD1D6A3C-CB31-4443-B89F-07D9C1CBE204}" destId="{474A2651-E78E-48DB-9871-A56E6A0F94B4}" srcOrd="0" destOrd="0" presId="urn:microsoft.com/office/officeart/2005/8/layout/orgChart1"/>
    <dgm:cxn modelId="{F2E9421C-43F2-4A95-8239-F4A7D3E7575A}" type="presOf" srcId="{7158D4A1-8817-4067-9820-B1036511794F}" destId="{31100B67-8BC6-4565-9022-073983016544}" srcOrd="0" destOrd="0" presId="urn:microsoft.com/office/officeart/2005/8/layout/orgChart1"/>
    <dgm:cxn modelId="{5D32EA5C-083A-4198-B43A-BD450D76D257}" type="presOf" srcId="{4DA006BD-83E7-47AB-B82C-7BAF1208644D}" destId="{57888484-323C-4888-9696-1738219499D2}" srcOrd="0" destOrd="0" presId="urn:microsoft.com/office/officeart/2005/8/layout/orgChart1"/>
    <dgm:cxn modelId="{C7CEC6AC-9CE0-48C8-943A-ADC4E1FF09A8}" type="presOf" srcId="{C0FAC13A-3ABD-4DBC-B88B-D5269686BB75}" destId="{2BCF7A0C-A10C-4649-A2B9-E1FA5E402BA2}" srcOrd="0" destOrd="0" presId="urn:microsoft.com/office/officeart/2005/8/layout/orgChart1"/>
    <dgm:cxn modelId="{EBA0EE97-B69F-4EDC-B0F7-F067A5A50B3D}" srcId="{7E8D1EC0-891F-41CE-A1E6-36642BC3969D}" destId="{62DECC4F-D9A5-4206-8452-DB3CFA75F6C8}" srcOrd="2" destOrd="0" parTransId="{FC73F350-7F21-49DB-AC03-A1E614F546DC}" sibTransId="{82606822-35F3-41E0-91FF-E77549C41E07}"/>
    <dgm:cxn modelId="{71981B4F-176E-4DE6-A7EC-BEE716CAD8D1}" type="presOf" srcId="{4FAC08D3-20EC-4F99-9A08-705CAA38E619}" destId="{157798C5-C3A7-4C93-8754-F6FDB177D086}" srcOrd="0" destOrd="0" presId="urn:microsoft.com/office/officeart/2005/8/layout/orgChart1"/>
    <dgm:cxn modelId="{69FED289-668C-4D29-9A88-B52909E05133}" type="presOf" srcId="{7F47FD74-BCDC-4B73-BF91-2CA65B3C87F7}" destId="{3B2BE542-2265-4182-A8C3-0237603D4401}" srcOrd="1" destOrd="0" presId="urn:microsoft.com/office/officeart/2005/8/layout/orgChart1"/>
    <dgm:cxn modelId="{382A530B-ADFA-4907-A8EF-E2F9ACA8EA97}" type="presOf" srcId="{5374B8B6-2603-48AC-952E-386D97309FD9}" destId="{3B94285A-E0A1-418D-8C85-E76DA1242743}" srcOrd="1" destOrd="0" presId="urn:microsoft.com/office/officeart/2005/8/layout/orgChart1"/>
    <dgm:cxn modelId="{BD6084D1-B921-44EB-AEBB-F66DC4F83C6B}" type="presOf" srcId="{024516F1-4FD8-42B9-BC1A-5B2C5E0D07F5}" destId="{06544151-237F-4A91-A5E5-B3354ECCC3C6}" srcOrd="1" destOrd="0" presId="urn:microsoft.com/office/officeart/2005/8/layout/orgChart1"/>
    <dgm:cxn modelId="{D9063DEB-04FA-44EE-9B6A-CD1A69A04771}" type="presOf" srcId="{E2AA48C4-B84F-4E98-97C1-3F75945FD8BD}" destId="{82799062-E23B-4BB1-A1F3-085BC5CEBEEB}" srcOrd="0" destOrd="0" presId="urn:microsoft.com/office/officeart/2005/8/layout/orgChart1"/>
    <dgm:cxn modelId="{A13E78C6-6A17-41BA-AFE4-C74C15C549F1}" type="presOf" srcId="{C0FAC13A-3ABD-4DBC-B88B-D5269686BB75}" destId="{ADACF997-8847-4340-9A6C-3DD23CF4829F}" srcOrd="1" destOrd="0" presId="urn:microsoft.com/office/officeart/2005/8/layout/orgChart1"/>
    <dgm:cxn modelId="{901B6B37-F8F1-4DDA-B39E-C9E664802FE1}" srcId="{A9013310-3457-45DD-9635-46ED14B40F19}" destId="{C0FAC13A-3ABD-4DBC-B88B-D5269686BB75}" srcOrd="3" destOrd="0" parTransId="{7158D4A1-8817-4067-9820-B1036511794F}" sibTransId="{3FE0EB49-A6F4-48E9-B3D0-04D82C4AF7CD}"/>
    <dgm:cxn modelId="{E062E034-CC71-4E74-9119-34ABD27A4661}" srcId="{5A1454E7-11B5-4B53-9BB3-D3248AB31436}" destId="{BADC72DD-57F6-4261-AFE7-E2680BF07CE7}" srcOrd="2" destOrd="0" parTransId="{96079A3C-F2C0-491E-B081-7B63CA6B3778}" sibTransId="{CCF574D7-E37E-4FF7-A7F6-CA8994036EF2}"/>
    <dgm:cxn modelId="{E20DE375-F13E-46CC-A21C-84B872550D92}" srcId="{5A1454E7-11B5-4B53-9BB3-D3248AB31436}" destId="{505DC6BF-F1ED-4FA2-B7E9-EAC4DCDABFDD}" srcOrd="4" destOrd="0" parTransId="{D9441101-B2D3-484D-8BD3-F051FAAD9B8E}" sibTransId="{2E1A141C-E669-478D-BFBC-C1E1D487F948}"/>
    <dgm:cxn modelId="{88164D50-9CFB-4ABD-A5E7-7F70CBED9619}" type="presOf" srcId="{3D91E598-AA68-445B-840A-5A2B347687C4}" destId="{3A5A8917-8BCD-482C-97BB-CE8AD352597A}" srcOrd="0" destOrd="0" presId="urn:microsoft.com/office/officeart/2005/8/layout/orgChart1"/>
    <dgm:cxn modelId="{243BE38B-8E2B-48E0-92F3-88A3BE3AAC91}" type="presOf" srcId="{9FC1AE48-62CF-4F4A-870C-2E41FCE57824}" destId="{DF9DA91F-EE29-4754-8C99-43C94805EB32}" srcOrd="0" destOrd="0" presId="urn:microsoft.com/office/officeart/2005/8/layout/orgChart1"/>
    <dgm:cxn modelId="{8C7D456F-2979-4D03-9BCB-CE33A96927A4}" srcId="{EC695CF2-3AE1-44DF-81DB-ABB802EDAB07}" destId="{A81CF680-26FA-4DA7-9A8E-732F1E25FDB4}" srcOrd="3" destOrd="0" parTransId="{384E0817-5302-4135-A9D4-25A11D057A17}" sibTransId="{9469AE42-D450-4C52-BE16-284E72410A78}"/>
    <dgm:cxn modelId="{526EB957-49B8-4D97-9C35-5970B82EC81E}" type="presOf" srcId="{D44F5E73-12C1-4F9E-9132-03DC90094C2C}" destId="{A59248DB-0AE9-4372-835A-78ED663045C4}" srcOrd="1" destOrd="0" presId="urn:microsoft.com/office/officeart/2005/8/layout/orgChart1"/>
    <dgm:cxn modelId="{ADA95E6B-A6A7-4F55-BFF7-D17B66C26E2C}" type="presOf" srcId="{3286724A-F4EC-44C7-8B68-13DF1CFE0729}" destId="{8DB4DD9D-2C54-493C-8F2A-E538E19B26D8}" srcOrd="0" destOrd="0" presId="urn:microsoft.com/office/officeart/2005/8/layout/orgChart1"/>
    <dgm:cxn modelId="{16E8E5D3-3CBF-441E-A21A-E09CA62BE723}" srcId="{7E8D1EC0-891F-41CE-A1E6-36642BC3969D}" destId="{FFB10C7F-CF9E-47F4-9D43-A8A587484274}" srcOrd="0" destOrd="0" parTransId="{9B0275C0-0D9E-4FA6-ADB4-A0403B9B1B88}" sibTransId="{0B29F49C-8DF4-4DE7-9D1E-D41358C687EB}"/>
    <dgm:cxn modelId="{6746FA8C-D015-4FE5-8474-F4E30505B29F}" srcId="{EC695CF2-3AE1-44DF-81DB-ABB802EDAB07}" destId="{7E8D1EC0-891F-41CE-A1E6-36642BC3969D}" srcOrd="2" destOrd="0" parTransId="{ACB5C453-9612-4059-87E1-BAA07C00593D}" sibTransId="{46ACA66F-E0B1-49EE-B123-C7EE13B13EBD}"/>
    <dgm:cxn modelId="{5482E51E-5649-4C81-B106-2114D20A214B}" srcId="{A81CF680-26FA-4DA7-9A8E-732F1E25FDB4}" destId="{D51F0120-2F8F-4766-942B-90C41EC30042}" srcOrd="4" destOrd="0" parTransId="{4DA006BD-83E7-47AB-B82C-7BAF1208644D}" sibTransId="{7046EDF0-AF02-4278-95D0-3C524C6D3494}"/>
    <dgm:cxn modelId="{E6F895C6-022F-44E9-9369-CFBBF340E798}" type="presOf" srcId="{FC8564FE-01BC-4FC5-80E9-B302974C2E0F}" destId="{8A766CEE-4E57-44E6-A234-E5243DFCBE2A}" srcOrd="0" destOrd="0" presId="urn:microsoft.com/office/officeart/2005/8/layout/orgChart1"/>
    <dgm:cxn modelId="{8E44198D-91CF-4971-A5B8-05EA1DC7C046}" type="presOf" srcId="{D44F5E73-12C1-4F9E-9132-03DC90094C2C}" destId="{D97E7932-82DF-4465-9DB0-7816C44C9EB4}" srcOrd="0" destOrd="0" presId="urn:microsoft.com/office/officeart/2005/8/layout/orgChart1"/>
    <dgm:cxn modelId="{BA5261F1-70EF-4DCA-9ED2-1629D90E0036}" type="presOf" srcId="{505DC6BF-F1ED-4FA2-B7E9-EAC4DCDABFDD}" destId="{6382DB06-A9F2-43F1-8A6B-2B38967D8BE6}" srcOrd="0" destOrd="0" presId="urn:microsoft.com/office/officeart/2005/8/layout/orgChart1"/>
    <dgm:cxn modelId="{EAA041A0-3EB9-413E-B21B-F969B4F59F02}" srcId="{5A1454E7-11B5-4B53-9BB3-D3248AB31436}" destId="{2C9634D1-C2BF-4145-BB43-493471D31E70}" srcOrd="3" destOrd="0" parTransId="{DDDF1104-78AC-4649-A968-4BABB27FA0CC}" sibTransId="{DA9D4EB8-7EB1-4A1B-B062-64FA2605AFF7}"/>
    <dgm:cxn modelId="{D4274CF0-2D09-40DB-9344-6EC6BAC31E8D}" type="presOf" srcId="{41175BBD-6FE4-421D-BB2E-F404D9292926}" destId="{A444564C-649A-4A64-9CF4-F3B91286D066}" srcOrd="1" destOrd="0" presId="urn:microsoft.com/office/officeart/2005/8/layout/orgChart1"/>
    <dgm:cxn modelId="{FD7F24A8-E20D-4271-8E5E-0667830BDA76}" srcId="{EC695CF2-3AE1-44DF-81DB-ABB802EDAB07}" destId="{A9013310-3457-45DD-9635-46ED14B40F19}" srcOrd="0" destOrd="0" parTransId="{451D3C7D-F698-4C34-A3AC-2DBCA9BAA0EA}" sibTransId="{D72111EB-C4BB-43EB-9714-1805272B3FA2}"/>
    <dgm:cxn modelId="{CA0E2BAE-B00E-43A2-8A17-8A0C567681B5}" type="presOf" srcId="{39538BE5-670E-48A5-8B8A-D662AD7CC704}" destId="{1412EEDA-E7EE-42B2-9BF2-D17ACD394CE5}" srcOrd="0" destOrd="0" presId="urn:microsoft.com/office/officeart/2005/8/layout/orgChart1"/>
    <dgm:cxn modelId="{C8DE86E3-F96C-4579-AE45-77E20F3BDA65}" srcId="{5A1454E7-11B5-4B53-9BB3-D3248AB31436}" destId="{9FC1AE48-62CF-4F4A-870C-2E41FCE57824}" srcOrd="0" destOrd="0" parTransId="{D7E2E1FF-38B0-4338-85E4-7C9156306132}" sibTransId="{470F6D4B-CBF8-4E2D-8AB9-9C8A91BE1DA5}"/>
    <dgm:cxn modelId="{26291CB0-9698-4123-9B88-BCF973EA4F08}" type="presOf" srcId="{BD1D6A3C-CB31-4443-B89F-07D9C1CBE204}" destId="{1E4D0FF8-B88F-43FF-9677-F6E081FCA806}" srcOrd="1" destOrd="0" presId="urn:microsoft.com/office/officeart/2005/8/layout/orgChart1"/>
    <dgm:cxn modelId="{1D6BE50C-C447-470C-A96F-B50EB7EE573C}" type="presOf" srcId="{C3B5AEB9-8440-4009-8EF8-A5D7A5F04DBD}" destId="{E52F2982-AEEC-496E-8CF8-35E3E6B4ECA9}" srcOrd="0" destOrd="0" presId="urn:microsoft.com/office/officeart/2005/8/layout/orgChart1"/>
    <dgm:cxn modelId="{F22C5366-F754-4666-8991-E86424E7BD1E}" srcId="{5A1454E7-11B5-4B53-9BB3-D3248AB31436}" destId="{41175BBD-6FE4-421D-BB2E-F404D9292926}" srcOrd="1" destOrd="0" parTransId="{84C507CD-DB63-4F9D-9591-3F3F190C377E}" sibTransId="{81DAEF53-2D06-4E38-8732-C4CDBDAE3F90}"/>
    <dgm:cxn modelId="{35B78E93-8EA1-49AB-AC15-3400FD696037}" srcId="{A81CF680-26FA-4DA7-9A8E-732F1E25FDB4}" destId="{024516F1-4FD8-42B9-BC1A-5B2C5E0D07F5}" srcOrd="0" destOrd="0" parTransId="{082950E2-2F38-44E5-98BB-7B1D57D8C9F9}" sibTransId="{3CAC2D38-5B4E-475C-BEF7-4D54ED627B01}"/>
    <dgm:cxn modelId="{3CBCF024-509A-4C2C-A4A8-A3309D5BBFC3}" srcId="{A81CF680-26FA-4DA7-9A8E-732F1E25FDB4}" destId="{C3B5AEB9-8440-4009-8EF8-A5D7A5F04DBD}" srcOrd="1" destOrd="0" parTransId="{38CB33F7-C8FE-406F-A46E-6F0897157C5B}" sibTransId="{7A06C570-CB8E-4DF0-8AA7-546DFDEB1978}"/>
    <dgm:cxn modelId="{55833331-9817-4C56-ABD6-E1C2C7F0C856}" type="presOf" srcId="{2C9634D1-C2BF-4145-BB43-493471D31E70}" destId="{E3A1DE6D-A992-4B48-AE47-B0F199789422}" srcOrd="0" destOrd="0" presId="urn:microsoft.com/office/officeart/2005/8/layout/orgChart1"/>
    <dgm:cxn modelId="{430C594C-AED1-4B51-B857-C07E260EF905}" srcId="{A9013310-3457-45DD-9635-46ED14B40F19}" destId="{BD1D6A3C-CB31-4443-B89F-07D9C1CBE204}" srcOrd="1" destOrd="0" parTransId="{E2AA48C4-B84F-4E98-97C1-3F75945FD8BD}" sibTransId="{3C68A10E-8996-4D01-B049-4120BAE2B074}"/>
    <dgm:cxn modelId="{E5BDF51B-82C3-4DEE-A7E9-60D4977EF7F4}" srcId="{EC695CF2-3AE1-44DF-81DB-ABB802EDAB07}" destId="{5A1454E7-11B5-4B53-9BB3-D3248AB31436}" srcOrd="1" destOrd="0" parTransId="{D6BAA1E0-D50D-4D3E-9270-70C6624A7AB3}" sibTransId="{E3A2E4C1-F9C1-49F9-9977-C7A638A67899}"/>
    <dgm:cxn modelId="{812C0BA2-7E55-4697-BF3F-8BA7FC269B6F}" type="presOf" srcId="{EC695CF2-3AE1-44DF-81DB-ABB802EDAB07}" destId="{3745E154-68D1-4D45-97CD-6343369DF62C}" srcOrd="0" destOrd="0" presId="urn:microsoft.com/office/officeart/2005/8/layout/orgChart1"/>
    <dgm:cxn modelId="{B0BE59F0-BC97-47C4-AC44-9361B709092B}" type="presOf" srcId="{5A1454E7-11B5-4B53-9BB3-D3248AB31436}" destId="{A016EEAA-FFCC-4501-ADBC-CE03455A88D7}" srcOrd="0" destOrd="0" presId="urn:microsoft.com/office/officeart/2005/8/layout/orgChart1"/>
    <dgm:cxn modelId="{98E29D71-5449-4745-B6C1-5C16FB1D237D}" type="presOf" srcId="{84C507CD-DB63-4F9D-9591-3F3F190C377E}" destId="{2E79DD69-9A55-4842-843E-000DBC472BA3}" srcOrd="0" destOrd="0" presId="urn:microsoft.com/office/officeart/2005/8/layout/orgChart1"/>
    <dgm:cxn modelId="{67297956-BF3C-4B5D-818C-66C248B4789B}" type="presOf" srcId="{2C9634D1-C2BF-4145-BB43-493471D31E70}" destId="{0BD12A81-7B61-45C7-8808-B9C594A973D9}" srcOrd="1" destOrd="0" presId="urn:microsoft.com/office/officeart/2005/8/layout/orgChart1"/>
    <dgm:cxn modelId="{0228A000-682F-4214-9DAA-E1D3929090CA}" type="presOf" srcId="{DDDF1104-78AC-4649-A968-4BABB27FA0CC}" destId="{158E0072-E8FB-422C-9F45-473119E405D5}" srcOrd="0" destOrd="0" presId="urn:microsoft.com/office/officeart/2005/8/layout/orgChart1"/>
    <dgm:cxn modelId="{08839588-C708-4478-B893-3B26CB3FEB90}" srcId="{7E8D1EC0-891F-41CE-A1E6-36642BC3969D}" destId="{061FC9A2-8822-4AEA-878A-F46718EA08A9}" srcOrd="3" destOrd="0" parTransId="{69E1785B-6CA3-4A72-B35C-2194F39738CC}" sibTransId="{C41988ED-D5FF-4802-B105-3A8DB50FC1BD}"/>
    <dgm:cxn modelId="{7034260B-904B-4271-8F99-96056C07BE95}" type="presOf" srcId="{ED36C05F-DE97-4A77-9651-C13B1A67A11B}" destId="{4F6797F2-11F3-43F6-9212-9ABE53CB8B7E}" srcOrd="0" destOrd="0" presId="urn:microsoft.com/office/officeart/2005/8/layout/orgChart1"/>
    <dgm:cxn modelId="{3D3E2AEA-F32A-48D8-BACF-E6764A8A2CA3}" type="presOf" srcId="{EB86FAAF-3D60-42F1-800C-1F27DDE4377E}" destId="{DEAAC01A-5CE5-47AB-952C-0FD4C2443DC7}" srcOrd="0" destOrd="0" presId="urn:microsoft.com/office/officeart/2005/8/layout/orgChart1"/>
    <dgm:cxn modelId="{09348B6A-2C1F-4BA3-8518-1A118D9600EB}" type="presOf" srcId="{7F47FD74-BCDC-4B73-BF91-2CA65B3C87F7}" destId="{6A46B8EC-34A2-41BC-8632-47022201A6FC}" srcOrd="0" destOrd="0" presId="urn:microsoft.com/office/officeart/2005/8/layout/orgChart1"/>
    <dgm:cxn modelId="{B8F77832-A85C-4CA5-A78B-13E8F04225E2}" type="presOf" srcId="{C3B5AEB9-8440-4009-8EF8-A5D7A5F04DBD}" destId="{4535655A-43F8-4D57-965F-5E42ACAFB7F3}" srcOrd="1" destOrd="0" presId="urn:microsoft.com/office/officeart/2005/8/layout/orgChart1"/>
    <dgm:cxn modelId="{521AF469-21A4-41AD-B1EC-308C5CDC6229}" srcId="{A9013310-3457-45DD-9635-46ED14B40F19}" destId="{C2B26E77-13AA-4F39-9C0F-904BA2C9CB5E}" srcOrd="0" destOrd="0" parTransId="{FC8564FE-01BC-4FC5-80E9-B302974C2E0F}" sibTransId="{AAD657BE-D413-482C-B28E-078E9D5B8B53}"/>
    <dgm:cxn modelId="{8A358588-DB76-4A3A-A81E-B247E1F439D8}" type="presOf" srcId="{327C8DAA-3CB1-4CFE-85EB-A1F991DA46D8}" destId="{AE7177CB-6EAC-4C4D-83EC-8B10E601F1C1}" srcOrd="1" destOrd="0" presId="urn:microsoft.com/office/officeart/2005/8/layout/orgChart1"/>
    <dgm:cxn modelId="{A4072D75-325E-423D-8953-D507EFD8ECFD}" type="presOf" srcId="{D51F0120-2F8F-4766-942B-90C41EC30042}" destId="{D6D8968D-E256-4B30-AC0A-AEEC8D629F7A}" srcOrd="1" destOrd="0" presId="urn:microsoft.com/office/officeart/2005/8/layout/orgChart1"/>
    <dgm:cxn modelId="{D2797ED1-3654-4314-B8F5-9418257E2AC8}" type="presOf" srcId="{082950E2-2F38-44E5-98BB-7B1D57D8C9F9}" destId="{82B4067F-F740-46F4-AC0B-AA6C875D0858}" srcOrd="0" destOrd="0" presId="urn:microsoft.com/office/officeart/2005/8/layout/orgChart1"/>
    <dgm:cxn modelId="{5ECAF98E-6CCF-47E3-B880-426EECFD305B}" type="presOf" srcId="{C2B26E77-13AA-4F39-9C0F-904BA2C9CB5E}" destId="{E2507339-719A-45FD-8DA0-1B56962404D7}" srcOrd="1" destOrd="0" presId="urn:microsoft.com/office/officeart/2005/8/layout/orgChart1"/>
    <dgm:cxn modelId="{74C43118-B72E-429A-8085-9E27DF09B688}" type="presOf" srcId="{EC695CF2-3AE1-44DF-81DB-ABB802EDAB07}" destId="{B4A6C7AA-28D3-4F5E-A461-814ABD0283DF}" srcOrd="1" destOrd="0" presId="urn:microsoft.com/office/officeart/2005/8/layout/orgChart1"/>
    <dgm:cxn modelId="{4CCC7AA1-2445-4090-A751-5E4A25C6769C}" type="presOf" srcId="{D6BAA1E0-D50D-4D3E-9270-70C6624A7AB3}" destId="{2242FB83-F508-4EFD-9D82-D9CC0731DC73}" srcOrd="0" destOrd="0" presId="urn:microsoft.com/office/officeart/2005/8/layout/orgChart1"/>
    <dgm:cxn modelId="{EE2D351E-3E45-4AE0-9119-BB28D78486CC}" type="presOf" srcId="{38CB33F7-C8FE-406F-A46E-6F0897157C5B}" destId="{43B474D2-5F30-4792-9CA4-F82453FD2471}" srcOrd="0" destOrd="0" presId="urn:microsoft.com/office/officeart/2005/8/layout/orgChart1"/>
    <dgm:cxn modelId="{1B1384FF-055B-481D-8D81-FA23F32DBF2B}" type="presOf" srcId="{69E1785B-6CA3-4A72-B35C-2194F39738CC}" destId="{9CD5F205-B25B-48E7-A8CF-3AFA94B7A63D}" srcOrd="0" destOrd="0" presId="urn:microsoft.com/office/officeart/2005/8/layout/orgChart1"/>
    <dgm:cxn modelId="{4C473956-B1C3-4F7C-BEF5-3C8DDBF4029D}" srcId="{A9013310-3457-45DD-9635-46ED14B40F19}" destId="{39538BE5-670E-48A5-8B8A-D662AD7CC704}" srcOrd="4" destOrd="0" parTransId="{EB86FAAF-3D60-42F1-800C-1F27DDE4377E}" sibTransId="{4167A160-391A-4741-BE25-BECA5B544BF3}"/>
    <dgm:cxn modelId="{BB7EEC88-8768-4072-A857-A66878C3AF1D}" type="presOf" srcId="{62DECC4F-D9A5-4206-8452-DB3CFA75F6C8}" destId="{F402F8CF-EEE6-4E19-BCBE-B5206DF0B2D3}" srcOrd="1" destOrd="0" presId="urn:microsoft.com/office/officeart/2005/8/layout/orgChart1"/>
    <dgm:cxn modelId="{2375E213-DD25-49B0-9CFB-991E80E69A40}" type="presOf" srcId="{BADC72DD-57F6-4261-AFE7-E2680BF07CE7}" destId="{F4B56471-971D-4227-B043-60ABC81ACF40}" srcOrd="0" destOrd="0" presId="urn:microsoft.com/office/officeart/2005/8/layout/orgChart1"/>
    <dgm:cxn modelId="{556AE086-BB44-49B4-8E47-23E92126455C}" type="presOf" srcId="{41175BBD-6FE4-421D-BB2E-F404D9292926}" destId="{CD4E5643-43CA-41F3-8494-D5E9D46FFDD5}" srcOrd="0" destOrd="0" presId="urn:microsoft.com/office/officeart/2005/8/layout/orgChart1"/>
    <dgm:cxn modelId="{9A83B443-2690-4AC0-807D-5FCA081AFFDE}" type="presOf" srcId="{D51F0120-2F8F-4766-942B-90C41EC30042}" destId="{A920AB8D-2C52-4862-BA87-0F17DFB9AF16}" srcOrd="0" destOrd="0" presId="urn:microsoft.com/office/officeart/2005/8/layout/orgChart1"/>
    <dgm:cxn modelId="{17F3DAD1-F7F8-48AA-9959-D0842A2E923D}" type="presOf" srcId="{A81CF680-26FA-4DA7-9A8E-732F1E25FDB4}" destId="{FF16CA69-161E-4FB7-AE35-A2464DAFF027}" srcOrd="1" destOrd="0" presId="urn:microsoft.com/office/officeart/2005/8/layout/orgChart1"/>
    <dgm:cxn modelId="{6BC3EA3C-0214-47EF-9E16-DA929205E82C}" type="presOf" srcId="{7E8D1EC0-891F-41CE-A1E6-36642BC3969D}" destId="{37E9739B-B58C-4470-9320-DF0103436494}" srcOrd="0" destOrd="0" presId="urn:microsoft.com/office/officeart/2005/8/layout/orgChart1"/>
    <dgm:cxn modelId="{AA3ECA43-7AEB-4607-A3D2-D138E666F41C}" type="presOf" srcId="{D9441101-B2D3-484D-8BD3-F051FAAD9B8E}" destId="{4AD38D00-FC6E-43DD-B1A0-71A43A54AB12}" srcOrd="0" destOrd="0" presId="urn:microsoft.com/office/officeart/2005/8/layout/orgChart1"/>
    <dgm:cxn modelId="{9A1B9047-9C56-44A9-B444-37999848CC62}" type="presOf" srcId="{451D3C7D-F698-4C34-A3AC-2DBCA9BAA0EA}" destId="{BAA6E44F-CE9E-423F-8A51-B8815ABC9B2B}" srcOrd="0" destOrd="0" presId="urn:microsoft.com/office/officeart/2005/8/layout/orgChart1"/>
    <dgm:cxn modelId="{9A738D52-8881-48E3-B85F-7D43FD99EE6E}" type="presOf" srcId="{742DCF5C-4243-4DB0-9F33-D7D3AFBCB906}" destId="{6E6B128F-56C4-4F63-88F4-AE473FF10EBE}" srcOrd="1" destOrd="0" presId="urn:microsoft.com/office/officeart/2005/8/layout/orgChart1"/>
    <dgm:cxn modelId="{A513772C-BF3E-4C10-BC60-98E26580FBF2}" type="presOf" srcId="{505DC6BF-F1ED-4FA2-B7E9-EAC4DCDABFDD}" destId="{B51641BB-39BB-4A14-9E98-18D276D6AA98}" srcOrd="1" destOrd="0" presId="urn:microsoft.com/office/officeart/2005/8/layout/orgChart1"/>
    <dgm:cxn modelId="{CB19DCEC-4366-4823-8B59-2832653D4717}" type="presOf" srcId="{5A1454E7-11B5-4B53-9BB3-D3248AB31436}" destId="{C8C5BFF6-B697-4E68-BFEE-E2FF0B971A57}" srcOrd="1" destOrd="0" presId="urn:microsoft.com/office/officeart/2005/8/layout/orgChart1"/>
    <dgm:cxn modelId="{D7ED1913-4F35-41EE-AFEC-64A32757876B}" type="presParOf" srcId="{77505F92-5899-4972-AA8D-CC653092ECAF}" destId="{364BDB6A-D929-4979-8835-50F8C7578065}" srcOrd="0" destOrd="0" presId="urn:microsoft.com/office/officeart/2005/8/layout/orgChart1"/>
    <dgm:cxn modelId="{E5E4503A-E983-4CCD-BDD1-F01B6874385E}" type="presParOf" srcId="{364BDB6A-D929-4979-8835-50F8C7578065}" destId="{0469489F-A9C7-49F9-B3B9-9CC79110154A}" srcOrd="0" destOrd="0" presId="urn:microsoft.com/office/officeart/2005/8/layout/orgChart1"/>
    <dgm:cxn modelId="{CB97CB45-6362-4467-8F14-E3F219818A13}" type="presParOf" srcId="{0469489F-A9C7-49F9-B3B9-9CC79110154A}" destId="{3745E154-68D1-4D45-97CD-6343369DF62C}" srcOrd="0" destOrd="0" presId="urn:microsoft.com/office/officeart/2005/8/layout/orgChart1"/>
    <dgm:cxn modelId="{ADB75A44-E2D6-48E7-A2A6-EFB8F4EEA69A}" type="presParOf" srcId="{0469489F-A9C7-49F9-B3B9-9CC79110154A}" destId="{B4A6C7AA-28D3-4F5E-A461-814ABD0283DF}" srcOrd="1" destOrd="0" presId="urn:microsoft.com/office/officeart/2005/8/layout/orgChart1"/>
    <dgm:cxn modelId="{8F87F19C-F435-4C67-99FD-BFD8592A825C}" type="presParOf" srcId="{364BDB6A-D929-4979-8835-50F8C7578065}" destId="{04961B53-F4B0-47CB-BF4C-91BB9D4EAA46}" srcOrd="1" destOrd="0" presId="urn:microsoft.com/office/officeart/2005/8/layout/orgChart1"/>
    <dgm:cxn modelId="{3A7D97D0-1044-4BBE-9697-DC33D79A595B}" type="presParOf" srcId="{04961B53-F4B0-47CB-BF4C-91BB9D4EAA46}" destId="{BAA6E44F-CE9E-423F-8A51-B8815ABC9B2B}" srcOrd="0" destOrd="0" presId="urn:microsoft.com/office/officeart/2005/8/layout/orgChart1"/>
    <dgm:cxn modelId="{139921AA-B019-4A38-811D-591DDAE6ACD7}" type="presParOf" srcId="{04961B53-F4B0-47CB-BF4C-91BB9D4EAA46}" destId="{1EDC4A14-15ED-4337-8DBB-691076559162}" srcOrd="1" destOrd="0" presId="urn:microsoft.com/office/officeart/2005/8/layout/orgChart1"/>
    <dgm:cxn modelId="{0B0691B2-2DBE-47C5-8C09-23B7017CB0BA}" type="presParOf" srcId="{1EDC4A14-15ED-4337-8DBB-691076559162}" destId="{9BB81721-16D0-4731-8BC6-D1BFC4161EB1}" srcOrd="0" destOrd="0" presId="urn:microsoft.com/office/officeart/2005/8/layout/orgChart1"/>
    <dgm:cxn modelId="{34F27ADE-6C49-47ED-B78C-9388BAA92C00}" type="presParOf" srcId="{9BB81721-16D0-4731-8BC6-D1BFC4161EB1}" destId="{4859FEE3-1BE5-4F6A-B49D-B03A3F7F1D1B}" srcOrd="0" destOrd="0" presId="urn:microsoft.com/office/officeart/2005/8/layout/orgChart1"/>
    <dgm:cxn modelId="{440EE10F-DD6E-42CF-8F3F-E0E3B89713B2}" type="presParOf" srcId="{9BB81721-16D0-4731-8BC6-D1BFC4161EB1}" destId="{75A0E6A7-5A32-4B7C-9A41-45B7697511BB}" srcOrd="1" destOrd="0" presId="urn:microsoft.com/office/officeart/2005/8/layout/orgChart1"/>
    <dgm:cxn modelId="{4DC17CB1-F173-4125-A040-7A6A30E45FEA}" type="presParOf" srcId="{1EDC4A14-15ED-4337-8DBB-691076559162}" destId="{EC0A346C-C2E4-4694-ABA2-3EE96B40DA2C}" srcOrd="1" destOrd="0" presId="urn:microsoft.com/office/officeart/2005/8/layout/orgChart1"/>
    <dgm:cxn modelId="{C57BEB17-6619-45B9-8FB3-B0493D0A4797}" type="presParOf" srcId="{EC0A346C-C2E4-4694-ABA2-3EE96B40DA2C}" destId="{8A766CEE-4E57-44E6-A234-E5243DFCBE2A}" srcOrd="0" destOrd="0" presId="urn:microsoft.com/office/officeart/2005/8/layout/orgChart1"/>
    <dgm:cxn modelId="{0B618EAC-503B-4D6E-A3AB-275B2D453C1A}" type="presParOf" srcId="{EC0A346C-C2E4-4694-ABA2-3EE96B40DA2C}" destId="{35CF2654-5325-4568-B710-2A1393AD1678}" srcOrd="1" destOrd="0" presId="urn:microsoft.com/office/officeart/2005/8/layout/orgChart1"/>
    <dgm:cxn modelId="{FA8C3EB8-6D9A-490C-AFA1-C8FFEDA170A5}" type="presParOf" srcId="{35CF2654-5325-4568-B710-2A1393AD1678}" destId="{7CB37408-225D-4B3F-92E4-86FF554C409E}" srcOrd="0" destOrd="0" presId="urn:microsoft.com/office/officeart/2005/8/layout/orgChart1"/>
    <dgm:cxn modelId="{5472FC59-0141-4FDE-BE2F-DB8CBA854BF9}" type="presParOf" srcId="{7CB37408-225D-4B3F-92E4-86FF554C409E}" destId="{9C4B1CE9-65B9-4690-B0CC-171AC6FB6F93}" srcOrd="0" destOrd="0" presId="urn:microsoft.com/office/officeart/2005/8/layout/orgChart1"/>
    <dgm:cxn modelId="{6DED547D-E288-46B1-BEF6-80758AE33E14}" type="presParOf" srcId="{7CB37408-225D-4B3F-92E4-86FF554C409E}" destId="{E2507339-719A-45FD-8DA0-1B56962404D7}" srcOrd="1" destOrd="0" presId="urn:microsoft.com/office/officeart/2005/8/layout/orgChart1"/>
    <dgm:cxn modelId="{7A6731B1-14F2-49E1-8617-85EF14320830}" type="presParOf" srcId="{35CF2654-5325-4568-B710-2A1393AD1678}" destId="{5B16B308-2D1C-4637-BACC-289712CF5143}" srcOrd="1" destOrd="0" presId="urn:microsoft.com/office/officeart/2005/8/layout/orgChart1"/>
    <dgm:cxn modelId="{62A22AF1-C650-4127-9170-485205212304}" type="presParOf" srcId="{35CF2654-5325-4568-B710-2A1393AD1678}" destId="{4AED19F6-BF91-471F-A52E-7B88D3421B53}" srcOrd="2" destOrd="0" presId="urn:microsoft.com/office/officeart/2005/8/layout/orgChart1"/>
    <dgm:cxn modelId="{70DC016B-167B-46B7-B196-5D39422EA537}" type="presParOf" srcId="{EC0A346C-C2E4-4694-ABA2-3EE96B40DA2C}" destId="{82799062-E23B-4BB1-A1F3-085BC5CEBEEB}" srcOrd="2" destOrd="0" presId="urn:microsoft.com/office/officeart/2005/8/layout/orgChart1"/>
    <dgm:cxn modelId="{14CC96C3-532E-4951-8C4B-9D26B2C3AB67}" type="presParOf" srcId="{EC0A346C-C2E4-4694-ABA2-3EE96B40DA2C}" destId="{B1D3441B-56BE-4D8E-B771-EC86F9AFCC07}" srcOrd="3" destOrd="0" presId="urn:microsoft.com/office/officeart/2005/8/layout/orgChart1"/>
    <dgm:cxn modelId="{75957C8F-F37E-47E7-AA64-A0F50E52B643}" type="presParOf" srcId="{B1D3441B-56BE-4D8E-B771-EC86F9AFCC07}" destId="{21FCDCE5-6EA0-424F-AF01-75242FDDC242}" srcOrd="0" destOrd="0" presId="urn:microsoft.com/office/officeart/2005/8/layout/orgChart1"/>
    <dgm:cxn modelId="{7ADCA698-643F-4C08-B984-539152E5E2DF}" type="presParOf" srcId="{21FCDCE5-6EA0-424F-AF01-75242FDDC242}" destId="{474A2651-E78E-48DB-9871-A56E6A0F94B4}" srcOrd="0" destOrd="0" presId="urn:microsoft.com/office/officeart/2005/8/layout/orgChart1"/>
    <dgm:cxn modelId="{D11E161F-791C-4DAD-937B-C9B5A355ECF4}" type="presParOf" srcId="{21FCDCE5-6EA0-424F-AF01-75242FDDC242}" destId="{1E4D0FF8-B88F-43FF-9677-F6E081FCA806}" srcOrd="1" destOrd="0" presId="urn:microsoft.com/office/officeart/2005/8/layout/orgChart1"/>
    <dgm:cxn modelId="{B5B70C8D-607C-432A-A6B8-1AC9A1FA2297}" type="presParOf" srcId="{B1D3441B-56BE-4D8E-B771-EC86F9AFCC07}" destId="{EEBA5AC4-20D5-45B3-8A05-7163B03DEE9D}" srcOrd="1" destOrd="0" presId="urn:microsoft.com/office/officeart/2005/8/layout/orgChart1"/>
    <dgm:cxn modelId="{C4F75B53-B2AB-4E5F-9C12-1B683556D3A0}" type="presParOf" srcId="{B1D3441B-56BE-4D8E-B771-EC86F9AFCC07}" destId="{A07DBCD7-2298-410B-A1A0-490420A78276}" srcOrd="2" destOrd="0" presId="urn:microsoft.com/office/officeart/2005/8/layout/orgChart1"/>
    <dgm:cxn modelId="{4883FF37-BCC1-4097-B9E7-A05A0862D6FA}" type="presParOf" srcId="{EC0A346C-C2E4-4694-ABA2-3EE96B40DA2C}" destId="{4F6797F2-11F3-43F6-9212-9ABE53CB8B7E}" srcOrd="4" destOrd="0" presId="urn:microsoft.com/office/officeart/2005/8/layout/orgChart1"/>
    <dgm:cxn modelId="{85D04CFB-E5E6-4BC3-83C0-B41FBAF37D3E}" type="presParOf" srcId="{EC0A346C-C2E4-4694-ABA2-3EE96B40DA2C}" destId="{EA078AC7-A0A8-4B2A-9EA7-F1FEE426A175}" srcOrd="5" destOrd="0" presId="urn:microsoft.com/office/officeart/2005/8/layout/orgChart1"/>
    <dgm:cxn modelId="{431DA4DF-7F55-4A13-B89E-C7252BFF5776}" type="presParOf" srcId="{EA078AC7-A0A8-4B2A-9EA7-F1FEE426A175}" destId="{A3592E2B-2260-4098-8AFC-4F7E7A6B7B6A}" srcOrd="0" destOrd="0" presId="urn:microsoft.com/office/officeart/2005/8/layout/orgChart1"/>
    <dgm:cxn modelId="{57F77935-CE40-4377-A9DE-712DC24C713C}" type="presParOf" srcId="{A3592E2B-2260-4098-8AFC-4F7E7A6B7B6A}" destId="{C6C8CC80-AB77-417C-9222-8AFA2B3D6AA5}" srcOrd="0" destOrd="0" presId="urn:microsoft.com/office/officeart/2005/8/layout/orgChart1"/>
    <dgm:cxn modelId="{469432E0-0D17-4412-A89F-63E7D84EC23F}" type="presParOf" srcId="{A3592E2B-2260-4098-8AFC-4F7E7A6B7B6A}" destId="{AE7177CB-6EAC-4C4D-83EC-8B10E601F1C1}" srcOrd="1" destOrd="0" presId="urn:microsoft.com/office/officeart/2005/8/layout/orgChart1"/>
    <dgm:cxn modelId="{8FBFB2AF-283B-426E-8AAC-FA4518A64CEB}" type="presParOf" srcId="{EA078AC7-A0A8-4B2A-9EA7-F1FEE426A175}" destId="{13C73740-2CCB-420B-A5C3-C836CA499781}" srcOrd="1" destOrd="0" presId="urn:microsoft.com/office/officeart/2005/8/layout/orgChart1"/>
    <dgm:cxn modelId="{60809F75-2960-4864-AC3D-063E24E279E5}" type="presParOf" srcId="{EA078AC7-A0A8-4B2A-9EA7-F1FEE426A175}" destId="{111EC958-683E-4354-9356-71618F0E443D}" srcOrd="2" destOrd="0" presId="urn:microsoft.com/office/officeart/2005/8/layout/orgChart1"/>
    <dgm:cxn modelId="{EE4FBE72-803D-47A5-823F-0B63F665E947}" type="presParOf" srcId="{EC0A346C-C2E4-4694-ABA2-3EE96B40DA2C}" destId="{31100B67-8BC6-4565-9022-073983016544}" srcOrd="6" destOrd="0" presId="urn:microsoft.com/office/officeart/2005/8/layout/orgChart1"/>
    <dgm:cxn modelId="{333C364F-A57B-4EF0-A356-4A84CCB82EF0}" type="presParOf" srcId="{EC0A346C-C2E4-4694-ABA2-3EE96B40DA2C}" destId="{B3B9798D-E3CD-47A1-8C5D-756C996921F6}" srcOrd="7" destOrd="0" presId="urn:microsoft.com/office/officeart/2005/8/layout/orgChart1"/>
    <dgm:cxn modelId="{74D9FC2C-5329-446F-8290-420C6894C5B2}" type="presParOf" srcId="{B3B9798D-E3CD-47A1-8C5D-756C996921F6}" destId="{2E84A1F2-5EFB-437A-83DA-9DD4085E1EF5}" srcOrd="0" destOrd="0" presId="urn:microsoft.com/office/officeart/2005/8/layout/orgChart1"/>
    <dgm:cxn modelId="{42974815-34D3-4724-8D37-4900A1693038}" type="presParOf" srcId="{2E84A1F2-5EFB-437A-83DA-9DD4085E1EF5}" destId="{2BCF7A0C-A10C-4649-A2B9-E1FA5E402BA2}" srcOrd="0" destOrd="0" presId="urn:microsoft.com/office/officeart/2005/8/layout/orgChart1"/>
    <dgm:cxn modelId="{38503A11-1DA7-4EA5-B542-62182AC65502}" type="presParOf" srcId="{2E84A1F2-5EFB-437A-83DA-9DD4085E1EF5}" destId="{ADACF997-8847-4340-9A6C-3DD23CF4829F}" srcOrd="1" destOrd="0" presId="urn:microsoft.com/office/officeart/2005/8/layout/orgChart1"/>
    <dgm:cxn modelId="{C173524E-BF69-405D-9BCB-F72D59FD62FE}" type="presParOf" srcId="{B3B9798D-E3CD-47A1-8C5D-756C996921F6}" destId="{6B4E082B-83B9-43FE-8D80-0439AC89C440}" srcOrd="1" destOrd="0" presId="urn:microsoft.com/office/officeart/2005/8/layout/orgChart1"/>
    <dgm:cxn modelId="{D5A3A38F-952B-404D-8CC8-B6E536C8CC28}" type="presParOf" srcId="{B3B9798D-E3CD-47A1-8C5D-756C996921F6}" destId="{36334232-825A-4484-9377-13C9E6F5CD23}" srcOrd="2" destOrd="0" presId="urn:microsoft.com/office/officeart/2005/8/layout/orgChart1"/>
    <dgm:cxn modelId="{F9DC9731-E471-46EC-AE86-549340A5518E}" type="presParOf" srcId="{EC0A346C-C2E4-4694-ABA2-3EE96B40DA2C}" destId="{DEAAC01A-5CE5-47AB-952C-0FD4C2443DC7}" srcOrd="8" destOrd="0" presId="urn:microsoft.com/office/officeart/2005/8/layout/orgChart1"/>
    <dgm:cxn modelId="{1EA2472D-A17E-46EB-B0B7-334EF27847F2}" type="presParOf" srcId="{EC0A346C-C2E4-4694-ABA2-3EE96B40DA2C}" destId="{0DAA82AB-5922-4A47-9B9A-11DD635299A6}" srcOrd="9" destOrd="0" presId="urn:microsoft.com/office/officeart/2005/8/layout/orgChart1"/>
    <dgm:cxn modelId="{0E1F9454-80C0-497F-8B15-BF6E191E0549}" type="presParOf" srcId="{0DAA82AB-5922-4A47-9B9A-11DD635299A6}" destId="{B067DD7C-0C2B-4B4C-90D0-E115C6B9B22A}" srcOrd="0" destOrd="0" presId="urn:microsoft.com/office/officeart/2005/8/layout/orgChart1"/>
    <dgm:cxn modelId="{C48CF76A-0B41-40B1-B7A1-44F986DEB2F5}" type="presParOf" srcId="{B067DD7C-0C2B-4B4C-90D0-E115C6B9B22A}" destId="{1412EEDA-E7EE-42B2-9BF2-D17ACD394CE5}" srcOrd="0" destOrd="0" presId="urn:microsoft.com/office/officeart/2005/8/layout/orgChart1"/>
    <dgm:cxn modelId="{5BA34A2F-36B7-489A-BA54-5449F1D456A5}" type="presParOf" srcId="{B067DD7C-0C2B-4B4C-90D0-E115C6B9B22A}" destId="{1571EAF6-528A-4333-95AA-249A589FD0F3}" srcOrd="1" destOrd="0" presId="urn:microsoft.com/office/officeart/2005/8/layout/orgChart1"/>
    <dgm:cxn modelId="{6346A1F0-B464-4198-82BB-3C7BAA20B292}" type="presParOf" srcId="{0DAA82AB-5922-4A47-9B9A-11DD635299A6}" destId="{6E5D7658-5A76-4B0C-A965-3E7DFDA2171D}" srcOrd="1" destOrd="0" presId="urn:microsoft.com/office/officeart/2005/8/layout/orgChart1"/>
    <dgm:cxn modelId="{CC92B0FB-FE7D-49D9-84EA-59327C8AF09F}" type="presParOf" srcId="{0DAA82AB-5922-4A47-9B9A-11DD635299A6}" destId="{BB18D53F-3E3A-4848-9BDC-5D0725634CD4}" srcOrd="2" destOrd="0" presId="urn:microsoft.com/office/officeart/2005/8/layout/orgChart1"/>
    <dgm:cxn modelId="{EDADE1C0-A1D7-497F-9DFF-CDC17B61D26B}" type="presParOf" srcId="{1EDC4A14-15ED-4337-8DBB-691076559162}" destId="{8B0CE897-594D-4870-A79A-5F19A5AA446C}" srcOrd="2" destOrd="0" presId="urn:microsoft.com/office/officeart/2005/8/layout/orgChart1"/>
    <dgm:cxn modelId="{336A6828-AE4E-4BCE-A85C-0E2FABACF21E}" type="presParOf" srcId="{04961B53-F4B0-47CB-BF4C-91BB9D4EAA46}" destId="{2242FB83-F508-4EFD-9D82-D9CC0731DC73}" srcOrd="2" destOrd="0" presId="urn:microsoft.com/office/officeart/2005/8/layout/orgChart1"/>
    <dgm:cxn modelId="{133A750A-7E08-4B2E-ACBE-EE03CF75CA99}" type="presParOf" srcId="{04961B53-F4B0-47CB-BF4C-91BB9D4EAA46}" destId="{F0E81FF6-BA6E-4A91-B148-1AC8A5CC0B94}" srcOrd="3" destOrd="0" presId="urn:microsoft.com/office/officeart/2005/8/layout/orgChart1"/>
    <dgm:cxn modelId="{3FBC9BEE-0658-4873-9561-DA861CBE8A47}" type="presParOf" srcId="{F0E81FF6-BA6E-4A91-B148-1AC8A5CC0B94}" destId="{ACD1DB88-F9EC-4DA3-A3D0-1F82DC773967}" srcOrd="0" destOrd="0" presId="urn:microsoft.com/office/officeart/2005/8/layout/orgChart1"/>
    <dgm:cxn modelId="{9A2A0780-37C1-4824-862D-7026671EE111}" type="presParOf" srcId="{ACD1DB88-F9EC-4DA3-A3D0-1F82DC773967}" destId="{A016EEAA-FFCC-4501-ADBC-CE03455A88D7}" srcOrd="0" destOrd="0" presId="urn:microsoft.com/office/officeart/2005/8/layout/orgChart1"/>
    <dgm:cxn modelId="{737BB6F0-898E-4729-8EA3-4D9FD4814CE0}" type="presParOf" srcId="{ACD1DB88-F9EC-4DA3-A3D0-1F82DC773967}" destId="{C8C5BFF6-B697-4E68-BFEE-E2FF0B971A57}" srcOrd="1" destOrd="0" presId="urn:microsoft.com/office/officeart/2005/8/layout/orgChart1"/>
    <dgm:cxn modelId="{E758E09D-B6B2-4733-8841-ADF0CE5846F5}" type="presParOf" srcId="{F0E81FF6-BA6E-4A91-B148-1AC8A5CC0B94}" destId="{F7B1576F-5E01-4589-A773-50CE3F91A15A}" srcOrd="1" destOrd="0" presId="urn:microsoft.com/office/officeart/2005/8/layout/orgChart1"/>
    <dgm:cxn modelId="{723C910E-6D3F-4400-96E1-B5A49749C30A}" type="presParOf" srcId="{F7B1576F-5E01-4589-A773-50CE3F91A15A}" destId="{1046020D-AAF7-4A93-9CCB-D23FB9B35877}" srcOrd="0" destOrd="0" presId="urn:microsoft.com/office/officeart/2005/8/layout/orgChart1"/>
    <dgm:cxn modelId="{96E2771F-444E-417D-9D10-4C8D03309252}" type="presParOf" srcId="{F7B1576F-5E01-4589-A773-50CE3F91A15A}" destId="{2AD89B71-E2B7-4BC8-A7FA-78A2D65B526B}" srcOrd="1" destOrd="0" presId="urn:microsoft.com/office/officeart/2005/8/layout/orgChart1"/>
    <dgm:cxn modelId="{7D802399-0F69-4D39-84F7-1F04F5214B3B}" type="presParOf" srcId="{2AD89B71-E2B7-4BC8-A7FA-78A2D65B526B}" destId="{2D3089C3-5E47-4264-AD5E-7EDAE7C80395}" srcOrd="0" destOrd="0" presId="urn:microsoft.com/office/officeart/2005/8/layout/orgChart1"/>
    <dgm:cxn modelId="{E60EC0B5-DDDA-4B34-B510-A10A4940D107}" type="presParOf" srcId="{2D3089C3-5E47-4264-AD5E-7EDAE7C80395}" destId="{DF9DA91F-EE29-4754-8C99-43C94805EB32}" srcOrd="0" destOrd="0" presId="urn:microsoft.com/office/officeart/2005/8/layout/orgChart1"/>
    <dgm:cxn modelId="{E73EB771-322E-47B2-AE61-442381E81636}" type="presParOf" srcId="{2D3089C3-5E47-4264-AD5E-7EDAE7C80395}" destId="{296EBCD3-68EE-4EC4-885D-B96A1FA10CB0}" srcOrd="1" destOrd="0" presId="urn:microsoft.com/office/officeart/2005/8/layout/orgChart1"/>
    <dgm:cxn modelId="{CAEAB33F-873A-4E3B-8AF9-709F8E84FE03}" type="presParOf" srcId="{2AD89B71-E2B7-4BC8-A7FA-78A2D65B526B}" destId="{ED324C21-CC8B-44D7-8266-A555207C4832}" srcOrd="1" destOrd="0" presId="urn:microsoft.com/office/officeart/2005/8/layout/orgChart1"/>
    <dgm:cxn modelId="{0DA9688B-D131-4415-903C-8FA932F2720C}" type="presParOf" srcId="{2AD89B71-E2B7-4BC8-A7FA-78A2D65B526B}" destId="{5EC1066F-9587-4EDA-A12F-AFDF41E50576}" srcOrd="2" destOrd="0" presId="urn:microsoft.com/office/officeart/2005/8/layout/orgChart1"/>
    <dgm:cxn modelId="{87EFD1C9-965F-4CC4-9982-F80466D2A2C8}" type="presParOf" srcId="{F7B1576F-5E01-4589-A773-50CE3F91A15A}" destId="{2E79DD69-9A55-4842-843E-000DBC472BA3}" srcOrd="2" destOrd="0" presId="urn:microsoft.com/office/officeart/2005/8/layout/orgChart1"/>
    <dgm:cxn modelId="{4DE8E965-FF1C-4B92-AA93-80614515669A}" type="presParOf" srcId="{F7B1576F-5E01-4589-A773-50CE3F91A15A}" destId="{7A4AB891-A94E-4C7D-8F90-DE16B6023435}" srcOrd="3" destOrd="0" presId="urn:microsoft.com/office/officeart/2005/8/layout/orgChart1"/>
    <dgm:cxn modelId="{2769F36C-62E7-4485-B7AE-81797CC7D303}" type="presParOf" srcId="{7A4AB891-A94E-4C7D-8F90-DE16B6023435}" destId="{5CFA75BF-C639-4612-8726-91FF4DC33148}" srcOrd="0" destOrd="0" presId="urn:microsoft.com/office/officeart/2005/8/layout/orgChart1"/>
    <dgm:cxn modelId="{FFB7D9DF-F9D3-4916-A502-55F3A6C316E5}" type="presParOf" srcId="{5CFA75BF-C639-4612-8726-91FF4DC33148}" destId="{CD4E5643-43CA-41F3-8494-D5E9D46FFDD5}" srcOrd="0" destOrd="0" presId="urn:microsoft.com/office/officeart/2005/8/layout/orgChart1"/>
    <dgm:cxn modelId="{4C138F2E-D18D-4675-8DF4-12F4C1C40262}" type="presParOf" srcId="{5CFA75BF-C639-4612-8726-91FF4DC33148}" destId="{A444564C-649A-4A64-9CF4-F3B91286D066}" srcOrd="1" destOrd="0" presId="urn:microsoft.com/office/officeart/2005/8/layout/orgChart1"/>
    <dgm:cxn modelId="{2039F5A2-3839-4793-9E71-7667B41308C1}" type="presParOf" srcId="{7A4AB891-A94E-4C7D-8F90-DE16B6023435}" destId="{7501746F-684A-409E-B577-220C9A58F0D9}" srcOrd="1" destOrd="0" presId="urn:microsoft.com/office/officeart/2005/8/layout/orgChart1"/>
    <dgm:cxn modelId="{33243B2D-D212-48CB-B027-7688D91854BC}" type="presParOf" srcId="{7A4AB891-A94E-4C7D-8F90-DE16B6023435}" destId="{8D0A333C-DAA3-42BE-98DA-38EDDCBD744C}" srcOrd="2" destOrd="0" presId="urn:microsoft.com/office/officeart/2005/8/layout/orgChart1"/>
    <dgm:cxn modelId="{7B57660F-06D5-4C83-8735-396D91658222}" type="presParOf" srcId="{F7B1576F-5E01-4589-A773-50CE3F91A15A}" destId="{22B837A7-56E1-4B46-B7D9-1426B9487EF0}" srcOrd="4" destOrd="0" presId="urn:microsoft.com/office/officeart/2005/8/layout/orgChart1"/>
    <dgm:cxn modelId="{E77E1D65-614B-405B-90EC-C53C3E90E43A}" type="presParOf" srcId="{F7B1576F-5E01-4589-A773-50CE3F91A15A}" destId="{6C0C08CB-9511-430D-A8A2-2A668FC183DA}" srcOrd="5" destOrd="0" presId="urn:microsoft.com/office/officeart/2005/8/layout/orgChart1"/>
    <dgm:cxn modelId="{49CB367C-EAF6-4904-B3BA-A06C9A997C9B}" type="presParOf" srcId="{6C0C08CB-9511-430D-A8A2-2A668FC183DA}" destId="{52AA89C7-E95A-48E9-8BE6-C53C08FFA949}" srcOrd="0" destOrd="0" presId="urn:microsoft.com/office/officeart/2005/8/layout/orgChart1"/>
    <dgm:cxn modelId="{BF9DD301-0957-4C2A-9B1B-051D561FDA9E}" type="presParOf" srcId="{52AA89C7-E95A-48E9-8BE6-C53C08FFA949}" destId="{F4B56471-971D-4227-B043-60ABC81ACF40}" srcOrd="0" destOrd="0" presId="urn:microsoft.com/office/officeart/2005/8/layout/orgChart1"/>
    <dgm:cxn modelId="{20616072-7BF7-41CD-B835-361BBD0E18DE}" type="presParOf" srcId="{52AA89C7-E95A-48E9-8BE6-C53C08FFA949}" destId="{068956EC-9C14-4AD2-8796-17A432788129}" srcOrd="1" destOrd="0" presId="urn:microsoft.com/office/officeart/2005/8/layout/orgChart1"/>
    <dgm:cxn modelId="{5C4241F2-13DE-4057-9849-61B7AB56B995}" type="presParOf" srcId="{6C0C08CB-9511-430D-A8A2-2A668FC183DA}" destId="{0BA39579-C0EB-48AD-AAB8-F711AC1AD99A}" srcOrd="1" destOrd="0" presId="urn:microsoft.com/office/officeart/2005/8/layout/orgChart1"/>
    <dgm:cxn modelId="{5C9F5179-3FFE-48AC-9361-6F6F7634EDA3}" type="presParOf" srcId="{6C0C08CB-9511-430D-A8A2-2A668FC183DA}" destId="{2977CF9B-E02D-4A3B-8A29-9746C2960B24}" srcOrd="2" destOrd="0" presId="urn:microsoft.com/office/officeart/2005/8/layout/orgChart1"/>
    <dgm:cxn modelId="{78A327F1-4D08-48DA-8327-6E02D0E701DD}" type="presParOf" srcId="{F7B1576F-5E01-4589-A773-50CE3F91A15A}" destId="{158E0072-E8FB-422C-9F45-473119E405D5}" srcOrd="6" destOrd="0" presId="urn:microsoft.com/office/officeart/2005/8/layout/orgChart1"/>
    <dgm:cxn modelId="{EA7B8420-124A-473B-B8C5-A7E9D11B4A73}" type="presParOf" srcId="{F7B1576F-5E01-4589-A773-50CE3F91A15A}" destId="{489A4F72-8211-4B43-A709-CAC6A8F53215}" srcOrd="7" destOrd="0" presId="urn:microsoft.com/office/officeart/2005/8/layout/orgChart1"/>
    <dgm:cxn modelId="{14D8AC01-1B4D-44CB-8542-F4FDAE7701AB}" type="presParOf" srcId="{489A4F72-8211-4B43-A709-CAC6A8F53215}" destId="{8960D349-D579-44AA-83E1-1326B9F737AD}" srcOrd="0" destOrd="0" presId="urn:microsoft.com/office/officeart/2005/8/layout/orgChart1"/>
    <dgm:cxn modelId="{E77370D7-8016-4AFE-BDB9-E629E22EE8A5}" type="presParOf" srcId="{8960D349-D579-44AA-83E1-1326B9F737AD}" destId="{E3A1DE6D-A992-4B48-AE47-B0F199789422}" srcOrd="0" destOrd="0" presId="urn:microsoft.com/office/officeart/2005/8/layout/orgChart1"/>
    <dgm:cxn modelId="{796A4ACD-1D1E-4428-A39D-DDC27296FF6C}" type="presParOf" srcId="{8960D349-D579-44AA-83E1-1326B9F737AD}" destId="{0BD12A81-7B61-45C7-8808-B9C594A973D9}" srcOrd="1" destOrd="0" presId="urn:microsoft.com/office/officeart/2005/8/layout/orgChart1"/>
    <dgm:cxn modelId="{2399C19A-332C-41F6-A964-E0CD70514B54}" type="presParOf" srcId="{489A4F72-8211-4B43-A709-CAC6A8F53215}" destId="{1314BB4B-2581-4072-8E8E-093EAB86C143}" srcOrd="1" destOrd="0" presId="urn:microsoft.com/office/officeart/2005/8/layout/orgChart1"/>
    <dgm:cxn modelId="{81E96A1F-85A5-488B-843B-C06AEDA0E333}" type="presParOf" srcId="{489A4F72-8211-4B43-A709-CAC6A8F53215}" destId="{84BAB5E3-0796-4158-BBDB-3D7142F5B31C}" srcOrd="2" destOrd="0" presId="urn:microsoft.com/office/officeart/2005/8/layout/orgChart1"/>
    <dgm:cxn modelId="{3138E3E3-23E5-4705-8E08-1896ACE5C83D}" type="presParOf" srcId="{F7B1576F-5E01-4589-A773-50CE3F91A15A}" destId="{4AD38D00-FC6E-43DD-B1A0-71A43A54AB12}" srcOrd="8" destOrd="0" presId="urn:microsoft.com/office/officeart/2005/8/layout/orgChart1"/>
    <dgm:cxn modelId="{60899C66-2A5C-4165-9C48-2D73367F20EC}" type="presParOf" srcId="{F7B1576F-5E01-4589-A773-50CE3F91A15A}" destId="{BA92209A-AE4B-4804-832D-85EE327FC2C9}" srcOrd="9" destOrd="0" presId="urn:microsoft.com/office/officeart/2005/8/layout/orgChart1"/>
    <dgm:cxn modelId="{01233F79-D5AE-498F-9E2B-4314A6956251}" type="presParOf" srcId="{BA92209A-AE4B-4804-832D-85EE327FC2C9}" destId="{E974AB80-6F4A-494D-8AF9-5EB43EE674AD}" srcOrd="0" destOrd="0" presId="urn:microsoft.com/office/officeart/2005/8/layout/orgChart1"/>
    <dgm:cxn modelId="{73EBDDE8-E8C6-4F70-B64B-248D21A67FBC}" type="presParOf" srcId="{E974AB80-6F4A-494D-8AF9-5EB43EE674AD}" destId="{6382DB06-A9F2-43F1-8A6B-2B38967D8BE6}" srcOrd="0" destOrd="0" presId="urn:microsoft.com/office/officeart/2005/8/layout/orgChart1"/>
    <dgm:cxn modelId="{A50FF524-36AA-4BA2-BCA8-D522F9F49EE5}" type="presParOf" srcId="{E974AB80-6F4A-494D-8AF9-5EB43EE674AD}" destId="{B51641BB-39BB-4A14-9E98-18D276D6AA98}" srcOrd="1" destOrd="0" presId="urn:microsoft.com/office/officeart/2005/8/layout/orgChart1"/>
    <dgm:cxn modelId="{7C3656D8-C66C-4E22-B711-83A1428C7895}" type="presParOf" srcId="{BA92209A-AE4B-4804-832D-85EE327FC2C9}" destId="{95D53739-9D79-4FAB-BAB1-6CA0F9F0D293}" srcOrd="1" destOrd="0" presId="urn:microsoft.com/office/officeart/2005/8/layout/orgChart1"/>
    <dgm:cxn modelId="{4EDADA17-C735-44BB-BF3B-73F6458604F3}" type="presParOf" srcId="{BA92209A-AE4B-4804-832D-85EE327FC2C9}" destId="{408BD4B9-76CF-4BBF-8E47-21B2F1BC84E5}" srcOrd="2" destOrd="0" presId="urn:microsoft.com/office/officeart/2005/8/layout/orgChart1"/>
    <dgm:cxn modelId="{096F1570-86EB-495D-9EAD-2D2F8B344779}" type="presParOf" srcId="{F0E81FF6-BA6E-4A91-B148-1AC8A5CC0B94}" destId="{3D79EB61-DDA8-4D3C-9B0C-8FDA30219E86}" srcOrd="2" destOrd="0" presId="urn:microsoft.com/office/officeart/2005/8/layout/orgChart1"/>
    <dgm:cxn modelId="{53E9F847-E712-4D03-92A2-476A23D9245F}" type="presParOf" srcId="{04961B53-F4B0-47CB-BF4C-91BB9D4EAA46}" destId="{2D8F3F16-2BC6-44A6-82B6-EB987057EF7B}" srcOrd="4" destOrd="0" presId="urn:microsoft.com/office/officeart/2005/8/layout/orgChart1"/>
    <dgm:cxn modelId="{11E45495-AC52-43E4-B1FC-890A59AFEA8B}" type="presParOf" srcId="{04961B53-F4B0-47CB-BF4C-91BB9D4EAA46}" destId="{52361176-66EB-4D9B-87B6-6F6F12B88F3C}" srcOrd="5" destOrd="0" presId="urn:microsoft.com/office/officeart/2005/8/layout/orgChart1"/>
    <dgm:cxn modelId="{1AFC3536-50ED-4CF1-B354-4E4D57C456EC}" type="presParOf" srcId="{52361176-66EB-4D9B-87B6-6F6F12B88F3C}" destId="{DB5283CB-DE39-4EAE-B83C-30DFB570F56E}" srcOrd="0" destOrd="0" presId="urn:microsoft.com/office/officeart/2005/8/layout/orgChart1"/>
    <dgm:cxn modelId="{4820D19A-8BC2-4CBD-AC3A-F672F797AE4A}" type="presParOf" srcId="{DB5283CB-DE39-4EAE-B83C-30DFB570F56E}" destId="{37E9739B-B58C-4470-9320-DF0103436494}" srcOrd="0" destOrd="0" presId="urn:microsoft.com/office/officeart/2005/8/layout/orgChart1"/>
    <dgm:cxn modelId="{6200A484-116B-4152-8ECA-D456A5895A42}" type="presParOf" srcId="{DB5283CB-DE39-4EAE-B83C-30DFB570F56E}" destId="{EA47C195-1C6E-49A9-8990-8049D2BB124E}" srcOrd="1" destOrd="0" presId="urn:microsoft.com/office/officeart/2005/8/layout/orgChart1"/>
    <dgm:cxn modelId="{F849C1BE-D1A0-40F3-AE5F-DA982A812009}" type="presParOf" srcId="{52361176-66EB-4D9B-87B6-6F6F12B88F3C}" destId="{CCE203CA-14C3-46FF-9BC8-438835BBCE24}" srcOrd="1" destOrd="0" presId="urn:microsoft.com/office/officeart/2005/8/layout/orgChart1"/>
    <dgm:cxn modelId="{270B4709-46C5-4092-B048-669B49EC282F}" type="presParOf" srcId="{CCE203CA-14C3-46FF-9BC8-438835BBCE24}" destId="{5B2DDE22-66C1-45B2-959D-13AEEA5E477D}" srcOrd="0" destOrd="0" presId="urn:microsoft.com/office/officeart/2005/8/layout/orgChart1"/>
    <dgm:cxn modelId="{27037620-9444-4E3C-B58C-F086040C1F25}" type="presParOf" srcId="{CCE203CA-14C3-46FF-9BC8-438835BBCE24}" destId="{CA943C2C-B59F-45B4-8304-2555C178BE46}" srcOrd="1" destOrd="0" presId="urn:microsoft.com/office/officeart/2005/8/layout/orgChart1"/>
    <dgm:cxn modelId="{C36F1756-A580-4145-9AAD-B5F259724433}" type="presParOf" srcId="{CA943C2C-B59F-45B4-8304-2555C178BE46}" destId="{2EA2937D-0272-4F4F-A2A6-30D9E07CEB9D}" srcOrd="0" destOrd="0" presId="urn:microsoft.com/office/officeart/2005/8/layout/orgChart1"/>
    <dgm:cxn modelId="{DCA37F24-0069-4AA2-8ABD-958020B6F450}" type="presParOf" srcId="{2EA2937D-0272-4F4F-A2A6-30D9E07CEB9D}" destId="{93D59DE2-8864-436B-A114-5867955D87E6}" srcOrd="0" destOrd="0" presId="urn:microsoft.com/office/officeart/2005/8/layout/orgChart1"/>
    <dgm:cxn modelId="{DD4E9ACE-1983-4696-BC20-9C32B26EEE78}" type="presParOf" srcId="{2EA2937D-0272-4F4F-A2A6-30D9E07CEB9D}" destId="{223B537E-AD62-4B13-A5BA-774892B6B745}" srcOrd="1" destOrd="0" presId="urn:microsoft.com/office/officeart/2005/8/layout/orgChart1"/>
    <dgm:cxn modelId="{C23FFCD9-C1C5-4DA6-8827-6E8937F2F70F}" type="presParOf" srcId="{CA943C2C-B59F-45B4-8304-2555C178BE46}" destId="{2CBF5415-6C56-4E79-82B4-957822D38BA9}" srcOrd="1" destOrd="0" presId="urn:microsoft.com/office/officeart/2005/8/layout/orgChart1"/>
    <dgm:cxn modelId="{F6E8BD7A-A0C2-4CF4-9439-27EA39825D7C}" type="presParOf" srcId="{CA943C2C-B59F-45B4-8304-2555C178BE46}" destId="{DBF34314-6922-4545-89C1-6241E97EBC95}" srcOrd="2" destOrd="0" presId="urn:microsoft.com/office/officeart/2005/8/layout/orgChart1"/>
    <dgm:cxn modelId="{303778DC-C66D-440D-82EF-DA38C1E6EB8D}" type="presParOf" srcId="{CCE203CA-14C3-46FF-9BC8-438835BBCE24}" destId="{851BB622-B7B5-4D2F-8B8C-A265DCA16A07}" srcOrd="2" destOrd="0" presId="urn:microsoft.com/office/officeart/2005/8/layout/orgChart1"/>
    <dgm:cxn modelId="{6F1BE2BE-D951-4601-B27D-EB6A3DCCB852}" type="presParOf" srcId="{CCE203CA-14C3-46FF-9BC8-438835BBCE24}" destId="{36919111-81D8-47AE-B31A-8D4C8D47AAA1}" srcOrd="3" destOrd="0" presId="urn:microsoft.com/office/officeart/2005/8/layout/orgChart1"/>
    <dgm:cxn modelId="{D13768AF-32C5-4B4E-9F3C-B5EBEB4108E2}" type="presParOf" srcId="{36919111-81D8-47AE-B31A-8D4C8D47AAA1}" destId="{9A7E58EC-D600-4CF3-BDE4-4D1F79A8019A}" srcOrd="0" destOrd="0" presId="urn:microsoft.com/office/officeart/2005/8/layout/orgChart1"/>
    <dgm:cxn modelId="{C97855DA-6961-4F28-ADBF-720DBE343F60}" type="presParOf" srcId="{9A7E58EC-D600-4CF3-BDE4-4D1F79A8019A}" destId="{3A096A35-97EA-4489-8A35-E39CB5C2C231}" srcOrd="0" destOrd="0" presId="urn:microsoft.com/office/officeart/2005/8/layout/orgChart1"/>
    <dgm:cxn modelId="{2CC6D700-54D2-4B03-B62E-AB627DFC7916}" type="presParOf" srcId="{9A7E58EC-D600-4CF3-BDE4-4D1F79A8019A}" destId="{6E6B128F-56C4-4F63-88F4-AE473FF10EBE}" srcOrd="1" destOrd="0" presId="urn:microsoft.com/office/officeart/2005/8/layout/orgChart1"/>
    <dgm:cxn modelId="{E856EE0C-7733-4678-BE55-0DD1DED1E7DB}" type="presParOf" srcId="{36919111-81D8-47AE-B31A-8D4C8D47AAA1}" destId="{87118284-82F9-40F4-8A17-4153847DCC48}" srcOrd="1" destOrd="0" presId="urn:microsoft.com/office/officeart/2005/8/layout/orgChart1"/>
    <dgm:cxn modelId="{8C4150DD-96BA-4A21-A4EE-E5C6BE5AF41F}" type="presParOf" srcId="{36919111-81D8-47AE-B31A-8D4C8D47AAA1}" destId="{224DA7BE-81EE-4CFC-A089-5752E1181E35}" srcOrd="2" destOrd="0" presId="urn:microsoft.com/office/officeart/2005/8/layout/orgChart1"/>
    <dgm:cxn modelId="{88449CEE-BF76-47C1-8731-1FAA31C0D0D0}" type="presParOf" srcId="{CCE203CA-14C3-46FF-9BC8-438835BBCE24}" destId="{FD79B6BF-A6BF-4A66-A4A8-099DE22AE54F}" srcOrd="4" destOrd="0" presId="urn:microsoft.com/office/officeart/2005/8/layout/orgChart1"/>
    <dgm:cxn modelId="{1CC411B9-679E-4555-BA1A-0D45F051D466}" type="presParOf" srcId="{CCE203CA-14C3-46FF-9BC8-438835BBCE24}" destId="{73DF2C4B-749D-44B8-B7F4-0C5E0F727F46}" srcOrd="5" destOrd="0" presId="urn:microsoft.com/office/officeart/2005/8/layout/orgChart1"/>
    <dgm:cxn modelId="{2B6CE9CC-D89F-48AD-BE11-D58079D6D0C2}" type="presParOf" srcId="{73DF2C4B-749D-44B8-B7F4-0C5E0F727F46}" destId="{CA330BD1-5ABB-40AE-81DA-670D06152953}" srcOrd="0" destOrd="0" presId="urn:microsoft.com/office/officeart/2005/8/layout/orgChart1"/>
    <dgm:cxn modelId="{27832943-C856-473A-83EB-941E4881D338}" type="presParOf" srcId="{CA330BD1-5ABB-40AE-81DA-670D06152953}" destId="{146FFAD6-E1E6-4D6D-8BCA-75311CA3DB08}" srcOrd="0" destOrd="0" presId="urn:microsoft.com/office/officeart/2005/8/layout/orgChart1"/>
    <dgm:cxn modelId="{BD2A9B25-2922-4889-9969-233292F51187}" type="presParOf" srcId="{CA330BD1-5ABB-40AE-81DA-670D06152953}" destId="{F402F8CF-EEE6-4E19-BCBE-B5206DF0B2D3}" srcOrd="1" destOrd="0" presId="urn:microsoft.com/office/officeart/2005/8/layout/orgChart1"/>
    <dgm:cxn modelId="{A5857F0B-78A7-4784-BBD7-AFAAF91FF25F}" type="presParOf" srcId="{73DF2C4B-749D-44B8-B7F4-0C5E0F727F46}" destId="{61FF5DE9-563C-4686-B8F6-5ED71326150B}" srcOrd="1" destOrd="0" presId="urn:microsoft.com/office/officeart/2005/8/layout/orgChart1"/>
    <dgm:cxn modelId="{40549AD0-A6D1-4B16-AB7E-9D8439C7C0EC}" type="presParOf" srcId="{73DF2C4B-749D-44B8-B7F4-0C5E0F727F46}" destId="{D9A645B6-DE9D-4C9D-A371-9AFE3D875CA7}" srcOrd="2" destOrd="0" presId="urn:microsoft.com/office/officeart/2005/8/layout/orgChart1"/>
    <dgm:cxn modelId="{86C48D89-3113-47E9-9432-5A1CE030E729}" type="presParOf" srcId="{CCE203CA-14C3-46FF-9BC8-438835BBCE24}" destId="{9CD5F205-B25B-48E7-A8CF-3AFA94B7A63D}" srcOrd="6" destOrd="0" presId="urn:microsoft.com/office/officeart/2005/8/layout/orgChart1"/>
    <dgm:cxn modelId="{89395F10-D21B-4D88-97E8-9BF1F59437FC}" type="presParOf" srcId="{CCE203CA-14C3-46FF-9BC8-438835BBCE24}" destId="{0F38633F-423E-425D-BB84-72272247A117}" srcOrd="7" destOrd="0" presId="urn:microsoft.com/office/officeart/2005/8/layout/orgChart1"/>
    <dgm:cxn modelId="{8A1C95B9-E056-460A-B3DE-DBE6CA0C6CDB}" type="presParOf" srcId="{0F38633F-423E-425D-BB84-72272247A117}" destId="{8BB00109-6BC4-4053-B9A2-B083511646ED}" srcOrd="0" destOrd="0" presId="urn:microsoft.com/office/officeart/2005/8/layout/orgChart1"/>
    <dgm:cxn modelId="{9FB19ED1-A31D-4A4F-BDAD-AE32F1F18BFA}" type="presParOf" srcId="{8BB00109-6BC4-4053-B9A2-B083511646ED}" destId="{D81841DE-091A-4DEA-9C03-96774B7B7B7A}" srcOrd="0" destOrd="0" presId="urn:microsoft.com/office/officeart/2005/8/layout/orgChart1"/>
    <dgm:cxn modelId="{7F8462E9-EB19-44A7-B87D-E56930060DB3}" type="presParOf" srcId="{8BB00109-6BC4-4053-B9A2-B083511646ED}" destId="{024D087A-0458-45D8-927F-13D072D3452B}" srcOrd="1" destOrd="0" presId="urn:microsoft.com/office/officeart/2005/8/layout/orgChart1"/>
    <dgm:cxn modelId="{D85FA400-20C2-47C3-A8D5-B5EA686FEF99}" type="presParOf" srcId="{0F38633F-423E-425D-BB84-72272247A117}" destId="{B099D3E9-101D-4402-9919-873A340A7317}" srcOrd="1" destOrd="0" presId="urn:microsoft.com/office/officeart/2005/8/layout/orgChart1"/>
    <dgm:cxn modelId="{5A779175-01F1-4C46-99FE-0D773F0AA2C5}" type="presParOf" srcId="{0F38633F-423E-425D-BB84-72272247A117}" destId="{71907B42-F022-435B-AC86-86F99DA54D58}" srcOrd="2" destOrd="0" presId="urn:microsoft.com/office/officeart/2005/8/layout/orgChart1"/>
    <dgm:cxn modelId="{F34DE14D-8E63-44C6-9F09-17FF2C828750}" type="presParOf" srcId="{CCE203CA-14C3-46FF-9BC8-438835BBCE24}" destId="{3A5A8917-8BCD-482C-97BB-CE8AD352597A}" srcOrd="8" destOrd="0" presId="urn:microsoft.com/office/officeart/2005/8/layout/orgChart1"/>
    <dgm:cxn modelId="{0E348CA1-1EAD-4F45-9384-F046CFE64CC7}" type="presParOf" srcId="{CCE203CA-14C3-46FF-9BC8-438835BBCE24}" destId="{7AF32B7E-B9FB-453B-885D-9308D63C2362}" srcOrd="9" destOrd="0" presId="urn:microsoft.com/office/officeart/2005/8/layout/orgChart1"/>
    <dgm:cxn modelId="{BAF2BA8A-2050-408D-A75B-724A7B6DDB6E}" type="presParOf" srcId="{7AF32B7E-B9FB-453B-885D-9308D63C2362}" destId="{2EA7F046-9C7F-4CF1-8F19-B3B62465457C}" srcOrd="0" destOrd="0" presId="urn:microsoft.com/office/officeart/2005/8/layout/orgChart1"/>
    <dgm:cxn modelId="{5B128EB4-8637-431D-81F6-710D062AE435}" type="presParOf" srcId="{2EA7F046-9C7F-4CF1-8F19-B3B62465457C}" destId="{D97E7932-82DF-4465-9DB0-7816C44C9EB4}" srcOrd="0" destOrd="0" presId="urn:microsoft.com/office/officeart/2005/8/layout/orgChart1"/>
    <dgm:cxn modelId="{1135DCA0-812B-4824-84BE-87C8DCDF6F39}" type="presParOf" srcId="{2EA7F046-9C7F-4CF1-8F19-B3B62465457C}" destId="{A59248DB-0AE9-4372-835A-78ED663045C4}" srcOrd="1" destOrd="0" presId="urn:microsoft.com/office/officeart/2005/8/layout/orgChart1"/>
    <dgm:cxn modelId="{6C73B01B-19E4-4720-A311-DDA2230D71BE}" type="presParOf" srcId="{7AF32B7E-B9FB-453B-885D-9308D63C2362}" destId="{3C48774F-7049-4062-AD97-46CDE0950A3A}" srcOrd="1" destOrd="0" presId="urn:microsoft.com/office/officeart/2005/8/layout/orgChart1"/>
    <dgm:cxn modelId="{E12FE91D-70DD-415C-91D6-1517C078A149}" type="presParOf" srcId="{7AF32B7E-B9FB-453B-885D-9308D63C2362}" destId="{09CCB7E1-8D66-4A61-B839-D90894248F0B}" srcOrd="2" destOrd="0" presId="urn:microsoft.com/office/officeart/2005/8/layout/orgChart1"/>
    <dgm:cxn modelId="{F1C0C561-F843-498D-AE35-FC8C661132AF}" type="presParOf" srcId="{52361176-66EB-4D9B-87B6-6F6F12B88F3C}" destId="{BC848C43-4DED-4EF1-A44E-2FDCDA310E37}" srcOrd="2" destOrd="0" presId="urn:microsoft.com/office/officeart/2005/8/layout/orgChart1"/>
    <dgm:cxn modelId="{A836E154-E124-477A-9A9A-35F785A496E5}" type="presParOf" srcId="{04961B53-F4B0-47CB-BF4C-91BB9D4EAA46}" destId="{F23D92CC-088C-4744-9E5B-08A83D9ADBF3}" srcOrd="6" destOrd="0" presId="urn:microsoft.com/office/officeart/2005/8/layout/orgChart1"/>
    <dgm:cxn modelId="{6E0E6F7B-77BB-472B-BE62-D6E25B1D4A48}" type="presParOf" srcId="{04961B53-F4B0-47CB-BF4C-91BB9D4EAA46}" destId="{FF6BF73E-4C49-40D6-9B1C-FC0BFAB5C159}" srcOrd="7" destOrd="0" presId="urn:microsoft.com/office/officeart/2005/8/layout/orgChart1"/>
    <dgm:cxn modelId="{F3FF010C-F9A8-46AF-B97C-841BEADBAF7A}" type="presParOf" srcId="{FF6BF73E-4C49-40D6-9B1C-FC0BFAB5C159}" destId="{A24AE93B-A93A-45CA-9D24-898BF63CD522}" srcOrd="0" destOrd="0" presId="urn:microsoft.com/office/officeart/2005/8/layout/orgChart1"/>
    <dgm:cxn modelId="{56CEB0D7-09CB-40B6-8E95-C4C0FAD96C84}" type="presParOf" srcId="{A24AE93B-A93A-45CA-9D24-898BF63CD522}" destId="{295408B0-988F-405D-BF6A-67E0465DAC06}" srcOrd="0" destOrd="0" presId="urn:microsoft.com/office/officeart/2005/8/layout/orgChart1"/>
    <dgm:cxn modelId="{5801862D-6EE8-485F-9E4D-F17DF6459E32}" type="presParOf" srcId="{A24AE93B-A93A-45CA-9D24-898BF63CD522}" destId="{FF16CA69-161E-4FB7-AE35-A2464DAFF027}" srcOrd="1" destOrd="0" presId="urn:microsoft.com/office/officeart/2005/8/layout/orgChart1"/>
    <dgm:cxn modelId="{70596F9C-E3E9-4278-90D9-EE829EE50177}" type="presParOf" srcId="{FF6BF73E-4C49-40D6-9B1C-FC0BFAB5C159}" destId="{BA48EC9F-1ADB-404A-BE8F-E90051824ED9}" srcOrd="1" destOrd="0" presId="urn:microsoft.com/office/officeart/2005/8/layout/orgChart1"/>
    <dgm:cxn modelId="{C3EF575B-E7AC-42A9-B0B5-0AF01CA89265}" type="presParOf" srcId="{BA48EC9F-1ADB-404A-BE8F-E90051824ED9}" destId="{82B4067F-F740-46F4-AC0B-AA6C875D0858}" srcOrd="0" destOrd="0" presId="urn:microsoft.com/office/officeart/2005/8/layout/orgChart1"/>
    <dgm:cxn modelId="{0C6BB431-2EEE-4A55-8E21-6AF535ECADAA}" type="presParOf" srcId="{BA48EC9F-1ADB-404A-BE8F-E90051824ED9}" destId="{4B632AD4-82A6-422F-B70D-F431D39D888B}" srcOrd="1" destOrd="0" presId="urn:microsoft.com/office/officeart/2005/8/layout/orgChart1"/>
    <dgm:cxn modelId="{5EC5B765-3A84-43AA-82BE-23F91F8E19FE}" type="presParOf" srcId="{4B632AD4-82A6-422F-B70D-F431D39D888B}" destId="{B5D8CAFB-57C8-4425-93C9-16C5D0B28068}" srcOrd="0" destOrd="0" presId="urn:microsoft.com/office/officeart/2005/8/layout/orgChart1"/>
    <dgm:cxn modelId="{BF1EE433-FB57-4B93-96F7-3BC4B2E9D873}" type="presParOf" srcId="{B5D8CAFB-57C8-4425-93C9-16C5D0B28068}" destId="{8AEA0AC0-D482-49CC-A166-C1F045830944}" srcOrd="0" destOrd="0" presId="urn:microsoft.com/office/officeart/2005/8/layout/orgChart1"/>
    <dgm:cxn modelId="{AFA27FE4-C7DD-434D-BE4F-677D054F883E}" type="presParOf" srcId="{B5D8CAFB-57C8-4425-93C9-16C5D0B28068}" destId="{06544151-237F-4A91-A5E5-B3354ECCC3C6}" srcOrd="1" destOrd="0" presId="urn:microsoft.com/office/officeart/2005/8/layout/orgChart1"/>
    <dgm:cxn modelId="{10DD883D-E122-44BB-91BD-65E30E1ED44D}" type="presParOf" srcId="{4B632AD4-82A6-422F-B70D-F431D39D888B}" destId="{3D0B79F1-7E8C-48D0-B836-B8BFDD153871}" srcOrd="1" destOrd="0" presId="urn:microsoft.com/office/officeart/2005/8/layout/orgChart1"/>
    <dgm:cxn modelId="{77975EBA-1635-413A-A5F8-774E490E0262}" type="presParOf" srcId="{4B632AD4-82A6-422F-B70D-F431D39D888B}" destId="{52B6EC7B-2F1C-4FE4-9D83-468BD60402F5}" srcOrd="2" destOrd="0" presId="urn:microsoft.com/office/officeart/2005/8/layout/orgChart1"/>
    <dgm:cxn modelId="{F9889CE2-BA14-44D6-8171-212B4EF58BAA}" type="presParOf" srcId="{BA48EC9F-1ADB-404A-BE8F-E90051824ED9}" destId="{43B474D2-5F30-4792-9CA4-F82453FD2471}" srcOrd="2" destOrd="0" presId="urn:microsoft.com/office/officeart/2005/8/layout/orgChart1"/>
    <dgm:cxn modelId="{5DD438BC-5366-4B5F-A0BA-17B255792581}" type="presParOf" srcId="{BA48EC9F-1ADB-404A-BE8F-E90051824ED9}" destId="{C4E6405C-E970-4EC4-A787-3714D5613077}" srcOrd="3" destOrd="0" presId="urn:microsoft.com/office/officeart/2005/8/layout/orgChart1"/>
    <dgm:cxn modelId="{65294656-E30D-4AF6-958C-2BD2ECE32B50}" type="presParOf" srcId="{C4E6405C-E970-4EC4-A787-3714D5613077}" destId="{4E95DE61-0317-471C-83F7-8179DDDBDFA3}" srcOrd="0" destOrd="0" presId="urn:microsoft.com/office/officeart/2005/8/layout/orgChart1"/>
    <dgm:cxn modelId="{98238C3B-7D20-4F7D-9AF2-97A9AB46CBC8}" type="presParOf" srcId="{4E95DE61-0317-471C-83F7-8179DDDBDFA3}" destId="{E52F2982-AEEC-496E-8CF8-35E3E6B4ECA9}" srcOrd="0" destOrd="0" presId="urn:microsoft.com/office/officeart/2005/8/layout/orgChart1"/>
    <dgm:cxn modelId="{E105709F-848B-435A-B1A0-540CC7E27C70}" type="presParOf" srcId="{4E95DE61-0317-471C-83F7-8179DDDBDFA3}" destId="{4535655A-43F8-4D57-965F-5E42ACAFB7F3}" srcOrd="1" destOrd="0" presId="urn:microsoft.com/office/officeart/2005/8/layout/orgChart1"/>
    <dgm:cxn modelId="{F9DB271A-BA91-4704-9F67-D11BFB247183}" type="presParOf" srcId="{C4E6405C-E970-4EC4-A787-3714D5613077}" destId="{67BE3E6A-846F-48C1-B7F2-3A5FA108B080}" srcOrd="1" destOrd="0" presId="urn:microsoft.com/office/officeart/2005/8/layout/orgChart1"/>
    <dgm:cxn modelId="{AB7B09EB-55F3-4F57-807C-4297BFDA1CA1}" type="presParOf" srcId="{C4E6405C-E970-4EC4-A787-3714D5613077}" destId="{A438D162-1CFB-4CFC-9B1A-4D2F66F2C592}" srcOrd="2" destOrd="0" presId="urn:microsoft.com/office/officeart/2005/8/layout/orgChart1"/>
    <dgm:cxn modelId="{671DC7B7-1D39-404A-8AB3-322C93C60C30}" type="presParOf" srcId="{BA48EC9F-1ADB-404A-BE8F-E90051824ED9}" destId="{157798C5-C3A7-4C93-8754-F6FDB177D086}" srcOrd="4" destOrd="0" presId="urn:microsoft.com/office/officeart/2005/8/layout/orgChart1"/>
    <dgm:cxn modelId="{30FD3703-2390-473A-8566-CB849658F7A8}" type="presParOf" srcId="{BA48EC9F-1ADB-404A-BE8F-E90051824ED9}" destId="{7A53AF0A-09A1-45CE-9E49-729A10B1BCD7}" srcOrd="5" destOrd="0" presId="urn:microsoft.com/office/officeart/2005/8/layout/orgChart1"/>
    <dgm:cxn modelId="{4F5ED7BE-D41D-4E6E-99A0-A5AC4AE6BFEA}" type="presParOf" srcId="{7A53AF0A-09A1-45CE-9E49-729A10B1BCD7}" destId="{6646D72B-BCFB-4102-B281-67F5ABBA4C00}" srcOrd="0" destOrd="0" presId="urn:microsoft.com/office/officeart/2005/8/layout/orgChart1"/>
    <dgm:cxn modelId="{40687E97-A316-4740-8F3B-6F72F33461E4}" type="presParOf" srcId="{6646D72B-BCFB-4102-B281-67F5ABBA4C00}" destId="{A35C55FC-8D4B-46C8-B43C-7A391CFA7804}" srcOrd="0" destOrd="0" presId="urn:microsoft.com/office/officeart/2005/8/layout/orgChart1"/>
    <dgm:cxn modelId="{9D4C24D6-2426-4746-9A36-8B36965E0581}" type="presParOf" srcId="{6646D72B-BCFB-4102-B281-67F5ABBA4C00}" destId="{3B94285A-E0A1-418D-8C85-E76DA1242743}" srcOrd="1" destOrd="0" presId="urn:microsoft.com/office/officeart/2005/8/layout/orgChart1"/>
    <dgm:cxn modelId="{044923CA-AB5D-402F-A861-71D26891D454}" type="presParOf" srcId="{7A53AF0A-09A1-45CE-9E49-729A10B1BCD7}" destId="{CE617B9F-6BCB-4A7F-87B9-BA63927FAE3F}" srcOrd="1" destOrd="0" presId="urn:microsoft.com/office/officeart/2005/8/layout/orgChart1"/>
    <dgm:cxn modelId="{44BAEBF5-DD5F-49CA-9218-E9D1C4492C12}" type="presParOf" srcId="{7A53AF0A-09A1-45CE-9E49-729A10B1BCD7}" destId="{FC475545-5B06-4AC2-805C-74FEE4F78121}" srcOrd="2" destOrd="0" presId="urn:microsoft.com/office/officeart/2005/8/layout/orgChart1"/>
    <dgm:cxn modelId="{8B6115DD-64BE-436F-9A08-F470929336C7}" type="presParOf" srcId="{BA48EC9F-1ADB-404A-BE8F-E90051824ED9}" destId="{8DB4DD9D-2C54-493C-8F2A-E538E19B26D8}" srcOrd="6" destOrd="0" presId="urn:microsoft.com/office/officeart/2005/8/layout/orgChart1"/>
    <dgm:cxn modelId="{D521E4B5-EBE9-4F55-B054-E4912432F801}" type="presParOf" srcId="{BA48EC9F-1ADB-404A-BE8F-E90051824ED9}" destId="{982F047D-DB95-48CA-B879-162E85A9E651}" srcOrd="7" destOrd="0" presId="urn:microsoft.com/office/officeart/2005/8/layout/orgChart1"/>
    <dgm:cxn modelId="{4C2179D5-9C09-4532-B728-67EB9087EE68}" type="presParOf" srcId="{982F047D-DB95-48CA-B879-162E85A9E651}" destId="{E182B633-809C-4439-81F6-09DB0F277002}" srcOrd="0" destOrd="0" presId="urn:microsoft.com/office/officeart/2005/8/layout/orgChart1"/>
    <dgm:cxn modelId="{913F3FCC-B8BA-4CEE-AA34-9A31A6FA44A4}" type="presParOf" srcId="{E182B633-809C-4439-81F6-09DB0F277002}" destId="{6A46B8EC-34A2-41BC-8632-47022201A6FC}" srcOrd="0" destOrd="0" presId="urn:microsoft.com/office/officeart/2005/8/layout/orgChart1"/>
    <dgm:cxn modelId="{7A22B6E9-EB72-4288-BC88-30BD20E11B72}" type="presParOf" srcId="{E182B633-809C-4439-81F6-09DB0F277002}" destId="{3B2BE542-2265-4182-A8C3-0237603D4401}" srcOrd="1" destOrd="0" presId="urn:microsoft.com/office/officeart/2005/8/layout/orgChart1"/>
    <dgm:cxn modelId="{2A402E79-0BD8-4D4F-8C62-1975591D034D}" type="presParOf" srcId="{982F047D-DB95-48CA-B879-162E85A9E651}" destId="{F0844367-6DB1-4CD2-92AE-9C7A8DABC631}" srcOrd="1" destOrd="0" presId="urn:microsoft.com/office/officeart/2005/8/layout/orgChart1"/>
    <dgm:cxn modelId="{210E5370-1FC7-4D1A-9055-124C28D9D24D}" type="presParOf" srcId="{982F047D-DB95-48CA-B879-162E85A9E651}" destId="{8044F38F-171D-4DB9-B31E-BAB60D272D2E}" srcOrd="2" destOrd="0" presId="urn:microsoft.com/office/officeart/2005/8/layout/orgChart1"/>
    <dgm:cxn modelId="{15D5122A-C1DA-421E-A90B-37BA5070AEDD}" type="presParOf" srcId="{BA48EC9F-1ADB-404A-BE8F-E90051824ED9}" destId="{57888484-323C-4888-9696-1738219499D2}" srcOrd="8" destOrd="0" presId="urn:microsoft.com/office/officeart/2005/8/layout/orgChart1"/>
    <dgm:cxn modelId="{E6143132-F806-4330-B9CD-7B1E7E77C651}" type="presParOf" srcId="{BA48EC9F-1ADB-404A-BE8F-E90051824ED9}" destId="{13D2A4D0-FFB7-434C-AB25-E382D0F963B7}" srcOrd="9" destOrd="0" presId="urn:microsoft.com/office/officeart/2005/8/layout/orgChart1"/>
    <dgm:cxn modelId="{9698718F-09A0-4D20-BA22-2E9306E3B4B5}" type="presParOf" srcId="{13D2A4D0-FFB7-434C-AB25-E382D0F963B7}" destId="{6FD30F7F-FB93-4A93-9C66-05316F520292}" srcOrd="0" destOrd="0" presId="urn:microsoft.com/office/officeart/2005/8/layout/orgChart1"/>
    <dgm:cxn modelId="{B9D28B9F-A029-4FCE-8FA9-C66B3AF165E4}" type="presParOf" srcId="{6FD30F7F-FB93-4A93-9C66-05316F520292}" destId="{A920AB8D-2C52-4862-BA87-0F17DFB9AF16}" srcOrd="0" destOrd="0" presId="urn:microsoft.com/office/officeart/2005/8/layout/orgChart1"/>
    <dgm:cxn modelId="{D7D70864-E25F-4687-93AB-F6957E3FBC40}" type="presParOf" srcId="{6FD30F7F-FB93-4A93-9C66-05316F520292}" destId="{D6D8968D-E256-4B30-AC0A-AEEC8D629F7A}" srcOrd="1" destOrd="0" presId="urn:microsoft.com/office/officeart/2005/8/layout/orgChart1"/>
    <dgm:cxn modelId="{DE5C957F-492D-40BA-9724-383D208C3337}" type="presParOf" srcId="{13D2A4D0-FFB7-434C-AB25-E382D0F963B7}" destId="{30B7B75E-4781-482D-BDF3-30102FB5BCD3}" srcOrd="1" destOrd="0" presId="urn:microsoft.com/office/officeart/2005/8/layout/orgChart1"/>
    <dgm:cxn modelId="{87D26DAC-1A9C-4E36-915D-46802DBA8852}" type="presParOf" srcId="{13D2A4D0-FFB7-434C-AB25-E382D0F963B7}" destId="{689B2E8F-F063-4041-8102-6F8A055EA5B9}" srcOrd="2" destOrd="0" presId="urn:microsoft.com/office/officeart/2005/8/layout/orgChart1"/>
    <dgm:cxn modelId="{BEC4C195-070C-40E6-8729-EF537EB78E88}" type="presParOf" srcId="{FF6BF73E-4C49-40D6-9B1C-FC0BFAB5C159}" destId="{5D2D76AD-A877-4848-A8C3-0F66EB700803}" srcOrd="2" destOrd="0" presId="urn:microsoft.com/office/officeart/2005/8/layout/orgChart1"/>
    <dgm:cxn modelId="{8F386A6A-917A-43FC-B9D0-81CF868F9A1B}" type="presParOf" srcId="{364BDB6A-D929-4979-8835-50F8C7578065}" destId="{35BE4522-5F6F-4756-84FB-1AA4E33AA8AF}"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5C93A9-F0CA-445E-BF11-DF7153864F17}" type="doc">
      <dgm:prSet loTypeId="urn:microsoft.com/office/officeart/2005/8/layout/arrow5" loCatId="process" qsTypeId="urn:microsoft.com/office/officeart/2005/8/quickstyle/simple1#2" qsCatId="simple" csTypeId="urn:microsoft.com/office/officeart/2005/8/colors/accent1_2#2" csCatId="accent1" phldr="1"/>
      <dgm:spPr/>
      <dgm:t>
        <a:bodyPr/>
        <a:lstStyle/>
        <a:p>
          <a:endParaRPr lang="et-EE"/>
        </a:p>
      </dgm:t>
    </dgm:pt>
    <dgm:pt modelId="{1EB14C5C-56E3-4899-9798-8B2F66A61F65}">
      <dgm:prSet phldrT="[Text]" custT="1"/>
      <dgm:spPr>
        <a:solidFill>
          <a:schemeClr val="accent1">
            <a:lumMod val="90000"/>
          </a:schemeClr>
        </a:solidFill>
      </dgm:spPr>
      <dgm:t>
        <a:bodyPr/>
        <a:lstStyle/>
        <a:p>
          <a:r>
            <a:rPr lang="et-EE" sz="2400" dirty="0" smtClean="0">
              <a:solidFill>
                <a:srgbClr val="010163"/>
              </a:solidFill>
            </a:rPr>
            <a:t>Ettevõtete soovid</a:t>
          </a:r>
          <a:endParaRPr lang="et-EE" sz="2400" dirty="0">
            <a:solidFill>
              <a:srgbClr val="010163"/>
            </a:solidFill>
          </a:endParaRPr>
        </a:p>
      </dgm:t>
    </dgm:pt>
    <dgm:pt modelId="{AD742ADE-D9B7-462B-AD6E-BD520A1EC1C3}" type="parTrans" cxnId="{DB01E8E2-4CF5-406E-A967-C6119C255039}">
      <dgm:prSet/>
      <dgm:spPr/>
      <dgm:t>
        <a:bodyPr/>
        <a:lstStyle/>
        <a:p>
          <a:endParaRPr lang="et-EE"/>
        </a:p>
      </dgm:t>
    </dgm:pt>
    <dgm:pt modelId="{7E470D35-3D6F-4FB4-86E1-70771FBBBE5C}" type="sibTrans" cxnId="{DB01E8E2-4CF5-406E-A967-C6119C255039}">
      <dgm:prSet/>
      <dgm:spPr/>
      <dgm:t>
        <a:bodyPr/>
        <a:lstStyle/>
        <a:p>
          <a:endParaRPr lang="et-EE"/>
        </a:p>
      </dgm:t>
    </dgm:pt>
    <dgm:pt modelId="{5CBC2872-EA69-44EC-A46A-A8FD94510A59}">
      <dgm:prSet phldrT="[Text]" custT="1"/>
      <dgm:spPr>
        <a:solidFill>
          <a:srgbClr val="6666FF"/>
        </a:solidFill>
      </dgm:spPr>
      <dgm:t>
        <a:bodyPr/>
        <a:lstStyle/>
        <a:p>
          <a:r>
            <a:rPr lang="et-EE" sz="2400" dirty="0" smtClean="0">
              <a:solidFill>
                <a:srgbClr val="010163"/>
              </a:solidFill>
            </a:rPr>
            <a:t>Haridus-asutuste pakkumine</a:t>
          </a:r>
          <a:endParaRPr lang="et-EE" sz="2400" dirty="0">
            <a:solidFill>
              <a:srgbClr val="010163"/>
            </a:solidFill>
          </a:endParaRPr>
        </a:p>
      </dgm:t>
    </dgm:pt>
    <dgm:pt modelId="{90D71F1D-4945-42BB-B1BF-478E2A9C858B}" type="parTrans" cxnId="{4D3BC5C3-4730-4A28-9DF8-B243FA0DC1A4}">
      <dgm:prSet/>
      <dgm:spPr/>
      <dgm:t>
        <a:bodyPr/>
        <a:lstStyle/>
        <a:p>
          <a:endParaRPr lang="et-EE"/>
        </a:p>
      </dgm:t>
    </dgm:pt>
    <dgm:pt modelId="{DB66E93A-8A26-4CC4-9818-27328DCD28D7}" type="sibTrans" cxnId="{4D3BC5C3-4730-4A28-9DF8-B243FA0DC1A4}">
      <dgm:prSet/>
      <dgm:spPr/>
      <dgm:t>
        <a:bodyPr/>
        <a:lstStyle/>
        <a:p>
          <a:endParaRPr lang="et-EE"/>
        </a:p>
      </dgm:t>
    </dgm:pt>
    <dgm:pt modelId="{797EC02A-E7DE-49A8-B43A-8C9446A45EF9}" type="pres">
      <dgm:prSet presAssocID="{895C93A9-F0CA-445E-BF11-DF7153864F17}" presName="diagram" presStyleCnt="0">
        <dgm:presLayoutVars>
          <dgm:dir/>
          <dgm:resizeHandles val="exact"/>
        </dgm:presLayoutVars>
      </dgm:prSet>
      <dgm:spPr/>
      <dgm:t>
        <a:bodyPr/>
        <a:lstStyle/>
        <a:p>
          <a:endParaRPr lang="en-US"/>
        </a:p>
      </dgm:t>
    </dgm:pt>
    <dgm:pt modelId="{FEF36923-8052-4989-A298-64533CAEC40A}" type="pres">
      <dgm:prSet presAssocID="{1EB14C5C-56E3-4899-9798-8B2F66A61F65}" presName="arrow" presStyleLbl="node1" presStyleIdx="0" presStyleCnt="2" custScaleX="84657" custScaleY="86834">
        <dgm:presLayoutVars>
          <dgm:bulletEnabled val="1"/>
        </dgm:presLayoutVars>
      </dgm:prSet>
      <dgm:spPr/>
      <dgm:t>
        <a:bodyPr/>
        <a:lstStyle/>
        <a:p>
          <a:endParaRPr lang="en-US"/>
        </a:p>
      </dgm:t>
    </dgm:pt>
    <dgm:pt modelId="{B5F5801A-8A66-4350-8216-62A6D060E882}" type="pres">
      <dgm:prSet presAssocID="{5CBC2872-EA69-44EC-A46A-A8FD94510A59}" presName="arrow" presStyleLbl="node1" presStyleIdx="1" presStyleCnt="2" custScaleX="76137" custScaleY="76632">
        <dgm:presLayoutVars>
          <dgm:bulletEnabled val="1"/>
        </dgm:presLayoutVars>
      </dgm:prSet>
      <dgm:spPr/>
      <dgm:t>
        <a:bodyPr/>
        <a:lstStyle/>
        <a:p>
          <a:endParaRPr lang="en-US"/>
        </a:p>
      </dgm:t>
    </dgm:pt>
  </dgm:ptLst>
  <dgm:cxnLst>
    <dgm:cxn modelId="{4D3BC5C3-4730-4A28-9DF8-B243FA0DC1A4}" srcId="{895C93A9-F0CA-445E-BF11-DF7153864F17}" destId="{5CBC2872-EA69-44EC-A46A-A8FD94510A59}" srcOrd="1" destOrd="0" parTransId="{90D71F1D-4945-42BB-B1BF-478E2A9C858B}" sibTransId="{DB66E93A-8A26-4CC4-9818-27328DCD28D7}"/>
    <dgm:cxn modelId="{BC781A48-A95B-41F7-A940-8F669484573B}" type="presOf" srcId="{1EB14C5C-56E3-4899-9798-8B2F66A61F65}" destId="{FEF36923-8052-4989-A298-64533CAEC40A}" srcOrd="0" destOrd="0" presId="urn:microsoft.com/office/officeart/2005/8/layout/arrow5"/>
    <dgm:cxn modelId="{DB01E8E2-4CF5-406E-A967-C6119C255039}" srcId="{895C93A9-F0CA-445E-BF11-DF7153864F17}" destId="{1EB14C5C-56E3-4899-9798-8B2F66A61F65}" srcOrd="0" destOrd="0" parTransId="{AD742ADE-D9B7-462B-AD6E-BD520A1EC1C3}" sibTransId="{7E470D35-3D6F-4FB4-86E1-70771FBBBE5C}"/>
    <dgm:cxn modelId="{5E4B61DB-F144-4679-B340-73E7A09699F4}" type="presOf" srcId="{5CBC2872-EA69-44EC-A46A-A8FD94510A59}" destId="{B5F5801A-8A66-4350-8216-62A6D060E882}" srcOrd="0" destOrd="0" presId="urn:microsoft.com/office/officeart/2005/8/layout/arrow5"/>
    <dgm:cxn modelId="{1B077C31-89BC-4E35-827A-6DB449472318}" type="presOf" srcId="{895C93A9-F0CA-445E-BF11-DF7153864F17}" destId="{797EC02A-E7DE-49A8-B43A-8C9446A45EF9}" srcOrd="0" destOrd="0" presId="urn:microsoft.com/office/officeart/2005/8/layout/arrow5"/>
    <dgm:cxn modelId="{A19D721E-8E2E-4769-A727-5F68EF700188}" type="presParOf" srcId="{797EC02A-E7DE-49A8-B43A-8C9446A45EF9}" destId="{FEF36923-8052-4989-A298-64533CAEC40A}" srcOrd="0" destOrd="0" presId="urn:microsoft.com/office/officeart/2005/8/layout/arrow5"/>
    <dgm:cxn modelId="{AA0EF715-9236-453B-ACC5-018EB7D28A4C}" type="presParOf" srcId="{797EC02A-E7DE-49A8-B43A-8C9446A45EF9}" destId="{B5F5801A-8A66-4350-8216-62A6D060E882}"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8349" tIns="44175" rIns="88349" bIns="44175" numCol="1" anchor="t" anchorCtr="0" compatLnSpc="1">
            <a:prstTxWarp prst="textNoShape">
              <a:avLst/>
            </a:prstTxWarp>
          </a:bodyPr>
          <a:lstStyle>
            <a:lvl1pPr>
              <a:defRPr sz="1200">
                <a:latin typeface="Arial" charset="0"/>
                <a:cs typeface="+mn-cs"/>
              </a:defRPr>
            </a:lvl1pPr>
          </a:lstStyle>
          <a:p>
            <a:pPr>
              <a:defRPr/>
            </a:pPr>
            <a:endParaRPr lang="et-EE"/>
          </a:p>
        </p:txBody>
      </p:sp>
      <p:sp>
        <p:nvSpPr>
          <p:cNvPr id="145411" name="Rectangle 3"/>
          <p:cNvSpPr>
            <a:spLocks noGrp="1" noChangeArrowheads="1"/>
          </p:cNvSpPr>
          <p:nvPr>
            <p:ph type="dt" sz="quarter" idx="1"/>
          </p:nvPr>
        </p:nvSpPr>
        <p:spPr bwMode="auto">
          <a:xfrm>
            <a:off x="3968750" y="0"/>
            <a:ext cx="3040063" cy="465138"/>
          </a:xfrm>
          <a:prstGeom prst="rect">
            <a:avLst/>
          </a:prstGeom>
          <a:noFill/>
          <a:ln w="9525">
            <a:noFill/>
            <a:miter lim="800000"/>
            <a:headEnd/>
            <a:tailEnd/>
          </a:ln>
          <a:effectLst/>
        </p:spPr>
        <p:txBody>
          <a:bodyPr vert="horz" wrap="square" lIns="88349" tIns="44175" rIns="88349" bIns="44175" numCol="1" anchor="t" anchorCtr="0" compatLnSpc="1">
            <a:prstTxWarp prst="textNoShape">
              <a:avLst/>
            </a:prstTxWarp>
          </a:bodyPr>
          <a:lstStyle>
            <a:lvl1pPr algn="r">
              <a:defRPr sz="1200">
                <a:latin typeface="Arial" charset="0"/>
                <a:cs typeface="+mn-cs"/>
              </a:defRPr>
            </a:lvl1pPr>
          </a:lstStyle>
          <a:p>
            <a:pPr>
              <a:defRPr/>
            </a:pPr>
            <a:fld id="{07FCB28F-09CC-45CE-99E2-370E2BD78D16}" type="datetime1">
              <a:rPr lang="et-EE"/>
              <a:pPr>
                <a:defRPr/>
              </a:pPr>
              <a:t>9.05.2012</a:t>
            </a:fld>
            <a:endParaRPr lang="et-EE"/>
          </a:p>
        </p:txBody>
      </p:sp>
      <p:sp>
        <p:nvSpPr>
          <p:cNvPr id="145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8349" tIns="44175" rIns="88349" bIns="44175" numCol="1" anchor="b" anchorCtr="0" compatLnSpc="1">
            <a:prstTxWarp prst="textNoShape">
              <a:avLst/>
            </a:prstTxWarp>
          </a:bodyPr>
          <a:lstStyle>
            <a:lvl1pPr>
              <a:defRPr sz="1200">
                <a:latin typeface="Arial" charset="0"/>
                <a:cs typeface="+mn-cs"/>
              </a:defRPr>
            </a:lvl1pPr>
          </a:lstStyle>
          <a:p>
            <a:pPr>
              <a:defRPr/>
            </a:pPr>
            <a:endParaRPr lang="et-EE"/>
          </a:p>
        </p:txBody>
      </p:sp>
      <p:sp>
        <p:nvSpPr>
          <p:cNvPr id="145413" name="Rectangle 5"/>
          <p:cNvSpPr>
            <a:spLocks noGrp="1" noChangeArrowheads="1"/>
          </p:cNvSpPr>
          <p:nvPr>
            <p:ph type="sldNum" sz="quarter" idx="3"/>
          </p:nvPr>
        </p:nvSpPr>
        <p:spPr bwMode="auto">
          <a:xfrm>
            <a:off x="3968750" y="8829675"/>
            <a:ext cx="3040063" cy="465138"/>
          </a:xfrm>
          <a:prstGeom prst="rect">
            <a:avLst/>
          </a:prstGeom>
          <a:noFill/>
          <a:ln w="9525">
            <a:noFill/>
            <a:miter lim="800000"/>
            <a:headEnd/>
            <a:tailEnd/>
          </a:ln>
          <a:effectLst/>
        </p:spPr>
        <p:txBody>
          <a:bodyPr vert="horz" wrap="square" lIns="88349" tIns="44175" rIns="88349" bIns="44175" numCol="1" anchor="b" anchorCtr="0" compatLnSpc="1">
            <a:prstTxWarp prst="textNoShape">
              <a:avLst/>
            </a:prstTxWarp>
          </a:bodyPr>
          <a:lstStyle>
            <a:lvl1pPr algn="r">
              <a:defRPr sz="1200">
                <a:latin typeface="Arial" charset="0"/>
                <a:cs typeface="+mn-cs"/>
              </a:defRPr>
            </a:lvl1pPr>
          </a:lstStyle>
          <a:p>
            <a:pPr>
              <a:defRPr/>
            </a:pPr>
            <a:fld id="{8866A935-6B55-4750-AF29-931E4610CF19}" type="slidenum">
              <a:rPr lang="et-EE"/>
              <a:pPr>
                <a:defRPr/>
              </a:pPr>
              <a:t>‹#›</a:t>
            </a:fld>
            <a:endParaRPr lang="et-EE"/>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lvl1pPr defTabSz="934111">
              <a:defRPr sz="1300">
                <a:latin typeface="Arial" charset="0"/>
                <a:cs typeface="+mn-cs"/>
              </a:defRPr>
            </a:lvl1pPr>
          </a:lstStyle>
          <a:p>
            <a:pPr>
              <a:defRPr/>
            </a:pPr>
            <a:endParaRPr lang="et-EE"/>
          </a:p>
        </p:txBody>
      </p:sp>
      <p:sp>
        <p:nvSpPr>
          <p:cNvPr id="129027" name="Rectangle 3"/>
          <p:cNvSpPr>
            <a:spLocks noGrp="1" noChangeArrowheads="1"/>
          </p:cNvSpPr>
          <p:nvPr>
            <p:ph type="dt" idx="1"/>
          </p:nvPr>
        </p:nvSpPr>
        <p:spPr bwMode="auto">
          <a:xfrm>
            <a:off x="3968750" y="0"/>
            <a:ext cx="3040063" cy="465138"/>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lvl1pPr algn="r" defTabSz="934111">
              <a:defRPr sz="1300">
                <a:latin typeface="Arial" charset="0"/>
                <a:cs typeface="+mn-cs"/>
              </a:defRPr>
            </a:lvl1pPr>
          </a:lstStyle>
          <a:p>
            <a:pPr>
              <a:defRPr/>
            </a:pPr>
            <a:fld id="{7B4140CD-85F6-4C35-A25E-8FEB1394450E}" type="datetime1">
              <a:rPr lang="et-EE"/>
              <a:pPr>
                <a:defRPr/>
              </a:pPr>
              <a:t>9.05.2012</a:t>
            </a:fld>
            <a:endParaRPr lang="et-EE"/>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394" tIns="46697" rIns="93394" bIns="46697" numCol="1" anchor="t" anchorCtr="0" compatLnSpc="1">
            <a:prstTxWarp prst="textNoShape">
              <a:avLst/>
            </a:prstTxWarp>
          </a:bodyPr>
          <a:lstStyle/>
          <a:p>
            <a:pPr lvl="0"/>
            <a:r>
              <a:rPr lang="et-EE" noProof="0" smtClean="0"/>
              <a:t>Click to edit Master text styles</a:t>
            </a:r>
          </a:p>
          <a:p>
            <a:pPr lvl="1"/>
            <a:r>
              <a:rPr lang="et-EE" noProof="0" smtClean="0"/>
              <a:t>Second level</a:t>
            </a:r>
          </a:p>
          <a:p>
            <a:pPr lvl="2"/>
            <a:r>
              <a:rPr lang="et-EE" noProof="0" smtClean="0"/>
              <a:t>Third level</a:t>
            </a:r>
          </a:p>
          <a:p>
            <a:pPr lvl="3"/>
            <a:r>
              <a:rPr lang="et-EE" noProof="0" smtClean="0"/>
              <a:t>Fourth level</a:t>
            </a:r>
          </a:p>
          <a:p>
            <a:pPr lvl="4"/>
            <a:r>
              <a:rPr lang="et-EE" noProof="0" smtClean="0"/>
              <a:t>Fifth level</a:t>
            </a:r>
          </a:p>
        </p:txBody>
      </p:sp>
      <p:sp>
        <p:nvSpPr>
          <p:cNvPr id="1290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394" tIns="46697" rIns="93394" bIns="46697" numCol="1" anchor="b" anchorCtr="0" compatLnSpc="1">
            <a:prstTxWarp prst="textNoShape">
              <a:avLst/>
            </a:prstTxWarp>
          </a:bodyPr>
          <a:lstStyle>
            <a:lvl1pPr defTabSz="934111">
              <a:defRPr sz="1300">
                <a:latin typeface="Arial" charset="0"/>
                <a:cs typeface="+mn-cs"/>
              </a:defRPr>
            </a:lvl1pPr>
          </a:lstStyle>
          <a:p>
            <a:pPr>
              <a:defRPr/>
            </a:pPr>
            <a:endParaRPr lang="et-EE"/>
          </a:p>
        </p:txBody>
      </p:sp>
      <p:sp>
        <p:nvSpPr>
          <p:cNvPr id="129031" name="Rectangle 7"/>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a:effectLst/>
        </p:spPr>
        <p:txBody>
          <a:bodyPr vert="horz" wrap="square" lIns="93394" tIns="46697" rIns="93394" bIns="46697" numCol="1" anchor="b" anchorCtr="0" compatLnSpc="1">
            <a:prstTxWarp prst="textNoShape">
              <a:avLst/>
            </a:prstTxWarp>
          </a:bodyPr>
          <a:lstStyle>
            <a:lvl1pPr algn="r" defTabSz="934111">
              <a:defRPr sz="1300">
                <a:latin typeface="Arial" charset="0"/>
                <a:cs typeface="+mn-cs"/>
              </a:defRPr>
            </a:lvl1pPr>
          </a:lstStyle>
          <a:p>
            <a:pPr>
              <a:defRPr/>
            </a:pPr>
            <a:fld id="{0418267F-6C2C-417A-83A6-0A477714B8C0}" type="slidenum">
              <a:rPr lang="et-EE"/>
              <a:pPr>
                <a:defRPr/>
              </a:pPr>
              <a:t>‹#›</a:t>
            </a:fld>
            <a:endParaRPr lang="et-EE"/>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3450"/>
            <a:fld id="{277E4CE6-B9E7-43AE-8DEB-8DAE870E36DA}" type="slidenum">
              <a:rPr lang="et-EE" smtClean="0">
                <a:cs typeface="Arial" charset="0"/>
              </a:rPr>
              <a:pPr defTabSz="933450"/>
              <a:t>2</a:t>
            </a:fld>
            <a:endParaRPr lang="et-EE"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700088" y="4418013"/>
            <a:ext cx="5610225" cy="4181475"/>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pPr defTabSz="933450"/>
            <a:fld id="{2FCFBE60-58CB-4A20-B1B8-E18DB0D96752}" type="slidenum">
              <a:rPr lang="et-EE" smtClean="0">
                <a:cs typeface="Arial" charset="0"/>
              </a:rPr>
              <a:pPr defTabSz="933450"/>
              <a:t>13</a:t>
            </a:fld>
            <a:endParaRPr lang="et-EE" smtClean="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700088" y="4418013"/>
            <a:ext cx="5610225" cy="4181475"/>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a:ln/>
        </p:spPr>
        <p:txBody>
          <a:bodyPr/>
          <a:lstStyle/>
          <a:p>
            <a:endParaRPr lang="et-E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
        <p:nvSpPr>
          <p:cNvPr id="4" name="Title 3"/>
          <p:cNvSpPr>
            <a:spLocks noGrp="1"/>
          </p:cNvSpPr>
          <p:nvPr>
            <p:ph type="title"/>
          </p:nvPr>
        </p:nvSpPr>
        <p:spPr/>
        <p:txBody>
          <a:bodyPr/>
          <a:lstStyle/>
          <a:p>
            <a:r>
              <a:rPr lang="en-US" dirty="0" smtClean="0"/>
              <a:t>Click to edit Master title style</a:t>
            </a:r>
            <a:endParaRPr lang="et-E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88913"/>
            <a:ext cx="2058987" cy="593725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314325" y="188913"/>
            <a:ext cx="6027738"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229600" cy="868362"/>
          </a:xfrm>
        </p:spPr>
        <p:txBody>
          <a:bodyPr/>
          <a:lstStyle/>
          <a:p>
            <a:r>
              <a:rPr lang="en-US" smtClean="0"/>
              <a:t>Click to edit Master title style</a:t>
            </a:r>
            <a:endParaRPr lang="et-EE"/>
          </a:p>
        </p:txBody>
      </p:sp>
      <p:sp>
        <p:nvSpPr>
          <p:cNvPr id="3" name="Table Placeholder 2"/>
          <p:cNvSpPr>
            <a:spLocks noGrp="1"/>
          </p:cNvSpPr>
          <p:nvPr>
            <p:ph type="tbl" idx="1"/>
          </p:nvPr>
        </p:nvSpPr>
        <p:spPr>
          <a:xfrm>
            <a:off x="314325" y="1412875"/>
            <a:ext cx="6994525" cy="4713288"/>
          </a:xfrm>
        </p:spPr>
        <p:txBody>
          <a:bodyPr/>
          <a:lstStyle/>
          <a:p>
            <a:pPr lvl="0"/>
            <a:endParaRPr lang="et-EE"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8229600" cy="868362"/>
          </a:xfrm>
        </p:spPr>
        <p:txBody>
          <a:bodyPr/>
          <a:lstStyle/>
          <a:p>
            <a:r>
              <a:rPr lang="en-US" smtClean="0"/>
              <a:t>Click to edit Master title style</a:t>
            </a:r>
            <a:endParaRPr lang="et-EE"/>
          </a:p>
        </p:txBody>
      </p:sp>
      <p:sp>
        <p:nvSpPr>
          <p:cNvPr id="3" name="Text Placeholder 2"/>
          <p:cNvSpPr>
            <a:spLocks noGrp="1"/>
          </p:cNvSpPr>
          <p:nvPr>
            <p:ph type="body" sz="half" idx="1"/>
          </p:nvPr>
        </p:nvSpPr>
        <p:spPr>
          <a:xfrm>
            <a:off x="314325" y="1412875"/>
            <a:ext cx="3421063"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8" y="1412875"/>
            <a:ext cx="3421062" cy="471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8" y="1340768"/>
            <a:ext cx="8280919" cy="48965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lvl1pPr>
              <a:defRPr/>
            </a:lvl1pPr>
          </a:lstStyle>
          <a:p>
            <a:pPr>
              <a:defRPr/>
            </a:pPr>
            <a:fld id="{797F7CAA-C8E3-41EC-90A7-20D1EC4A06CE}" type="datetimeFigureOut">
              <a:rPr lang="et-EE"/>
              <a:pPr>
                <a:defRPr/>
              </a:pPr>
              <a:t>9.05.2012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7FCA5CB8-D443-40A3-8BA3-C88DB82A9CB4}" type="slidenum">
              <a:rPr lang="et-EE"/>
              <a:pPr>
                <a:defRPr/>
              </a:pPr>
              <a:t>‹#›</a:t>
            </a:fld>
            <a:endParaRPr lang="et-E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1561C69F-9D13-4E1E-80A7-B6B442D191C1}" type="datetimeFigureOut">
              <a:rPr lang="et-EE"/>
              <a:pPr>
                <a:defRPr/>
              </a:pPr>
              <a:t>9.05.2012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B3BA1A68-59A1-4CB5-8C12-BAB92C0B0C76}" type="slidenum">
              <a:rPr lang="et-EE"/>
              <a:pPr>
                <a:defRPr/>
              </a:pPr>
              <a:t>‹#›</a:t>
            </a:fld>
            <a:endParaRPr lang="et-E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036503-B47A-4F12-9BFE-1E119D7C4126}" type="datetimeFigureOut">
              <a:rPr lang="et-EE"/>
              <a:pPr>
                <a:defRPr/>
              </a:pPr>
              <a:t>9.05.2012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814EFE78-7BDA-459A-9C6B-273B9B6834A4}" type="slidenum">
              <a:rPr lang="et-EE"/>
              <a:pPr>
                <a:defRPr/>
              </a:pPr>
              <a:t>‹#›</a:t>
            </a:fld>
            <a:endParaRPr lang="et-E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3"/>
          <p:cNvSpPr>
            <a:spLocks noGrp="1"/>
          </p:cNvSpPr>
          <p:nvPr>
            <p:ph type="dt" sz="half" idx="10"/>
          </p:nvPr>
        </p:nvSpPr>
        <p:spPr/>
        <p:txBody>
          <a:bodyPr/>
          <a:lstStyle>
            <a:lvl1pPr>
              <a:defRPr/>
            </a:lvl1pPr>
          </a:lstStyle>
          <a:p>
            <a:pPr>
              <a:defRPr/>
            </a:pPr>
            <a:fld id="{DB294977-923E-4B0D-B704-0B245D1A6959}" type="datetimeFigureOut">
              <a:rPr lang="et-EE"/>
              <a:pPr>
                <a:defRPr/>
              </a:pPr>
              <a:t>9.05.2012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257696A1-F253-4AA7-8F81-0A1CE1C7DC08}" type="slidenum">
              <a:rPr lang="et-EE"/>
              <a:pPr>
                <a:defRPr/>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itle 3"/>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3"/>
          <p:cNvSpPr>
            <a:spLocks noGrp="1"/>
          </p:cNvSpPr>
          <p:nvPr>
            <p:ph type="dt" sz="half" idx="10"/>
          </p:nvPr>
        </p:nvSpPr>
        <p:spPr/>
        <p:txBody>
          <a:bodyPr/>
          <a:lstStyle>
            <a:lvl1pPr>
              <a:defRPr/>
            </a:lvl1pPr>
          </a:lstStyle>
          <a:p>
            <a:pPr>
              <a:defRPr/>
            </a:pPr>
            <a:fld id="{9B6B3FF5-6265-42F7-95DD-BD096BF88B78}" type="datetimeFigureOut">
              <a:rPr lang="et-EE"/>
              <a:pPr>
                <a:defRPr/>
              </a:pPr>
              <a:t>9.05.2012</a:t>
            </a:fld>
            <a:endParaRPr lang="et-EE"/>
          </a:p>
        </p:txBody>
      </p:sp>
      <p:sp>
        <p:nvSpPr>
          <p:cNvPr id="8" name="Footer Placeholder 4"/>
          <p:cNvSpPr>
            <a:spLocks noGrp="1"/>
          </p:cNvSpPr>
          <p:nvPr>
            <p:ph type="ftr" sz="quarter" idx="11"/>
          </p:nvPr>
        </p:nvSpPr>
        <p:spPr/>
        <p:txBody>
          <a:bodyPr/>
          <a:lstStyle>
            <a:lvl1pPr>
              <a:defRPr/>
            </a:lvl1pPr>
          </a:lstStyle>
          <a:p>
            <a:pPr>
              <a:defRPr/>
            </a:pPr>
            <a:endParaRPr lang="et-EE"/>
          </a:p>
        </p:txBody>
      </p:sp>
      <p:sp>
        <p:nvSpPr>
          <p:cNvPr id="9" name="Slide Number Placeholder 5"/>
          <p:cNvSpPr>
            <a:spLocks noGrp="1"/>
          </p:cNvSpPr>
          <p:nvPr>
            <p:ph type="sldNum" sz="quarter" idx="12"/>
          </p:nvPr>
        </p:nvSpPr>
        <p:spPr/>
        <p:txBody>
          <a:bodyPr/>
          <a:lstStyle>
            <a:lvl1pPr>
              <a:defRPr/>
            </a:lvl1pPr>
          </a:lstStyle>
          <a:p>
            <a:pPr>
              <a:defRPr/>
            </a:pPr>
            <a:fld id="{EEB96A76-8D07-489F-9770-F7EFF7724140}" type="slidenum">
              <a:rPr lang="et-EE"/>
              <a:pPr>
                <a:defRPr/>
              </a:pPr>
              <a:t>‹#›</a:t>
            </a:fld>
            <a:endParaRPr lang="et-E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3"/>
          <p:cNvSpPr>
            <a:spLocks noGrp="1"/>
          </p:cNvSpPr>
          <p:nvPr>
            <p:ph type="dt" sz="half" idx="10"/>
          </p:nvPr>
        </p:nvSpPr>
        <p:spPr/>
        <p:txBody>
          <a:bodyPr/>
          <a:lstStyle>
            <a:lvl1pPr>
              <a:defRPr/>
            </a:lvl1pPr>
          </a:lstStyle>
          <a:p>
            <a:pPr>
              <a:defRPr/>
            </a:pPr>
            <a:fld id="{A799287E-EBEA-4B5F-B547-DAEE01F33A86}" type="datetimeFigureOut">
              <a:rPr lang="et-EE"/>
              <a:pPr>
                <a:defRPr/>
              </a:pPr>
              <a:t>9.05.2012</a:t>
            </a:fld>
            <a:endParaRPr lang="et-EE"/>
          </a:p>
        </p:txBody>
      </p:sp>
      <p:sp>
        <p:nvSpPr>
          <p:cNvPr id="4" name="Footer Placeholder 4"/>
          <p:cNvSpPr>
            <a:spLocks noGrp="1"/>
          </p:cNvSpPr>
          <p:nvPr>
            <p:ph type="ftr" sz="quarter" idx="11"/>
          </p:nvPr>
        </p:nvSpPr>
        <p:spPr/>
        <p:txBody>
          <a:bodyPr/>
          <a:lstStyle>
            <a:lvl1pPr>
              <a:defRPr/>
            </a:lvl1pPr>
          </a:lstStyle>
          <a:p>
            <a:pPr>
              <a:defRPr/>
            </a:pPr>
            <a:endParaRPr lang="et-EE"/>
          </a:p>
        </p:txBody>
      </p:sp>
      <p:sp>
        <p:nvSpPr>
          <p:cNvPr id="5" name="Slide Number Placeholder 5"/>
          <p:cNvSpPr>
            <a:spLocks noGrp="1"/>
          </p:cNvSpPr>
          <p:nvPr>
            <p:ph type="sldNum" sz="quarter" idx="12"/>
          </p:nvPr>
        </p:nvSpPr>
        <p:spPr/>
        <p:txBody>
          <a:bodyPr/>
          <a:lstStyle>
            <a:lvl1pPr>
              <a:defRPr/>
            </a:lvl1pPr>
          </a:lstStyle>
          <a:p>
            <a:pPr>
              <a:defRPr/>
            </a:pPr>
            <a:fld id="{3C3D4B55-F642-4920-AE73-9B0006C9DE8A}" type="slidenum">
              <a:rPr lang="et-EE"/>
              <a:pPr>
                <a:defRPr/>
              </a:pPr>
              <a:t>‹#›</a:t>
            </a:fld>
            <a:endParaRPr lang="et-E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ED7DBC-D3B2-421E-932C-3E7949024749}" type="datetimeFigureOut">
              <a:rPr lang="et-EE"/>
              <a:pPr>
                <a:defRPr/>
              </a:pPr>
              <a:t>9.05.2012</a:t>
            </a:fld>
            <a:endParaRPr lang="et-EE"/>
          </a:p>
        </p:txBody>
      </p:sp>
      <p:sp>
        <p:nvSpPr>
          <p:cNvPr id="3" name="Footer Placeholder 4"/>
          <p:cNvSpPr>
            <a:spLocks noGrp="1"/>
          </p:cNvSpPr>
          <p:nvPr>
            <p:ph type="ftr" sz="quarter" idx="11"/>
          </p:nvPr>
        </p:nvSpPr>
        <p:spPr/>
        <p:txBody>
          <a:bodyPr/>
          <a:lstStyle>
            <a:lvl1pPr>
              <a:defRPr/>
            </a:lvl1pPr>
          </a:lstStyle>
          <a:p>
            <a:pPr>
              <a:defRPr/>
            </a:pPr>
            <a:endParaRPr lang="et-EE"/>
          </a:p>
        </p:txBody>
      </p:sp>
      <p:sp>
        <p:nvSpPr>
          <p:cNvPr id="4" name="Slide Number Placeholder 5"/>
          <p:cNvSpPr>
            <a:spLocks noGrp="1"/>
          </p:cNvSpPr>
          <p:nvPr>
            <p:ph type="sldNum" sz="quarter" idx="12"/>
          </p:nvPr>
        </p:nvSpPr>
        <p:spPr/>
        <p:txBody>
          <a:bodyPr/>
          <a:lstStyle>
            <a:lvl1pPr>
              <a:defRPr/>
            </a:lvl1pPr>
          </a:lstStyle>
          <a:p>
            <a:pPr>
              <a:defRPr/>
            </a:pPr>
            <a:fld id="{F98172EF-1690-48FD-B939-914CAE0F7B8F}" type="slidenum">
              <a:rPr lang="et-EE"/>
              <a:pPr>
                <a:defRPr/>
              </a:pPr>
              <a:t>‹#›</a:t>
            </a:fld>
            <a:endParaRPr lang="et-E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46DD0A-7532-4AA6-9AF1-0A1DA0E1C3E4}" type="datetimeFigureOut">
              <a:rPr lang="et-EE"/>
              <a:pPr>
                <a:defRPr/>
              </a:pPr>
              <a:t>9.05.2012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B29D3388-ECA4-495B-B832-E7610153607C}" type="slidenum">
              <a:rPr lang="et-EE"/>
              <a:pPr>
                <a:defRPr/>
              </a:pPr>
              <a:t>‹#›</a:t>
            </a:fld>
            <a:endParaRPr lang="et-E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73206-032D-443F-9360-85712C45824C}" type="datetimeFigureOut">
              <a:rPr lang="et-EE"/>
              <a:pPr>
                <a:defRPr/>
              </a:pPr>
              <a:t>9.05.2012</a:t>
            </a:fld>
            <a:endParaRPr lang="et-EE"/>
          </a:p>
        </p:txBody>
      </p:sp>
      <p:sp>
        <p:nvSpPr>
          <p:cNvPr id="6" name="Footer Placeholder 4"/>
          <p:cNvSpPr>
            <a:spLocks noGrp="1"/>
          </p:cNvSpPr>
          <p:nvPr>
            <p:ph type="ftr" sz="quarter" idx="11"/>
          </p:nvPr>
        </p:nvSpPr>
        <p:spPr/>
        <p:txBody>
          <a:bodyPr/>
          <a:lstStyle>
            <a:lvl1pPr>
              <a:defRPr/>
            </a:lvl1pPr>
          </a:lstStyle>
          <a:p>
            <a:pPr>
              <a:defRPr/>
            </a:pPr>
            <a:endParaRPr lang="et-EE"/>
          </a:p>
        </p:txBody>
      </p:sp>
      <p:sp>
        <p:nvSpPr>
          <p:cNvPr id="7" name="Slide Number Placeholder 5"/>
          <p:cNvSpPr>
            <a:spLocks noGrp="1"/>
          </p:cNvSpPr>
          <p:nvPr>
            <p:ph type="sldNum" sz="quarter" idx="12"/>
          </p:nvPr>
        </p:nvSpPr>
        <p:spPr/>
        <p:txBody>
          <a:bodyPr/>
          <a:lstStyle>
            <a:lvl1pPr>
              <a:defRPr/>
            </a:lvl1pPr>
          </a:lstStyle>
          <a:p>
            <a:pPr>
              <a:defRPr/>
            </a:pPr>
            <a:fld id="{86F842D9-A96C-4A1A-8AF8-25990A365DFE}" type="slidenum">
              <a:rPr lang="et-EE"/>
              <a:pPr>
                <a:defRPr/>
              </a:pPr>
              <a:t>‹#›</a:t>
            </a:fld>
            <a:endParaRPr lang="et-E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79ED979C-800E-4D85-8961-E3EE8712DADE}" type="datetimeFigureOut">
              <a:rPr lang="et-EE"/>
              <a:pPr>
                <a:defRPr/>
              </a:pPr>
              <a:t>9.05.2012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86B5085A-4DD4-44C2-938C-DEC6BA9FC578}" type="slidenum">
              <a:rPr lang="et-EE"/>
              <a:pPr>
                <a:defRPr/>
              </a:pPr>
              <a:t>‹#›</a:t>
            </a:fld>
            <a:endParaRPr lang="et-E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lvl1pPr>
              <a:defRPr/>
            </a:lvl1pPr>
          </a:lstStyle>
          <a:p>
            <a:pPr>
              <a:defRPr/>
            </a:pPr>
            <a:fld id="{88D254EB-9A51-4ADB-A4B2-77D758245BC8}" type="datetimeFigureOut">
              <a:rPr lang="et-EE"/>
              <a:pPr>
                <a:defRPr/>
              </a:pPr>
              <a:t>9.05.2012</a:t>
            </a:fld>
            <a:endParaRPr lang="et-EE"/>
          </a:p>
        </p:txBody>
      </p:sp>
      <p:sp>
        <p:nvSpPr>
          <p:cNvPr id="5" name="Footer Placeholder 4"/>
          <p:cNvSpPr>
            <a:spLocks noGrp="1"/>
          </p:cNvSpPr>
          <p:nvPr>
            <p:ph type="ftr" sz="quarter" idx="11"/>
          </p:nvPr>
        </p:nvSpPr>
        <p:spPr/>
        <p:txBody>
          <a:bodyPr/>
          <a:lstStyle>
            <a:lvl1pPr>
              <a:defRPr/>
            </a:lvl1pPr>
          </a:lstStyle>
          <a:p>
            <a:pPr>
              <a:defRPr/>
            </a:pPr>
            <a:endParaRPr lang="et-EE"/>
          </a:p>
        </p:txBody>
      </p:sp>
      <p:sp>
        <p:nvSpPr>
          <p:cNvPr id="6" name="Slide Number Placeholder 5"/>
          <p:cNvSpPr>
            <a:spLocks noGrp="1"/>
          </p:cNvSpPr>
          <p:nvPr>
            <p:ph type="sldNum" sz="quarter" idx="12"/>
          </p:nvPr>
        </p:nvSpPr>
        <p:spPr/>
        <p:txBody>
          <a:bodyPr/>
          <a:lstStyle>
            <a:lvl1pPr>
              <a:defRPr/>
            </a:lvl1pPr>
          </a:lstStyle>
          <a:p>
            <a:pPr>
              <a:defRPr/>
            </a:pPr>
            <a:fld id="{413C3294-DE66-42D9-AF2C-1718423AB509}" type="slidenum">
              <a:rPr lang="et-EE"/>
              <a:pPr>
                <a:defRPr/>
              </a:pPr>
              <a:t>‹#›</a:t>
            </a:fld>
            <a:endParaRPr lang="et-E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t-E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t-E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314325" y="1412875"/>
            <a:ext cx="342106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3887788" y="1412875"/>
            <a:ext cx="342106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890" name="Rectangle 10"/>
          <p:cNvSpPr>
            <a:spLocks noChangeArrowheads="1"/>
          </p:cNvSpPr>
          <p:nvPr/>
        </p:nvSpPr>
        <p:spPr bwMode="auto">
          <a:xfrm>
            <a:off x="179388" y="6597650"/>
            <a:ext cx="8785225" cy="71438"/>
          </a:xfrm>
          <a:prstGeom prst="rect">
            <a:avLst/>
          </a:prstGeom>
          <a:solidFill>
            <a:srgbClr val="2A0A63"/>
          </a:solidFill>
          <a:ln w="9525">
            <a:noFill/>
            <a:miter lim="800000"/>
            <a:headEnd/>
            <a:tailEnd/>
          </a:ln>
          <a:effectLst/>
        </p:spPr>
        <p:txBody>
          <a:bodyPr wrap="none" anchor="ctr"/>
          <a:lstStyle/>
          <a:p>
            <a:pPr>
              <a:defRPr/>
            </a:pPr>
            <a:endParaRPr lang="et-EE">
              <a:cs typeface="+mn-cs"/>
            </a:endParaRPr>
          </a:p>
        </p:txBody>
      </p:sp>
      <p:sp>
        <p:nvSpPr>
          <p:cNvPr id="55299" name="Rectangle 3"/>
          <p:cNvSpPr>
            <a:spLocks noGrp="1" noChangeArrowheads="1"/>
          </p:cNvSpPr>
          <p:nvPr>
            <p:ph type="body" idx="1"/>
          </p:nvPr>
        </p:nvSpPr>
        <p:spPr bwMode="auto">
          <a:xfrm>
            <a:off x="314325" y="1412875"/>
            <a:ext cx="6994525"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p>
        </p:txBody>
      </p:sp>
      <p:pic>
        <p:nvPicPr>
          <p:cNvPr id="55300" name="Picture 12" descr="logo"/>
          <p:cNvPicPr>
            <a:picLocks noChangeAspect="1" noChangeArrowheads="1"/>
          </p:cNvPicPr>
          <p:nvPr/>
        </p:nvPicPr>
        <p:blipFill>
          <a:blip r:embed="rId17"/>
          <a:srcRect/>
          <a:stretch>
            <a:fillRect/>
          </a:stretch>
        </p:blipFill>
        <p:spPr bwMode="auto">
          <a:xfrm>
            <a:off x="6372225" y="293688"/>
            <a:ext cx="2592388" cy="471487"/>
          </a:xfrm>
          <a:prstGeom prst="rect">
            <a:avLst/>
          </a:prstGeom>
          <a:noFill/>
          <a:ln w="9525">
            <a:noFill/>
            <a:miter lim="800000"/>
            <a:headEnd/>
            <a:tailEnd/>
          </a:ln>
        </p:spPr>
      </p:pic>
      <p:sp>
        <p:nvSpPr>
          <p:cNvPr id="122891" name="Rectangle 11"/>
          <p:cNvSpPr>
            <a:spLocks noChangeArrowheads="1"/>
          </p:cNvSpPr>
          <p:nvPr/>
        </p:nvSpPr>
        <p:spPr bwMode="auto">
          <a:xfrm>
            <a:off x="250825" y="1035050"/>
            <a:ext cx="8713788" cy="198438"/>
          </a:xfrm>
          <a:prstGeom prst="rect">
            <a:avLst/>
          </a:prstGeom>
          <a:solidFill>
            <a:srgbClr val="FB8421"/>
          </a:solidFill>
          <a:ln w="9525" algn="ctr">
            <a:noFill/>
            <a:miter lim="800000"/>
            <a:headEnd/>
            <a:tailEnd/>
          </a:ln>
          <a:effectLst/>
        </p:spPr>
        <p:txBody>
          <a:bodyPr wrap="none" anchor="ctr"/>
          <a:lstStyle/>
          <a:p>
            <a:pPr>
              <a:defRPr/>
            </a:pPr>
            <a:endParaRPr lang="et-EE">
              <a:cs typeface="+mn-cs"/>
            </a:endParaRPr>
          </a:p>
        </p:txBody>
      </p:sp>
      <p:sp>
        <p:nvSpPr>
          <p:cNvPr id="122894" name="Rectangle 14"/>
          <p:cNvSpPr>
            <a:spLocks noChangeArrowheads="1"/>
          </p:cNvSpPr>
          <p:nvPr/>
        </p:nvSpPr>
        <p:spPr bwMode="auto">
          <a:xfrm>
            <a:off x="468313" y="915988"/>
            <a:ext cx="2133600" cy="357187"/>
          </a:xfrm>
          <a:prstGeom prst="rect">
            <a:avLst/>
          </a:prstGeom>
          <a:noFill/>
          <a:ln w="9525">
            <a:noFill/>
            <a:miter lim="800000"/>
            <a:headEnd/>
            <a:tailEnd/>
          </a:ln>
          <a:effectLst/>
        </p:spPr>
        <p:txBody>
          <a:bodyPr anchor="b"/>
          <a:lstStyle/>
          <a:p>
            <a:pPr>
              <a:defRPr/>
            </a:pPr>
            <a:fld id="{45860A37-2507-441C-8CF0-F023946328D4}" type="slidenum">
              <a:rPr lang="et-EE" sz="1200" b="1">
                <a:cs typeface="+mn-cs"/>
              </a:rPr>
              <a:pPr>
                <a:defRPr/>
              </a:pPr>
              <a:t>‹#›</a:t>
            </a:fld>
            <a:endParaRPr lang="et-EE" sz="1200" b="1" dirty="0">
              <a:cs typeface="+mn-cs"/>
            </a:endParaRPr>
          </a:p>
        </p:txBody>
      </p:sp>
      <p:sp>
        <p:nvSpPr>
          <p:cNvPr id="55303" name="Rectangle 17"/>
          <p:cNvSpPr>
            <a:spLocks noGrp="1" noChangeArrowheads="1"/>
          </p:cNvSpPr>
          <p:nvPr>
            <p:ph type="title"/>
          </p:nvPr>
        </p:nvSpPr>
        <p:spPr bwMode="auto">
          <a:xfrm>
            <a:off x="323850" y="188913"/>
            <a:ext cx="61198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t-EE" smtClean="0"/>
              <a:t>Click to edit Master title style</a:t>
            </a:r>
          </a:p>
        </p:txBody>
      </p:sp>
      <p:sp>
        <p:nvSpPr>
          <p:cNvPr id="8" name="TextBox 5"/>
          <p:cNvSpPr txBox="1">
            <a:spLocks noChangeArrowheads="1"/>
          </p:cNvSpPr>
          <p:nvPr/>
        </p:nvSpPr>
        <p:spPr bwMode="auto">
          <a:xfrm>
            <a:off x="7929563" y="1000125"/>
            <a:ext cx="950912" cy="276225"/>
          </a:xfrm>
          <a:prstGeom prst="rect">
            <a:avLst/>
          </a:prstGeom>
          <a:noFill/>
          <a:ln w="9525">
            <a:noFill/>
            <a:miter lim="800000"/>
            <a:headEnd/>
            <a:tailEnd/>
          </a:ln>
        </p:spPr>
        <p:txBody>
          <a:bodyPr wrap="none">
            <a:spAutoFit/>
          </a:bodyPr>
          <a:lstStyle/>
          <a:p>
            <a:pPr>
              <a:defRPr/>
            </a:pPr>
            <a:r>
              <a:rPr lang="et-EE" sz="1200" b="1" dirty="0">
                <a:latin typeface="Arial" pitchFamily="34" charset="0"/>
                <a:cs typeface="Arial" pitchFamily="34" charset="0"/>
              </a:rPr>
              <a:t>09.05.2012</a:t>
            </a:r>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 id="2147483700" r:id="rId12"/>
    <p:sldLayoutId id="2147483699" r:id="rId13"/>
    <p:sldLayoutId id="2147483698" r:id="rId14"/>
    <p:sldLayoutId id="2147483697" r:id="rId15"/>
  </p:sldLayoutIdLst>
  <p:timing>
    <p:tnLst>
      <p:par>
        <p:cTn id="1" dur="indefinite" restart="never" nodeType="tmRoot"/>
      </p:par>
    </p:tnLst>
  </p:timing>
  <p:hf sldNum="0" hdr="0" ftr="0"/>
  <p:txStyles>
    <p:titleStyle>
      <a:lvl1pPr algn="l" rtl="0" eaLnBrk="0" fontAlgn="base" hangingPunct="0">
        <a:spcBef>
          <a:spcPct val="0"/>
        </a:spcBef>
        <a:spcAft>
          <a:spcPct val="0"/>
        </a:spcAft>
        <a:defRPr sz="2400" b="1">
          <a:solidFill>
            <a:srgbClr val="010163"/>
          </a:solidFill>
          <a:latin typeface="+mj-lt"/>
          <a:ea typeface="+mj-ea"/>
          <a:cs typeface="+mj-cs"/>
        </a:defRPr>
      </a:lvl1pPr>
      <a:lvl2pPr algn="l" rtl="0" eaLnBrk="0" fontAlgn="base" hangingPunct="0">
        <a:spcBef>
          <a:spcPct val="0"/>
        </a:spcBef>
        <a:spcAft>
          <a:spcPct val="0"/>
        </a:spcAft>
        <a:defRPr sz="2400" b="1">
          <a:solidFill>
            <a:srgbClr val="010163"/>
          </a:solidFill>
          <a:latin typeface="Arial" charset="0"/>
          <a:cs typeface="Arial" charset="0"/>
        </a:defRPr>
      </a:lvl2pPr>
      <a:lvl3pPr algn="l" rtl="0" eaLnBrk="0" fontAlgn="base" hangingPunct="0">
        <a:spcBef>
          <a:spcPct val="0"/>
        </a:spcBef>
        <a:spcAft>
          <a:spcPct val="0"/>
        </a:spcAft>
        <a:defRPr sz="2400" b="1">
          <a:solidFill>
            <a:srgbClr val="010163"/>
          </a:solidFill>
          <a:latin typeface="Arial" charset="0"/>
          <a:cs typeface="Arial" charset="0"/>
        </a:defRPr>
      </a:lvl3pPr>
      <a:lvl4pPr algn="l" rtl="0" eaLnBrk="0" fontAlgn="base" hangingPunct="0">
        <a:spcBef>
          <a:spcPct val="0"/>
        </a:spcBef>
        <a:spcAft>
          <a:spcPct val="0"/>
        </a:spcAft>
        <a:defRPr sz="2400" b="1">
          <a:solidFill>
            <a:srgbClr val="010163"/>
          </a:solidFill>
          <a:latin typeface="Arial" charset="0"/>
          <a:cs typeface="Arial" charset="0"/>
        </a:defRPr>
      </a:lvl4pPr>
      <a:lvl5pPr algn="l" rtl="0" eaLnBrk="0" fontAlgn="base" hangingPunct="0">
        <a:spcBef>
          <a:spcPct val="0"/>
        </a:spcBef>
        <a:spcAft>
          <a:spcPct val="0"/>
        </a:spcAft>
        <a:defRPr sz="2400" b="1">
          <a:solidFill>
            <a:srgbClr val="010163"/>
          </a:solidFill>
          <a:latin typeface="Arial" charset="0"/>
          <a:cs typeface="Arial" charset="0"/>
        </a:defRPr>
      </a:lvl5pPr>
      <a:lvl6pPr marL="457200" algn="l" rtl="0" fontAlgn="base">
        <a:spcBef>
          <a:spcPct val="0"/>
        </a:spcBef>
        <a:spcAft>
          <a:spcPct val="0"/>
        </a:spcAft>
        <a:defRPr sz="2400" b="1">
          <a:solidFill>
            <a:srgbClr val="010163"/>
          </a:solidFill>
          <a:latin typeface="Arial" charset="0"/>
          <a:cs typeface="Arial" charset="0"/>
        </a:defRPr>
      </a:lvl6pPr>
      <a:lvl7pPr marL="914400" algn="l" rtl="0" fontAlgn="base">
        <a:spcBef>
          <a:spcPct val="0"/>
        </a:spcBef>
        <a:spcAft>
          <a:spcPct val="0"/>
        </a:spcAft>
        <a:defRPr sz="2400" b="1">
          <a:solidFill>
            <a:srgbClr val="010163"/>
          </a:solidFill>
          <a:latin typeface="Arial" charset="0"/>
          <a:cs typeface="Arial" charset="0"/>
        </a:defRPr>
      </a:lvl7pPr>
      <a:lvl8pPr marL="1371600" algn="l" rtl="0" fontAlgn="base">
        <a:spcBef>
          <a:spcPct val="0"/>
        </a:spcBef>
        <a:spcAft>
          <a:spcPct val="0"/>
        </a:spcAft>
        <a:defRPr sz="2400" b="1">
          <a:solidFill>
            <a:srgbClr val="010163"/>
          </a:solidFill>
          <a:latin typeface="Arial" charset="0"/>
          <a:cs typeface="Arial" charset="0"/>
        </a:defRPr>
      </a:lvl8pPr>
      <a:lvl9pPr marL="1828800" algn="l" rtl="0" fontAlgn="base">
        <a:spcBef>
          <a:spcPct val="0"/>
        </a:spcBef>
        <a:spcAft>
          <a:spcPct val="0"/>
        </a:spcAft>
        <a:defRPr sz="2400" b="1">
          <a:solidFill>
            <a:srgbClr val="010163"/>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010163"/>
          </a:solidFill>
          <a:latin typeface="+mn-lt"/>
          <a:ea typeface="+mn-ea"/>
          <a:cs typeface="+mn-cs"/>
        </a:defRPr>
      </a:lvl1pPr>
      <a:lvl2pPr marL="742950" indent="-285750" algn="l" rtl="0" eaLnBrk="0" fontAlgn="base" hangingPunct="0">
        <a:spcBef>
          <a:spcPct val="20000"/>
        </a:spcBef>
        <a:spcAft>
          <a:spcPct val="0"/>
        </a:spcAft>
        <a:buChar char="–"/>
        <a:defRPr sz="2000">
          <a:solidFill>
            <a:srgbClr val="010163"/>
          </a:solidFill>
          <a:latin typeface="+mn-lt"/>
          <a:cs typeface="+mn-cs"/>
        </a:defRPr>
      </a:lvl2pPr>
      <a:lvl3pPr marL="1143000" indent="-228600" algn="l" rtl="0" eaLnBrk="0" fontAlgn="base" hangingPunct="0">
        <a:spcBef>
          <a:spcPct val="20000"/>
        </a:spcBef>
        <a:spcAft>
          <a:spcPct val="0"/>
        </a:spcAft>
        <a:buChar char="•"/>
        <a:defRPr sz="2400">
          <a:solidFill>
            <a:srgbClr val="010163"/>
          </a:solidFill>
          <a:latin typeface="+mn-lt"/>
          <a:cs typeface="+mn-cs"/>
        </a:defRPr>
      </a:lvl3pPr>
      <a:lvl4pPr marL="1600200" indent="-228600" algn="l" rtl="0" eaLnBrk="0" fontAlgn="base" hangingPunct="0">
        <a:spcBef>
          <a:spcPct val="20000"/>
        </a:spcBef>
        <a:spcAft>
          <a:spcPct val="0"/>
        </a:spcAft>
        <a:buChar char="–"/>
        <a:defRPr sz="1600">
          <a:solidFill>
            <a:srgbClr val="010163"/>
          </a:solidFill>
          <a:latin typeface="+mn-lt"/>
          <a:cs typeface="+mn-cs"/>
        </a:defRPr>
      </a:lvl4pPr>
      <a:lvl5pPr marL="2057400" indent="-228600" algn="l" rtl="0" eaLnBrk="0" fontAlgn="base" hangingPunct="0">
        <a:spcBef>
          <a:spcPct val="20000"/>
        </a:spcBef>
        <a:spcAft>
          <a:spcPct val="0"/>
        </a:spcAft>
        <a:buChar char="»"/>
        <a:defRPr sz="1400">
          <a:solidFill>
            <a:srgbClr val="010163"/>
          </a:solidFill>
          <a:latin typeface="+mn-lt"/>
          <a:cs typeface="+mn-cs"/>
        </a:defRPr>
      </a:lvl5pPr>
      <a:lvl6pPr marL="2514600" indent="-228600" algn="l" rtl="0" fontAlgn="base">
        <a:spcBef>
          <a:spcPct val="20000"/>
        </a:spcBef>
        <a:spcAft>
          <a:spcPct val="0"/>
        </a:spcAft>
        <a:buChar char="»"/>
        <a:defRPr sz="1400">
          <a:solidFill>
            <a:srgbClr val="010163"/>
          </a:solidFill>
          <a:latin typeface="+mn-lt"/>
          <a:cs typeface="+mn-cs"/>
        </a:defRPr>
      </a:lvl6pPr>
      <a:lvl7pPr marL="2971800" indent="-228600" algn="l" rtl="0" fontAlgn="base">
        <a:spcBef>
          <a:spcPct val="20000"/>
        </a:spcBef>
        <a:spcAft>
          <a:spcPct val="0"/>
        </a:spcAft>
        <a:buChar char="»"/>
        <a:defRPr sz="1400">
          <a:solidFill>
            <a:srgbClr val="010163"/>
          </a:solidFill>
          <a:latin typeface="+mn-lt"/>
          <a:cs typeface="+mn-cs"/>
        </a:defRPr>
      </a:lvl7pPr>
      <a:lvl8pPr marL="3429000" indent="-228600" algn="l" rtl="0" fontAlgn="base">
        <a:spcBef>
          <a:spcPct val="20000"/>
        </a:spcBef>
        <a:spcAft>
          <a:spcPct val="0"/>
        </a:spcAft>
        <a:buChar char="»"/>
        <a:defRPr sz="1400">
          <a:solidFill>
            <a:srgbClr val="010163"/>
          </a:solidFill>
          <a:latin typeface="+mn-lt"/>
          <a:cs typeface="+mn-cs"/>
        </a:defRPr>
      </a:lvl8pPr>
      <a:lvl9pPr marL="3886200" indent="-228600" algn="l" rtl="0" fontAlgn="base">
        <a:spcBef>
          <a:spcPct val="20000"/>
        </a:spcBef>
        <a:spcAft>
          <a:spcPct val="0"/>
        </a:spcAft>
        <a:buChar char="»"/>
        <a:defRPr sz="1400">
          <a:solidFill>
            <a:srgbClr val="010163"/>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t-EE" smtClean="0"/>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D60441E-2417-4124-A8A4-A75626B563A0}" type="datetimeFigureOut">
              <a:rPr lang="et-EE"/>
              <a:pPr>
                <a:defRPr/>
              </a:pPr>
              <a:t>9.05.2012</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51D02AF-CDD6-433B-BBA4-B3CEF31EE3B1}"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722"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9698" name="Picture 8" descr="EVP_seminar_ppt"/>
          <p:cNvPicPr>
            <a:picLocks noChangeAspect="1" noChangeArrowheads="1"/>
          </p:cNvPicPr>
          <p:nvPr userDrawn="1"/>
        </p:nvPicPr>
        <p:blipFill>
          <a:blip r:embed="rId9"/>
          <a:srcRect/>
          <a:stretch>
            <a:fillRect/>
          </a:stretch>
        </p:blipFill>
        <p:spPr bwMode="auto">
          <a:xfrm>
            <a:off x="-3175" y="-15875"/>
            <a:ext cx="9147175" cy="6873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9" r:id="rId1"/>
    <p:sldLayoutId id="2147483728" r:id="rId2"/>
    <p:sldLayoutId id="2147483727" r:id="rId3"/>
    <p:sldLayoutId id="2147483726" r:id="rId4"/>
    <p:sldLayoutId id="2147483725" r:id="rId5"/>
    <p:sldLayoutId id="2147483724" r:id="rId6"/>
    <p:sldLayoutId id="2147483723" r:id="rId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oleObject" Target="../embeddings/oleObject2.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5.xml"/><Relationship Id="rId1" Type="http://schemas.openxmlformats.org/officeDocument/2006/relationships/vmlDrawing" Target="../drawings/vmlDrawing2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tralbaltic.eu/programm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Esileht_Uuring1_ppt"/>
          <p:cNvPicPr>
            <a:picLocks noChangeAspect="1" noChangeArrowheads="1"/>
          </p:cNvPicPr>
          <p:nvPr/>
        </p:nvPicPr>
        <p:blipFill>
          <a:blip r:embed="rId2"/>
          <a:srcRect/>
          <a:stretch>
            <a:fillRect/>
          </a:stretch>
        </p:blipFill>
        <p:spPr bwMode="auto">
          <a:xfrm>
            <a:off x="0" y="-12700"/>
            <a:ext cx="9139238" cy="6880225"/>
          </a:xfrm>
          <a:prstGeom prst="rect">
            <a:avLst/>
          </a:prstGeom>
          <a:noFill/>
          <a:ln w="9525">
            <a:noFill/>
            <a:miter lim="800000"/>
            <a:headEnd/>
            <a:tailEnd/>
          </a:ln>
        </p:spPr>
      </p:pic>
      <p:sp>
        <p:nvSpPr>
          <p:cNvPr id="39938" name="Text Box 5"/>
          <p:cNvSpPr txBox="1">
            <a:spLocks noChangeArrowheads="1"/>
          </p:cNvSpPr>
          <p:nvPr/>
        </p:nvSpPr>
        <p:spPr bwMode="auto">
          <a:xfrm>
            <a:off x="2555875" y="4508500"/>
            <a:ext cx="5832475" cy="585788"/>
          </a:xfrm>
          <a:prstGeom prst="rect">
            <a:avLst/>
          </a:prstGeom>
          <a:noFill/>
          <a:ln w="9525">
            <a:noFill/>
            <a:miter lim="800000"/>
            <a:headEnd/>
            <a:tailEnd/>
          </a:ln>
        </p:spPr>
        <p:txBody>
          <a:bodyPr>
            <a:spAutoFit/>
          </a:bodyPr>
          <a:lstStyle/>
          <a:p>
            <a:r>
              <a:rPr lang="et-EE" sz="1600" b="1">
                <a:latin typeface="Cambria" pitchFamily="18" charset="0"/>
              </a:rPr>
              <a:t>Tellija: </a:t>
            </a:r>
            <a:r>
              <a:rPr lang="et-EE" sz="1600">
                <a:latin typeface="Cambria" pitchFamily="18" charset="0"/>
              </a:rPr>
              <a:t>Tallinna Ettevõtlusamet</a:t>
            </a:r>
          </a:p>
          <a:p>
            <a:r>
              <a:rPr lang="et-EE" sz="1600" b="1">
                <a:latin typeface="Cambria" pitchFamily="18" charset="0"/>
              </a:rPr>
              <a:t>Teostaja: </a:t>
            </a:r>
            <a:r>
              <a:rPr lang="et-EE" sz="1600">
                <a:latin typeface="Cambria" pitchFamily="18" charset="0"/>
              </a:rPr>
              <a:t>HeiVäl Consulting ja projekti ekspertgrupp</a:t>
            </a:r>
          </a:p>
        </p:txBody>
      </p:sp>
      <p:sp>
        <p:nvSpPr>
          <p:cNvPr id="2054" name="Text Box 6"/>
          <p:cNvSpPr txBox="1">
            <a:spLocks noChangeArrowheads="1"/>
          </p:cNvSpPr>
          <p:nvPr/>
        </p:nvSpPr>
        <p:spPr bwMode="auto">
          <a:xfrm>
            <a:off x="2555875" y="2574925"/>
            <a:ext cx="5832475" cy="1570038"/>
          </a:xfrm>
          <a:prstGeom prst="rect">
            <a:avLst/>
          </a:prstGeom>
          <a:noFill/>
          <a:ln w="9525">
            <a:noFill/>
            <a:miter lim="800000"/>
            <a:headEnd/>
            <a:tailEnd/>
          </a:ln>
          <a:effectLst/>
        </p:spPr>
        <p:txBody>
          <a:bodyPr>
            <a:spAutoFit/>
          </a:bodyPr>
          <a:lstStyle/>
          <a:p>
            <a:pPr>
              <a:defRPr/>
            </a:pPr>
            <a:r>
              <a:rPr lang="et-EE" sz="2000" b="1" kern="0" dirty="0">
                <a:solidFill>
                  <a:srgbClr val="C00000"/>
                </a:solidFill>
              </a:rPr>
              <a:t>Mehhatroonika valdkonna inimressursi võtmekompetentse ning nende arendamisvõimalusi sisaldav analüüs</a:t>
            </a:r>
          </a:p>
          <a:p>
            <a:pPr>
              <a:defRPr/>
            </a:pPr>
            <a:endParaRPr lang="et-EE" b="1" dirty="0">
              <a:solidFill>
                <a:srgbClr val="CC0000"/>
              </a:solidFill>
              <a:latin typeface="Cambria" pitchFamily="18" charset="0"/>
            </a:endParaRPr>
          </a:p>
          <a:p>
            <a:pPr>
              <a:defRPr/>
            </a:pPr>
            <a:r>
              <a:rPr lang="et-EE" b="1" dirty="0">
                <a:solidFill>
                  <a:srgbClr val="CC0000"/>
                </a:solidFill>
                <a:latin typeface="Cambria" pitchFamily="18" charset="0"/>
              </a:rPr>
              <a:t>INNOREG </a:t>
            </a:r>
            <a:r>
              <a:rPr lang="et-EE" b="1" dirty="0">
                <a:solidFill>
                  <a:srgbClr val="CC0000"/>
                </a:solidFill>
                <a:latin typeface="Cambria" pitchFamily="18" charset="0"/>
              </a:rPr>
              <a:t>projekt</a:t>
            </a:r>
          </a:p>
        </p:txBody>
      </p:sp>
      <p:sp>
        <p:nvSpPr>
          <p:cNvPr id="39940" name="Text Box 6"/>
          <p:cNvSpPr txBox="1">
            <a:spLocks noChangeArrowheads="1"/>
          </p:cNvSpPr>
          <p:nvPr/>
        </p:nvSpPr>
        <p:spPr bwMode="auto">
          <a:xfrm>
            <a:off x="3203575" y="5589588"/>
            <a:ext cx="5761038" cy="522287"/>
          </a:xfrm>
          <a:prstGeom prst="rect">
            <a:avLst/>
          </a:prstGeom>
          <a:noFill/>
          <a:ln w="3175">
            <a:noFill/>
            <a:miter lim="800000"/>
            <a:headEnd/>
            <a:tailEnd/>
          </a:ln>
        </p:spPr>
        <p:txBody>
          <a:bodyPr>
            <a:spAutoFit/>
          </a:bodyPr>
          <a:lstStyle/>
          <a:p>
            <a:pPr algn="r" eaLnBrk="0" hangingPunct="0">
              <a:spcBef>
                <a:spcPts val="600"/>
              </a:spcBef>
            </a:pPr>
            <a:r>
              <a:rPr lang="et-EE" sz="1400">
                <a:latin typeface="Times New Roman" pitchFamily="18" charset="0"/>
                <a:cs typeface="Times New Roman" pitchFamily="18" charset="0"/>
              </a:rPr>
              <a:t>HeiVäl Consulting</a:t>
            </a:r>
            <a:br>
              <a:rPr lang="et-EE" sz="1400">
                <a:latin typeface="Times New Roman" pitchFamily="18" charset="0"/>
                <a:cs typeface="Times New Roman" pitchFamily="18" charset="0"/>
              </a:rPr>
            </a:br>
            <a:r>
              <a:rPr lang="et-EE" sz="1400">
                <a:latin typeface="Times New Roman" pitchFamily="18" charset="0"/>
                <a:cs typeface="Times New Roman" pitchFamily="18" charset="0"/>
              </a:rPr>
              <a:t>Kollane 8/10-7, 10147 Tallinn    info@heival.ee      www.heival.ee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650288" cy="5111750"/>
          </a:xfrm>
        </p:spPr>
        <p:txBody>
          <a:bodyPr/>
          <a:lstStyle/>
          <a:p>
            <a:pPr marL="0">
              <a:spcBef>
                <a:spcPts val="0"/>
              </a:spcBef>
              <a:buFontTx/>
              <a:buNone/>
              <a:defRPr/>
            </a:pPr>
            <a:r>
              <a:rPr lang="et-EE" b="1" dirty="0" smtClean="0">
                <a:solidFill>
                  <a:srgbClr val="FF6600"/>
                </a:solidFill>
              </a:rPr>
              <a:t>Uuringuraporti ülesehitus põhineb küsitluse aluseks olnud kahe ankeedi struktuuril </a:t>
            </a:r>
            <a:r>
              <a:rPr lang="et-EE" dirty="0" smtClean="0"/>
              <a:t>ja tulemused on jagatud valdkondadesse järgmiselt:</a:t>
            </a:r>
          </a:p>
          <a:p>
            <a:pPr marL="457200">
              <a:spcBef>
                <a:spcPts val="600"/>
              </a:spcBef>
              <a:defRPr/>
            </a:pPr>
            <a:r>
              <a:rPr lang="et-EE" dirty="0" smtClean="0"/>
              <a:t>Valimi iseloomustus</a:t>
            </a:r>
          </a:p>
          <a:p>
            <a:pPr marL="457200">
              <a:spcBef>
                <a:spcPts val="24"/>
              </a:spcBef>
              <a:defRPr/>
            </a:pPr>
            <a:r>
              <a:rPr lang="et-EE" dirty="0" smtClean="0"/>
              <a:t>Ettevõtete vajadused mehhatroonika valdkonna kompetentside osas täna</a:t>
            </a:r>
          </a:p>
          <a:p>
            <a:pPr marL="457200">
              <a:spcBef>
                <a:spcPts val="24"/>
              </a:spcBef>
              <a:defRPr/>
            </a:pPr>
            <a:r>
              <a:rPr lang="et-EE" dirty="0" smtClean="0"/>
              <a:t>Ettevõtete vajadused mehhatroonika valdkonna kompetentside osas  3 kuni 5 aasta pärast </a:t>
            </a:r>
          </a:p>
          <a:p>
            <a:pPr marL="457200">
              <a:spcBef>
                <a:spcPts val="24"/>
              </a:spcBef>
              <a:defRPr/>
            </a:pPr>
            <a:r>
              <a:rPr lang="et-EE" dirty="0" smtClean="0"/>
              <a:t>Haridusasutuste poolt  õpetatavad mehhatroonika valdkonna kompetentsid täna</a:t>
            </a:r>
          </a:p>
          <a:p>
            <a:pPr marL="457200">
              <a:spcBef>
                <a:spcPts val="24"/>
              </a:spcBef>
              <a:defRPr/>
            </a:pPr>
            <a:r>
              <a:rPr lang="et-EE" dirty="0" smtClean="0"/>
              <a:t>Haridusasutuste poolt  õpetatavad mehhatroonika valdkonna kompetentsid 3 kuni 5 aasta pärast</a:t>
            </a:r>
          </a:p>
          <a:p>
            <a:pPr marL="457200">
              <a:spcBef>
                <a:spcPts val="25"/>
              </a:spcBef>
              <a:defRPr/>
            </a:pPr>
            <a:endParaRPr lang="et-EE" dirty="0" smtClean="0"/>
          </a:p>
          <a:p>
            <a:pPr marL="0">
              <a:spcBef>
                <a:spcPts val="0"/>
              </a:spcBef>
              <a:defRPr/>
            </a:pPr>
            <a:endParaRPr lang="en-US" dirty="0"/>
          </a:p>
        </p:txBody>
      </p:sp>
      <p:sp>
        <p:nvSpPr>
          <p:cNvPr id="51202" name="Title 2"/>
          <p:cNvSpPr>
            <a:spLocks noGrp="1"/>
          </p:cNvSpPr>
          <p:nvPr>
            <p:ph type="title"/>
          </p:nvPr>
        </p:nvSpPr>
        <p:spPr/>
        <p:txBody>
          <a:bodyPr/>
          <a:lstStyle/>
          <a:p>
            <a:r>
              <a:rPr lang="et-EE" smtClean="0"/>
              <a:t>UURINGU TUTVUSTUS</a:t>
            </a:r>
            <a:br>
              <a:rPr lang="et-EE" smtClean="0"/>
            </a:br>
            <a:r>
              <a:rPr lang="et-EE" smtClean="0"/>
              <a:t>Raporti ülesehitus</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1"/>
          <p:cNvSpPr>
            <a:spLocks noGrp="1"/>
          </p:cNvSpPr>
          <p:nvPr>
            <p:ph idx="1"/>
          </p:nvPr>
        </p:nvSpPr>
        <p:spPr>
          <a:xfrm>
            <a:off x="314325" y="1643063"/>
            <a:ext cx="8578850" cy="4483100"/>
          </a:xfrm>
        </p:spPr>
        <p:txBody>
          <a:bodyPr/>
          <a:lstStyle/>
          <a:p>
            <a:pPr marL="0" indent="0" algn="just">
              <a:buFontTx/>
              <a:buNone/>
            </a:pPr>
            <a:r>
              <a:rPr lang="et-EE" sz="2200" smtClean="0"/>
              <a:t>Uuring mehhatroonika valdkonna inimressursi võtmekompetentside kohta Põhja-Eesti ja Lõuna-Soome piirkonnas on koostatud Tallinna Ettevõtlusameti tellimusel konsultatsiooniettevõtte HeiVäl Consultingu poolt. Uuringu teostamise aluseks on tellija poolt püstitatud lähteülesanne ja kohtumistel antud info ning teostaja poolt koostöös ekspertgrupiga väljatöötatud küsitlusankeedid. Ettevõtteid küsitlesid HeiVäl Consultingu ja Koneteknologiakeskus Turku OY töötajad. </a:t>
            </a:r>
          </a:p>
          <a:p>
            <a:pPr marL="0" indent="0" algn="just">
              <a:buFontTx/>
              <a:buNone/>
            </a:pPr>
            <a:endParaRPr lang="et-EE" sz="2200" smtClean="0"/>
          </a:p>
          <a:p>
            <a:pPr marL="0" indent="0" algn="just">
              <a:spcBef>
                <a:spcPct val="0"/>
              </a:spcBef>
              <a:buFontTx/>
              <a:buNone/>
            </a:pPr>
            <a:r>
              <a:rPr lang="et-EE" sz="2200" smtClean="0"/>
              <a:t>Uuringu teostas HeiVäl Consultingu konsultantide töörühm koosseisus:</a:t>
            </a:r>
          </a:p>
          <a:p>
            <a:pPr marL="0" indent="0" algn="just">
              <a:spcBef>
                <a:spcPct val="0"/>
              </a:spcBef>
              <a:buFontTx/>
              <a:buNone/>
            </a:pPr>
            <a:r>
              <a:rPr lang="et-EE" sz="2200" smtClean="0"/>
              <a:t>Kaido Väljaots – klastrite valdkonna konsultant;</a:t>
            </a:r>
          </a:p>
          <a:p>
            <a:pPr marL="0" indent="0" algn="just">
              <a:spcBef>
                <a:spcPct val="0"/>
              </a:spcBef>
              <a:buFontTx/>
              <a:buNone/>
            </a:pPr>
            <a:r>
              <a:rPr lang="et-EE" sz="2200" smtClean="0"/>
              <a:t>Tõnu Hein – tehnoloogia konsultant;</a:t>
            </a:r>
          </a:p>
          <a:p>
            <a:pPr marL="0" indent="0" algn="just">
              <a:spcBef>
                <a:spcPct val="0"/>
              </a:spcBef>
              <a:buFontTx/>
              <a:buNone/>
            </a:pPr>
            <a:r>
              <a:rPr lang="et-EE" sz="2200" smtClean="0"/>
              <a:t>Ülly Aun – uuringu projektijuht.</a:t>
            </a:r>
          </a:p>
          <a:p>
            <a:pPr marL="0" indent="0">
              <a:buFontTx/>
              <a:buNone/>
            </a:pPr>
            <a:endParaRPr lang="et-EE" sz="2200" smtClean="0"/>
          </a:p>
        </p:txBody>
      </p:sp>
      <p:sp>
        <p:nvSpPr>
          <p:cNvPr id="52226" name="Title 2"/>
          <p:cNvSpPr>
            <a:spLocks noGrp="1"/>
          </p:cNvSpPr>
          <p:nvPr>
            <p:ph type="title"/>
          </p:nvPr>
        </p:nvSpPr>
        <p:spPr/>
        <p:txBody>
          <a:bodyPr/>
          <a:lstStyle/>
          <a:p>
            <a:r>
              <a:rPr lang="et-EE" smtClean="0"/>
              <a:t>UURINGU TUTVUSTUS</a:t>
            </a:r>
            <a:br>
              <a:rPr lang="et-EE" smtClean="0"/>
            </a:br>
            <a:r>
              <a:rPr lang="et-EE" smtClean="0"/>
              <a:t>Tellija ja teostaja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a:xfrm>
            <a:off x="314325" y="1773238"/>
            <a:ext cx="8578850" cy="4352925"/>
          </a:xfrm>
        </p:spPr>
        <p:txBody>
          <a:bodyPr/>
          <a:lstStyle/>
          <a:p>
            <a:pPr marL="0" algn="just">
              <a:buFontTx/>
              <a:buNone/>
            </a:pPr>
            <a:r>
              <a:rPr lang="et-EE" smtClean="0"/>
              <a:t>Käesoleva uuringu läbiviimine oli ajendatud tarvidusest selgitada välja Põhja-Eesti ja Lõuna-Soome mehhatroonika valdkonna ettevõtete vajadused tootmistöötajate kompetentsuse tõstmise osas. </a:t>
            </a:r>
          </a:p>
          <a:p>
            <a:pPr marL="0" algn="just">
              <a:buFontTx/>
              <a:buNone/>
            </a:pPr>
            <a:r>
              <a:rPr lang="et-EE" sz="900" b="1" smtClean="0">
                <a:solidFill>
                  <a:srgbClr val="FF6600"/>
                </a:solidFill>
              </a:rPr>
              <a:t> </a:t>
            </a:r>
          </a:p>
          <a:p>
            <a:pPr marL="0" algn="just">
              <a:buFontTx/>
              <a:buNone/>
            </a:pPr>
            <a:r>
              <a:rPr lang="et-EE" b="1" smtClean="0">
                <a:solidFill>
                  <a:srgbClr val="FF6600"/>
                </a:solidFill>
              </a:rPr>
              <a:t>Mehhatroonika on mehaanika-, elektroonika- ja infotehnoloogiliste süsteemide (samasuunalist) koos-toimet käsitlev tehnikaala </a:t>
            </a:r>
            <a:r>
              <a:rPr lang="et-EE" smtClean="0"/>
              <a:t>(vt. joonis 2 lk. 13). </a:t>
            </a:r>
          </a:p>
          <a:p>
            <a:pPr marL="0" algn="just">
              <a:buFontTx/>
              <a:buNone/>
            </a:pPr>
            <a:endParaRPr lang="et-EE" smtClean="0"/>
          </a:p>
          <a:p>
            <a:pPr marL="0" algn="just">
              <a:buFontTx/>
              <a:buNone/>
            </a:pPr>
            <a:endParaRPr lang="et-EE" smtClean="0"/>
          </a:p>
        </p:txBody>
      </p:sp>
      <p:sp>
        <p:nvSpPr>
          <p:cNvPr id="53250" name="Title 2"/>
          <p:cNvSpPr>
            <a:spLocks noGrp="1"/>
          </p:cNvSpPr>
          <p:nvPr>
            <p:ph type="title"/>
          </p:nvPr>
        </p:nvSpPr>
        <p:spPr/>
        <p:txBody>
          <a:bodyPr/>
          <a:lstStyle/>
          <a:p>
            <a:r>
              <a:rPr lang="en-US" smtClean="0"/>
              <a:t>UURINGU TULEMUSTE TUTVUSTUS</a:t>
            </a:r>
            <a:br>
              <a:rPr lang="en-US" smtClean="0"/>
            </a:br>
            <a:r>
              <a:rPr lang="et-EE" smtClean="0"/>
              <a:t>Sissejuhatus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1" name="Picture 43" descr="http://deepthought.ttu.ee/mechatronics/pildid/mehhatroonika.jpg"/>
          <p:cNvPicPr>
            <a:picLocks noChangeAspect="1" noChangeArrowheads="1"/>
          </p:cNvPicPr>
          <p:nvPr/>
        </p:nvPicPr>
        <p:blipFill>
          <a:blip r:embed="rId4"/>
          <a:srcRect l="-812" t="-131" r="2" b="-131"/>
          <a:stretch>
            <a:fillRect/>
          </a:stretch>
        </p:blipFill>
        <p:spPr bwMode="auto">
          <a:xfrm>
            <a:off x="3708400" y="1844675"/>
            <a:ext cx="4427538" cy="4367213"/>
          </a:xfrm>
          <a:prstGeom prst="rect">
            <a:avLst/>
          </a:prstGeom>
          <a:noFill/>
          <a:ln w="9525">
            <a:noFill/>
            <a:miter lim="800000"/>
            <a:headEnd/>
            <a:tailEnd/>
          </a:ln>
        </p:spPr>
      </p:pic>
      <p:graphicFrame>
        <p:nvGraphicFramePr>
          <p:cNvPr id="1180" name="Object 156"/>
          <p:cNvGraphicFramePr>
            <a:graphicFrameLocks noChangeAspect="1"/>
          </p:cNvGraphicFramePr>
          <p:nvPr/>
        </p:nvGraphicFramePr>
        <p:xfrm>
          <a:off x="0" y="0"/>
          <a:ext cx="914400" cy="198438"/>
        </p:xfrm>
        <a:graphic>
          <a:graphicData uri="http://schemas.openxmlformats.org/presentationml/2006/ole">
            <p:oleObj spid="_x0000_s1180" name="Equation" r:id="rId5" imgW="435285" imgH="677109" progId="">
              <p:embed/>
            </p:oleObj>
          </a:graphicData>
        </a:graphic>
      </p:graphicFrame>
      <p:sp>
        <p:nvSpPr>
          <p:cNvPr id="1182" name="Rectangle 12"/>
          <p:cNvSpPr>
            <a:spLocks noGrp="1" noChangeArrowheads="1"/>
          </p:cNvSpPr>
          <p:nvPr>
            <p:ph type="body" idx="1"/>
          </p:nvPr>
        </p:nvSpPr>
        <p:spPr>
          <a:xfrm>
            <a:off x="6516688" y="5949950"/>
            <a:ext cx="2627312" cy="574675"/>
          </a:xfrm>
        </p:spPr>
        <p:txBody>
          <a:bodyPr/>
          <a:lstStyle/>
          <a:p>
            <a:pPr algn="r" eaLnBrk="1" hangingPunct="1">
              <a:lnSpc>
                <a:spcPct val="90000"/>
              </a:lnSpc>
              <a:buFontTx/>
              <a:buNone/>
            </a:pPr>
            <a:r>
              <a:rPr lang="et-EE" sz="1000" smtClean="0"/>
              <a:t>Allikas: TTÜ, HeiVäl Consulting`u täiendustega</a:t>
            </a:r>
          </a:p>
        </p:txBody>
      </p:sp>
      <p:sp>
        <p:nvSpPr>
          <p:cNvPr id="2052" name="Rectangle 13"/>
          <p:cNvSpPr>
            <a:spLocks noGrp="1" noChangeArrowheads="1"/>
          </p:cNvSpPr>
          <p:nvPr>
            <p:ph type="title"/>
          </p:nvPr>
        </p:nvSpPr>
        <p:spPr>
          <a:xfrm>
            <a:off x="323850" y="260350"/>
            <a:ext cx="8351838" cy="865188"/>
          </a:xfrm>
        </p:spPr>
        <p:txBody>
          <a:bodyPr/>
          <a:lstStyle/>
          <a:p>
            <a:pPr eaLnBrk="1" hangingPunct="1">
              <a:defRPr/>
            </a:pPr>
            <a:r>
              <a:rPr lang="et-EE" dirty="0" smtClean="0">
                <a:solidFill>
                  <a:schemeClr val="accent2">
                    <a:lumMod val="75000"/>
                  </a:schemeClr>
                </a:solidFill>
                <a:ea typeface="Calibri" pitchFamily="34" charset="0"/>
              </a:rPr>
              <a:t>UURINGU TULEMUSTE TUTVUSTUS </a:t>
            </a:r>
            <a:br>
              <a:rPr lang="et-EE" dirty="0" smtClean="0">
                <a:solidFill>
                  <a:schemeClr val="accent2">
                    <a:lumMod val="75000"/>
                  </a:schemeClr>
                </a:solidFill>
                <a:ea typeface="Calibri" pitchFamily="34" charset="0"/>
              </a:rPr>
            </a:br>
            <a:r>
              <a:rPr lang="et-EE" dirty="0" smtClean="0">
                <a:solidFill>
                  <a:schemeClr val="accent2">
                    <a:lumMod val="75000"/>
                  </a:schemeClr>
                </a:solidFill>
                <a:ea typeface="Calibri" pitchFamily="34" charset="0"/>
              </a:rPr>
              <a:t>Mehhatroonika valdkonna inimressursi pädevusalad</a:t>
            </a:r>
            <a:endParaRPr lang="et-EE" dirty="0" smtClean="0">
              <a:solidFill>
                <a:srgbClr val="FF0000"/>
              </a:solidFill>
            </a:endParaRPr>
          </a:p>
        </p:txBody>
      </p:sp>
      <p:sp>
        <p:nvSpPr>
          <p:cNvPr id="1184" name="Rectangle 24"/>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r>
              <a:rPr lang="en-US"/>
              <a:t/>
            </a:r>
            <a:br>
              <a:rPr lang="en-US"/>
            </a:br>
            <a:endParaRPr lang="en-US"/>
          </a:p>
          <a:p>
            <a:pPr eaLnBrk="0" hangingPunct="0"/>
            <a:endParaRPr lang="en-US"/>
          </a:p>
        </p:txBody>
      </p:sp>
      <p:sp>
        <p:nvSpPr>
          <p:cNvPr id="1185" name="Rectangle 27"/>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t-EE" sz="1100">
              <a:latin typeface="Calibri" pitchFamily="34" charset="0"/>
              <a:ea typeface="Calibri" pitchFamily="34" charset="0"/>
              <a:cs typeface="Times New Roman" pitchFamily="18" charset="0"/>
            </a:endParaRPr>
          </a:p>
          <a:p>
            <a:pPr eaLnBrk="0" hangingPunct="0"/>
            <a:r>
              <a:rPr lang="et-EE" sz="1100">
                <a:latin typeface="Calibri" pitchFamily="34" charset="0"/>
                <a:ea typeface="Calibri" pitchFamily="34" charset="0"/>
                <a:cs typeface="Times New Roman" pitchFamily="18" charset="0"/>
              </a:rPr>
              <a:t>                                                            </a:t>
            </a:r>
            <a:endParaRPr lang="et-EE">
              <a:ea typeface="Calibri" pitchFamily="34" charset="0"/>
              <a:cs typeface="Times New Roman" pitchFamily="18" charset="0"/>
            </a:endParaRPr>
          </a:p>
        </p:txBody>
      </p:sp>
      <p:sp>
        <p:nvSpPr>
          <p:cNvPr id="1186" name="Oval 4"/>
          <p:cNvSpPr>
            <a:spLocks noChangeArrowheads="1"/>
          </p:cNvSpPr>
          <p:nvPr/>
        </p:nvSpPr>
        <p:spPr bwMode="auto">
          <a:xfrm>
            <a:off x="3492500" y="1001713"/>
            <a:ext cx="4392613" cy="4367212"/>
          </a:xfrm>
          <a:prstGeom prst="ellipse">
            <a:avLst/>
          </a:prstGeom>
          <a:noFill/>
          <a:ln w="9525" algn="ctr">
            <a:noFill/>
            <a:round/>
            <a:headEnd/>
            <a:tailEnd/>
          </a:ln>
        </p:spPr>
        <p:txBody>
          <a:bodyPr wrap="none" anchor="ctr"/>
          <a:lstStyle/>
          <a:p>
            <a:endParaRPr lang="et-EE"/>
          </a:p>
        </p:txBody>
      </p:sp>
      <p:sp>
        <p:nvSpPr>
          <p:cNvPr id="1187" name="Oval 5"/>
          <p:cNvSpPr>
            <a:spLocks noChangeArrowheads="1"/>
          </p:cNvSpPr>
          <p:nvPr/>
        </p:nvSpPr>
        <p:spPr bwMode="auto">
          <a:xfrm>
            <a:off x="3492500" y="981075"/>
            <a:ext cx="4359275" cy="4387850"/>
          </a:xfrm>
          <a:prstGeom prst="ellipse">
            <a:avLst/>
          </a:prstGeom>
          <a:noFill/>
          <a:ln w="9525" algn="ctr">
            <a:noFill/>
            <a:round/>
            <a:headEnd/>
            <a:tailEnd/>
          </a:ln>
        </p:spPr>
        <p:txBody>
          <a:bodyPr wrap="none" anchor="ctr"/>
          <a:lstStyle/>
          <a:p>
            <a:endParaRPr lang="et-EE"/>
          </a:p>
        </p:txBody>
      </p:sp>
      <p:sp>
        <p:nvSpPr>
          <p:cNvPr id="7" name="Donut 6"/>
          <p:cNvSpPr/>
          <p:nvPr/>
        </p:nvSpPr>
        <p:spPr bwMode="auto">
          <a:xfrm>
            <a:off x="3708400" y="1773238"/>
            <a:ext cx="4464050" cy="4464050"/>
          </a:xfrm>
          <a:prstGeom prst="donut">
            <a:avLst>
              <a:gd name="adj" fmla="val 1765"/>
            </a:avLst>
          </a:pr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p:spPr>
        <p:txBody>
          <a:bodyPr wrap="none" anchor="ctr"/>
          <a:lstStyle/>
          <a:p>
            <a:pPr>
              <a:defRPr/>
            </a:pPr>
            <a:endParaRPr lang="et-EE"/>
          </a:p>
        </p:txBody>
      </p:sp>
      <p:sp>
        <p:nvSpPr>
          <p:cNvPr id="1189" name="TextBox 9"/>
          <p:cNvSpPr txBox="1">
            <a:spLocks noChangeArrowheads="1"/>
          </p:cNvSpPr>
          <p:nvPr/>
        </p:nvSpPr>
        <p:spPr bwMode="auto">
          <a:xfrm>
            <a:off x="1835150" y="5084763"/>
            <a:ext cx="1836738" cy="708025"/>
          </a:xfrm>
          <a:prstGeom prst="rect">
            <a:avLst/>
          </a:prstGeom>
          <a:noFill/>
          <a:ln w="6350">
            <a:solidFill>
              <a:schemeClr val="tx1"/>
            </a:solidFill>
            <a:miter lim="800000"/>
            <a:headEnd/>
            <a:tailEnd/>
          </a:ln>
        </p:spPr>
        <p:txBody>
          <a:bodyPr>
            <a:spAutoFit/>
          </a:bodyPr>
          <a:lstStyle/>
          <a:p>
            <a:r>
              <a:rPr lang="et-EE" sz="1600">
                <a:solidFill>
                  <a:srgbClr val="002060"/>
                </a:solidFill>
              </a:rPr>
              <a:t> </a:t>
            </a:r>
            <a:r>
              <a:rPr lang="et-EE" sz="1200">
                <a:solidFill>
                  <a:srgbClr val="002060"/>
                </a:solidFill>
              </a:rPr>
              <a:t>PERSONAALSED </a:t>
            </a:r>
          </a:p>
          <a:p>
            <a:r>
              <a:rPr lang="et-EE" sz="1200">
                <a:solidFill>
                  <a:srgbClr val="002060"/>
                </a:solidFill>
              </a:rPr>
              <a:t> JA MEESKONNATÖÖ OSKUSED</a:t>
            </a:r>
          </a:p>
        </p:txBody>
      </p:sp>
      <p:sp>
        <p:nvSpPr>
          <p:cNvPr id="1190" name="TextBox 8"/>
          <p:cNvSpPr txBox="1">
            <a:spLocks noChangeArrowheads="1"/>
          </p:cNvSpPr>
          <p:nvPr/>
        </p:nvSpPr>
        <p:spPr bwMode="auto">
          <a:xfrm>
            <a:off x="395288" y="6165850"/>
            <a:ext cx="8353425" cy="400050"/>
          </a:xfrm>
          <a:prstGeom prst="rect">
            <a:avLst/>
          </a:prstGeom>
          <a:noFill/>
          <a:ln w="9525">
            <a:noFill/>
            <a:miter lim="800000"/>
            <a:headEnd/>
            <a:tailEnd/>
          </a:ln>
        </p:spPr>
        <p:txBody>
          <a:bodyPr>
            <a:spAutoFit/>
          </a:bodyPr>
          <a:lstStyle/>
          <a:p>
            <a:r>
              <a:rPr lang="et-EE" sz="2000">
                <a:solidFill>
                  <a:srgbClr val="010163"/>
                </a:solidFill>
              </a:rPr>
              <a:t>Joonis 2. Mehhatroonika valdkonna inimressursi pädevusalad</a:t>
            </a:r>
            <a:endParaRPr lang="en-US" sz="2000">
              <a:solidFill>
                <a:srgbClr val="010163"/>
              </a:solidFill>
            </a:endParaRPr>
          </a:p>
        </p:txBody>
      </p:sp>
      <p:pic>
        <p:nvPicPr>
          <p:cNvPr id="8" name="Picture 7" descr="http://upload.wikimedia.org/wikipedia/commons/9/92/ANCA_MX7_CNC_Tool_Grinder.jpg"/>
          <p:cNvPicPr/>
          <p:nvPr/>
        </p:nvPicPr>
        <p:blipFill>
          <a:blip r:embed="rId6" cstate="print">
            <a:extLst>
              <a:ext uri="{28A0092B-C50C-407E-A947-70E740481C1C}"/>
            </a:extLst>
          </a:blip>
          <a:srcRect/>
          <a:stretch>
            <a:fillRect/>
          </a:stretch>
        </p:blipFill>
        <p:spPr bwMode="auto">
          <a:xfrm flipH="1">
            <a:off x="179512" y="1268760"/>
            <a:ext cx="3888432" cy="2552865"/>
          </a:xfrm>
          <a:prstGeom prst="rect">
            <a:avLst/>
          </a:prstGeom>
          <a:noFill/>
          <a:ln>
            <a:noFill/>
          </a:ln>
          <a:effectLst>
            <a:softEdge rad="127000"/>
          </a:effectLst>
        </p:spPr>
      </p:pic>
      <p:cxnSp>
        <p:nvCxnSpPr>
          <p:cNvPr id="1192" name="Straight Arrow Connector 14"/>
          <p:cNvCxnSpPr>
            <a:cxnSpLocks noChangeShapeType="1"/>
          </p:cNvCxnSpPr>
          <p:nvPr/>
        </p:nvCxnSpPr>
        <p:spPr bwMode="auto">
          <a:xfrm flipV="1">
            <a:off x="3708400" y="5157788"/>
            <a:ext cx="719138" cy="358775"/>
          </a:xfrm>
          <a:prstGeom prst="straightConnector1">
            <a:avLst/>
          </a:prstGeom>
          <a:noFill/>
          <a:ln w="6350"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773238"/>
            <a:ext cx="8578850" cy="4751387"/>
          </a:xfrm>
        </p:spPr>
        <p:txBody>
          <a:bodyPr/>
          <a:lstStyle/>
          <a:p>
            <a:pPr marL="0" algn="just">
              <a:buFontTx/>
              <a:buNone/>
              <a:defRPr/>
            </a:pPr>
            <a:r>
              <a:rPr lang="et-EE" dirty="0" smtClean="0"/>
              <a:t>Mehhatroonika valdkonna töökohad võib jagada nelja peamisse gruppi (vt. joonis 3 lk. 13):</a:t>
            </a:r>
          </a:p>
          <a:p>
            <a:pPr marL="0" algn="just">
              <a:defRPr/>
            </a:pPr>
            <a:r>
              <a:rPr lang="et-EE" dirty="0" smtClean="0"/>
              <a:t>Numbrilise juhtimisega seadmed</a:t>
            </a:r>
          </a:p>
          <a:p>
            <a:pPr marL="0" algn="just">
              <a:defRPr/>
            </a:pPr>
            <a:r>
              <a:rPr lang="et-EE" dirty="0" smtClean="0"/>
              <a:t>Automatiseeritud juhtimissüsteemid</a:t>
            </a:r>
          </a:p>
          <a:p>
            <a:pPr marL="0" algn="just">
              <a:defRPr/>
            </a:pPr>
            <a:r>
              <a:rPr lang="et-EE" dirty="0" smtClean="0"/>
              <a:t>Kohtautomatiseerimise lahendid</a:t>
            </a:r>
          </a:p>
          <a:p>
            <a:pPr marL="0" algn="just">
              <a:defRPr/>
            </a:pPr>
            <a:r>
              <a:rPr lang="et-EE" dirty="0" smtClean="0"/>
              <a:t>Aparatuuri koostamine</a:t>
            </a:r>
          </a:p>
          <a:p>
            <a:pPr marL="0" indent="0" algn="just">
              <a:buFontTx/>
              <a:buNone/>
              <a:defRPr/>
            </a:pPr>
            <a:r>
              <a:rPr lang="et-EE" sz="900" dirty="0" smtClean="0"/>
              <a:t>  </a:t>
            </a:r>
          </a:p>
          <a:p>
            <a:pPr marL="0" algn="just">
              <a:buFontTx/>
              <a:buNone/>
              <a:defRPr/>
            </a:pPr>
            <a:r>
              <a:rPr lang="et-EE" dirty="0" smtClean="0"/>
              <a:t>Töökohad on jaotatud kolmeks tasemeks: insenerid, keskastmejuhid ja spetsialistid. </a:t>
            </a:r>
          </a:p>
          <a:p>
            <a:pPr marL="0" algn="just">
              <a:buFontTx/>
              <a:buNone/>
              <a:defRPr/>
            </a:pPr>
            <a:r>
              <a:rPr lang="et-EE" sz="900" dirty="0" smtClean="0"/>
              <a:t> </a:t>
            </a:r>
          </a:p>
          <a:p>
            <a:pPr marL="0" algn="just">
              <a:buFontTx/>
              <a:buNone/>
              <a:defRPr/>
            </a:pPr>
            <a:r>
              <a:rPr lang="et-EE" dirty="0" smtClean="0"/>
              <a:t>Kõige rohkem tegelevad  mehaanika-, elektroonika ja infotehnoloogiliste süsteemide integreerimisega insenerid, vähem keskastmejuhid ja spetsialistid.</a:t>
            </a:r>
            <a:endParaRPr lang="en-US" dirty="0"/>
          </a:p>
        </p:txBody>
      </p:sp>
      <p:sp>
        <p:nvSpPr>
          <p:cNvPr id="57346" name="Title 2"/>
          <p:cNvSpPr>
            <a:spLocks noGrp="1"/>
          </p:cNvSpPr>
          <p:nvPr>
            <p:ph type="title"/>
          </p:nvPr>
        </p:nvSpPr>
        <p:spPr>
          <a:xfrm>
            <a:off x="323850" y="188913"/>
            <a:ext cx="8640763" cy="1008062"/>
          </a:xfrm>
        </p:spPr>
        <p:txBody>
          <a:bodyPr/>
          <a:lstStyle/>
          <a:p>
            <a:r>
              <a:rPr lang="et-EE" smtClean="0"/>
              <a:t>UURINGU TULEMUSTE TUTVUSTUS </a:t>
            </a:r>
            <a:br>
              <a:rPr lang="et-EE" smtClean="0"/>
            </a:br>
            <a:r>
              <a:rPr lang="et-EE" smtClean="0"/>
              <a:t>Mehhatroonika valdkonna töökohad</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15008" y="4293096"/>
            <a:ext cx="8821488" cy="1944216"/>
          </a:xfrm>
          <a:prstGeom prst="rect">
            <a:avLst/>
          </a:prstGeom>
          <a:solidFill>
            <a:srgbClr val="9D9DC7"/>
          </a:solidFill>
          <a:ln w="9525" cap="flat" cmpd="sng" algn="ctr">
            <a:solidFill>
              <a:schemeClr val="bg1"/>
            </a:solidFill>
            <a:prstDash val="solid"/>
            <a:round/>
            <a:headEnd type="none" w="med" len="med"/>
            <a:tailEnd type="none" w="med" len="med"/>
          </a:ln>
          <a:effectLst/>
        </p:spPr>
        <p:txBody>
          <a:bodyPr vert="vert270" wrap="none"/>
          <a:lstStyle/>
          <a:p>
            <a:pPr algn="ctr">
              <a:defRPr/>
            </a:pPr>
            <a:r>
              <a:rPr lang="et-EE" sz="1100" dirty="0">
                <a:solidFill>
                  <a:srgbClr val="010163"/>
                </a:solidFill>
              </a:rPr>
              <a:t>s</a:t>
            </a:r>
            <a:r>
              <a:rPr lang="et-EE" sz="1100" dirty="0">
                <a:solidFill>
                  <a:srgbClr val="010163"/>
                </a:solidFill>
              </a:rPr>
              <a:t>petsialistid</a:t>
            </a:r>
          </a:p>
        </p:txBody>
      </p:sp>
      <p:sp>
        <p:nvSpPr>
          <p:cNvPr id="5" name="Rectangle 4"/>
          <p:cNvSpPr/>
          <p:nvPr/>
        </p:nvSpPr>
        <p:spPr bwMode="auto">
          <a:xfrm>
            <a:off x="215008" y="3501008"/>
            <a:ext cx="8821488" cy="771305"/>
          </a:xfrm>
          <a:prstGeom prst="rect">
            <a:avLst/>
          </a:prstGeom>
          <a:solidFill>
            <a:srgbClr val="B0B0D0"/>
          </a:solidFill>
          <a:ln w="9525" cap="flat" cmpd="sng" algn="ctr">
            <a:solidFill>
              <a:schemeClr val="bg1"/>
            </a:solidFill>
            <a:prstDash val="solid"/>
            <a:round/>
            <a:headEnd type="none" w="med" len="med"/>
            <a:tailEnd type="none" w="med" len="med"/>
          </a:ln>
          <a:effectLst/>
        </p:spPr>
        <p:txBody>
          <a:bodyPr vert="vert270" wrap="none"/>
          <a:lstStyle/>
          <a:p>
            <a:pPr algn="ctr">
              <a:defRPr/>
            </a:pPr>
            <a:r>
              <a:rPr lang="et-EE" sz="1100" dirty="0">
                <a:solidFill>
                  <a:srgbClr val="010163"/>
                </a:solidFill>
              </a:rPr>
              <a:t>k</a:t>
            </a:r>
            <a:r>
              <a:rPr lang="et-EE" sz="1100" dirty="0">
                <a:solidFill>
                  <a:srgbClr val="010163"/>
                </a:solidFill>
              </a:rPr>
              <a:t>eskastme- </a:t>
            </a:r>
            <a:br>
              <a:rPr lang="et-EE" sz="1100" dirty="0">
                <a:solidFill>
                  <a:srgbClr val="010163"/>
                </a:solidFill>
              </a:rPr>
            </a:br>
            <a:r>
              <a:rPr lang="et-EE" sz="1100" dirty="0">
                <a:solidFill>
                  <a:srgbClr val="010163"/>
                </a:solidFill>
              </a:rPr>
              <a:t>juhid</a:t>
            </a:r>
          </a:p>
        </p:txBody>
      </p:sp>
      <p:sp>
        <p:nvSpPr>
          <p:cNvPr id="2" name="Rectangle 1"/>
          <p:cNvSpPr/>
          <p:nvPr/>
        </p:nvSpPr>
        <p:spPr bwMode="auto">
          <a:xfrm>
            <a:off x="215008" y="2708920"/>
            <a:ext cx="8821488" cy="771305"/>
          </a:xfrm>
          <a:prstGeom prst="rect">
            <a:avLst/>
          </a:prstGeom>
          <a:solidFill>
            <a:srgbClr val="C8C8DE"/>
          </a:solidFill>
          <a:ln w="9525" cap="flat" cmpd="sng" algn="ctr">
            <a:solidFill>
              <a:schemeClr val="bg1"/>
            </a:solidFill>
            <a:prstDash val="solid"/>
            <a:round/>
            <a:headEnd type="none" w="med" len="med"/>
            <a:tailEnd type="none" w="med" len="med"/>
          </a:ln>
          <a:effectLst/>
        </p:spPr>
        <p:txBody>
          <a:bodyPr vert="vert270" wrap="none"/>
          <a:lstStyle/>
          <a:p>
            <a:pPr algn="ctr">
              <a:defRPr/>
            </a:pPr>
            <a:r>
              <a:rPr lang="et-EE" sz="1100" dirty="0">
                <a:solidFill>
                  <a:srgbClr val="010163"/>
                </a:solidFill>
              </a:rPr>
              <a:t>Insenerid</a:t>
            </a:r>
          </a:p>
        </p:txBody>
      </p:sp>
      <p:graphicFrame>
        <p:nvGraphicFramePr>
          <p:cNvPr id="4" name="Content Placeholder 3"/>
          <p:cNvGraphicFramePr>
            <a:graphicFrameLocks noGrp="1"/>
          </p:cNvGraphicFramePr>
          <p:nvPr>
            <p:ph idx="1"/>
          </p:nvPr>
        </p:nvGraphicFramePr>
        <p:xfrm>
          <a:off x="493412" y="980728"/>
          <a:ext cx="8403734" cy="5239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3" name="Title 2"/>
          <p:cNvSpPr>
            <a:spLocks noGrp="1"/>
          </p:cNvSpPr>
          <p:nvPr>
            <p:ph type="title"/>
          </p:nvPr>
        </p:nvSpPr>
        <p:spPr>
          <a:xfrm>
            <a:off x="323850" y="188913"/>
            <a:ext cx="8712200" cy="1025525"/>
          </a:xfrm>
        </p:spPr>
        <p:txBody>
          <a:bodyPr/>
          <a:lstStyle/>
          <a:p>
            <a:r>
              <a:rPr lang="et-EE" smtClean="0"/>
              <a:t>UURINGU TULEMUSTE TUTVUSTUS </a:t>
            </a:r>
            <a:br>
              <a:rPr lang="et-EE" smtClean="0"/>
            </a:br>
            <a:r>
              <a:rPr lang="et-EE" smtClean="0"/>
              <a:t>Mehhatroonika valdkonna töökohad grupeeritult</a:t>
            </a:r>
          </a:p>
        </p:txBody>
      </p:sp>
      <p:grpSp>
        <p:nvGrpSpPr>
          <p:cNvPr id="10" name="Group 9"/>
          <p:cNvGrpSpPr/>
          <p:nvPr/>
        </p:nvGrpSpPr>
        <p:grpSpPr>
          <a:xfrm>
            <a:off x="4983525" y="3719521"/>
            <a:ext cx="3981972" cy="253072"/>
            <a:chOff x="2401877" y="2124238"/>
            <a:chExt cx="1296637" cy="259891"/>
          </a:xfrm>
          <a:solidFill>
            <a:schemeClr val="bg1"/>
          </a:solidFill>
          <a:scene3d>
            <a:camera prst="orthographicFront">
              <a:rot lat="0" lon="0" rev="0"/>
            </a:camera>
            <a:lightRig rig="balanced" dir="t">
              <a:rot lat="0" lon="0" rev="8700000"/>
            </a:lightRig>
          </a:scene3d>
        </p:grpSpPr>
        <p:sp>
          <p:nvSpPr>
            <p:cNvPr id="11" name="Rectangle 10"/>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12" name="Rectangle 11"/>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t-EE" sz="1200" dirty="0">
                  <a:solidFill>
                    <a:srgbClr val="010163"/>
                  </a:solidFill>
                </a:rPr>
                <a:t>Tootmisjuht</a:t>
              </a:r>
            </a:p>
          </p:txBody>
        </p:sp>
      </p:grpSp>
      <p:grpSp>
        <p:nvGrpSpPr>
          <p:cNvPr id="31" name="Group 30"/>
          <p:cNvGrpSpPr/>
          <p:nvPr/>
        </p:nvGrpSpPr>
        <p:grpSpPr>
          <a:xfrm>
            <a:off x="644863" y="2845074"/>
            <a:ext cx="8270322" cy="253072"/>
            <a:chOff x="2401877" y="2124238"/>
            <a:chExt cx="1296637" cy="259891"/>
          </a:xfrm>
          <a:solidFill>
            <a:schemeClr val="bg1"/>
          </a:solidFill>
          <a:scene3d>
            <a:camera prst="orthographicFront">
              <a:rot lat="0" lon="0" rev="0"/>
            </a:camera>
            <a:lightRig rig="balanced" dir="t">
              <a:rot lat="0" lon="0" rev="8700000"/>
            </a:lightRig>
          </a:scene3d>
        </p:grpSpPr>
        <p:sp>
          <p:nvSpPr>
            <p:cNvPr id="32" name="Rectangle 31"/>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33" name="Rectangle 32"/>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t-EE" sz="1200" dirty="0">
                  <a:solidFill>
                    <a:srgbClr val="010163"/>
                  </a:solidFill>
                </a:rPr>
                <a:t>A</a:t>
              </a:r>
              <a:r>
                <a:rPr lang="et-EE" sz="1200" dirty="0">
                  <a:solidFill>
                    <a:srgbClr val="010163"/>
                  </a:solidFill>
                </a:rPr>
                <a:t>renduste  juht / </a:t>
              </a:r>
              <a:r>
                <a:rPr lang="et-EE" sz="1200" dirty="0">
                  <a:solidFill>
                    <a:srgbClr val="010163"/>
                  </a:solidFill>
                </a:rPr>
                <a:t>T</a:t>
              </a:r>
              <a:r>
                <a:rPr lang="et-EE" sz="1200" dirty="0">
                  <a:solidFill>
                    <a:srgbClr val="010163"/>
                  </a:solidFill>
                </a:rPr>
                <a:t>ehnika juht </a:t>
              </a:r>
            </a:p>
          </p:txBody>
        </p:sp>
      </p:grpSp>
      <p:grpSp>
        <p:nvGrpSpPr>
          <p:cNvPr id="34" name="Group 33"/>
          <p:cNvGrpSpPr/>
          <p:nvPr/>
        </p:nvGrpSpPr>
        <p:grpSpPr>
          <a:xfrm>
            <a:off x="642916" y="3196009"/>
            <a:ext cx="8270322" cy="253072"/>
            <a:chOff x="2401877" y="2124238"/>
            <a:chExt cx="1296637" cy="259891"/>
          </a:xfrm>
          <a:solidFill>
            <a:schemeClr val="bg1"/>
          </a:solidFill>
          <a:scene3d>
            <a:camera prst="orthographicFront">
              <a:rot lat="0" lon="0" rev="0"/>
            </a:camera>
            <a:lightRig rig="balanced" dir="t">
              <a:rot lat="0" lon="0" rev="8700000"/>
            </a:lightRig>
          </a:scene3d>
        </p:grpSpPr>
        <p:sp>
          <p:nvSpPr>
            <p:cNvPr id="35" name="Rectangle 34"/>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36" name="Rectangle 35"/>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t-EE" sz="1200" dirty="0">
                  <a:solidFill>
                    <a:srgbClr val="010163"/>
                  </a:solidFill>
                </a:rPr>
                <a:t>Mehaanika / Elektri /  Elektroonika / Automaatika / Tehnoloogia / Tootearenduse /  Tarkvara insener</a:t>
              </a:r>
            </a:p>
          </p:txBody>
        </p:sp>
      </p:grpSp>
      <p:grpSp>
        <p:nvGrpSpPr>
          <p:cNvPr id="37" name="Group 36"/>
          <p:cNvGrpSpPr/>
          <p:nvPr/>
        </p:nvGrpSpPr>
        <p:grpSpPr>
          <a:xfrm>
            <a:off x="2751277" y="3725443"/>
            <a:ext cx="1728560" cy="247304"/>
            <a:chOff x="2401877" y="2124238"/>
            <a:chExt cx="1296637" cy="259891"/>
          </a:xfrm>
          <a:solidFill>
            <a:schemeClr val="bg1"/>
          </a:solidFill>
          <a:scene3d>
            <a:camera prst="orthographicFront">
              <a:rot lat="0" lon="0" rev="0"/>
            </a:camera>
            <a:lightRig rig="balanced" dir="t">
              <a:rot lat="0" lon="0" rev="8700000"/>
            </a:lightRig>
          </a:scene3d>
        </p:grpSpPr>
        <p:sp>
          <p:nvSpPr>
            <p:cNvPr id="38" name="Rectangle 37"/>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39" name="Rectangle 38"/>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t-EE" sz="1200" dirty="0">
                  <a:solidFill>
                    <a:srgbClr val="010163"/>
                  </a:solidFill>
                </a:rPr>
                <a:t>Tootmisjuht</a:t>
              </a:r>
            </a:p>
          </p:txBody>
        </p:sp>
      </p:grpSp>
      <p:grpSp>
        <p:nvGrpSpPr>
          <p:cNvPr id="40" name="Group 39"/>
          <p:cNvGrpSpPr/>
          <p:nvPr/>
        </p:nvGrpSpPr>
        <p:grpSpPr>
          <a:xfrm>
            <a:off x="638629" y="3719520"/>
            <a:ext cx="1728560" cy="247304"/>
            <a:chOff x="2401877" y="2124238"/>
            <a:chExt cx="1296637" cy="259891"/>
          </a:xfrm>
          <a:solidFill>
            <a:schemeClr val="bg1"/>
          </a:solidFill>
          <a:scene3d>
            <a:camera prst="orthographicFront">
              <a:rot lat="0" lon="0" rev="0"/>
            </a:camera>
            <a:lightRig rig="balanced" dir="t">
              <a:rot lat="0" lon="0" rev="8700000"/>
            </a:lightRig>
          </a:scene3d>
        </p:grpSpPr>
        <p:sp>
          <p:nvSpPr>
            <p:cNvPr id="41" name="Rectangle 40"/>
            <p:cNvSpPr/>
            <p:nvPr/>
          </p:nvSpPr>
          <p:spPr>
            <a:xfrm>
              <a:off x="2401877" y="2124238"/>
              <a:ext cx="1296637" cy="259891"/>
            </a:xfrm>
            <a:prstGeom prst="rect">
              <a:avLst/>
            </a:prstGeom>
            <a:grpFill/>
            <a:ln>
              <a:noFill/>
            </a:ln>
            <a:effectLst>
              <a:outerShdw blurRad="44450" dist="27940" dir="5400000" algn="ctr">
                <a:srgbClr val="000000">
                  <a:alpha val="32000"/>
                </a:srgbClr>
              </a:outerShdw>
            </a:effectLst>
            <a:sp3d>
              <a:bevelT w="190500" h="38100"/>
              <a:bevelB w="190500"/>
            </a:sp3d>
          </p:spPr>
          <p:style>
            <a:lnRef idx="2">
              <a:scrgbClr r="0" g="0" b="0"/>
            </a:lnRef>
            <a:fillRef idx="1">
              <a:scrgbClr r="0" g="0" b="0"/>
            </a:fillRef>
            <a:effectRef idx="0">
              <a:scrgbClr r="0" g="0" b="0"/>
            </a:effectRef>
            <a:fontRef idx="minor">
              <a:schemeClr val="lt1"/>
            </a:fontRef>
          </p:style>
        </p:sp>
        <p:sp>
          <p:nvSpPr>
            <p:cNvPr id="42" name="Rectangle 41"/>
            <p:cNvSpPr/>
            <p:nvPr/>
          </p:nvSpPr>
          <p:spPr>
            <a:xfrm>
              <a:off x="2401877" y="2124238"/>
              <a:ext cx="1296637" cy="259891"/>
            </a:xfrm>
            <a:prstGeom prst="rect">
              <a:avLst/>
            </a:prstGeom>
            <a:grpFill/>
            <a:ln>
              <a:noFill/>
            </a:ln>
            <a:sp3d>
              <a:bevelT w="190500" h="38100"/>
              <a:bevelB w="190500"/>
            </a:sp3d>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400050">
                <a:lnSpc>
                  <a:spcPct val="90000"/>
                </a:lnSpc>
                <a:spcAft>
                  <a:spcPct val="35000"/>
                </a:spcAft>
                <a:defRPr/>
              </a:pPr>
              <a:r>
                <a:rPr lang="et-EE" sz="1200" dirty="0">
                  <a:solidFill>
                    <a:srgbClr val="010163"/>
                  </a:solidFill>
                </a:rPr>
                <a:t>Tootmisjuht</a:t>
              </a:r>
            </a:p>
          </p:txBody>
        </p:sp>
      </p:grpSp>
      <p:sp>
        <p:nvSpPr>
          <p:cNvPr id="58379" name="TextBox 22"/>
          <p:cNvSpPr txBox="1">
            <a:spLocks noChangeArrowheads="1"/>
          </p:cNvSpPr>
          <p:nvPr/>
        </p:nvSpPr>
        <p:spPr bwMode="auto">
          <a:xfrm>
            <a:off x="250825" y="6237288"/>
            <a:ext cx="8748713" cy="400050"/>
          </a:xfrm>
          <a:prstGeom prst="rect">
            <a:avLst/>
          </a:prstGeom>
          <a:noFill/>
          <a:ln w="9525">
            <a:noFill/>
            <a:miter lim="800000"/>
            <a:headEnd/>
            <a:tailEnd/>
          </a:ln>
        </p:spPr>
        <p:txBody>
          <a:bodyPr>
            <a:spAutoFit/>
          </a:bodyPr>
          <a:lstStyle/>
          <a:p>
            <a:r>
              <a:rPr lang="et-EE" sz="2000">
                <a:solidFill>
                  <a:srgbClr val="010163"/>
                </a:solidFill>
              </a:rPr>
              <a:t>Joonis 3. Mehhatroonika valdkonna töökohad grupeeritult</a:t>
            </a:r>
            <a:endParaRPr lang="en-US" sz="2000">
              <a:solidFill>
                <a:srgbClr val="01016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850" cy="5040313"/>
          </a:xfrm>
        </p:spPr>
        <p:txBody>
          <a:bodyPr/>
          <a:lstStyle/>
          <a:p>
            <a:pPr marL="0" indent="0" algn="just">
              <a:spcBef>
                <a:spcPts val="0"/>
              </a:spcBef>
              <a:buFontTx/>
              <a:buNone/>
              <a:defRPr/>
            </a:pPr>
            <a:r>
              <a:rPr lang="et-EE" b="1" dirty="0" smtClean="0">
                <a:solidFill>
                  <a:srgbClr val="FA740A"/>
                </a:solidFill>
              </a:rPr>
              <a:t>Valimi koostamisel lähtuti ettevõtete </a:t>
            </a:r>
            <a:r>
              <a:rPr lang="et-EE" b="1" dirty="0">
                <a:solidFill>
                  <a:srgbClr val="FA740A"/>
                </a:solidFill>
              </a:rPr>
              <a:t>osas </a:t>
            </a:r>
            <a:r>
              <a:rPr lang="et-EE" b="1" dirty="0" smtClean="0">
                <a:solidFill>
                  <a:srgbClr val="FA740A"/>
                </a:solidFill>
              </a:rPr>
              <a:t>piirkondlikust paiknemisest ja mehhatroonika valdkonna kompetentside kasutamisest</a:t>
            </a:r>
            <a:r>
              <a:rPr lang="et-EE" dirty="0" smtClean="0"/>
              <a:t>, seejuures arvestati, et esindatud oleks nii väiksemad (aastakäibega 2-19 M€) kui ka suuremad (aastakäibega üle 20 M€) ettevõtted 2010. aasta andmete põhjal. (vt. joonis 4 lk. 16) </a:t>
            </a:r>
          </a:p>
          <a:p>
            <a:pPr marL="360000">
              <a:spcBef>
                <a:spcPts val="24"/>
              </a:spcBef>
              <a:buFontTx/>
              <a:buNone/>
              <a:defRPr/>
            </a:pPr>
            <a:r>
              <a:rPr lang="et-EE" sz="900" dirty="0" smtClean="0"/>
              <a:t> </a:t>
            </a:r>
          </a:p>
          <a:p>
            <a:pPr marL="0" algn="just">
              <a:spcBef>
                <a:spcPts val="24"/>
              </a:spcBef>
              <a:buFontTx/>
              <a:buNone/>
              <a:defRPr/>
            </a:pPr>
            <a:r>
              <a:rPr lang="et-EE" dirty="0"/>
              <a:t>Haridusasutustest otsustati kaasata käesolevasse piloot-projekti kaks Põhja-Eesti kõrgemat õppeasutust</a:t>
            </a:r>
            <a:r>
              <a:rPr lang="et-EE" dirty="0" smtClean="0"/>
              <a:t>.</a:t>
            </a:r>
          </a:p>
          <a:p>
            <a:pPr marL="0" algn="just">
              <a:spcBef>
                <a:spcPts val="24"/>
              </a:spcBef>
              <a:buFontTx/>
              <a:buNone/>
              <a:defRPr/>
            </a:pPr>
            <a:r>
              <a:rPr lang="et-EE" sz="900" dirty="0" smtClean="0"/>
              <a:t> </a:t>
            </a:r>
            <a:endParaRPr lang="et-EE" sz="900" dirty="0"/>
          </a:p>
          <a:p>
            <a:pPr marL="0" algn="just">
              <a:spcBef>
                <a:spcPts val="24"/>
              </a:spcBef>
              <a:buFontTx/>
              <a:buNone/>
              <a:defRPr/>
            </a:pPr>
            <a:r>
              <a:rPr lang="et-EE" dirty="0" smtClean="0"/>
              <a:t>Valimisse kaasatud Põhja-Eesti ja Lõuna-Soome mehhatroonika valdkonna ettevõtteid nimetatakse uuringus edaspidi lühendatult Eesti ja Soome ettevõteteks. </a:t>
            </a:r>
          </a:p>
          <a:p>
            <a:pPr marL="0" algn="just">
              <a:spcBef>
                <a:spcPts val="24"/>
              </a:spcBef>
              <a:buFontTx/>
              <a:buNone/>
              <a:defRPr/>
            </a:pPr>
            <a:r>
              <a:rPr lang="et-EE" sz="900" dirty="0" smtClean="0"/>
              <a:t> </a:t>
            </a:r>
          </a:p>
          <a:p>
            <a:pPr marL="0" algn="just">
              <a:spcBef>
                <a:spcPts val="24"/>
              </a:spcBef>
              <a:buFontTx/>
              <a:buNone/>
              <a:defRPr/>
            </a:pPr>
            <a:r>
              <a:rPr lang="et-EE" dirty="0" smtClean="0"/>
              <a:t>Uuringu tulemused on esitatud joonistel ja järjestatud suuruse järgi.</a:t>
            </a:r>
          </a:p>
          <a:p>
            <a:pPr marL="360000">
              <a:spcBef>
                <a:spcPts val="24"/>
              </a:spcBef>
              <a:buFontTx/>
              <a:buNone/>
              <a:defRPr/>
            </a:pPr>
            <a:endParaRPr lang="et-EE" dirty="0" smtClean="0"/>
          </a:p>
          <a:p>
            <a:pPr marL="360000">
              <a:spcBef>
                <a:spcPts val="24"/>
              </a:spcBef>
              <a:buFontTx/>
              <a:buNone/>
              <a:defRPr/>
            </a:pPr>
            <a:endParaRPr lang="et-EE" dirty="0" smtClean="0"/>
          </a:p>
        </p:txBody>
      </p:sp>
      <p:sp>
        <p:nvSpPr>
          <p:cNvPr id="60418" name="Title 2"/>
          <p:cNvSpPr>
            <a:spLocks noGrp="1"/>
          </p:cNvSpPr>
          <p:nvPr>
            <p:ph type="title"/>
          </p:nvPr>
        </p:nvSpPr>
        <p:spPr/>
        <p:txBody>
          <a:bodyPr/>
          <a:lstStyle/>
          <a:p>
            <a:r>
              <a:rPr lang="et-EE" smtClean="0"/>
              <a:t>UURINGU TULEMUSTE TUTVUSTUS</a:t>
            </a:r>
            <a:br>
              <a:rPr lang="et-EE" smtClean="0"/>
            </a:br>
            <a:r>
              <a:rPr lang="et-EE" smtClean="0"/>
              <a:t>Valimi iseloomustus</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Content Placeholder 3"/>
          <p:cNvGraphicFramePr>
            <a:graphicFrameLocks noGrp="1"/>
          </p:cNvGraphicFramePr>
          <p:nvPr>
            <p:ph idx="1"/>
          </p:nvPr>
        </p:nvGraphicFramePr>
        <p:xfrm>
          <a:off x="1377950" y="2306638"/>
          <a:ext cx="7373938" cy="2324100"/>
        </p:xfrm>
        <a:graphic>
          <a:graphicData uri="http://schemas.openxmlformats.org/presentationml/2006/ole">
            <p:oleObj spid="_x0000_s61441" r:id="rId3" imgW="7376799" imgH="2328874" progId="Excel.Chart.8">
              <p:embed/>
            </p:oleObj>
          </a:graphicData>
        </a:graphic>
      </p:graphicFrame>
      <p:sp>
        <p:nvSpPr>
          <p:cNvPr id="61442" name="Title 2"/>
          <p:cNvSpPr>
            <a:spLocks noGrp="1"/>
          </p:cNvSpPr>
          <p:nvPr>
            <p:ph type="title"/>
          </p:nvPr>
        </p:nvSpPr>
        <p:spPr/>
        <p:txBody>
          <a:bodyPr/>
          <a:lstStyle/>
          <a:p>
            <a:r>
              <a:rPr lang="fi-FI" smtClean="0"/>
              <a:t>UURINGU TULEMUSTE TUTVUSTUS</a:t>
            </a:r>
            <a:br>
              <a:rPr lang="fi-FI" smtClean="0"/>
            </a:br>
            <a:r>
              <a:rPr lang="fi-FI" smtClean="0"/>
              <a:t>Valimi iseloomustus</a:t>
            </a:r>
            <a:endParaRPr lang="en-US" smtClean="0"/>
          </a:p>
        </p:txBody>
      </p:sp>
      <p:sp>
        <p:nvSpPr>
          <p:cNvPr id="61443" name="TextBox 4"/>
          <p:cNvSpPr txBox="1">
            <a:spLocks noChangeArrowheads="1"/>
          </p:cNvSpPr>
          <p:nvPr/>
        </p:nvSpPr>
        <p:spPr bwMode="auto">
          <a:xfrm>
            <a:off x="801688" y="1739900"/>
            <a:ext cx="1698625" cy="554038"/>
          </a:xfrm>
          <a:prstGeom prst="rect">
            <a:avLst/>
          </a:prstGeom>
          <a:noFill/>
          <a:ln w="9525">
            <a:noFill/>
            <a:miter lim="800000"/>
            <a:headEnd/>
            <a:tailEnd/>
          </a:ln>
        </p:spPr>
        <p:txBody>
          <a:bodyPr>
            <a:spAutoFit/>
          </a:bodyPr>
          <a:lstStyle/>
          <a:p>
            <a:pPr algn="r"/>
            <a:r>
              <a:rPr lang="et-EE">
                <a:solidFill>
                  <a:srgbClr val="010163"/>
                </a:solidFill>
              </a:rPr>
              <a:t>töötajate arv</a:t>
            </a:r>
          </a:p>
          <a:p>
            <a:pPr algn="r"/>
            <a:r>
              <a:rPr lang="et-EE" sz="1200">
                <a:solidFill>
                  <a:srgbClr val="010163"/>
                </a:solidFill>
              </a:rPr>
              <a:t>(logaritmiline skaala) </a:t>
            </a:r>
            <a:endParaRPr lang="en-US" sz="1200">
              <a:solidFill>
                <a:srgbClr val="010163"/>
              </a:solidFill>
            </a:endParaRPr>
          </a:p>
        </p:txBody>
      </p:sp>
      <p:sp>
        <p:nvSpPr>
          <p:cNvPr id="61444" name="TextBox 5"/>
          <p:cNvSpPr txBox="1">
            <a:spLocks noChangeArrowheads="1"/>
          </p:cNvSpPr>
          <p:nvPr/>
        </p:nvSpPr>
        <p:spPr bwMode="auto">
          <a:xfrm>
            <a:off x="5410200" y="4213225"/>
            <a:ext cx="1368425" cy="368300"/>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1445" name="TextBox 6"/>
          <p:cNvSpPr txBox="1">
            <a:spLocks noChangeArrowheads="1"/>
          </p:cNvSpPr>
          <p:nvPr/>
        </p:nvSpPr>
        <p:spPr bwMode="auto">
          <a:xfrm>
            <a:off x="395288" y="4522788"/>
            <a:ext cx="8748712" cy="400050"/>
          </a:xfrm>
          <a:prstGeom prst="rect">
            <a:avLst/>
          </a:prstGeom>
          <a:noFill/>
          <a:ln w="9525">
            <a:noFill/>
            <a:miter lim="800000"/>
            <a:headEnd/>
            <a:tailEnd/>
          </a:ln>
        </p:spPr>
        <p:txBody>
          <a:bodyPr>
            <a:spAutoFit/>
          </a:bodyPr>
          <a:lstStyle/>
          <a:p>
            <a:r>
              <a:rPr lang="et-EE" sz="2000">
                <a:solidFill>
                  <a:srgbClr val="010163"/>
                </a:solidFill>
              </a:rPr>
              <a:t>Joonis 4. Eesti ja Soome ettevõtete töötajate arv</a:t>
            </a:r>
            <a:endParaRPr lang="en-US" sz="2000">
              <a:solidFill>
                <a:srgbClr val="010163"/>
              </a:solidFill>
            </a:endParaRPr>
          </a:p>
        </p:txBody>
      </p:sp>
      <p:sp>
        <p:nvSpPr>
          <p:cNvPr id="61446" name="TextBox 7"/>
          <p:cNvSpPr txBox="1">
            <a:spLocks noChangeArrowheads="1"/>
          </p:cNvSpPr>
          <p:nvPr/>
        </p:nvSpPr>
        <p:spPr bwMode="auto">
          <a:xfrm>
            <a:off x="368300" y="1212850"/>
            <a:ext cx="6580188" cy="461963"/>
          </a:xfrm>
          <a:prstGeom prst="rect">
            <a:avLst/>
          </a:prstGeom>
          <a:noFill/>
          <a:ln w="9525">
            <a:noFill/>
            <a:miter lim="800000"/>
            <a:headEnd/>
            <a:tailEnd/>
          </a:ln>
        </p:spPr>
        <p:txBody>
          <a:bodyPr>
            <a:spAutoFit/>
          </a:bodyPr>
          <a:lstStyle/>
          <a:p>
            <a:r>
              <a:rPr lang="et-EE" sz="2400">
                <a:solidFill>
                  <a:srgbClr val="010163"/>
                </a:solidFill>
              </a:rPr>
              <a:t>Ettevõtete töötajate arv</a:t>
            </a:r>
          </a:p>
        </p:txBody>
      </p:sp>
      <p:sp>
        <p:nvSpPr>
          <p:cNvPr id="61447" name="Rectangle 8"/>
          <p:cNvSpPr>
            <a:spLocks noChangeArrowheads="1"/>
          </p:cNvSpPr>
          <p:nvPr/>
        </p:nvSpPr>
        <p:spPr bwMode="auto">
          <a:xfrm>
            <a:off x="468313" y="1773238"/>
            <a:ext cx="8424862" cy="2779712"/>
          </a:xfrm>
          <a:prstGeom prst="rect">
            <a:avLst/>
          </a:prstGeom>
          <a:noFill/>
          <a:ln w="9525" algn="ctr">
            <a:solidFill>
              <a:srgbClr val="010163"/>
            </a:solidFill>
            <a:round/>
            <a:headEnd/>
            <a:tailEnd/>
          </a:ln>
        </p:spPr>
        <p:txBody>
          <a:bodyPr wrap="none" anchor="ctr"/>
          <a:lstStyle/>
          <a:p>
            <a:endParaRPr lang="et-EE"/>
          </a:p>
        </p:txBody>
      </p:sp>
      <p:sp>
        <p:nvSpPr>
          <p:cNvPr id="61448" name="TextBox 9"/>
          <p:cNvSpPr txBox="1">
            <a:spLocks noChangeArrowheads="1"/>
          </p:cNvSpPr>
          <p:nvPr/>
        </p:nvSpPr>
        <p:spPr bwMode="auto">
          <a:xfrm>
            <a:off x="395288" y="5084763"/>
            <a:ext cx="8534400" cy="1200150"/>
          </a:xfrm>
          <a:prstGeom prst="rect">
            <a:avLst/>
          </a:prstGeom>
          <a:noFill/>
          <a:ln w="9525">
            <a:noFill/>
            <a:miter lim="800000"/>
            <a:headEnd/>
            <a:tailEnd/>
          </a:ln>
        </p:spPr>
        <p:txBody>
          <a:bodyPr>
            <a:spAutoFit/>
          </a:bodyPr>
          <a:lstStyle/>
          <a:p>
            <a:pPr algn="just"/>
            <a:r>
              <a:rPr lang="et-EE" sz="2400">
                <a:solidFill>
                  <a:srgbClr val="010163"/>
                </a:solidFill>
              </a:rPr>
              <a:t>Enam kui 100 töötajaga ettevõtteid oli valimis neli, vahemikku 25-99 töötajat jäi viis</a:t>
            </a:r>
            <a:r>
              <a:rPr lang="et-EE" sz="2400">
                <a:solidFill>
                  <a:srgbClr val="FF0000"/>
                </a:solidFill>
              </a:rPr>
              <a:t> </a:t>
            </a:r>
            <a:r>
              <a:rPr lang="et-EE" sz="2400">
                <a:solidFill>
                  <a:srgbClr val="010163"/>
                </a:solidFill>
              </a:rPr>
              <a:t>ja vähem kui 25 töötajat oli ühes firmas. (Joonisel on kasutatud logaritmilist skaalat.)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Content Placeholder 3"/>
          <p:cNvGraphicFramePr>
            <a:graphicFrameLocks noGrp="1"/>
          </p:cNvGraphicFramePr>
          <p:nvPr>
            <p:ph idx="1"/>
          </p:nvPr>
        </p:nvGraphicFramePr>
        <p:xfrm>
          <a:off x="1306513" y="2306638"/>
          <a:ext cx="7531100" cy="2290762"/>
        </p:xfrm>
        <a:graphic>
          <a:graphicData uri="http://schemas.openxmlformats.org/presentationml/2006/ole">
            <p:oleObj spid="_x0000_s62465" r:id="rId3" imgW="7535309" imgH="2292295" progId="Excel.Chart.8">
              <p:embed/>
            </p:oleObj>
          </a:graphicData>
        </a:graphic>
      </p:graphicFrame>
      <p:sp>
        <p:nvSpPr>
          <p:cNvPr id="62466" name="Title 2"/>
          <p:cNvSpPr>
            <a:spLocks noGrp="1"/>
          </p:cNvSpPr>
          <p:nvPr>
            <p:ph type="title"/>
          </p:nvPr>
        </p:nvSpPr>
        <p:spPr/>
        <p:txBody>
          <a:bodyPr/>
          <a:lstStyle/>
          <a:p>
            <a:r>
              <a:rPr lang="fi-FI" smtClean="0"/>
              <a:t>UURINGU TULEMUSTE TUTVUSTUS</a:t>
            </a:r>
            <a:br>
              <a:rPr lang="fi-FI" smtClean="0"/>
            </a:br>
            <a:r>
              <a:rPr lang="fi-FI" smtClean="0"/>
              <a:t>Valimi iseloomustus</a:t>
            </a:r>
            <a:endParaRPr lang="en-US" smtClean="0"/>
          </a:p>
        </p:txBody>
      </p:sp>
      <p:sp>
        <p:nvSpPr>
          <p:cNvPr id="62467" name="TextBox 4"/>
          <p:cNvSpPr txBox="1">
            <a:spLocks noChangeArrowheads="1"/>
          </p:cNvSpPr>
          <p:nvPr/>
        </p:nvSpPr>
        <p:spPr bwMode="auto">
          <a:xfrm>
            <a:off x="428625" y="1785938"/>
            <a:ext cx="2286000" cy="554037"/>
          </a:xfrm>
          <a:prstGeom prst="rect">
            <a:avLst/>
          </a:prstGeom>
          <a:noFill/>
          <a:ln w="9525">
            <a:noFill/>
            <a:miter lim="800000"/>
            <a:headEnd/>
            <a:tailEnd/>
          </a:ln>
        </p:spPr>
        <p:txBody>
          <a:bodyPr>
            <a:spAutoFit/>
          </a:bodyPr>
          <a:lstStyle/>
          <a:p>
            <a:pPr algn="r"/>
            <a:r>
              <a:rPr lang="et-EE">
                <a:solidFill>
                  <a:srgbClr val="010163"/>
                </a:solidFill>
              </a:rPr>
              <a:t>tuhat EUR</a:t>
            </a:r>
            <a:br>
              <a:rPr lang="et-EE">
                <a:solidFill>
                  <a:srgbClr val="010163"/>
                </a:solidFill>
              </a:rPr>
            </a:br>
            <a:r>
              <a:rPr lang="et-EE" sz="1200">
                <a:solidFill>
                  <a:srgbClr val="010163"/>
                </a:solidFill>
              </a:rPr>
              <a:t>(logaritmiline skaala)</a:t>
            </a:r>
            <a:endParaRPr lang="en-US" sz="1200">
              <a:solidFill>
                <a:srgbClr val="010163"/>
              </a:solidFill>
            </a:endParaRPr>
          </a:p>
        </p:txBody>
      </p:sp>
      <p:sp>
        <p:nvSpPr>
          <p:cNvPr id="62468" name="TextBox 5"/>
          <p:cNvSpPr txBox="1">
            <a:spLocks noChangeArrowheads="1"/>
          </p:cNvSpPr>
          <p:nvPr/>
        </p:nvSpPr>
        <p:spPr bwMode="auto">
          <a:xfrm>
            <a:off x="395288" y="4625975"/>
            <a:ext cx="8748712" cy="400050"/>
          </a:xfrm>
          <a:prstGeom prst="rect">
            <a:avLst/>
          </a:prstGeom>
          <a:noFill/>
          <a:ln w="9525">
            <a:noFill/>
            <a:miter lim="800000"/>
            <a:headEnd/>
            <a:tailEnd/>
          </a:ln>
        </p:spPr>
        <p:txBody>
          <a:bodyPr>
            <a:spAutoFit/>
          </a:bodyPr>
          <a:lstStyle/>
          <a:p>
            <a:r>
              <a:rPr lang="et-EE" sz="2000">
                <a:solidFill>
                  <a:srgbClr val="010163"/>
                </a:solidFill>
              </a:rPr>
              <a:t>Joonis 5. Käive ja kasum ettevõtete lõikes järjestatuna käibe järgi </a:t>
            </a:r>
            <a:endParaRPr lang="en-US" sz="2000">
              <a:solidFill>
                <a:srgbClr val="010163"/>
              </a:solidFill>
            </a:endParaRPr>
          </a:p>
        </p:txBody>
      </p:sp>
      <p:sp>
        <p:nvSpPr>
          <p:cNvPr id="62469" name="TextBox 6"/>
          <p:cNvSpPr txBox="1">
            <a:spLocks noChangeArrowheads="1"/>
          </p:cNvSpPr>
          <p:nvPr/>
        </p:nvSpPr>
        <p:spPr bwMode="auto">
          <a:xfrm>
            <a:off x="5429250" y="4256088"/>
            <a:ext cx="1368425" cy="369887"/>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2470" name="TextBox 7"/>
          <p:cNvSpPr txBox="1">
            <a:spLocks noChangeArrowheads="1"/>
          </p:cNvSpPr>
          <p:nvPr/>
        </p:nvSpPr>
        <p:spPr bwMode="auto">
          <a:xfrm>
            <a:off x="395288" y="5084763"/>
            <a:ext cx="8497887" cy="1570037"/>
          </a:xfrm>
          <a:prstGeom prst="rect">
            <a:avLst/>
          </a:prstGeom>
          <a:noFill/>
          <a:ln w="9525">
            <a:noFill/>
            <a:miter lim="800000"/>
            <a:headEnd/>
            <a:tailEnd/>
          </a:ln>
        </p:spPr>
        <p:txBody>
          <a:bodyPr>
            <a:spAutoFit/>
          </a:bodyPr>
          <a:lstStyle/>
          <a:p>
            <a:pPr algn="just"/>
            <a:r>
              <a:rPr lang="et-EE" sz="2400">
                <a:solidFill>
                  <a:srgbClr val="010163"/>
                </a:solidFill>
              </a:rPr>
              <a:t>Valimis oli kolm ettevõtet käibega üle 20M€ (Eestist) ja seitse vahemikus 2-19M€. 2010. aasta oli majanduses raske aeg ja kasum jäi nii Eesti kui Soome ettevõtetel vahemikku 0,7-10,4% käibest v.a. kahel aasta kahjumiga lõpetanud firmal. </a:t>
            </a:r>
          </a:p>
        </p:txBody>
      </p:sp>
      <p:sp>
        <p:nvSpPr>
          <p:cNvPr id="62471" name="TextBox 8"/>
          <p:cNvSpPr txBox="1">
            <a:spLocks noChangeArrowheads="1"/>
          </p:cNvSpPr>
          <p:nvPr/>
        </p:nvSpPr>
        <p:spPr bwMode="auto">
          <a:xfrm>
            <a:off x="368300" y="1212850"/>
            <a:ext cx="6580188" cy="461963"/>
          </a:xfrm>
          <a:prstGeom prst="rect">
            <a:avLst/>
          </a:prstGeom>
          <a:noFill/>
          <a:ln w="9525">
            <a:noFill/>
            <a:miter lim="800000"/>
            <a:headEnd/>
            <a:tailEnd/>
          </a:ln>
        </p:spPr>
        <p:txBody>
          <a:bodyPr>
            <a:spAutoFit/>
          </a:bodyPr>
          <a:lstStyle/>
          <a:p>
            <a:r>
              <a:rPr lang="et-EE" sz="2400">
                <a:solidFill>
                  <a:srgbClr val="010163"/>
                </a:solidFill>
              </a:rPr>
              <a:t>Ettevõtete käive ja kasum</a:t>
            </a:r>
          </a:p>
        </p:txBody>
      </p:sp>
      <p:sp>
        <p:nvSpPr>
          <p:cNvPr id="62472" name="Rectangle 9"/>
          <p:cNvSpPr>
            <a:spLocks noChangeArrowheads="1"/>
          </p:cNvSpPr>
          <p:nvPr/>
        </p:nvSpPr>
        <p:spPr bwMode="auto">
          <a:xfrm>
            <a:off x="487363" y="1844675"/>
            <a:ext cx="8424862" cy="2781300"/>
          </a:xfrm>
          <a:prstGeom prst="rect">
            <a:avLst/>
          </a:prstGeom>
          <a:noFill/>
          <a:ln w="9525" algn="ctr">
            <a:solidFill>
              <a:srgbClr val="010163"/>
            </a:solidFill>
            <a:round/>
            <a:headEnd/>
            <a:tailEnd/>
          </a:ln>
        </p:spPr>
        <p:txBody>
          <a:bodyPr wrap="none" anchor="ctr"/>
          <a:lstStyle/>
          <a:p>
            <a:endParaRPr lang="et-E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9" name="Content Placeholder 3"/>
          <p:cNvGraphicFramePr>
            <a:graphicFrameLocks noGrp="1"/>
          </p:cNvGraphicFramePr>
          <p:nvPr>
            <p:ph idx="1"/>
          </p:nvPr>
        </p:nvGraphicFramePr>
        <p:xfrm>
          <a:off x="704850" y="2154238"/>
          <a:ext cx="7924800" cy="2324100"/>
        </p:xfrm>
        <a:graphic>
          <a:graphicData uri="http://schemas.openxmlformats.org/presentationml/2006/ole">
            <p:oleObj spid="_x0000_s63489" r:id="rId3" imgW="7925487" imgH="2328874" progId="Excel.Chart.8">
              <p:embed/>
            </p:oleObj>
          </a:graphicData>
        </a:graphic>
      </p:graphicFrame>
      <p:sp>
        <p:nvSpPr>
          <p:cNvPr id="63490" name="Title 2"/>
          <p:cNvSpPr>
            <a:spLocks noGrp="1"/>
          </p:cNvSpPr>
          <p:nvPr>
            <p:ph type="title"/>
          </p:nvPr>
        </p:nvSpPr>
        <p:spPr/>
        <p:txBody>
          <a:bodyPr/>
          <a:lstStyle/>
          <a:p>
            <a:r>
              <a:rPr lang="fi-FI" smtClean="0"/>
              <a:t>UURINGU TULEMUSTE TUTVUSTUS</a:t>
            </a:r>
            <a:br>
              <a:rPr lang="fi-FI" smtClean="0"/>
            </a:br>
            <a:r>
              <a:rPr lang="fi-FI" smtClean="0"/>
              <a:t>Valimi iseloomustus</a:t>
            </a:r>
            <a:endParaRPr lang="en-US" smtClean="0"/>
          </a:p>
        </p:txBody>
      </p:sp>
      <p:sp>
        <p:nvSpPr>
          <p:cNvPr id="63491" name="TextBox 5"/>
          <p:cNvSpPr txBox="1">
            <a:spLocks noChangeArrowheads="1"/>
          </p:cNvSpPr>
          <p:nvPr/>
        </p:nvSpPr>
        <p:spPr bwMode="auto">
          <a:xfrm>
            <a:off x="4857750" y="4000500"/>
            <a:ext cx="1368425" cy="369888"/>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3492" name="TextBox 6"/>
          <p:cNvSpPr txBox="1">
            <a:spLocks noChangeArrowheads="1"/>
          </p:cNvSpPr>
          <p:nvPr/>
        </p:nvSpPr>
        <p:spPr bwMode="auto">
          <a:xfrm>
            <a:off x="395288" y="4595813"/>
            <a:ext cx="8748712" cy="400050"/>
          </a:xfrm>
          <a:prstGeom prst="rect">
            <a:avLst/>
          </a:prstGeom>
          <a:noFill/>
          <a:ln w="9525">
            <a:noFill/>
            <a:miter lim="800000"/>
            <a:headEnd/>
            <a:tailEnd/>
          </a:ln>
        </p:spPr>
        <p:txBody>
          <a:bodyPr>
            <a:spAutoFit/>
          </a:bodyPr>
          <a:lstStyle/>
          <a:p>
            <a:r>
              <a:rPr lang="et-EE" sz="2000">
                <a:solidFill>
                  <a:srgbClr val="010163"/>
                </a:solidFill>
              </a:rPr>
              <a:t>Joonis 6. Eesti ja Soome ettevõtete käive ja keskmine käive töötaja kohta</a:t>
            </a:r>
            <a:endParaRPr lang="en-US" sz="2000">
              <a:solidFill>
                <a:srgbClr val="010163"/>
              </a:solidFill>
            </a:endParaRPr>
          </a:p>
        </p:txBody>
      </p:sp>
      <p:sp>
        <p:nvSpPr>
          <p:cNvPr id="63493" name="TextBox 7"/>
          <p:cNvSpPr txBox="1">
            <a:spLocks noChangeArrowheads="1"/>
          </p:cNvSpPr>
          <p:nvPr/>
        </p:nvSpPr>
        <p:spPr bwMode="auto">
          <a:xfrm>
            <a:off x="368300" y="1212850"/>
            <a:ext cx="6580188" cy="461963"/>
          </a:xfrm>
          <a:prstGeom prst="rect">
            <a:avLst/>
          </a:prstGeom>
          <a:noFill/>
          <a:ln w="9525">
            <a:noFill/>
            <a:miter lim="800000"/>
            <a:headEnd/>
            <a:tailEnd/>
          </a:ln>
        </p:spPr>
        <p:txBody>
          <a:bodyPr>
            <a:spAutoFit/>
          </a:bodyPr>
          <a:lstStyle/>
          <a:p>
            <a:r>
              <a:rPr lang="et-EE" sz="2400">
                <a:solidFill>
                  <a:srgbClr val="010163"/>
                </a:solidFill>
              </a:rPr>
              <a:t>Ettevõtete käive töötaja kohta</a:t>
            </a:r>
          </a:p>
        </p:txBody>
      </p:sp>
      <p:sp>
        <p:nvSpPr>
          <p:cNvPr id="63494" name="Rectangle 8"/>
          <p:cNvSpPr>
            <a:spLocks noChangeArrowheads="1"/>
          </p:cNvSpPr>
          <p:nvPr/>
        </p:nvSpPr>
        <p:spPr bwMode="auto">
          <a:xfrm>
            <a:off x="468313" y="1844675"/>
            <a:ext cx="8424862" cy="2781300"/>
          </a:xfrm>
          <a:prstGeom prst="rect">
            <a:avLst/>
          </a:prstGeom>
          <a:noFill/>
          <a:ln w="9525" algn="ctr">
            <a:solidFill>
              <a:srgbClr val="010163"/>
            </a:solidFill>
            <a:round/>
            <a:headEnd/>
            <a:tailEnd/>
          </a:ln>
        </p:spPr>
        <p:txBody>
          <a:bodyPr wrap="none" anchor="ctr"/>
          <a:lstStyle/>
          <a:p>
            <a:endParaRPr lang="et-EE"/>
          </a:p>
        </p:txBody>
      </p:sp>
      <p:sp>
        <p:nvSpPr>
          <p:cNvPr id="63495" name="TextBox 9"/>
          <p:cNvSpPr txBox="1">
            <a:spLocks noChangeArrowheads="1"/>
          </p:cNvSpPr>
          <p:nvPr/>
        </p:nvSpPr>
        <p:spPr bwMode="auto">
          <a:xfrm>
            <a:off x="395288" y="5084763"/>
            <a:ext cx="8497887" cy="1200150"/>
          </a:xfrm>
          <a:prstGeom prst="rect">
            <a:avLst/>
          </a:prstGeom>
          <a:noFill/>
          <a:ln w="9525">
            <a:noFill/>
            <a:miter lim="800000"/>
            <a:headEnd/>
            <a:tailEnd/>
          </a:ln>
        </p:spPr>
        <p:txBody>
          <a:bodyPr>
            <a:spAutoFit/>
          </a:bodyPr>
          <a:lstStyle/>
          <a:p>
            <a:pPr algn="just"/>
            <a:r>
              <a:rPr lang="et-EE" sz="2400">
                <a:solidFill>
                  <a:srgbClr val="010163"/>
                </a:solidFill>
              </a:rPr>
              <a:t>Valimisse kaasatud Soome ettevõtete keskmine käive töötaja kohta on kaks korda kõrgem Eesti samast näitajast (piiritletud joonisel punase joonega).</a:t>
            </a:r>
          </a:p>
        </p:txBody>
      </p:sp>
      <p:sp>
        <p:nvSpPr>
          <p:cNvPr id="63496" name="TextBox 10"/>
          <p:cNvSpPr txBox="1">
            <a:spLocks noChangeArrowheads="1"/>
          </p:cNvSpPr>
          <p:nvPr/>
        </p:nvSpPr>
        <p:spPr bwMode="auto">
          <a:xfrm>
            <a:off x="611188" y="1844675"/>
            <a:ext cx="1252537" cy="369888"/>
          </a:xfrm>
          <a:prstGeom prst="rect">
            <a:avLst/>
          </a:prstGeom>
          <a:noFill/>
          <a:ln w="9525">
            <a:noFill/>
            <a:miter lim="800000"/>
            <a:headEnd/>
            <a:tailEnd/>
          </a:ln>
        </p:spPr>
        <p:txBody>
          <a:bodyPr>
            <a:spAutoFit/>
          </a:bodyPr>
          <a:lstStyle/>
          <a:p>
            <a:r>
              <a:rPr lang="et-EE">
                <a:solidFill>
                  <a:srgbClr val="010163"/>
                </a:solidFill>
              </a:rPr>
              <a:t>tuhat EUR</a:t>
            </a:r>
            <a:endParaRPr lang="en-US">
              <a:solidFill>
                <a:srgbClr val="010163"/>
              </a:solidFill>
            </a:endParaRPr>
          </a:p>
        </p:txBody>
      </p:sp>
      <p:sp>
        <p:nvSpPr>
          <p:cNvPr id="63497" name="Oval 11"/>
          <p:cNvSpPr>
            <a:spLocks noChangeArrowheads="1"/>
          </p:cNvSpPr>
          <p:nvPr/>
        </p:nvSpPr>
        <p:spPr bwMode="auto">
          <a:xfrm rot="702050">
            <a:off x="4791075" y="2249488"/>
            <a:ext cx="665163" cy="2232025"/>
          </a:xfrm>
          <a:prstGeom prst="ellipse">
            <a:avLst/>
          </a:prstGeom>
          <a:noFill/>
          <a:ln w="6350" algn="ctr">
            <a:solidFill>
              <a:srgbClr val="FF0000"/>
            </a:solidFill>
            <a:round/>
            <a:headEnd/>
            <a:tailEnd/>
          </a:ln>
        </p:spPr>
        <p:txBody>
          <a:bodyPr wrap="none" anchor="ctr"/>
          <a:lstStyle/>
          <a:p>
            <a:endParaRPr lang="en-US"/>
          </a:p>
        </p:txBody>
      </p:sp>
      <p:sp>
        <p:nvSpPr>
          <p:cNvPr id="63498" name="Rectangle 12"/>
          <p:cNvSpPr>
            <a:spLocks noChangeArrowheads="1"/>
          </p:cNvSpPr>
          <p:nvPr/>
        </p:nvSpPr>
        <p:spPr bwMode="auto">
          <a:xfrm>
            <a:off x="6000750" y="3214688"/>
            <a:ext cx="144463" cy="144462"/>
          </a:xfrm>
          <a:prstGeom prst="rect">
            <a:avLst/>
          </a:prstGeom>
          <a:solidFill>
            <a:srgbClr val="FFCC99"/>
          </a:solidFill>
          <a:ln w="9525" algn="ctr">
            <a:noFill/>
            <a:round/>
            <a:headEnd/>
            <a:tailEnd/>
          </a:ln>
        </p:spPr>
        <p:txBody>
          <a:bodyPr wrap="none" anchor="ctr"/>
          <a:lstStyle/>
          <a:p>
            <a:endParaRPr lang="en-US"/>
          </a:p>
        </p:txBody>
      </p:sp>
      <p:cxnSp>
        <p:nvCxnSpPr>
          <p:cNvPr id="63499" name="Straight Arrow Connector 14"/>
          <p:cNvCxnSpPr>
            <a:cxnSpLocks noChangeShapeType="1"/>
          </p:cNvCxnSpPr>
          <p:nvPr/>
        </p:nvCxnSpPr>
        <p:spPr bwMode="auto">
          <a:xfrm rot="10800000">
            <a:off x="5357813" y="3571875"/>
            <a:ext cx="500062" cy="142875"/>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85" name="Object 117"/>
          <p:cNvGraphicFramePr>
            <a:graphicFrameLocks noChangeAspect="1"/>
          </p:cNvGraphicFramePr>
          <p:nvPr/>
        </p:nvGraphicFramePr>
        <p:xfrm>
          <a:off x="0" y="0"/>
          <a:ext cx="914400" cy="198438"/>
        </p:xfrm>
        <a:graphic>
          <a:graphicData uri="http://schemas.openxmlformats.org/presentationml/2006/ole">
            <p:oleObj spid="_x0000_s32885" name="Equation" r:id="rId4" imgW="435285" imgH="677109" progId="">
              <p:embed/>
            </p:oleObj>
          </a:graphicData>
        </a:graphic>
      </p:graphicFrame>
      <p:sp>
        <p:nvSpPr>
          <p:cNvPr id="2051" name="Rectangle 12"/>
          <p:cNvSpPr>
            <a:spLocks noGrp="1" noChangeArrowheads="1"/>
          </p:cNvSpPr>
          <p:nvPr>
            <p:ph type="body" idx="1"/>
          </p:nvPr>
        </p:nvSpPr>
        <p:spPr>
          <a:xfrm>
            <a:off x="395288" y="1700213"/>
            <a:ext cx="8280400" cy="4465637"/>
          </a:xfrm>
        </p:spPr>
        <p:txBody>
          <a:bodyPr/>
          <a:lstStyle/>
          <a:p>
            <a:pPr marL="360000" eaLnBrk="1" hangingPunct="1">
              <a:lnSpc>
                <a:spcPct val="90000"/>
              </a:lnSpc>
              <a:defRPr/>
            </a:pPr>
            <a:endParaRPr lang="et-EE" sz="1200" dirty="0" smtClean="0"/>
          </a:p>
          <a:p>
            <a:pPr marL="360000" eaLnBrk="1" hangingPunct="1">
              <a:lnSpc>
                <a:spcPct val="90000"/>
              </a:lnSpc>
              <a:buFontTx/>
              <a:buNone/>
              <a:defRPr/>
            </a:pPr>
            <a:r>
              <a:rPr lang="et-EE" b="1" dirty="0" smtClean="0"/>
              <a:t>Uuringu tutvustus</a:t>
            </a:r>
          </a:p>
          <a:p>
            <a:pPr marL="360000" eaLnBrk="1" hangingPunct="1">
              <a:lnSpc>
                <a:spcPct val="90000"/>
              </a:lnSpc>
              <a:spcBef>
                <a:spcPts val="900"/>
              </a:spcBef>
              <a:defRPr/>
            </a:pPr>
            <a:r>
              <a:rPr lang="et-EE" sz="2000" dirty="0" smtClean="0"/>
              <a:t>Sissejuhatus</a:t>
            </a:r>
          </a:p>
          <a:p>
            <a:pPr marL="360000" eaLnBrk="1" hangingPunct="1">
              <a:lnSpc>
                <a:spcPct val="90000"/>
              </a:lnSpc>
              <a:defRPr/>
            </a:pPr>
            <a:r>
              <a:rPr lang="et-EE" sz="2000" dirty="0" smtClean="0"/>
              <a:t>Eesmärk</a:t>
            </a:r>
          </a:p>
          <a:p>
            <a:pPr marL="360000" eaLnBrk="1" hangingPunct="1">
              <a:lnSpc>
                <a:spcPct val="90000"/>
              </a:lnSpc>
              <a:defRPr/>
            </a:pPr>
            <a:r>
              <a:rPr lang="et-EE" sz="2000" dirty="0" smtClean="0"/>
              <a:t>Teostamine</a:t>
            </a:r>
          </a:p>
          <a:p>
            <a:pPr marL="360000" eaLnBrk="1" hangingPunct="1">
              <a:lnSpc>
                <a:spcPct val="90000"/>
              </a:lnSpc>
              <a:defRPr/>
            </a:pPr>
            <a:r>
              <a:rPr lang="et-EE" sz="2000" dirty="0" smtClean="0"/>
              <a:t>Projekti piirkond: Lõuna-Soome ja Põhja-Eesti</a:t>
            </a:r>
          </a:p>
          <a:p>
            <a:pPr marL="360000" eaLnBrk="1" hangingPunct="1">
              <a:lnSpc>
                <a:spcPct val="90000"/>
              </a:lnSpc>
              <a:defRPr/>
            </a:pPr>
            <a:r>
              <a:rPr lang="et-EE" sz="2000" dirty="0" smtClean="0"/>
              <a:t>Küsimustiku ülesehitus</a:t>
            </a:r>
          </a:p>
          <a:p>
            <a:pPr marL="360000" eaLnBrk="1" hangingPunct="1">
              <a:lnSpc>
                <a:spcPct val="90000"/>
              </a:lnSpc>
              <a:defRPr/>
            </a:pPr>
            <a:r>
              <a:rPr lang="et-EE" sz="2000" dirty="0" smtClean="0"/>
              <a:t>Raporti </a:t>
            </a:r>
            <a:r>
              <a:rPr lang="et-EE" sz="2000" dirty="0"/>
              <a:t>ülesehitus</a:t>
            </a:r>
          </a:p>
          <a:p>
            <a:pPr marL="360000" eaLnBrk="1" hangingPunct="1">
              <a:lnSpc>
                <a:spcPct val="90000"/>
              </a:lnSpc>
              <a:defRPr/>
            </a:pPr>
            <a:r>
              <a:rPr lang="et-EE" sz="2000" dirty="0" smtClean="0"/>
              <a:t>Tellija ja teostaja</a:t>
            </a:r>
            <a:r>
              <a:rPr lang="et-EE" sz="1200" dirty="0" smtClean="0"/>
              <a:t/>
            </a:r>
            <a:br>
              <a:rPr lang="et-EE" sz="1200" dirty="0" smtClean="0"/>
            </a:br>
            <a:r>
              <a:rPr lang="et-EE" sz="1200" dirty="0" smtClean="0"/>
              <a:t>	 </a:t>
            </a:r>
          </a:p>
          <a:p>
            <a:pPr eaLnBrk="1" hangingPunct="1">
              <a:lnSpc>
                <a:spcPct val="90000"/>
              </a:lnSpc>
              <a:defRPr/>
            </a:pPr>
            <a:endParaRPr lang="et-EE" sz="1200" dirty="0" smtClean="0"/>
          </a:p>
          <a:p>
            <a:pPr eaLnBrk="1" hangingPunct="1">
              <a:lnSpc>
                <a:spcPct val="90000"/>
              </a:lnSpc>
              <a:buFontTx/>
              <a:buNone/>
              <a:defRPr/>
            </a:pPr>
            <a:endParaRPr lang="et-EE" sz="1200" dirty="0" smtClean="0"/>
          </a:p>
          <a:p>
            <a:pPr eaLnBrk="1" hangingPunct="1">
              <a:lnSpc>
                <a:spcPct val="90000"/>
              </a:lnSpc>
              <a:buFontTx/>
              <a:buNone/>
              <a:defRPr/>
            </a:pPr>
            <a:endParaRPr lang="et-EE" sz="1200" dirty="0" smtClean="0"/>
          </a:p>
        </p:txBody>
      </p:sp>
      <p:sp>
        <p:nvSpPr>
          <p:cNvPr id="32887" name="Rectangle 13"/>
          <p:cNvSpPr>
            <a:spLocks noGrp="1" noChangeArrowheads="1"/>
          </p:cNvSpPr>
          <p:nvPr>
            <p:ph type="title"/>
          </p:nvPr>
        </p:nvSpPr>
        <p:spPr>
          <a:xfrm>
            <a:off x="357188" y="428625"/>
            <a:ext cx="5748337" cy="642938"/>
          </a:xfrm>
        </p:spPr>
        <p:txBody>
          <a:bodyPr/>
          <a:lstStyle/>
          <a:p>
            <a:pPr eaLnBrk="1" hangingPunct="1"/>
            <a:r>
              <a:rPr lang="et-EE" smtClean="0"/>
              <a:t>SISUKORD</a:t>
            </a:r>
            <a:endParaRPr lang="et-EE" smtClean="0">
              <a:solidFill>
                <a:srgbClr val="FF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3" name="Content Placeholder 3"/>
          <p:cNvGraphicFramePr>
            <a:graphicFrameLocks noGrp="1"/>
          </p:cNvGraphicFramePr>
          <p:nvPr>
            <p:ph idx="1"/>
          </p:nvPr>
        </p:nvGraphicFramePr>
        <p:xfrm>
          <a:off x="560388" y="2049463"/>
          <a:ext cx="8383587" cy="2430462"/>
        </p:xfrm>
        <a:graphic>
          <a:graphicData uri="http://schemas.openxmlformats.org/presentationml/2006/ole">
            <p:oleObj spid="_x0000_s64513" r:id="rId3" imgW="8382727" imgH="2432515" progId="Excel.Chart.8">
              <p:embed/>
            </p:oleObj>
          </a:graphicData>
        </a:graphic>
      </p:graphicFrame>
      <p:sp>
        <p:nvSpPr>
          <p:cNvPr id="64514" name="Title 2"/>
          <p:cNvSpPr>
            <a:spLocks noGrp="1"/>
          </p:cNvSpPr>
          <p:nvPr>
            <p:ph type="title"/>
          </p:nvPr>
        </p:nvSpPr>
        <p:spPr/>
        <p:txBody>
          <a:bodyPr/>
          <a:lstStyle/>
          <a:p>
            <a:r>
              <a:rPr lang="fi-FI" smtClean="0"/>
              <a:t>UURINGU TULEMUSTE TUTVUSTUS</a:t>
            </a:r>
            <a:br>
              <a:rPr lang="fi-FI" smtClean="0"/>
            </a:br>
            <a:r>
              <a:rPr lang="fi-FI" smtClean="0"/>
              <a:t>Valimi iseloomustus</a:t>
            </a:r>
            <a:endParaRPr lang="en-US" smtClean="0"/>
          </a:p>
        </p:txBody>
      </p:sp>
      <p:sp>
        <p:nvSpPr>
          <p:cNvPr id="64515" name="TextBox 4"/>
          <p:cNvSpPr txBox="1">
            <a:spLocks noChangeArrowheads="1"/>
          </p:cNvSpPr>
          <p:nvPr/>
        </p:nvSpPr>
        <p:spPr bwMode="auto">
          <a:xfrm>
            <a:off x="558800" y="1666875"/>
            <a:ext cx="2736850" cy="369888"/>
          </a:xfrm>
          <a:prstGeom prst="rect">
            <a:avLst/>
          </a:prstGeom>
          <a:noFill/>
          <a:ln w="9525">
            <a:noFill/>
            <a:miter lim="800000"/>
            <a:headEnd/>
            <a:tailEnd/>
          </a:ln>
        </p:spPr>
        <p:txBody>
          <a:bodyPr>
            <a:spAutoFit/>
          </a:bodyPr>
          <a:lstStyle/>
          <a:p>
            <a:r>
              <a:rPr lang="et-EE">
                <a:solidFill>
                  <a:srgbClr val="010163"/>
                </a:solidFill>
              </a:rPr>
              <a:t>tuhat EUR / töötajate arv</a:t>
            </a:r>
            <a:endParaRPr lang="en-US">
              <a:solidFill>
                <a:srgbClr val="010163"/>
              </a:solidFill>
            </a:endParaRPr>
          </a:p>
        </p:txBody>
      </p:sp>
      <p:sp>
        <p:nvSpPr>
          <p:cNvPr id="64516" name="TextBox 5"/>
          <p:cNvSpPr txBox="1">
            <a:spLocks noChangeArrowheads="1"/>
          </p:cNvSpPr>
          <p:nvPr/>
        </p:nvSpPr>
        <p:spPr bwMode="auto">
          <a:xfrm>
            <a:off x="368300" y="4448175"/>
            <a:ext cx="8748713" cy="708025"/>
          </a:xfrm>
          <a:prstGeom prst="rect">
            <a:avLst/>
          </a:prstGeom>
          <a:noFill/>
          <a:ln w="9525">
            <a:noFill/>
            <a:miter lim="800000"/>
            <a:headEnd/>
            <a:tailEnd/>
          </a:ln>
        </p:spPr>
        <p:txBody>
          <a:bodyPr>
            <a:spAutoFit/>
          </a:bodyPr>
          <a:lstStyle/>
          <a:p>
            <a:r>
              <a:rPr lang="et-EE" sz="2000">
                <a:solidFill>
                  <a:srgbClr val="010163"/>
                </a:solidFill>
              </a:rPr>
              <a:t>Joonis 7. Käive töötaja kohta ja töötajate arv ettevõtete lõikes </a:t>
            </a:r>
          </a:p>
          <a:p>
            <a:r>
              <a:rPr lang="et-EE" sz="2000">
                <a:solidFill>
                  <a:srgbClr val="010163"/>
                </a:solidFill>
              </a:rPr>
              <a:t>	   järjestatuna käibe järgi </a:t>
            </a:r>
            <a:endParaRPr lang="en-US" sz="2000">
              <a:solidFill>
                <a:srgbClr val="010163"/>
              </a:solidFill>
            </a:endParaRPr>
          </a:p>
        </p:txBody>
      </p:sp>
      <p:sp>
        <p:nvSpPr>
          <p:cNvPr id="64517" name="TextBox 6"/>
          <p:cNvSpPr txBox="1">
            <a:spLocks noChangeArrowheads="1"/>
          </p:cNvSpPr>
          <p:nvPr/>
        </p:nvSpPr>
        <p:spPr bwMode="auto">
          <a:xfrm>
            <a:off x="4878388" y="4130675"/>
            <a:ext cx="1368425" cy="369888"/>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4518" name="TextBox 7"/>
          <p:cNvSpPr txBox="1">
            <a:spLocks noChangeArrowheads="1"/>
          </p:cNvSpPr>
          <p:nvPr/>
        </p:nvSpPr>
        <p:spPr bwMode="auto">
          <a:xfrm>
            <a:off x="414338" y="4818063"/>
            <a:ext cx="8497887" cy="1792287"/>
          </a:xfrm>
          <a:prstGeom prst="rect">
            <a:avLst/>
          </a:prstGeom>
          <a:noFill/>
          <a:ln w="9525">
            <a:noFill/>
            <a:miter lim="800000"/>
            <a:headEnd/>
            <a:tailEnd/>
          </a:ln>
        </p:spPr>
        <p:txBody>
          <a:bodyPr>
            <a:spAutoFit/>
          </a:bodyPr>
          <a:lstStyle/>
          <a:p>
            <a:pPr algn="just"/>
            <a:endParaRPr lang="et-EE" sz="2400">
              <a:solidFill>
                <a:srgbClr val="010163"/>
              </a:solidFill>
            </a:endParaRPr>
          </a:p>
          <a:p>
            <a:pPr algn="just">
              <a:lnSpc>
                <a:spcPct val="90000"/>
              </a:lnSpc>
            </a:pPr>
            <a:r>
              <a:rPr lang="et-EE" sz="2400">
                <a:solidFill>
                  <a:srgbClr val="010163"/>
                </a:solidFill>
              </a:rPr>
              <a:t>Valimisse kaasatud Eesti ettevõtetest teenivad rohkem käivet töötaja kohta suurema töötajate arvuga firmad (v.a. üks). Valimisse kaasatud Soome ettevõtetest kolme puhul ilmnes tendents, et suuremates on käive töötaja kohta väiksem. </a:t>
            </a:r>
          </a:p>
        </p:txBody>
      </p:sp>
      <p:sp>
        <p:nvSpPr>
          <p:cNvPr id="64519" name="TextBox 8"/>
          <p:cNvSpPr txBox="1">
            <a:spLocks noChangeArrowheads="1"/>
          </p:cNvSpPr>
          <p:nvPr/>
        </p:nvSpPr>
        <p:spPr bwMode="auto">
          <a:xfrm>
            <a:off x="368300" y="1212850"/>
            <a:ext cx="6580188" cy="461963"/>
          </a:xfrm>
          <a:prstGeom prst="rect">
            <a:avLst/>
          </a:prstGeom>
          <a:noFill/>
          <a:ln w="9525">
            <a:noFill/>
            <a:miter lim="800000"/>
            <a:headEnd/>
            <a:tailEnd/>
          </a:ln>
        </p:spPr>
        <p:txBody>
          <a:bodyPr>
            <a:spAutoFit/>
          </a:bodyPr>
          <a:lstStyle/>
          <a:p>
            <a:r>
              <a:rPr lang="et-EE" sz="2400">
                <a:solidFill>
                  <a:srgbClr val="010163"/>
                </a:solidFill>
              </a:rPr>
              <a:t>Ettevõtte suuruse seos käibega töötaja kohta</a:t>
            </a:r>
          </a:p>
        </p:txBody>
      </p:sp>
      <p:sp>
        <p:nvSpPr>
          <p:cNvPr id="64520" name="Rectangle 9"/>
          <p:cNvSpPr>
            <a:spLocks noChangeArrowheads="1"/>
          </p:cNvSpPr>
          <p:nvPr/>
        </p:nvSpPr>
        <p:spPr bwMode="auto">
          <a:xfrm>
            <a:off x="487363" y="1666875"/>
            <a:ext cx="8424862" cy="2781300"/>
          </a:xfrm>
          <a:prstGeom prst="rect">
            <a:avLst/>
          </a:prstGeom>
          <a:noFill/>
          <a:ln w="9525" algn="ctr">
            <a:solidFill>
              <a:srgbClr val="010163"/>
            </a:solidFill>
            <a:round/>
            <a:headEnd/>
            <a:tailEnd/>
          </a:ln>
        </p:spPr>
        <p:txBody>
          <a:bodyPr wrap="none" anchor="ctr"/>
          <a:lstStyle/>
          <a:p>
            <a:endParaRPr lang="et-EE"/>
          </a:p>
        </p:txBody>
      </p:sp>
      <p:cxnSp>
        <p:nvCxnSpPr>
          <p:cNvPr id="64521" name="Straight Connector 11"/>
          <p:cNvCxnSpPr>
            <a:cxnSpLocks noChangeShapeType="1"/>
          </p:cNvCxnSpPr>
          <p:nvPr/>
        </p:nvCxnSpPr>
        <p:spPr bwMode="auto">
          <a:xfrm>
            <a:off x="1785938" y="2565400"/>
            <a:ext cx="3786187" cy="1150938"/>
          </a:xfrm>
          <a:prstGeom prst="line">
            <a:avLst/>
          </a:prstGeom>
          <a:noFill/>
          <a:ln w="9525" algn="ctr">
            <a:solidFill>
              <a:srgbClr val="FF0000"/>
            </a:solidFill>
            <a:round/>
            <a:headEnd type="arrow" w="med" len="med"/>
            <a:tailEnd/>
          </a:ln>
        </p:spPr>
      </p:cxnSp>
      <p:sp>
        <p:nvSpPr>
          <p:cNvPr id="64522" name="Rectangle 12"/>
          <p:cNvSpPr>
            <a:spLocks noChangeArrowheads="1"/>
          </p:cNvSpPr>
          <p:nvPr/>
        </p:nvSpPr>
        <p:spPr bwMode="auto">
          <a:xfrm>
            <a:off x="500063" y="1928813"/>
            <a:ext cx="1589087" cy="276225"/>
          </a:xfrm>
          <a:prstGeom prst="rect">
            <a:avLst/>
          </a:prstGeom>
          <a:noFill/>
          <a:ln w="9525">
            <a:noFill/>
            <a:miter lim="800000"/>
            <a:headEnd/>
            <a:tailEnd/>
          </a:ln>
        </p:spPr>
        <p:txBody>
          <a:bodyPr wrap="none">
            <a:spAutoFit/>
          </a:bodyPr>
          <a:lstStyle/>
          <a:p>
            <a:r>
              <a:rPr lang="en-US" sz="1200">
                <a:solidFill>
                  <a:srgbClr val="010163"/>
                </a:solidFill>
              </a:rPr>
              <a:t>(logaritmiline skaala)</a:t>
            </a:r>
          </a:p>
        </p:txBody>
      </p:sp>
      <p:sp>
        <p:nvSpPr>
          <p:cNvPr id="64523" name="Oval 14"/>
          <p:cNvSpPr>
            <a:spLocks noChangeArrowheads="1"/>
          </p:cNvSpPr>
          <p:nvPr/>
        </p:nvSpPr>
        <p:spPr bwMode="auto">
          <a:xfrm rot="-868317">
            <a:off x="2852738" y="2846388"/>
            <a:ext cx="2044700" cy="731837"/>
          </a:xfrm>
          <a:prstGeom prst="ellipse">
            <a:avLst/>
          </a:prstGeom>
          <a:noFill/>
          <a:ln w="9525" algn="ctr">
            <a:solidFill>
              <a:srgbClr val="01016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2"/>
          <p:cNvSpPr>
            <a:spLocks noGrp="1"/>
          </p:cNvSpPr>
          <p:nvPr>
            <p:ph type="title"/>
          </p:nvPr>
        </p:nvSpPr>
        <p:spPr/>
        <p:txBody>
          <a:bodyPr/>
          <a:lstStyle/>
          <a:p>
            <a:r>
              <a:rPr lang="fi-FI" smtClean="0"/>
              <a:t>UURINGU TULEMUSTE TUTVUSTUS</a:t>
            </a:r>
            <a:br>
              <a:rPr lang="fi-FI" smtClean="0"/>
            </a:br>
            <a:r>
              <a:rPr lang="fi-FI" smtClean="0"/>
              <a:t>Valimi iseloomustus</a:t>
            </a:r>
            <a:endParaRPr lang="en-US" smtClean="0"/>
          </a:p>
        </p:txBody>
      </p:sp>
      <p:sp>
        <p:nvSpPr>
          <p:cNvPr id="65538" name="TextBox 6"/>
          <p:cNvSpPr txBox="1">
            <a:spLocks noChangeArrowheads="1"/>
          </p:cNvSpPr>
          <p:nvPr/>
        </p:nvSpPr>
        <p:spPr bwMode="auto">
          <a:xfrm>
            <a:off x="379413" y="4498975"/>
            <a:ext cx="8893175" cy="708025"/>
          </a:xfrm>
          <a:prstGeom prst="rect">
            <a:avLst/>
          </a:prstGeom>
          <a:noFill/>
          <a:ln w="9525">
            <a:noFill/>
            <a:miter lim="800000"/>
            <a:headEnd/>
            <a:tailEnd/>
          </a:ln>
        </p:spPr>
        <p:txBody>
          <a:bodyPr>
            <a:spAutoFit/>
          </a:bodyPr>
          <a:lstStyle/>
          <a:p>
            <a:r>
              <a:rPr lang="et-EE" sz="2000">
                <a:solidFill>
                  <a:srgbClr val="010163"/>
                </a:solidFill>
              </a:rPr>
              <a:t>Joonis 8. Eesti ja Soome ettevõtete kasum töötaja kohta </a:t>
            </a:r>
          </a:p>
          <a:p>
            <a:r>
              <a:rPr lang="et-EE" sz="2000">
                <a:solidFill>
                  <a:srgbClr val="010163"/>
                </a:solidFill>
              </a:rPr>
              <a:t>	   ja keskmine kasum töötaja kohta</a:t>
            </a:r>
            <a:endParaRPr lang="en-US" sz="2000">
              <a:solidFill>
                <a:srgbClr val="010163"/>
              </a:solidFill>
            </a:endParaRPr>
          </a:p>
        </p:txBody>
      </p:sp>
      <p:sp>
        <p:nvSpPr>
          <p:cNvPr id="65539" name="TextBox 7"/>
          <p:cNvSpPr txBox="1">
            <a:spLocks noChangeArrowheads="1"/>
          </p:cNvSpPr>
          <p:nvPr/>
        </p:nvSpPr>
        <p:spPr bwMode="auto">
          <a:xfrm>
            <a:off x="323850" y="1268413"/>
            <a:ext cx="6580188" cy="461962"/>
          </a:xfrm>
          <a:prstGeom prst="rect">
            <a:avLst/>
          </a:prstGeom>
          <a:noFill/>
          <a:ln w="9525">
            <a:noFill/>
            <a:miter lim="800000"/>
            <a:headEnd/>
            <a:tailEnd/>
          </a:ln>
        </p:spPr>
        <p:txBody>
          <a:bodyPr>
            <a:spAutoFit/>
          </a:bodyPr>
          <a:lstStyle/>
          <a:p>
            <a:r>
              <a:rPr lang="et-EE" sz="2400">
                <a:solidFill>
                  <a:srgbClr val="010163"/>
                </a:solidFill>
              </a:rPr>
              <a:t>Ettevõtete kasum töötaja kohta</a:t>
            </a:r>
          </a:p>
        </p:txBody>
      </p:sp>
      <p:sp>
        <p:nvSpPr>
          <p:cNvPr id="65540" name="TextBox 9"/>
          <p:cNvSpPr txBox="1">
            <a:spLocks noChangeArrowheads="1"/>
          </p:cNvSpPr>
          <p:nvPr/>
        </p:nvSpPr>
        <p:spPr bwMode="auto">
          <a:xfrm>
            <a:off x="395288" y="5084763"/>
            <a:ext cx="8497887" cy="1570037"/>
          </a:xfrm>
          <a:prstGeom prst="rect">
            <a:avLst/>
          </a:prstGeom>
          <a:noFill/>
          <a:ln w="9525">
            <a:noFill/>
            <a:miter lim="800000"/>
            <a:headEnd/>
            <a:tailEnd/>
          </a:ln>
        </p:spPr>
        <p:txBody>
          <a:bodyPr>
            <a:spAutoFit/>
          </a:bodyPr>
          <a:lstStyle/>
          <a:p>
            <a:pPr algn="just"/>
            <a:r>
              <a:rPr lang="et-EE" sz="2400">
                <a:solidFill>
                  <a:srgbClr val="010163"/>
                </a:solidFill>
              </a:rPr>
              <a:t>Kui jätta arvutustest välja kaks suurima kasumiga Eesti ja 2010. aasta kahjumiga lõpetanud kaks Soome ettevõtet, siis ilmneb, et keskmiselt on Soome firmade kasum töötaja kohta kaks korda kõrgem (piiritletud joonisel punase joonega).</a:t>
            </a:r>
          </a:p>
        </p:txBody>
      </p:sp>
      <p:graphicFrame>
        <p:nvGraphicFramePr>
          <p:cNvPr id="65541" name="Content Placeholder 3"/>
          <p:cNvGraphicFramePr>
            <a:graphicFrameLocks/>
          </p:cNvGraphicFramePr>
          <p:nvPr/>
        </p:nvGraphicFramePr>
        <p:xfrm>
          <a:off x="344488" y="2005013"/>
          <a:ext cx="8285162" cy="2324100"/>
        </p:xfrm>
        <a:graphic>
          <a:graphicData uri="http://schemas.openxmlformats.org/presentationml/2006/ole">
            <p:oleObj spid="_x0000_s65541" r:id="rId3" imgW="8285182" imgH="2322777" progId="Excel.Chart.8">
              <p:embed/>
            </p:oleObj>
          </a:graphicData>
        </a:graphic>
      </p:graphicFrame>
      <p:sp>
        <p:nvSpPr>
          <p:cNvPr id="65542" name="TextBox 14"/>
          <p:cNvSpPr txBox="1">
            <a:spLocks noChangeArrowheads="1"/>
          </p:cNvSpPr>
          <p:nvPr/>
        </p:nvSpPr>
        <p:spPr bwMode="auto">
          <a:xfrm>
            <a:off x="4714875" y="4143375"/>
            <a:ext cx="1368425" cy="369888"/>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5543" name="Rectangle 15"/>
          <p:cNvSpPr>
            <a:spLocks noChangeArrowheads="1"/>
          </p:cNvSpPr>
          <p:nvPr/>
        </p:nvSpPr>
        <p:spPr bwMode="auto">
          <a:xfrm>
            <a:off x="468313" y="1719263"/>
            <a:ext cx="8461375" cy="2781300"/>
          </a:xfrm>
          <a:prstGeom prst="rect">
            <a:avLst/>
          </a:prstGeom>
          <a:noFill/>
          <a:ln w="9525" algn="ctr">
            <a:solidFill>
              <a:srgbClr val="010163"/>
            </a:solidFill>
            <a:round/>
            <a:headEnd/>
            <a:tailEnd/>
          </a:ln>
        </p:spPr>
        <p:txBody>
          <a:bodyPr wrap="none" anchor="ctr"/>
          <a:lstStyle/>
          <a:p>
            <a:endParaRPr lang="et-EE"/>
          </a:p>
        </p:txBody>
      </p:sp>
      <p:sp>
        <p:nvSpPr>
          <p:cNvPr id="65544" name="TextBox 16"/>
          <p:cNvSpPr txBox="1">
            <a:spLocks noChangeArrowheads="1"/>
          </p:cNvSpPr>
          <p:nvPr/>
        </p:nvSpPr>
        <p:spPr bwMode="auto">
          <a:xfrm>
            <a:off x="395288" y="1719263"/>
            <a:ext cx="1252537" cy="369887"/>
          </a:xfrm>
          <a:prstGeom prst="rect">
            <a:avLst/>
          </a:prstGeom>
          <a:noFill/>
          <a:ln w="9525">
            <a:noFill/>
            <a:miter lim="800000"/>
            <a:headEnd/>
            <a:tailEnd/>
          </a:ln>
        </p:spPr>
        <p:txBody>
          <a:bodyPr>
            <a:spAutoFit/>
          </a:bodyPr>
          <a:lstStyle/>
          <a:p>
            <a:r>
              <a:rPr lang="et-EE">
                <a:solidFill>
                  <a:srgbClr val="010163"/>
                </a:solidFill>
              </a:rPr>
              <a:t>tuhat EUR</a:t>
            </a:r>
            <a:endParaRPr lang="en-US">
              <a:solidFill>
                <a:srgbClr val="010163"/>
              </a:solidFill>
            </a:endParaRPr>
          </a:p>
        </p:txBody>
      </p:sp>
      <p:sp>
        <p:nvSpPr>
          <p:cNvPr id="65545" name="Oval 17"/>
          <p:cNvSpPr>
            <a:spLocks noChangeArrowheads="1"/>
          </p:cNvSpPr>
          <p:nvPr/>
        </p:nvSpPr>
        <p:spPr bwMode="auto">
          <a:xfrm rot="702050">
            <a:off x="4979988" y="2411413"/>
            <a:ext cx="663575" cy="1276350"/>
          </a:xfrm>
          <a:prstGeom prst="ellipse">
            <a:avLst/>
          </a:prstGeom>
          <a:noFill/>
          <a:ln w="6350" algn="ctr">
            <a:solidFill>
              <a:srgbClr val="FF0000"/>
            </a:solidFill>
            <a:round/>
            <a:headEnd/>
            <a:tailEnd/>
          </a:ln>
        </p:spPr>
        <p:txBody>
          <a:bodyPr wrap="none" anchor="ctr"/>
          <a:lstStyle/>
          <a:p>
            <a:endParaRPr lang="en-US"/>
          </a:p>
        </p:txBody>
      </p:sp>
      <p:sp>
        <p:nvSpPr>
          <p:cNvPr id="65546" name="TextBox 1"/>
          <p:cNvSpPr txBox="1">
            <a:spLocks noChangeArrowheads="1"/>
          </p:cNvSpPr>
          <p:nvPr/>
        </p:nvSpPr>
        <p:spPr bwMode="auto">
          <a:xfrm>
            <a:off x="6000750" y="3571875"/>
            <a:ext cx="2857500" cy="911225"/>
          </a:xfrm>
          <a:prstGeom prst="rect">
            <a:avLst/>
          </a:prstGeom>
          <a:noFill/>
          <a:ln w="6350">
            <a:solidFill>
              <a:srgbClr val="010163"/>
            </a:solidFill>
            <a:miter lim="800000"/>
            <a:headEnd/>
            <a:tailEnd/>
          </a:ln>
        </p:spPr>
        <p:txBody>
          <a:bodyPr/>
          <a:lstStyle/>
          <a:p>
            <a:r>
              <a:rPr lang="et-EE">
                <a:solidFill>
                  <a:srgbClr val="010163"/>
                </a:solidFill>
              </a:rPr>
              <a:t>Välistuste puhul keskmine</a:t>
            </a:r>
          </a:p>
          <a:p>
            <a:r>
              <a:rPr lang="et-EE">
                <a:solidFill>
                  <a:srgbClr val="010163"/>
                </a:solidFill>
              </a:rPr>
              <a:t>    Eesti</a:t>
            </a:r>
          </a:p>
          <a:p>
            <a:r>
              <a:rPr lang="et-EE">
                <a:solidFill>
                  <a:srgbClr val="010163"/>
                </a:solidFill>
              </a:rPr>
              <a:t>    Soome</a:t>
            </a:r>
            <a:endParaRPr lang="en-US">
              <a:solidFill>
                <a:srgbClr val="010163"/>
              </a:solidFill>
            </a:endParaRPr>
          </a:p>
        </p:txBody>
      </p:sp>
      <p:sp>
        <p:nvSpPr>
          <p:cNvPr id="65547" name="Rectangle 11"/>
          <p:cNvSpPr>
            <a:spLocks noChangeArrowheads="1"/>
          </p:cNvSpPr>
          <p:nvPr/>
        </p:nvSpPr>
        <p:spPr bwMode="auto">
          <a:xfrm>
            <a:off x="6072188" y="3929063"/>
            <a:ext cx="144462" cy="144462"/>
          </a:xfrm>
          <a:prstGeom prst="rect">
            <a:avLst/>
          </a:prstGeom>
          <a:solidFill>
            <a:srgbClr val="FFCC99"/>
          </a:solidFill>
          <a:ln w="9525" algn="ctr">
            <a:noFill/>
            <a:round/>
            <a:headEnd/>
            <a:tailEnd/>
          </a:ln>
        </p:spPr>
        <p:txBody>
          <a:bodyPr wrap="none" anchor="ctr"/>
          <a:lstStyle/>
          <a:p>
            <a:endParaRPr lang="en-US"/>
          </a:p>
        </p:txBody>
      </p:sp>
      <p:sp>
        <p:nvSpPr>
          <p:cNvPr id="65548" name="Rectangle 12"/>
          <p:cNvSpPr>
            <a:spLocks noChangeArrowheads="1"/>
          </p:cNvSpPr>
          <p:nvPr/>
        </p:nvSpPr>
        <p:spPr bwMode="auto">
          <a:xfrm>
            <a:off x="6072188" y="4214813"/>
            <a:ext cx="144462" cy="144462"/>
          </a:xfrm>
          <a:prstGeom prst="rect">
            <a:avLst/>
          </a:prstGeom>
          <a:solidFill>
            <a:srgbClr val="9C9CDF"/>
          </a:solidFill>
          <a:ln w="9525" algn="ctr">
            <a:noFill/>
            <a:round/>
            <a:headEnd/>
            <a:tailEnd/>
          </a:ln>
        </p:spPr>
        <p:txBody>
          <a:bodyPr wrap="none" anchor="ctr"/>
          <a:lstStyle/>
          <a:p>
            <a:endParaRPr lang="en-US">
              <a:solidFill>
                <a:srgbClr val="000000"/>
              </a:solidFill>
            </a:endParaRPr>
          </a:p>
        </p:txBody>
      </p:sp>
      <p:cxnSp>
        <p:nvCxnSpPr>
          <p:cNvPr id="65549" name="Straight Arrow Connector 18"/>
          <p:cNvCxnSpPr>
            <a:cxnSpLocks noChangeShapeType="1"/>
          </p:cNvCxnSpPr>
          <p:nvPr/>
        </p:nvCxnSpPr>
        <p:spPr bwMode="auto">
          <a:xfrm rot="16200000" flipV="1">
            <a:off x="5572125" y="3429000"/>
            <a:ext cx="357188" cy="357188"/>
          </a:xfrm>
          <a:prstGeom prst="straightConnector1">
            <a:avLst/>
          </a:prstGeom>
          <a:noFill/>
          <a:ln w="9525" algn="ctr">
            <a:solidFill>
              <a:srgbClr val="FF0000"/>
            </a:solidFill>
            <a:round/>
            <a:headEnd/>
            <a:tailEnd type="arrow" w="med" len="med"/>
          </a:ln>
        </p:spPr>
      </p:cxnSp>
      <p:sp>
        <p:nvSpPr>
          <p:cNvPr id="65550" name="TextBox 1"/>
          <p:cNvSpPr txBox="1">
            <a:spLocks noChangeArrowheads="1"/>
          </p:cNvSpPr>
          <p:nvPr/>
        </p:nvSpPr>
        <p:spPr bwMode="auto">
          <a:xfrm>
            <a:off x="6000750" y="1785938"/>
            <a:ext cx="2857500" cy="1071562"/>
          </a:xfrm>
          <a:prstGeom prst="rect">
            <a:avLst/>
          </a:prstGeom>
          <a:noFill/>
          <a:ln w="6350">
            <a:solidFill>
              <a:srgbClr val="010163"/>
            </a:solidFill>
            <a:miter lim="800000"/>
            <a:headEnd/>
            <a:tailEnd/>
          </a:ln>
        </p:spPr>
        <p:txBody>
          <a:bodyPr/>
          <a:lstStyle/>
          <a:p>
            <a:pPr>
              <a:lnSpc>
                <a:spcPct val="90000"/>
              </a:lnSpc>
            </a:pPr>
            <a:r>
              <a:rPr lang="et-EE">
                <a:solidFill>
                  <a:srgbClr val="010163"/>
                </a:solidFill>
              </a:rPr>
              <a:t>Arvutuslik kõigi ettevõtete keskmine  </a:t>
            </a:r>
          </a:p>
          <a:p>
            <a:pPr>
              <a:lnSpc>
                <a:spcPct val="90000"/>
              </a:lnSpc>
            </a:pPr>
            <a:r>
              <a:rPr lang="et-EE">
                <a:solidFill>
                  <a:srgbClr val="010163"/>
                </a:solidFill>
              </a:rPr>
              <a:t>    Eesti</a:t>
            </a:r>
          </a:p>
          <a:p>
            <a:pPr>
              <a:lnSpc>
                <a:spcPct val="90000"/>
              </a:lnSpc>
            </a:pPr>
            <a:r>
              <a:rPr lang="et-EE">
                <a:solidFill>
                  <a:srgbClr val="010163"/>
                </a:solidFill>
              </a:rPr>
              <a:t>    Soome</a:t>
            </a:r>
            <a:endParaRPr lang="en-US">
              <a:solidFill>
                <a:srgbClr val="010163"/>
              </a:solidFill>
            </a:endParaRPr>
          </a:p>
        </p:txBody>
      </p:sp>
      <p:sp>
        <p:nvSpPr>
          <p:cNvPr id="65551" name="Rectangle 20"/>
          <p:cNvSpPr>
            <a:spLocks noChangeArrowheads="1"/>
          </p:cNvSpPr>
          <p:nvPr/>
        </p:nvSpPr>
        <p:spPr bwMode="auto">
          <a:xfrm>
            <a:off x="6072188" y="2357438"/>
            <a:ext cx="144462" cy="144462"/>
          </a:xfrm>
          <a:prstGeom prst="rect">
            <a:avLst/>
          </a:prstGeom>
          <a:solidFill>
            <a:srgbClr val="FFCC99"/>
          </a:solidFill>
          <a:ln w="9525" algn="ctr">
            <a:noFill/>
            <a:round/>
            <a:headEnd/>
            <a:tailEnd/>
          </a:ln>
        </p:spPr>
        <p:txBody>
          <a:bodyPr wrap="none" anchor="ctr"/>
          <a:lstStyle/>
          <a:p>
            <a:endParaRPr lang="en-US"/>
          </a:p>
        </p:txBody>
      </p:sp>
      <p:sp>
        <p:nvSpPr>
          <p:cNvPr id="65552" name="Rectangle 21"/>
          <p:cNvSpPr>
            <a:spLocks noChangeArrowheads="1"/>
          </p:cNvSpPr>
          <p:nvPr/>
        </p:nvSpPr>
        <p:spPr bwMode="auto">
          <a:xfrm>
            <a:off x="6072188" y="2571750"/>
            <a:ext cx="144462" cy="144463"/>
          </a:xfrm>
          <a:prstGeom prst="rect">
            <a:avLst/>
          </a:prstGeom>
          <a:solidFill>
            <a:srgbClr val="9C9CDF"/>
          </a:solidFill>
          <a:ln w="9525" algn="ctr">
            <a:noFill/>
            <a:round/>
            <a:headEnd/>
            <a:tailEnd/>
          </a:ln>
        </p:spPr>
        <p:txBody>
          <a:bodyPr wrap="none" anchor="ctr"/>
          <a:lstStyle/>
          <a:p>
            <a:endParaRPr lang="en-US">
              <a:solidFill>
                <a:srgbClr val="000000"/>
              </a:solidFill>
            </a:endParaRPr>
          </a:p>
        </p:txBody>
      </p:sp>
      <p:cxnSp>
        <p:nvCxnSpPr>
          <p:cNvPr id="65553" name="Straight Arrow Connector 23"/>
          <p:cNvCxnSpPr>
            <a:cxnSpLocks noChangeShapeType="1"/>
          </p:cNvCxnSpPr>
          <p:nvPr/>
        </p:nvCxnSpPr>
        <p:spPr bwMode="auto">
          <a:xfrm rot="10800000" flipV="1">
            <a:off x="4714875" y="2000250"/>
            <a:ext cx="1220788" cy="642938"/>
          </a:xfrm>
          <a:prstGeom prst="straightConnector1">
            <a:avLst/>
          </a:prstGeom>
          <a:noFill/>
          <a:ln w="9525" algn="ctr">
            <a:solidFill>
              <a:srgbClr val="FF0000"/>
            </a:solidFill>
            <a:round/>
            <a:headEnd/>
            <a:tailEnd type="arrow" w="med" len="med"/>
          </a:ln>
        </p:spPr>
      </p:cxnSp>
      <p:sp>
        <p:nvSpPr>
          <p:cNvPr id="65554" name="Rectangle 30"/>
          <p:cNvSpPr>
            <a:spLocks noChangeArrowheads="1"/>
          </p:cNvSpPr>
          <p:nvPr/>
        </p:nvSpPr>
        <p:spPr bwMode="auto">
          <a:xfrm>
            <a:off x="6000750" y="2928938"/>
            <a:ext cx="2857500" cy="571500"/>
          </a:xfrm>
          <a:prstGeom prst="rect">
            <a:avLst/>
          </a:prstGeom>
          <a:noFill/>
          <a:ln w="9525" algn="ctr">
            <a:solidFill>
              <a:srgbClr val="01016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1" name="Content Placeholder 3"/>
          <p:cNvGraphicFramePr>
            <a:graphicFrameLocks noGrp="1"/>
          </p:cNvGraphicFramePr>
          <p:nvPr>
            <p:ph idx="1"/>
          </p:nvPr>
        </p:nvGraphicFramePr>
        <p:xfrm>
          <a:off x="1300163" y="2170113"/>
          <a:ext cx="7373937" cy="2290762"/>
        </p:xfrm>
        <a:graphic>
          <a:graphicData uri="http://schemas.openxmlformats.org/presentationml/2006/ole">
            <p:oleObj spid="_x0000_s66561" r:id="rId3" imgW="7376799" imgH="2292295" progId="Excel.Chart.8">
              <p:embed/>
            </p:oleObj>
          </a:graphicData>
        </a:graphic>
      </p:graphicFrame>
      <p:sp>
        <p:nvSpPr>
          <p:cNvPr id="66562" name="Title 2"/>
          <p:cNvSpPr>
            <a:spLocks noGrp="1"/>
          </p:cNvSpPr>
          <p:nvPr>
            <p:ph type="title"/>
          </p:nvPr>
        </p:nvSpPr>
        <p:spPr/>
        <p:txBody>
          <a:bodyPr/>
          <a:lstStyle/>
          <a:p>
            <a:r>
              <a:rPr lang="fi-FI" smtClean="0"/>
              <a:t>UURINGU TULEMUSTE TUTVUSTUS</a:t>
            </a:r>
            <a:br>
              <a:rPr lang="fi-FI" smtClean="0"/>
            </a:br>
            <a:r>
              <a:rPr lang="fi-FI" smtClean="0"/>
              <a:t>Valimi iseloomustus</a:t>
            </a:r>
            <a:endParaRPr lang="en-US" smtClean="0"/>
          </a:p>
        </p:txBody>
      </p:sp>
      <p:sp>
        <p:nvSpPr>
          <p:cNvPr id="66563" name="TextBox 4"/>
          <p:cNvSpPr txBox="1">
            <a:spLocks noChangeArrowheads="1"/>
          </p:cNvSpPr>
          <p:nvPr/>
        </p:nvSpPr>
        <p:spPr bwMode="auto">
          <a:xfrm>
            <a:off x="571500" y="1714500"/>
            <a:ext cx="2736850" cy="369888"/>
          </a:xfrm>
          <a:prstGeom prst="rect">
            <a:avLst/>
          </a:prstGeom>
          <a:noFill/>
          <a:ln w="9525">
            <a:noFill/>
            <a:miter lim="800000"/>
            <a:headEnd/>
            <a:tailEnd/>
          </a:ln>
        </p:spPr>
        <p:txBody>
          <a:bodyPr>
            <a:spAutoFit/>
          </a:bodyPr>
          <a:lstStyle/>
          <a:p>
            <a:r>
              <a:rPr lang="et-EE">
                <a:solidFill>
                  <a:srgbClr val="010163"/>
                </a:solidFill>
              </a:rPr>
              <a:t>tuhat EUR / töötajate arv</a:t>
            </a:r>
            <a:endParaRPr lang="en-US">
              <a:solidFill>
                <a:srgbClr val="010163"/>
              </a:solidFill>
            </a:endParaRPr>
          </a:p>
        </p:txBody>
      </p:sp>
      <p:sp>
        <p:nvSpPr>
          <p:cNvPr id="66564" name="TextBox 5"/>
          <p:cNvSpPr txBox="1">
            <a:spLocks noChangeArrowheads="1"/>
          </p:cNvSpPr>
          <p:nvPr/>
        </p:nvSpPr>
        <p:spPr bwMode="auto">
          <a:xfrm>
            <a:off x="395288" y="4697413"/>
            <a:ext cx="8748712" cy="708025"/>
          </a:xfrm>
          <a:prstGeom prst="rect">
            <a:avLst/>
          </a:prstGeom>
          <a:noFill/>
          <a:ln w="9525">
            <a:noFill/>
            <a:miter lim="800000"/>
            <a:headEnd/>
            <a:tailEnd/>
          </a:ln>
        </p:spPr>
        <p:txBody>
          <a:bodyPr>
            <a:spAutoFit/>
          </a:bodyPr>
          <a:lstStyle/>
          <a:p>
            <a:r>
              <a:rPr lang="et-EE" sz="2000">
                <a:solidFill>
                  <a:srgbClr val="010163"/>
                </a:solidFill>
              </a:rPr>
              <a:t>Joonis 9. Kasum töötaja kohta ja töötajate arv ettevõtete lõikes </a:t>
            </a:r>
          </a:p>
          <a:p>
            <a:r>
              <a:rPr lang="et-EE" sz="2000">
                <a:solidFill>
                  <a:srgbClr val="010163"/>
                </a:solidFill>
              </a:rPr>
              <a:t>	   järjestatuna kasumi järgi </a:t>
            </a:r>
            <a:endParaRPr lang="en-US" sz="2000">
              <a:solidFill>
                <a:srgbClr val="010163"/>
              </a:solidFill>
            </a:endParaRPr>
          </a:p>
        </p:txBody>
      </p:sp>
      <p:sp>
        <p:nvSpPr>
          <p:cNvPr id="66565" name="TextBox 6"/>
          <p:cNvSpPr txBox="1">
            <a:spLocks noChangeArrowheads="1"/>
          </p:cNvSpPr>
          <p:nvPr/>
        </p:nvSpPr>
        <p:spPr bwMode="auto">
          <a:xfrm>
            <a:off x="4878388" y="4379913"/>
            <a:ext cx="1368425" cy="369887"/>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6566" name="TextBox 7"/>
          <p:cNvSpPr txBox="1">
            <a:spLocks noChangeArrowheads="1"/>
          </p:cNvSpPr>
          <p:nvPr/>
        </p:nvSpPr>
        <p:spPr bwMode="auto">
          <a:xfrm>
            <a:off x="395288" y="5300663"/>
            <a:ext cx="8497887" cy="1200150"/>
          </a:xfrm>
          <a:prstGeom prst="rect">
            <a:avLst/>
          </a:prstGeom>
          <a:noFill/>
          <a:ln w="9525">
            <a:noFill/>
            <a:miter lim="800000"/>
            <a:headEnd/>
            <a:tailEnd/>
          </a:ln>
        </p:spPr>
        <p:txBody>
          <a:bodyPr>
            <a:spAutoFit/>
          </a:bodyPr>
          <a:lstStyle/>
          <a:p>
            <a:pPr algn="just"/>
            <a:endParaRPr lang="et-EE" sz="2400">
              <a:solidFill>
                <a:srgbClr val="010163"/>
              </a:solidFill>
            </a:endParaRPr>
          </a:p>
          <a:p>
            <a:pPr algn="just"/>
            <a:r>
              <a:rPr lang="et-EE" sz="2400">
                <a:solidFill>
                  <a:srgbClr val="010163"/>
                </a:solidFill>
              </a:rPr>
              <a:t>Kasum töötaja kohta ei sõltunud valimisse kaasatud ettevõtetel firma suurusest.</a:t>
            </a:r>
            <a:endParaRPr lang="et-EE" sz="2400">
              <a:solidFill>
                <a:srgbClr val="FF0000"/>
              </a:solidFill>
            </a:endParaRPr>
          </a:p>
        </p:txBody>
      </p:sp>
      <p:sp>
        <p:nvSpPr>
          <p:cNvPr id="66567" name="TextBox 8"/>
          <p:cNvSpPr txBox="1">
            <a:spLocks noChangeArrowheads="1"/>
          </p:cNvSpPr>
          <p:nvPr/>
        </p:nvSpPr>
        <p:spPr bwMode="auto">
          <a:xfrm>
            <a:off x="368300" y="1212850"/>
            <a:ext cx="7588250" cy="461963"/>
          </a:xfrm>
          <a:prstGeom prst="rect">
            <a:avLst/>
          </a:prstGeom>
          <a:noFill/>
          <a:ln w="9525">
            <a:noFill/>
            <a:miter lim="800000"/>
            <a:headEnd/>
            <a:tailEnd/>
          </a:ln>
        </p:spPr>
        <p:txBody>
          <a:bodyPr>
            <a:spAutoFit/>
          </a:bodyPr>
          <a:lstStyle/>
          <a:p>
            <a:r>
              <a:rPr lang="et-EE" sz="2400">
                <a:solidFill>
                  <a:srgbClr val="010163"/>
                </a:solidFill>
              </a:rPr>
              <a:t>Kasum töötaja kohta võrrelduna töötajate arvuga</a:t>
            </a:r>
          </a:p>
        </p:txBody>
      </p:sp>
      <p:sp>
        <p:nvSpPr>
          <p:cNvPr id="66568" name="Rectangle 9"/>
          <p:cNvSpPr>
            <a:spLocks noChangeArrowheads="1"/>
          </p:cNvSpPr>
          <p:nvPr/>
        </p:nvSpPr>
        <p:spPr bwMode="auto">
          <a:xfrm>
            <a:off x="487363" y="1714500"/>
            <a:ext cx="8424862" cy="2982913"/>
          </a:xfrm>
          <a:prstGeom prst="rect">
            <a:avLst/>
          </a:prstGeom>
          <a:noFill/>
          <a:ln w="9525" algn="ctr">
            <a:solidFill>
              <a:srgbClr val="010163"/>
            </a:solidFill>
            <a:round/>
            <a:headEnd/>
            <a:tailEnd/>
          </a:ln>
        </p:spPr>
        <p:txBody>
          <a:bodyPr wrap="none" anchor="ctr"/>
          <a:lstStyle/>
          <a:p>
            <a:endParaRPr lang="et-EE"/>
          </a:p>
        </p:txBody>
      </p:sp>
      <p:sp>
        <p:nvSpPr>
          <p:cNvPr id="66569" name="Rectangle 10"/>
          <p:cNvSpPr>
            <a:spLocks noChangeArrowheads="1"/>
          </p:cNvSpPr>
          <p:nvPr/>
        </p:nvSpPr>
        <p:spPr bwMode="auto">
          <a:xfrm>
            <a:off x="571500" y="2000250"/>
            <a:ext cx="1589088" cy="276225"/>
          </a:xfrm>
          <a:prstGeom prst="rect">
            <a:avLst/>
          </a:prstGeom>
          <a:noFill/>
          <a:ln w="9525">
            <a:noFill/>
            <a:miter lim="800000"/>
            <a:headEnd/>
            <a:tailEnd/>
          </a:ln>
        </p:spPr>
        <p:txBody>
          <a:bodyPr wrap="none">
            <a:spAutoFit/>
          </a:bodyPr>
          <a:lstStyle/>
          <a:p>
            <a:r>
              <a:rPr lang="et-EE" sz="1200">
                <a:solidFill>
                  <a:srgbClr val="010163"/>
                </a:solidFill>
              </a:rPr>
              <a:t>(logaritmiline skaala)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Content Placeholder 3"/>
          <p:cNvGraphicFramePr>
            <a:graphicFrameLocks noGrp="1"/>
          </p:cNvGraphicFramePr>
          <p:nvPr>
            <p:ph idx="1"/>
          </p:nvPr>
        </p:nvGraphicFramePr>
        <p:xfrm>
          <a:off x="735013" y="2163763"/>
          <a:ext cx="8115300" cy="2566987"/>
        </p:xfrm>
        <a:graphic>
          <a:graphicData uri="http://schemas.openxmlformats.org/presentationml/2006/ole">
            <p:oleObj spid="_x0000_s67585" r:id="rId3" imgW="8114479" imgH="2566638" progId="Excel.Chart.8">
              <p:embed/>
            </p:oleObj>
          </a:graphicData>
        </a:graphic>
      </p:graphicFrame>
      <p:sp>
        <p:nvSpPr>
          <p:cNvPr id="67586" name="Title 2"/>
          <p:cNvSpPr>
            <a:spLocks noGrp="1"/>
          </p:cNvSpPr>
          <p:nvPr>
            <p:ph type="title"/>
          </p:nvPr>
        </p:nvSpPr>
        <p:spPr/>
        <p:txBody>
          <a:bodyPr/>
          <a:lstStyle/>
          <a:p>
            <a:r>
              <a:rPr lang="fi-FI" smtClean="0"/>
              <a:t>UURINGU TULEMUSTE TUTVUSTUS</a:t>
            </a:r>
            <a:br>
              <a:rPr lang="fi-FI" smtClean="0"/>
            </a:br>
            <a:r>
              <a:rPr lang="fi-FI" smtClean="0"/>
              <a:t>Valimi iseloomustus</a:t>
            </a:r>
            <a:endParaRPr lang="en-US" smtClean="0"/>
          </a:p>
        </p:txBody>
      </p:sp>
      <p:sp>
        <p:nvSpPr>
          <p:cNvPr id="67587" name="TextBox 4"/>
          <p:cNvSpPr txBox="1">
            <a:spLocks noChangeArrowheads="1"/>
          </p:cNvSpPr>
          <p:nvPr/>
        </p:nvSpPr>
        <p:spPr bwMode="auto">
          <a:xfrm>
            <a:off x="539750" y="1844675"/>
            <a:ext cx="2952750" cy="369888"/>
          </a:xfrm>
          <a:prstGeom prst="rect">
            <a:avLst/>
          </a:prstGeom>
          <a:noFill/>
          <a:ln w="9525">
            <a:noFill/>
            <a:miter lim="800000"/>
            <a:headEnd/>
            <a:tailEnd/>
          </a:ln>
        </p:spPr>
        <p:txBody>
          <a:bodyPr>
            <a:spAutoFit/>
          </a:bodyPr>
          <a:lstStyle/>
          <a:p>
            <a:r>
              <a:rPr lang="et-EE">
                <a:solidFill>
                  <a:srgbClr val="010163"/>
                </a:solidFill>
              </a:rPr>
              <a:t>tuhat EUR / töötajate arv</a:t>
            </a:r>
            <a:endParaRPr lang="en-US">
              <a:solidFill>
                <a:srgbClr val="010163"/>
              </a:solidFill>
            </a:endParaRPr>
          </a:p>
        </p:txBody>
      </p:sp>
      <p:sp>
        <p:nvSpPr>
          <p:cNvPr id="67588" name="TextBox 5"/>
          <p:cNvSpPr txBox="1">
            <a:spLocks noChangeArrowheads="1"/>
          </p:cNvSpPr>
          <p:nvPr/>
        </p:nvSpPr>
        <p:spPr bwMode="auto">
          <a:xfrm>
            <a:off x="395288" y="4625975"/>
            <a:ext cx="8748712" cy="708025"/>
          </a:xfrm>
          <a:prstGeom prst="rect">
            <a:avLst/>
          </a:prstGeom>
          <a:noFill/>
          <a:ln w="9525">
            <a:noFill/>
            <a:miter lim="800000"/>
            <a:headEnd/>
            <a:tailEnd/>
          </a:ln>
        </p:spPr>
        <p:txBody>
          <a:bodyPr>
            <a:spAutoFit/>
          </a:bodyPr>
          <a:lstStyle/>
          <a:p>
            <a:r>
              <a:rPr lang="et-EE" sz="2000">
                <a:solidFill>
                  <a:srgbClr val="010163"/>
                </a:solidFill>
              </a:rPr>
              <a:t>Joonis 10. Ettevõtete kasumi ja mehhatroonika valdkonna töötajate arvu </a:t>
            </a:r>
          </a:p>
          <a:p>
            <a:r>
              <a:rPr lang="et-EE" sz="2000">
                <a:solidFill>
                  <a:srgbClr val="010163"/>
                </a:solidFill>
              </a:rPr>
              <a:t>                  võrdlus järjestatuna kasumi järgi </a:t>
            </a:r>
            <a:endParaRPr lang="en-US" sz="2000">
              <a:solidFill>
                <a:srgbClr val="010163"/>
              </a:solidFill>
            </a:endParaRPr>
          </a:p>
        </p:txBody>
      </p:sp>
      <p:sp>
        <p:nvSpPr>
          <p:cNvPr id="67589" name="TextBox 6"/>
          <p:cNvSpPr txBox="1">
            <a:spLocks noChangeArrowheads="1"/>
          </p:cNvSpPr>
          <p:nvPr/>
        </p:nvSpPr>
        <p:spPr bwMode="auto">
          <a:xfrm>
            <a:off x="4429125" y="4286250"/>
            <a:ext cx="1368425" cy="369888"/>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7590" name="TextBox 7"/>
          <p:cNvSpPr txBox="1">
            <a:spLocks noChangeArrowheads="1"/>
          </p:cNvSpPr>
          <p:nvPr/>
        </p:nvSpPr>
        <p:spPr bwMode="auto">
          <a:xfrm>
            <a:off x="450850" y="5084763"/>
            <a:ext cx="8496300" cy="1570037"/>
          </a:xfrm>
          <a:prstGeom prst="rect">
            <a:avLst/>
          </a:prstGeom>
          <a:noFill/>
          <a:ln w="9525">
            <a:noFill/>
            <a:miter lim="800000"/>
            <a:headEnd/>
            <a:tailEnd/>
          </a:ln>
        </p:spPr>
        <p:txBody>
          <a:bodyPr>
            <a:spAutoFit/>
          </a:bodyPr>
          <a:lstStyle/>
          <a:p>
            <a:pPr algn="just"/>
            <a:endParaRPr lang="et-EE" sz="2400">
              <a:solidFill>
                <a:srgbClr val="010163"/>
              </a:solidFill>
            </a:endParaRPr>
          </a:p>
          <a:p>
            <a:pPr algn="just"/>
            <a:r>
              <a:rPr lang="et-EE" sz="2400">
                <a:solidFill>
                  <a:srgbClr val="010163"/>
                </a:solidFill>
              </a:rPr>
              <a:t>Eesti ettevõtete puhul joonistub selgelt välja tendents, et rohkem teenivad kasumit ettevõtted, kus on rohkem mehhatroonika valdkonna töötajaid (v.a. üks ettevõte).</a:t>
            </a:r>
          </a:p>
        </p:txBody>
      </p:sp>
      <p:sp>
        <p:nvSpPr>
          <p:cNvPr id="67591" name="TextBox 8"/>
          <p:cNvSpPr txBox="1">
            <a:spLocks noChangeArrowheads="1"/>
          </p:cNvSpPr>
          <p:nvPr/>
        </p:nvSpPr>
        <p:spPr bwMode="auto">
          <a:xfrm>
            <a:off x="368300" y="1212850"/>
            <a:ext cx="8524875" cy="461963"/>
          </a:xfrm>
          <a:prstGeom prst="rect">
            <a:avLst/>
          </a:prstGeom>
          <a:noFill/>
          <a:ln w="9525">
            <a:noFill/>
            <a:miter lim="800000"/>
            <a:headEnd/>
            <a:tailEnd/>
          </a:ln>
        </p:spPr>
        <p:txBody>
          <a:bodyPr>
            <a:spAutoFit/>
          </a:bodyPr>
          <a:lstStyle/>
          <a:p>
            <a:r>
              <a:rPr lang="et-EE" sz="2400">
                <a:solidFill>
                  <a:srgbClr val="010163"/>
                </a:solidFill>
              </a:rPr>
              <a:t>Kasum võrrelduna mehhatroonika valdkonna töötajate arvuga </a:t>
            </a:r>
          </a:p>
        </p:txBody>
      </p:sp>
      <p:sp>
        <p:nvSpPr>
          <p:cNvPr id="67592" name="Rectangle 9"/>
          <p:cNvSpPr>
            <a:spLocks noChangeArrowheads="1"/>
          </p:cNvSpPr>
          <p:nvPr/>
        </p:nvSpPr>
        <p:spPr bwMode="auto">
          <a:xfrm>
            <a:off x="487363" y="1844675"/>
            <a:ext cx="8424862" cy="2781300"/>
          </a:xfrm>
          <a:prstGeom prst="rect">
            <a:avLst/>
          </a:prstGeom>
          <a:noFill/>
          <a:ln w="9525" algn="ctr">
            <a:solidFill>
              <a:srgbClr val="010163"/>
            </a:solidFill>
            <a:round/>
            <a:headEnd/>
            <a:tailEnd/>
          </a:ln>
        </p:spPr>
        <p:txBody>
          <a:bodyPr wrap="none" anchor="ctr"/>
          <a:lstStyle/>
          <a:p>
            <a:endParaRPr lang="et-EE"/>
          </a:p>
        </p:txBody>
      </p:sp>
      <p:cxnSp>
        <p:nvCxnSpPr>
          <p:cNvPr id="67593" name="Straight Connector 10"/>
          <p:cNvCxnSpPr>
            <a:cxnSpLocks noChangeShapeType="1"/>
          </p:cNvCxnSpPr>
          <p:nvPr/>
        </p:nvCxnSpPr>
        <p:spPr bwMode="auto">
          <a:xfrm>
            <a:off x="1714500" y="2928938"/>
            <a:ext cx="3714750" cy="1000125"/>
          </a:xfrm>
          <a:prstGeom prst="line">
            <a:avLst/>
          </a:prstGeom>
          <a:noFill/>
          <a:ln w="9525" algn="ctr">
            <a:solidFill>
              <a:srgbClr val="FF0000"/>
            </a:solidFill>
            <a:round/>
            <a:headEnd type="arrow" w="med" len="med"/>
            <a:tailEnd/>
          </a:ln>
        </p:spPr>
      </p:cxnSp>
      <p:sp>
        <p:nvSpPr>
          <p:cNvPr id="67594" name="Rectangle 12"/>
          <p:cNvSpPr>
            <a:spLocks noChangeArrowheads="1"/>
          </p:cNvSpPr>
          <p:nvPr/>
        </p:nvSpPr>
        <p:spPr bwMode="auto">
          <a:xfrm>
            <a:off x="500063" y="2143125"/>
            <a:ext cx="1589087" cy="276225"/>
          </a:xfrm>
          <a:prstGeom prst="rect">
            <a:avLst/>
          </a:prstGeom>
          <a:noFill/>
          <a:ln w="9525">
            <a:noFill/>
            <a:miter lim="800000"/>
            <a:headEnd/>
            <a:tailEnd/>
          </a:ln>
        </p:spPr>
        <p:txBody>
          <a:bodyPr wrap="none">
            <a:spAutoFit/>
          </a:bodyPr>
          <a:lstStyle/>
          <a:p>
            <a:r>
              <a:rPr lang="et-EE" sz="1200">
                <a:solidFill>
                  <a:srgbClr val="010163"/>
                </a:solidFill>
              </a:rPr>
              <a:t>(logaritmiline skaala)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357313"/>
            <a:ext cx="8578850" cy="4768850"/>
          </a:xfrm>
        </p:spPr>
        <p:txBody>
          <a:bodyPr/>
          <a:lstStyle/>
          <a:p>
            <a:pPr marL="0" algn="just">
              <a:lnSpc>
                <a:spcPct val="90000"/>
              </a:lnSpc>
              <a:buFontTx/>
              <a:buNone/>
              <a:defRPr/>
            </a:pPr>
            <a:r>
              <a:rPr lang="et-EE" dirty="0" smtClean="0"/>
              <a:t>Uuringus käsitleti ettevõtete üldandmete all töötajate arvu, tegevusala, käivet ja kasumit. </a:t>
            </a:r>
          </a:p>
          <a:p>
            <a:pPr marL="0" algn="just">
              <a:lnSpc>
                <a:spcPct val="90000"/>
              </a:lnSpc>
              <a:buFontTx/>
              <a:buNone/>
              <a:defRPr/>
            </a:pPr>
            <a:r>
              <a:rPr lang="et-EE" sz="900" dirty="0" smtClean="0"/>
              <a:t> </a:t>
            </a:r>
          </a:p>
          <a:p>
            <a:pPr marL="0" algn="just">
              <a:lnSpc>
                <a:spcPct val="90000"/>
              </a:lnSpc>
              <a:buFontTx/>
              <a:buNone/>
              <a:defRPr/>
            </a:pPr>
            <a:r>
              <a:rPr lang="et-EE" dirty="0" smtClean="0"/>
              <a:t>2010. aasta näitajaid aluseks võttes oli uuringu valimisse kaasatud nii väiksemad kui ka suuremad mehhatroonika ettevõtted: kolm ettevõtet käibega üle 20M€ (Eestist) ja viis vahemikus 2-19M€.</a:t>
            </a:r>
          </a:p>
          <a:p>
            <a:pPr marL="0" algn="just">
              <a:lnSpc>
                <a:spcPct val="90000"/>
              </a:lnSpc>
              <a:buFontTx/>
              <a:buNone/>
              <a:defRPr/>
            </a:pPr>
            <a:endParaRPr lang="et-EE" sz="900" dirty="0" smtClean="0"/>
          </a:p>
          <a:p>
            <a:pPr marL="0" algn="just">
              <a:lnSpc>
                <a:spcPct val="90000"/>
              </a:lnSpc>
              <a:buFontTx/>
              <a:buNone/>
              <a:defRPr/>
            </a:pPr>
            <a:r>
              <a:rPr lang="et-EE" dirty="0" smtClean="0"/>
              <a:t>2010. aastal teenisid valimisse kaasatud firmad kasumit 0,7-10,4%. Nii Eesti kui Soome ettevõtetest (v.a. kolm)  teenisid </a:t>
            </a:r>
            <a:r>
              <a:rPr lang="et-EE" b="1" dirty="0" smtClean="0">
                <a:solidFill>
                  <a:srgbClr val="FA740A"/>
                </a:solidFill>
              </a:rPr>
              <a:t>suuremat kasumit suurema arvu mehhatroonika töötajatega ettevõtted. </a:t>
            </a:r>
          </a:p>
          <a:p>
            <a:pPr marL="0" algn="just">
              <a:lnSpc>
                <a:spcPct val="90000"/>
              </a:lnSpc>
              <a:buFontTx/>
              <a:buNone/>
              <a:defRPr/>
            </a:pPr>
            <a:r>
              <a:rPr lang="et-EE" b="1" dirty="0" smtClean="0">
                <a:solidFill>
                  <a:srgbClr val="FA740A"/>
                </a:solidFill>
              </a:rPr>
              <a:t>Keskmine käive  töötaja kohta oli Soome firmadel </a:t>
            </a:r>
            <a:r>
              <a:rPr lang="fi-FI" b="1" dirty="0" smtClean="0">
                <a:solidFill>
                  <a:srgbClr val="FA740A"/>
                </a:solidFill>
              </a:rPr>
              <a:t>kaks korda kõrgem Eesti samast näitajast</a:t>
            </a:r>
            <a:r>
              <a:rPr lang="et-EE" b="1" dirty="0" smtClean="0">
                <a:solidFill>
                  <a:srgbClr val="FA740A"/>
                </a:solidFill>
              </a:rPr>
              <a:t>. Ka Eesti ettevõtete keskmine kasum ühe töötaja kohta (v.a. kaks firmat) oli kaks korda madalam kui Soome ettevõtetel.  </a:t>
            </a:r>
          </a:p>
          <a:p>
            <a:pPr algn="just">
              <a:lnSpc>
                <a:spcPct val="90000"/>
              </a:lnSpc>
              <a:buFontTx/>
              <a:buNone/>
              <a:defRPr/>
            </a:pPr>
            <a:r>
              <a:rPr lang="et-EE" sz="900" dirty="0" smtClean="0"/>
              <a:t> </a:t>
            </a:r>
          </a:p>
          <a:p>
            <a:pPr algn="just">
              <a:lnSpc>
                <a:spcPct val="90000"/>
              </a:lnSpc>
              <a:buFontTx/>
              <a:buNone/>
              <a:defRPr/>
            </a:pPr>
            <a:endParaRPr lang="en-US" dirty="0"/>
          </a:p>
        </p:txBody>
      </p:sp>
      <p:sp>
        <p:nvSpPr>
          <p:cNvPr id="68610" name="Title 2"/>
          <p:cNvSpPr>
            <a:spLocks noGrp="1"/>
          </p:cNvSpPr>
          <p:nvPr>
            <p:ph type="title"/>
          </p:nvPr>
        </p:nvSpPr>
        <p:spPr/>
        <p:txBody>
          <a:bodyPr/>
          <a:lstStyle/>
          <a:p>
            <a:r>
              <a:rPr lang="fi-FI" smtClean="0"/>
              <a:t>UURINGU TULEMUSTE TUTVUSTUS</a:t>
            </a:r>
            <a:br>
              <a:rPr lang="fi-FI" smtClean="0"/>
            </a:br>
            <a:r>
              <a:rPr lang="et-EE" smtClean="0"/>
              <a:t>Kokkuvõte valimi iseloomustusest</a:t>
            </a:r>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314325" y="1268413"/>
            <a:ext cx="8578850" cy="3529012"/>
          </a:xfrm>
        </p:spPr>
        <p:txBody>
          <a:bodyPr/>
          <a:lstStyle/>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mtClean="0"/>
          </a:p>
          <a:p>
            <a:pPr marL="0" indent="0" algn="just">
              <a:buFontTx/>
              <a:buNone/>
            </a:pPr>
            <a:endParaRPr lang="et-EE" sz="900" smtClean="0"/>
          </a:p>
          <a:p>
            <a:pPr marL="0" indent="0" algn="just">
              <a:buFontTx/>
              <a:buNone/>
            </a:pPr>
            <a:endParaRPr lang="et-EE" smtClean="0"/>
          </a:p>
          <a:p>
            <a:pPr marL="0" indent="0" algn="just">
              <a:buFontTx/>
              <a:buNone/>
            </a:pPr>
            <a:r>
              <a:rPr lang="et-EE" sz="1200" smtClean="0"/>
              <a:t> </a:t>
            </a:r>
          </a:p>
          <a:p>
            <a:pPr marL="0" indent="0" algn="just">
              <a:buFontTx/>
              <a:buNone/>
            </a:pPr>
            <a:endParaRPr lang="et-EE" sz="1200" smtClean="0"/>
          </a:p>
          <a:p>
            <a:pPr marL="0" indent="0" algn="just">
              <a:buFontTx/>
              <a:buNone/>
            </a:pPr>
            <a:r>
              <a:rPr lang="et-EE" sz="900" smtClean="0"/>
              <a:t> </a:t>
            </a:r>
          </a:p>
        </p:txBody>
      </p:sp>
      <p:sp>
        <p:nvSpPr>
          <p:cNvPr id="69634" name="Title 2"/>
          <p:cNvSpPr>
            <a:spLocks noGrp="1"/>
          </p:cNvSpPr>
          <p:nvPr>
            <p:ph type="title"/>
          </p:nvPr>
        </p:nvSpPr>
        <p:spPr>
          <a:xfrm>
            <a:off x="323850" y="188913"/>
            <a:ext cx="7343775" cy="1008062"/>
          </a:xfrm>
        </p:spPr>
        <p:txBody>
          <a:bodyPr/>
          <a:lstStyle/>
          <a:p>
            <a:r>
              <a:rPr lang="fi-FI" smtClean="0"/>
              <a:t>UURINGU TULEMUSTE TUTVUSTUS</a:t>
            </a:r>
            <a:br>
              <a:rPr lang="fi-FI" smtClean="0"/>
            </a:br>
            <a:r>
              <a:rPr lang="et-EE" smtClean="0"/>
              <a:t>Töötajate vajadus mehhatroonika valdkonnas</a:t>
            </a:r>
            <a:endParaRPr lang="en-US" smtClean="0"/>
          </a:p>
        </p:txBody>
      </p:sp>
      <p:graphicFrame>
        <p:nvGraphicFramePr>
          <p:cNvPr id="69635" name="Content Placeholder 3"/>
          <p:cNvGraphicFramePr>
            <a:graphicFrameLocks/>
          </p:cNvGraphicFramePr>
          <p:nvPr/>
        </p:nvGraphicFramePr>
        <p:xfrm>
          <a:off x="306388" y="1306513"/>
          <a:ext cx="8435975" cy="2882900"/>
        </p:xfrm>
        <a:graphic>
          <a:graphicData uri="http://schemas.openxmlformats.org/presentationml/2006/ole">
            <p:oleObj spid="_x0000_s69635" r:id="rId3" imgW="8437595" imgH="2883658" progId="Excel.Chart.8">
              <p:embed/>
            </p:oleObj>
          </a:graphicData>
        </a:graphic>
      </p:graphicFrame>
      <p:sp>
        <p:nvSpPr>
          <p:cNvPr id="69636" name="TextBox 4"/>
          <p:cNvSpPr txBox="1">
            <a:spLocks noChangeArrowheads="1"/>
          </p:cNvSpPr>
          <p:nvPr/>
        </p:nvSpPr>
        <p:spPr bwMode="auto">
          <a:xfrm>
            <a:off x="285750" y="1214438"/>
            <a:ext cx="1785938" cy="554037"/>
          </a:xfrm>
          <a:prstGeom prst="rect">
            <a:avLst/>
          </a:prstGeom>
          <a:noFill/>
          <a:ln w="9525">
            <a:noFill/>
            <a:miter lim="800000"/>
            <a:headEnd/>
            <a:tailEnd/>
          </a:ln>
        </p:spPr>
        <p:txBody>
          <a:bodyPr>
            <a:spAutoFit/>
          </a:bodyPr>
          <a:lstStyle/>
          <a:p>
            <a:pPr algn="r"/>
            <a:r>
              <a:rPr lang="et-EE">
                <a:solidFill>
                  <a:srgbClr val="010163"/>
                </a:solidFill>
              </a:rPr>
              <a:t>töötajate arv </a:t>
            </a:r>
            <a:r>
              <a:rPr lang="et-EE" sz="1200">
                <a:solidFill>
                  <a:srgbClr val="010163"/>
                </a:solidFill>
              </a:rPr>
              <a:t>(logaritmiline skaala)</a:t>
            </a:r>
          </a:p>
        </p:txBody>
      </p:sp>
      <p:sp>
        <p:nvSpPr>
          <p:cNvPr id="69637" name="TextBox 5"/>
          <p:cNvSpPr txBox="1">
            <a:spLocks noChangeArrowheads="1"/>
          </p:cNvSpPr>
          <p:nvPr/>
        </p:nvSpPr>
        <p:spPr bwMode="auto">
          <a:xfrm>
            <a:off x="4140200" y="3822700"/>
            <a:ext cx="1368425" cy="369888"/>
          </a:xfrm>
          <a:prstGeom prst="rect">
            <a:avLst/>
          </a:prstGeom>
          <a:noFill/>
          <a:ln w="9525">
            <a:noFill/>
            <a:miter lim="800000"/>
            <a:headEnd/>
            <a:tailEnd/>
          </a:ln>
        </p:spPr>
        <p:txBody>
          <a:bodyPr>
            <a:spAutoFit/>
          </a:bodyPr>
          <a:lstStyle/>
          <a:p>
            <a:r>
              <a:rPr lang="et-EE">
                <a:solidFill>
                  <a:srgbClr val="010163"/>
                </a:solidFill>
              </a:rPr>
              <a:t>ettevõtted</a:t>
            </a:r>
            <a:endParaRPr lang="en-US">
              <a:solidFill>
                <a:srgbClr val="010163"/>
              </a:solidFill>
            </a:endParaRPr>
          </a:p>
        </p:txBody>
      </p:sp>
      <p:sp>
        <p:nvSpPr>
          <p:cNvPr id="69638" name="Rectangle 6"/>
          <p:cNvSpPr>
            <a:spLocks noChangeArrowheads="1"/>
          </p:cNvSpPr>
          <p:nvPr/>
        </p:nvSpPr>
        <p:spPr bwMode="auto">
          <a:xfrm>
            <a:off x="487363" y="1268413"/>
            <a:ext cx="8424862" cy="2924175"/>
          </a:xfrm>
          <a:prstGeom prst="rect">
            <a:avLst/>
          </a:prstGeom>
          <a:noFill/>
          <a:ln w="9525" algn="ctr">
            <a:solidFill>
              <a:srgbClr val="010163"/>
            </a:solidFill>
            <a:round/>
            <a:headEnd/>
            <a:tailEnd/>
          </a:ln>
        </p:spPr>
        <p:txBody>
          <a:bodyPr wrap="none" anchor="ctr"/>
          <a:lstStyle/>
          <a:p>
            <a:endParaRPr lang="et-EE"/>
          </a:p>
        </p:txBody>
      </p:sp>
      <p:sp>
        <p:nvSpPr>
          <p:cNvPr id="69639" name="TextBox 8"/>
          <p:cNvSpPr txBox="1">
            <a:spLocks noChangeArrowheads="1"/>
          </p:cNvSpPr>
          <p:nvPr/>
        </p:nvSpPr>
        <p:spPr bwMode="auto">
          <a:xfrm>
            <a:off x="396875" y="4156075"/>
            <a:ext cx="8604250" cy="708025"/>
          </a:xfrm>
          <a:prstGeom prst="rect">
            <a:avLst/>
          </a:prstGeom>
          <a:noFill/>
          <a:ln w="9525">
            <a:noFill/>
            <a:miter lim="800000"/>
            <a:headEnd/>
            <a:tailEnd/>
          </a:ln>
        </p:spPr>
        <p:txBody>
          <a:bodyPr>
            <a:spAutoFit/>
          </a:bodyPr>
          <a:lstStyle/>
          <a:p>
            <a:r>
              <a:rPr lang="et-EE" sz="2000">
                <a:solidFill>
                  <a:srgbClr val="010163"/>
                </a:solidFill>
              </a:rPr>
              <a:t>Joonis 11. Eesti ja Soome ettevõtetes töötajate vajadus mehhatroonika 	 	    valdkonnas täna ja 3-5 aasta pärast</a:t>
            </a:r>
            <a:endParaRPr lang="en-US" sz="2000">
              <a:solidFill>
                <a:srgbClr val="010163"/>
              </a:solidFill>
            </a:endParaRPr>
          </a:p>
        </p:txBody>
      </p:sp>
      <p:sp>
        <p:nvSpPr>
          <p:cNvPr id="69640" name="Oval 9"/>
          <p:cNvSpPr>
            <a:spLocks noChangeArrowheads="1"/>
          </p:cNvSpPr>
          <p:nvPr/>
        </p:nvSpPr>
        <p:spPr bwMode="auto">
          <a:xfrm rot="702050">
            <a:off x="4625975" y="1646238"/>
            <a:ext cx="661988" cy="2233612"/>
          </a:xfrm>
          <a:prstGeom prst="ellipse">
            <a:avLst/>
          </a:prstGeom>
          <a:noFill/>
          <a:ln w="6350" algn="ctr">
            <a:solidFill>
              <a:srgbClr val="FF0000"/>
            </a:solidFill>
            <a:round/>
            <a:headEnd/>
            <a:tailEnd/>
          </a:ln>
        </p:spPr>
        <p:txBody>
          <a:bodyPr wrap="none" anchor="ctr"/>
          <a:lstStyle/>
          <a:p>
            <a:endParaRPr lang="en-US"/>
          </a:p>
        </p:txBody>
      </p:sp>
      <p:sp>
        <p:nvSpPr>
          <p:cNvPr id="69641" name="TextBox 10"/>
          <p:cNvSpPr txBox="1">
            <a:spLocks noChangeArrowheads="1"/>
          </p:cNvSpPr>
          <p:nvPr/>
        </p:nvSpPr>
        <p:spPr bwMode="auto">
          <a:xfrm>
            <a:off x="395288" y="4797425"/>
            <a:ext cx="8424862" cy="2308225"/>
          </a:xfrm>
          <a:prstGeom prst="rect">
            <a:avLst/>
          </a:prstGeom>
          <a:noFill/>
          <a:ln w="9525">
            <a:noFill/>
            <a:miter lim="800000"/>
            <a:headEnd/>
            <a:tailEnd/>
          </a:ln>
        </p:spPr>
        <p:txBody>
          <a:bodyPr>
            <a:spAutoFit/>
          </a:bodyPr>
          <a:lstStyle/>
          <a:p>
            <a:pPr algn="just"/>
            <a:r>
              <a:rPr lang="et-EE" sz="2400">
                <a:solidFill>
                  <a:srgbClr val="010163"/>
                </a:solidFill>
              </a:rPr>
              <a:t>Valimisse kaasatud Eesti ja Soome ettevõtetes on täna kokku 519 mehhatroonika valdkonna töötajat. (piiritletud joonisel punase joonega) Firmad prognoosisid, et 3-5 aasta pärast on see number 727. </a:t>
            </a:r>
            <a:r>
              <a:rPr lang="et-EE" sz="2400" b="1">
                <a:solidFill>
                  <a:srgbClr val="FA740A"/>
                </a:solidFill>
              </a:rPr>
              <a:t>Seega eeldatakse kokku </a:t>
            </a:r>
            <a:br>
              <a:rPr lang="et-EE" sz="2400" b="1">
                <a:solidFill>
                  <a:srgbClr val="FA740A"/>
                </a:solidFill>
              </a:rPr>
            </a:br>
            <a:r>
              <a:rPr lang="et-EE" sz="2400" b="1">
                <a:solidFill>
                  <a:srgbClr val="FA740A"/>
                </a:solidFill>
              </a:rPr>
              <a:t>40%-list mehhatroonika valdkonna töötajate arvu tõusu.</a:t>
            </a:r>
          </a:p>
          <a:p>
            <a:pPr algn="just"/>
            <a:endParaRPr lang="en-US" sz="2400">
              <a:solidFill>
                <a:srgbClr val="010163"/>
              </a:solidFill>
            </a:endParaRPr>
          </a:p>
        </p:txBody>
      </p:sp>
      <p:sp>
        <p:nvSpPr>
          <p:cNvPr id="69642" name="Rectangle 11"/>
          <p:cNvSpPr>
            <a:spLocks noChangeArrowheads="1"/>
          </p:cNvSpPr>
          <p:nvPr/>
        </p:nvSpPr>
        <p:spPr bwMode="auto">
          <a:xfrm>
            <a:off x="5357813" y="3143250"/>
            <a:ext cx="3143250" cy="1000125"/>
          </a:xfrm>
          <a:prstGeom prst="rect">
            <a:avLst/>
          </a:prstGeom>
          <a:noFill/>
          <a:ln w="9525" algn="ctr">
            <a:solidFill>
              <a:srgbClr val="010163"/>
            </a:solidFill>
            <a:round/>
            <a:headEnd/>
            <a:tailEnd/>
          </a:ln>
        </p:spPr>
        <p:txBody>
          <a:bodyPr wrap="none" anchor="ctr"/>
          <a:lstStyle/>
          <a:p>
            <a:endParaRPr lang="en-US"/>
          </a:p>
        </p:txBody>
      </p:sp>
      <p:cxnSp>
        <p:nvCxnSpPr>
          <p:cNvPr id="69643" name="Straight Arrow Connector 13"/>
          <p:cNvCxnSpPr>
            <a:cxnSpLocks noChangeShapeType="1"/>
          </p:cNvCxnSpPr>
          <p:nvPr/>
        </p:nvCxnSpPr>
        <p:spPr bwMode="auto">
          <a:xfrm rot="16200000" flipV="1">
            <a:off x="5250657" y="2964656"/>
            <a:ext cx="214312" cy="142875"/>
          </a:xfrm>
          <a:prstGeom prst="straightConnector1">
            <a:avLst/>
          </a:prstGeom>
          <a:noFill/>
          <a:ln w="9525" algn="ctr">
            <a:solidFill>
              <a:srgbClr val="FF0000"/>
            </a:solidFill>
            <a:round/>
            <a:headEnd/>
            <a:tailEnd type="arrow" w="med" len="med"/>
          </a:ln>
        </p:spPr>
      </p:cxnSp>
      <p:sp>
        <p:nvSpPr>
          <p:cNvPr id="19" name="TextBox 18"/>
          <p:cNvSpPr txBox="1"/>
          <p:nvPr/>
        </p:nvSpPr>
        <p:spPr>
          <a:xfrm>
            <a:off x="1500166" y="1857364"/>
            <a:ext cx="369332" cy="488275"/>
          </a:xfrm>
          <a:prstGeom prst="rect">
            <a:avLst/>
          </a:prstGeom>
          <a:noFill/>
        </p:spPr>
        <p:txBody>
          <a:bodyPr vert="vert270">
            <a:spAutoFit/>
          </a:bodyPr>
          <a:lstStyle/>
          <a:p>
            <a:pPr>
              <a:defRPr/>
            </a:pPr>
            <a:r>
              <a:rPr lang="et-EE" sz="1200" b="1" dirty="0">
                <a:solidFill>
                  <a:srgbClr val="FA740A"/>
                </a:solidFill>
              </a:rPr>
              <a:t>+12%</a:t>
            </a:r>
            <a:endParaRPr lang="en-US" sz="1200" b="1" dirty="0">
              <a:solidFill>
                <a:srgbClr val="FA740A"/>
              </a:solidFill>
            </a:endParaRPr>
          </a:p>
        </p:txBody>
      </p:sp>
      <p:sp>
        <p:nvSpPr>
          <p:cNvPr id="20" name="TextBox 19"/>
          <p:cNvSpPr txBox="1"/>
          <p:nvPr/>
        </p:nvSpPr>
        <p:spPr>
          <a:xfrm>
            <a:off x="2071670" y="1857364"/>
            <a:ext cx="369332" cy="573234"/>
          </a:xfrm>
          <a:prstGeom prst="rect">
            <a:avLst/>
          </a:prstGeom>
          <a:noFill/>
        </p:spPr>
        <p:txBody>
          <a:bodyPr vert="vert270" wrap="none">
            <a:spAutoFit/>
          </a:bodyPr>
          <a:lstStyle/>
          <a:p>
            <a:pPr>
              <a:defRPr/>
            </a:pPr>
            <a:r>
              <a:rPr lang="et-EE" sz="1200" b="1" dirty="0">
                <a:solidFill>
                  <a:srgbClr val="FA740A"/>
                </a:solidFill>
              </a:rPr>
              <a:t>+220%</a:t>
            </a:r>
            <a:endParaRPr lang="en-US" sz="1200" b="1" dirty="0">
              <a:solidFill>
                <a:srgbClr val="FA740A"/>
              </a:solidFill>
            </a:endParaRPr>
          </a:p>
        </p:txBody>
      </p:sp>
      <p:sp>
        <p:nvSpPr>
          <p:cNvPr id="21" name="TextBox 20"/>
          <p:cNvSpPr txBox="1"/>
          <p:nvPr/>
        </p:nvSpPr>
        <p:spPr>
          <a:xfrm>
            <a:off x="2643174" y="1857364"/>
            <a:ext cx="369332" cy="488275"/>
          </a:xfrm>
          <a:prstGeom prst="rect">
            <a:avLst/>
          </a:prstGeom>
          <a:noFill/>
        </p:spPr>
        <p:txBody>
          <a:bodyPr vert="vert270" wrap="none">
            <a:spAutoFit/>
          </a:bodyPr>
          <a:lstStyle/>
          <a:p>
            <a:pPr>
              <a:defRPr/>
            </a:pPr>
            <a:r>
              <a:rPr lang="et-EE" sz="1200" b="1" dirty="0">
                <a:solidFill>
                  <a:srgbClr val="FA740A"/>
                </a:solidFill>
              </a:rPr>
              <a:t>+28%</a:t>
            </a:r>
            <a:endParaRPr lang="en-US" sz="1200" b="1" dirty="0">
              <a:solidFill>
                <a:srgbClr val="FA740A"/>
              </a:solidFill>
            </a:endParaRPr>
          </a:p>
        </p:txBody>
      </p:sp>
      <p:sp>
        <p:nvSpPr>
          <p:cNvPr id="22" name="TextBox 21"/>
          <p:cNvSpPr txBox="1"/>
          <p:nvPr/>
        </p:nvSpPr>
        <p:spPr>
          <a:xfrm>
            <a:off x="3214678" y="1857364"/>
            <a:ext cx="369332" cy="403316"/>
          </a:xfrm>
          <a:prstGeom prst="rect">
            <a:avLst/>
          </a:prstGeom>
          <a:noFill/>
        </p:spPr>
        <p:txBody>
          <a:bodyPr vert="vert270" wrap="none">
            <a:spAutoFit/>
          </a:bodyPr>
          <a:lstStyle/>
          <a:p>
            <a:pPr>
              <a:defRPr/>
            </a:pPr>
            <a:r>
              <a:rPr lang="et-EE" sz="1200" b="1" dirty="0">
                <a:solidFill>
                  <a:srgbClr val="FA740A"/>
                </a:solidFill>
              </a:rPr>
              <a:t>+0%</a:t>
            </a:r>
            <a:endParaRPr lang="en-US" sz="1200" b="1" dirty="0">
              <a:solidFill>
                <a:srgbClr val="FA740A"/>
              </a:solidFill>
            </a:endParaRPr>
          </a:p>
        </p:txBody>
      </p:sp>
      <p:sp>
        <p:nvSpPr>
          <p:cNvPr id="23" name="TextBox 22"/>
          <p:cNvSpPr txBox="1"/>
          <p:nvPr/>
        </p:nvSpPr>
        <p:spPr>
          <a:xfrm>
            <a:off x="3786182" y="1857364"/>
            <a:ext cx="369332" cy="488275"/>
          </a:xfrm>
          <a:prstGeom prst="rect">
            <a:avLst/>
          </a:prstGeom>
          <a:noFill/>
        </p:spPr>
        <p:txBody>
          <a:bodyPr vert="vert270" wrap="none">
            <a:spAutoFit/>
          </a:bodyPr>
          <a:lstStyle/>
          <a:p>
            <a:pPr>
              <a:defRPr/>
            </a:pPr>
            <a:r>
              <a:rPr lang="et-EE" sz="1200" b="1" dirty="0">
                <a:solidFill>
                  <a:srgbClr val="FA740A"/>
                </a:solidFill>
              </a:rPr>
              <a:t>+89%</a:t>
            </a:r>
            <a:endParaRPr lang="en-US" sz="1200" b="1" dirty="0">
              <a:solidFill>
                <a:srgbClr val="FA740A"/>
              </a:solidFill>
            </a:endParaRPr>
          </a:p>
        </p:txBody>
      </p:sp>
      <p:sp>
        <p:nvSpPr>
          <p:cNvPr id="24" name="TextBox 23"/>
          <p:cNvSpPr txBox="1"/>
          <p:nvPr/>
        </p:nvSpPr>
        <p:spPr>
          <a:xfrm>
            <a:off x="1785918" y="1857364"/>
            <a:ext cx="369332" cy="488275"/>
          </a:xfrm>
          <a:prstGeom prst="rect">
            <a:avLst/>
          </a:prstGeom>
          <a:noFill/>
        </p:spPr>
        <p:txBody>
          <a:bodyPr vert="vert270" wrap="none">
            <a:spAutoFit/>
          </a:bodyPr>
          <a:lstStyle/>
          <a:p>
            <a:pPr>
              <a:defRPr/>
            </a:pPr>
            <a:r>
              <a:rPr lang="et-EE" sz="1200" b="1" dirty="0">
                <a:solidFill>
                  <a:srgbClr val="6666FF"/>
                </a:solidFill>
              </a:rPr>
              <a:t>+38%</a:t>
            </a:r>
            <a:endParaRPr lang="en-US" sz="1200" b="1" dirty="0">
              <a:solidFill>
                <a:srgbClr val="6666FF"/>
              </a:solidFill>
            </a:endParaRPr>
          </a:p>
        </p:txBody>
      </p:sp>
      <p:sp>
        <p:nvSpPr>
          <p:cNvPr id="25" name="TextBox 24"/>
          <p:cNvSpPr txBox="1"/>
          <p:nvPr/>
        </p:nvSpPr>
        <p:spPr>
          <a:xfrm>
            <a:off x="2285984" y="1857364"/>
            <a:ext cx="369332" cy="488275"/>
          </a:xfrm>
          <a:prstGeom prst="rect">
            <a:avLst/>
          </a:prstGeom>
          <a:noFill/>
        </p:spPr>
        <p:txBody>
          <a:bodyPr vert="vert270" wrap="none">
            <a:spAutoFit/>
          </a:bodyPr>
          <a:lstStyle/>
          <a:p>
            <a:pPr>
              <a:defRPr/>
            </a:pPr>
            <a:r>
              <a:rPr lang="et-EE" sz="1200" b="1" dirty="0">
                <a:solidFill>
                  <a:srgbClr val="6666FF"/>
                </a:solidFill>
              </a:rPr>
              <a:t>+16%</a:t>
            </a:r>
            <a:endParaRPr lang="en-US" sz="1200" b="1" dirty="0">
              <a:solidFill>
                <a:srgbClr val="6666FF"/>
              </a:solidFill>
            </a:endParaRPr>
          </a:p>
        </p:txBody>
      </p:sp>
      <p:sp>
        <p:nvSpPr>
          <p:cNvPr id="26" name="TextBox 25"/>
          <p:cNvSpPr txBox="1"/>
          <p:nvPr/>
        </p:nvSpPr>
        <p:spPr>
          <a:xfrm>
            <a:off x="2857488" y="1857364"/>
            <a:ext cx="369332" cy="488275"/>
          </a:xfrm>
          <a:prstGeom prst="rect">
            <a:avLst/>
          </a:prstGeom>
          <a:noFill/>
        </p:spPr>
        <p:txBody>
          <a:bodyPr vert="vert270" wrap="none">
            <a:spAutoFit/>
          </a:bodyPr>
          <a:lstStyle/>
          <a:p>
            <a:pPr>
              <a:defRPr/>
            </a:pPr>
            <a:r>
              <a:rPr lang="et-EE" sz="1200" b="1" dirty="0">
                <a:solidFill>
                  <a:srgbClr val="6666FF"/>
                </a:solidFill>
              </a:rPr>
              <a:t>+50%</a:t>
            </a:r>
            <a:endParaRPr lang="en-US" sz="1200" b="1" dirty="0">
              <a:solidFill>
                <a:srgbClr val="6666FF"/>
              </a:solidFill>
            </a:endParaRPr>
          </a:p>
        </p:txBody>
      </p:sp>
      <p:sp>
        <p:nvSpPr>
          <p:cNvPr id="27" name="TextBox 26"/>
          <p:cNvSpPr txBox="1"/>
          <p:nvPr/>
        </p:nvSpPr>
        <p:spPr>
          <a:xfrm>
            <a:off x="3428992" y="1857364"/>
            <a:ext cx="369332" cy="403316"/>
          </a:xfrm>
          <a:prstGeom prst="rect">
            <a:avLst/>
          </a:prstGeom>
          <a:noFill/>
        </p:spPr>
        <p:txBody>
          <a:bodyPr vert="vert270" wrap="none">
            <a:spAutoFit/>
          </a:bodyPr>
          <a:lstStyle/>
          <a:p>
            <a:pPr>
              <a:defRPr/>
            </a:pPr>
            <a:r>
              <a:rPr lang="et-EE" sz="1200" b="1" dirty="0">
                <a:solidFill>
                  <a:srgbClr val="6666FF"/>
                </a:solidFill>
              </a:rPr>
              <a:t>+0%</a:t>
            </a:r>
            <a:endParaRPr lang="en-US" sz="1200" b="1" dirty="0">
              <a:solidFill>
                <a:srgbClr val="6666FF"/>
              </a:solidFill>
            </a:endParaRPr>
          </a:p>
        </p:txBody>
      </p:sp>
      <p:sp>
        <p:nvSpPr>
          <p:cNvPr id="28" name="TextBox 27"/>
          <p:cNvSpPr txBox="1"/>
          <p:nvPr/>
        </p:nvSpPr>
        <p:spPr>
          <a:xfrm>
            <a:off x="4000496" y="1857364"/>
            <a:ext cx="369332" cy="488275"/>
          </a:xfrm>
          <a:prstGeom prst="rect">
            <a:avLst/>
          </a:prstGeom>
          <a:noFill/>
        </p:spPr>
        <p:txBody>
          <a:bodyPr vert="vert270" wrap="none">
            <a:spAutoFit/>
          </a:bodyPr>
          <a:lstStyle/>
          <a:p>
            <a:pPr>
              <a:defRPr/>
            </a:pPr>
            <a:r>
              <a:rPr lang="et-EE" sz="1200" b="1" dirty="0">
                <a:solidFill>
                  <a:srgbClr val="6666FF"/>
                </a:solidFill>
              </a:rPr>
              <a:t>+18%</a:t>
            </a:r>
            <a:endParaRPr lang="en-US" sz="1200" b="1" dirty="0">
              <a:solidFill>
                <a:srgbClr val="6666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1"/>
          <p:cNvSpPr>
            <a:spLocks noGrp="1"/>
          </p:cNvSpPr>
          <p:nvPr>
            <p:ph idx="1"/>
          </p:nvPr>
        </p:nvSpPr>
        <p:spPr>
          <a:xfrm>
            <a:off x="323850" y="1412875"/>
            <a:ext cx="8569325" cy="4713288"/>
          </a:xfrm>
        </p:spPr>
        <p:txBody>
          <a:bodyPr/>
          <a:lstStyle/>
          <a:p>
            <a:pPr marL="0" algn="just">
              <a:buFontTx/>
              <a:buNone/>
            </a:pPr>
            <a:r>
              <a:rPr lang="et-EE" smtClean="0"/>
              <a:t>Eesti ja Soome ettevõtetes on täna mehhatroonika valdkonnas ametikohti 35 nimetust. Arvuliselt kõige rohkem (vt. joonis 12 lk. 27) on töötajaid järgmistes ametigruppides:</a:t>
            </a:r>
          </a:p>
          <a:p>
            <a:pPr marL="0" algn="just">
              <a:lnSpc>
                <a:spcPct val="80000"/>
              </a:lnSpc>
            </a:pPr>
            <a:r>
              <a:rPr lang="et-EE" smtClean="0"/>
              <a:t>SMA operaatorid</a:t>
            </a:r>
          </a:p>
          <a:p>
            <a:pPr marL="0" algn="just">
              <a:lnSpc>
                <a:spcPct val="80000"/>
              </a:lnSpc>
            </a:pPr>
            <a:r>
              <a:rPr lang="et-EE" smtClean="0"/>
              <a:t>Elektroonikatehnikud</a:t>
            </a:r>
          </a:p>
          <a:p>
            <a:pPr marL="0" algn="just">
              <a:lnSpc>
                <a:spcPct val="80000"/>
              </a:lnSpc>
            </a:pPr>
            <a:r>
              <a:rPr lang="et-EE" smtClean="0"/>
              <a:t>Keevitajad</a:t>
            </a:r>
          </a:p>
          <a:p>
            <a:pPr marL="0" algn="just">
              <a:lnSpc>
                <a:spcPct val="80000"/>
              </a:lnSpc>
            </a:pPr>
            <a:r>
              <a:rPr lang="et-EE" smtClean="0"/>
              <a:t>CNC tööpingi operaatorid</a:t>
            </a:r>
          </a:p>
          <a:p>
            <a:pPr marL="0" algn="just">
              <a:lnSpc>
                <a:spcPct val="80000"/>
              </a:lnSpc>
            </a:pPr>
            <a:r>
              <a:rPr lang="et-EE" smtClean="0"/>
              <a:t>Insener-programmeerijad</a:t>
            </a:r>
          </a:p>
          <a:p>
            <a:pPr marL="0" algn="just">
              <a:lnSpc>
                <a:spcPct val="80000"/>
              </a:lnSpc>
            </a:pPr>
            <a:r>
              <a:rPr lang="et-EE" smtClean="0"/>
              <a:t>Seadistajad</a:t>
            </a:r>
          </a:p>
          <a:p>
            <a:pPr marL="0" algn="just">
              <a:lnSpc>
                <a:spcPct val="80000"/>
              </a:lnSpc>
            </a:pPr>
            <a:r>
              <a:rPr lang="et-EE" smtClean="0"/>
              <a:t>Müügiinsenerid</a:t>
            </a:r>
          </a:p>
          <a:p>
            <a:pPr marL="0" algn="just">
              <a:lnSpc>
                <a:spcPct val="80000"/>
              </a:lnSpc>
            </a:pPr>
            <a:r>
              <a:rPr lang="et-EE" smtClean="0"/>
              <a:t>Testitehnikud, testiinsenerid</a:t>
            </a:r>
          </a:p>
          <a:p>
            <a:pPr marL="0" algn="just">
              <a:lnSpc>
                <a:spcPct val="80000"/>
              </a:lnSpc>
            </a:pPr>
            <a:r>
              <a:rPr lang="et-EE" smtClean="0"/>
              <a:t>Mehaanikud, mehaanika projekteerijad</a:t>
            </a:r>
          </a:p>
          <a:p>
            <a:pPr marL="0" algn="just">
              <a:lnSpc>
                <a:spcPct val="80000"/>
              </a:lnSpc>
            </a:pPr>
            <a:r>
              <a:rPr lang="et-EE" smtClean="0"/>
              <a:t>Lõikajad</a:t>
            </a:r>
          </a:p>
          <a:p>
            <a:pPr marL="0" algn="just">
              <a:lnSpc>
                <a:spcPct val="80000"/>
              </a:lnSpc>
            </a:pPr>
            <a:r>
              <a:rPr lang="et-EE" smtClean="0"/>
              <a:t>Elektromehaanikud</a:t>
            </a:r>
          </a:p>
          <a:p>
            <a:pPr marL="0" algn="just"/>
            <a:endParaRPr lang="et-EE" smtClean="0"/>
          </a:p>
          <a:p>
            <a:pPr marL="0" algn="just"/>
            <a:endParaRPr lang="et-EE" smtClean="0"/>
          </a:p>
          <a:p>
            <a:pPr marL="0" algn="just"/>
            <a:endParaRPr lang="et-EE" smtClean="0"/>
          </a:p>
          <a:p>
            <a:pPr marL="0" algn="just"/>
            <a:endParaRPr lang="et-EE" smtClean="0"/>
          </a:p>
          <a:p>
            <a:pPr marL="0" algn="just"/>
            <a:endParaRPr lang="et-EE" smtClean="0"/>
          </a:p>
          <a:p>
            <a:pPr marL="0" algn="just"/>
            <a:endParaRPr lang="et-EE" smtClean="0"/>
          </a:p>
          <a:p>
            <a:pPr marL="0" algn="just">
              <a:buFontTx/>
              <a:buNone/>
            </a:pPr>
            <a:r>
              <a:rPr lang="et-EE" smtClean="0"/>
              <a:t>  </a:t>
            </a:r>
            <a:endParaRPr lang="en-US" smtClean="0"/>
          </a:p>
        </p:txBody>
      </p:sp>
      <p:sp>
        <p:nvSpPr>
          <p:cNvPr id="70658" name="Title 2"/>
          <p:cNvSpPr>
            <a:spLocks noGrp="1"/>
          </p:cNvSpPr>
          <p:nvPr>
            <p:ph type="title"/>
          </p:nvPr>
        </p:nvSpPr>
        <p:spPr>
          <a:xfrm>
            <a:off x="323850" y="188913"/>
            <a:ext cx="7561263" cy="1008062"/>
          </a:xfrm>
        </p:spPr>
        <p:txBody>
          <a:bodyPr/>
          <a:lstStyle/>
          <a:p>
            <a:r>
              <a:rPr lang="fi-FI" smtClean="0"/>
              <a:t>UURINGU TULEMUSTE TUTVUSTUS</a:t>
            </a:r>
            <a:br>
              <a:rPr lang="fi-FI" smtClean="0"/>
            </a:br>
            <a:r>
              <a:rPr lang="et-EE" smtClean="0"/>
              <a:t>Mehhatroonika valdkonnas täna vajatavad ametid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1" name="Content Placeholder 3"/>
          <p:cNvGraphicFramePr>
            <a:graphicFrameLocks noGrp="1"/>
          </p:cNvGraphicFramePr>
          <p:nvPr>
            <p:ph idx="1"/>
          </p:nvPr>
        </p:nvGraphicFramePr>
        <p:xfrm>
          <a:off x="344488" y="1306513"/>
          <a:ext cx="8850312" cy="4781550"/>
        </p:xfrm>
        <a:graphic>
          <a:graphicData uri="http://schemas.openxmlformats.org/presentationml/2006/ole">
            <p:oleObj spid="_x0000_s71681" r:id="rId3" imgW="8846063" imgH="4785775" progId="Excel.Chart.8">
              <p:embed/>
            </p:oleObj>
          </a:graphicData>
        </a:graphic>
      </p:graphicFrame>
      <p:sp>
        <p:nvSpPr>
          <p:cNvPr id="71682" name="Title 2"/>
          <p:cNvSpPr>
            <a:spLocks noGrp="1"/>
          </p:cNvSpPr>
          <p:nvPr>
            <p:ph type="title"/>
          </p:nvPr>
        </p:nvSpPr>
        <p:spPr>
          <a:xfrm>
            <a:off x="323850" y="188913"/>
            <a:ext cx="8208963" cy="1008062"/>
          </a:xfrm>
        </p:spPr>
        <p:txBody>
          <a:bodyPr/>
          <a:lstStyle/>
          <a:p>
            <a:r>
              <a:rPr lang="fi-FI" smtClean="0"/>
              <a:t>UURINGU TULEMUSTE TUTVUSTUS</a:t>
            </a:r>
            <a:br>
              <a:rPr lang="fi-FI" smtClean="0"/>
            </a:br>
            <a:r>
              <a:rPr lang="fi-FI" smtClean="0"/>
              <a:t> </a:t>
            </a:r>
            <a:r>
              <a:rPr lang="et-EE" smtClean="0"/>
              <a:t>Mehhatroonika valdkonnas täna vajatavad ametid</a:t>
            </a:r>
          </a:p>
        </p:txBody>
      </p:sp>
      <p:sp>
        <p:nvSpPr>
          <p:cNvPr id="71683" name="TextBox 5"/>
          <p:cNvSpPr txBox="1">
            <a:spLocks noChangeArrowheads="1"/>
          </p:cNvSpPr>
          <p:nvPr/>
        </p:nvSpPr>
        <p:spPr bwMode="auto">
          <a:xfrm>
            <a:off x="395288" y="5949950"/>
            <a:ext cx="8604250" cy="706438"/>
          </a:xfrm>
          <a:prstGeom prst="rect">
            <a:avLst/>
          </a:prstGeom>
          <a:noFill/>
          <a:ln w="9525">
            <a:noFill/>
            <a:miter lim="800000"/>
            <a:headEnd/>
            <a:tailEnd/>
          </a:ln>
        </p:spPr>
        <p:txBody>
          <a:bodyPr>
            <a:spAutoFit/>
          </a:bodyPr>
          <a:lstStyle/>
          <a:p>
            <a:r>
              <a:rPr lang="et-EE" sz="2000">
                <a:solidFill>
                  <a:srgbClr val="010163"/>
                </a:solidFill>
              </a:rPr>
              <a:t>Joonis 12. Eesti ja Soome ettevõtetes täna mehhatroonika valdkonna	 	    töötajad arvuliselt ametigruppide lõikes</a:t>
            </a:r>
            <a:endParaRPr lang="en-US" sz="2000">
              <a:solidFill>
                <a:srgbClr val="010163"/>
              </a:solidFill>
            </a:endParaRPr>
          </a:p>
        </p:txBody>
      </p:sp>
      <p:sp>
        <p:nvSpPr>
          <p:cNvPr id="71684" name="TextBox 6"/>
          <p:cNvSpPr txBox="1">
            <a:spLocks noChangeArrowheads="1"/>
          </p:cNvSpPr>
          <p:nvPr/>
        </p:nvSpPr>
        <p:spPr bwMode="auto">
          <a:xfrm>
            <a:off x="755650" y="5445125"/>
            <a:ext cx="1763713" cy="369888"/>
          </a:xfrm>
          <a:prstGeom prst="rect">
            <a:avLst/>
          </a:prstGeom>
          <a:noFill/>
          <a:ln w="9525">
            <a:noFill/>
            <a:miter lim="800000"/>
            <a:headEnd/>
            <a:tailEnd/>
          </a:ln>
        </p:spPr>
        <p:txBody>
          <a:bodyPr>
            <a:spAutoFit/>
          </a:bodyPr>
          <a:lstStyle/>
          <a:p>
            <a:r>
              <a:rPr lang="et-EE">
                <a:solidFill>
                  <a:srgbClr val="010163"/>
                </a:solidFill>
              </a:rPr>
              <a:t>töötajate arv</a:t>
            </a:r>
            <a:endParaRPr lang="en-US">
              <a:solidFill>
                <a:srgbClr val="010163"/>
              </a:solidFill>
            </a:endParaRPr>
          </a:p>
        </p:txBody>
      </p:sp>
      <p:sp>
        <p:nvSpPr>
          <p:cNvPr id="71685" name="Rectangle 9"/>
          <p:cNvSpPr>
            <a:spLocks noChangeArrowheads="1"/>
          </p:cNvSpPr>
          <p:nvPr/>
        </p:nvSpPr>
        <p:spPr bwMode="auto">
          <a:xfrm>
            <a:off x="468313" y="1268413"/>
            <a:ext cx="8443912" cy="4752975"/>
          </a:xfrm>
          <a:prstGeom prst="rect">
            <a:avLst/>
          </a:prstGeom>
          <a:noFill/>
          <a:ln w="9525" algn="ctr">
            <a:solidFill>
              <a:srgbClr val="010163"/>
            </a:solidFill>
            <a:round/>
            <a:headEnd/>
            <a:tailEnd/>
          </a:ln>
        </p:spPr>
        <p:txBody>
          <a:bodyPr wrap="none" anchor="ctr"/>
          <a:lstStyle/>
          <a:p>
            <a:endParaRPr lang="et-EE"/>
          </a:p>
        </p:txBody>
      </p:sp>
      <p:sp>
        <p:nvSpPr>
          <p:cNvPr id="71686" name="TextBox 6"/>
          <p:cNvSpPr txBox="1">
            <a:spLocks noChangeArrowheads="1"/>
          </p:cNvSpPr>
          <p:nvPr/>
        </p:nvSpPr>
        <p:spPr bwMode="auto">
          <a:xfrm>
            <a:off x="5715000" y="1143000"/>
            <a:ext cx="936625" cy="369888"/>
          </a:xfrm>
          <a:prstGeom prst="rect">
            <a:avLst/>
          </a:prstGeom>
          <a:noFill/>
          <a:ln w="9525">
            <a:noFill/>
            <a:miter lim="800000"/>
            <a:headEnd/>
            <a:tailEnd/>
          </a:ln>
        </p:spPr>
        <p:txBody>
          <a:bodyPr>
            <a:spAutoFit/>
          </a:bodyPr>
          <a:lstStyle/>
          <a:p>
            <a:r>
              <a:rPr lang="et-EE">
                <a:solidFill>
                  <a:srgbClr val="010163"/>
                </a:solidFill>
              </a:rPr>
              <a:t>ametid</a:t>
            </a:r>
            <a:endParaRPr lang="en-US">
              <a:solidFill>
                <a:srgbClr val="010163"/>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28750"/>
            <a:ext cx="8505825" cy="4697413"/>
          </a:xfrm>
        </p:spPr>
        <p:txBody>
          <a:bodyPr/>
          <a:lstStyle/>
          <a:p>
            <a:pPr marL="0" indent="0" algn="just">
              <a:lnSpc>
                <a:spcPct val="90000"/>
              </a:lnSpc>
              <a:buFontTx/>
              <a:buNone/>
              <a:defRPr/>
            </a:pPr>
            <a:r>
              <a:rPr lang="et-EE" dirty="0" smtClean="0"/>
              <a:t>Valimisse kaasatud ettevõtted prognoosisid 3-5 aasta jooksul mehhatroonika valdkonna töötajate vajaduse arvulist kasvu kõige rohkem järgmistes ametites (vt. joonis 13 lk. 29):</a:t>
            </a:r>
          </a:p>
          <a:p>
            <a:pPr algn="just">
              <a:lnSpc>
                <a:spcPct val="90000"/>
              </a:lnSpc>
              <a:defRPr/>
            </a:pPr>
            <a:r>
              <a:rPr lang="et-EE" dirty="0" smtClean="0"/>
              <a:t>Insener-programmeerija (+ 61 in.)</a:t>
            </a:r>
          </a:p>
          <a:p>
            <a:pPr algn="just">
              <a:lnSpc>
                <a:spcPct val="90000"/>
              </a:lnSpc>
              <a:defRPr/>
            </a:pPr>
            <a:r>
              <a:rPr lang="et-EE" dirty="0" smtClean="0"/>
              <a:t>Mehhatroonik (+ 31 in.)</a:t>
            </a:r>
          </a:p>
          <a:p>
            <a:pPr algn="just">
              <a:lnSpc>
                <a:spcPct val="90000"/>
              </a:lnSpc>
              <a:defRPr/>
            </a:pPr>
            <a:r>
              <a:rPr lang="et-EE" dirty="0" smtClean="0"/>
              <a:t>Automaatik (+ 30 in.)</a:t>
            </a:r>
          </a:p>
          <a:p>
            <a:pPr marL="0" indent="0" algn="just">
              <a:lnSpc>
                <a:spcPct val="90000"/>
              </a:lnSpc>
              <a:buFontTx/>
              <a:buNone/>
              <a:defRPr/>
            </a:pPr>
            <a:r>
              <a:rPr lang="et-EE" sz="900" dirty="0" smtClean="0"/>
              <a:t> </a:t>
            </a:r>
          </a:p>
          <a:p>
            <a:pPr marL="0" indent="0" algn="just">
              <a:lnSpc>
                <a:spcPct val="90000"/>
              </a:lnSpc>
              <a:buFontTx/>
              <a:buNone/>
              <a:defRPr/>
            </a:pPr>
            <a:r>
              <a:rPr lang="fi-FI" dirty="0"/>
              <a:t>Töötajate struktuuris suuri muutusi ette ei nähtud (vt. joonis </a:t>
            </a:r>
            <a:r>
              <a:rPr lang="fi-FI" dirty="0" smtClean="0"/>
              <a:t>1</a:t>
            </a:r>
            <a:r>
              <a:rPr lang="et-EE" dirty="0" smtClean="0"/>
              <a:t>3</a:t>
            </a:r>
            <a:r>
              <a:rPr lang="fi-FI" dirty="0" smtClean="0"/>
              <a:t> </a:t>
            </a:r>
            <a:r>
              <a:rPr lang="fi-FI" dirty="0"/>
              <a:t>lk. </a:t>
            </a:r>
            <a:r>
              <a:rPr lang="fi-FI" dirty="0" smtClean="0"/>
              <a:t>29)</a:t>
            </a:r>
            <a:r>
              <a:rPr lang="et-EE" dirty="0" smtClean="0"/>
              <a:t>. Uute ametitena märgiti:</a:t>
            </a:r>
          </a:p>
          <a:p>
            <a:pPr algn="just">
              <a:lnSpc>
                <a:spcPct val="90000"/>
              </a:lnSpc>
              <a:defRPr/>
            </a:pPr>
            <a:r>
              <a:rPr lang="et-EE" dirty="0" smtClean="0"/>
              <a:t>Disainer (6 in.)</a:t>
            </a:r>
          </a:p>
          <a:p>
            <a:pPr algn="just">
              <a:lnSpc>
                <a:spcPct val="90000"/>
              </a:lnSpc>
              <a:defRPr/>
            </a:pPr>
            <a:r>
              <a:rPr lang="et-EE" dirty="0" smtClean="0"/>
              <a:t>Metroloogia insener (2 in.)</a:t>
            </a:r>
          </a:p>
          <a:p>
            <a:pPr algn="just">
              <a:lnSpc>
                <a:spcPct val="90000"/>
              </a:lnSpc>
              <a:defRPr/>
            </a:pPr>
            <a:r>
              <a:rPr lang="et-EE" dirty="0" smtClean="0"/>
              <a:t>Insener-projekteerija (3 in.)</a:t>
            </a:r>
          </a:p>
          <a:p>
            <a:pPr marL="0" indent="0" algn="just">
              <a:lnSpc>
                <a:spcPct val="90000"/>
              </a:lnSpc>
              <a:buFontTx/>
              <a:buNone/>
              <a:defRPr/>
            </a:pPr>
            <a:r>
              <a:rPr lang="et-EE" sz="900" dirty="0" smtClean="0"/>
              <a:t> </a:t>
            </a:r>
            <a:endParaRPr lang="et-EE" sz="900" dirty="0"/>
          </a:p>
          <a:p>
            <a:pPr marL="0" indent="0" algn="just">
              <a:lnSpc>
                <a:spcPct val="90000"/>
              </a:lnSpc>
              <a:spcBef>
                <a:spcPts val="0"/>
              </a:spcBef>
              <a:buFontTx/>
              <a:buNone/>
              <a:defRPr/>
            </a:pPr>
            <a:r>
              <a:rPr lang="et-EE" dirty="0" smtClean="0"/>
              <a:t>Järgneval </a:t>
            </a:r>
            <a:r>
              <a:rPr lang="et-EE" dirty="0"/>
              <a:t>joonisel on </a:t>
            </a:r>
            <a:r>
              <a:rPr lang="et-EE" dirty="0" smtClean="0"/>
              <a:t>küsitlusel mainitud ametitest ära toodud need 26, </a:t>
            </a:r>
            <a:r>
              <a:rPr lang="et-EE" dirty="0"/>
              <a:t>mille osas </a:t>
            </a:r>
            <a:r>
              <a:rPr lang="et-EE" dirty="0" smtClean="0"/>
              <a:t>prognoositi töötajate arvu </a:t>
            </a:r>
            <a:r>
              <a:rPr lang="et-EE" dirty="0"/>
              <a:t>vajaduse </a:t>
            </a:r>
            <a:r>
              <a:rPr lang="et-EE" dirty="0" smtClean="0"/>
              <a:t>kasv. </a:t>
            </a:r>
            <a:endParaRPr lang="et-EE" dirty="0"/>
          </a:p>
          <a:p>
            <a:pPr marL="0" indent="0" algn="just">
              <a:lnSpc>
                <a:spcPct val="90000"/>
              </a:lnSpc>
              <a:buFontTx/>
              <a:buNone/>
              <a:defRPr/>
            </a:pPr>
            <a:endParaRPr lang="et-EE" dirty="0" smtClean="0"/>
          </a:p>
        </p:txBody>
      </p:sp>
      <p:sp>
        <p:nvSpPr>
          <p:cNvPr id="72706" name="Title 2"/>
          <p:cNvSpPr>
            <a:spLocks noGrp="1"/>
          </p:cNvSpPr>
          <p:nvPr>
            <p:ph type="title"/>
          </p:nvPr>
        </p:nvSpPr>
        <p:spPr>
          <a:xfrm>
            <a:off x="323850" y="188913"/>
            <a:ext cx="7777163" cy="1008062"/>
          </a:xfrm>
        </p:spPr>
        <p:txBody>
          <a:bodyPr/>
          <a:lstStyle/>
          <a:p>
            <a:r>
              <a:rPr lang="fi-FI" smtClean="0"/>
              <a:t>UURINGU TULEMUSTE TUTVUSTUS</a:t>
            </a:r>
            <a:br>
              <a:rPr lang="fi-FI" smtClean="0"/>
            </a:br>
            <a:r>
              <a:rPr lang="et-EE" smtClean="0"/>
              <a:t>Töötajate vajaduse suurenemine ametite lõikes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29" name="Content Placeholder 3"/>
          <p:cNvGraphicFramePr>
            <a:graphicFrameLocks noGrp="1"/>
          </p:cNvGraphicFramePr>
          <p:nvPr>
            <p:ph idx="1"/>
          </p:nvPr>
        </p:nvGraphicFramePr>
        <p:xfrm>
          <a:off x="273050" y="1433513"/>
          <a:ext cx="8526463" cy="4743450"/>
        </p:xfrm>
        <a:graphic>
          <a:graphicData uri="http://schemas.openxmlformats.org/presentationml/2006/ole">
            <p:oleObj spid="_x0000_s73729" r:id="rId3" imgW="8522947" imgH="4743099" progId="Excel.Chart.8">
              <p:embed/>
            </p:oleObj>
          </a:graphicData>
        </a:graphic>
      </p:graphicFrame>
      <p:sp>
        <p:nvSpPr>
          <p:cNvPr id="73730" name="Title 2"/>
          <p:cNvSpPr>
            <a:spLocks noGrp="1"/>
          </p:cNvSpPr>
          <p:nvPr>
            <p:ph type="title"/>
          </p:nvPr>
        </p:nvSpPr>
        <p:spPr>
          <a:xfrm>
            <a:off x="323850" y="188913"/>
            <a:ext cx="7632700" cy="1008062"/>
          </a:xfrm>
        </p:spPr>
        <p:txBody>
          <a:bodyPr/>
          <a:lstStyle/>
          <a:p>
            <a:r>
              <a:rPr lang="en-US" smtClean="0"/>
              <a:t>UURINGU TULEMUSTE TUTVUSTUS</a:t>
            </a:r>
            <a:br>
              <a:rPr lang="en-US" smtClean="0"/>
            </a:br>
            <a:r>
              <a:rPr lang="et-EE" smtClean="0"/>
              <a:t>Töötajate vajaduse suurenemine ametite lõikes</a:t>
            </a:r>
            <a:endParaRPr lang="en-US" smtClean="0"/>
          </a:p>
        </p:txBody>
      </p:sp>
      <p:sp>
        <p:nvSpPr>
          <p:cNvPr id="73731"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p>
        </p:txBody>
      </p:sp>
      <p:sp>
        <p:nvSpPr>
          <p:cNvPr id="73732" name="Rectangle 6"/>
          <p:cNvSpPr>
            <a:spLocks noChangeArrowheads="1"/>
          </p:cNvSpPr>
          <p:nvPr/>
        </p:nvSpPr>
        <p:spPr bwMode="auto">
          <a:xfrm>
            <a:off x="395288" y="5934075"/>
            <a:ext cx="8569325" cy="708025"/>
          </a:xfrm>
          <a:prstGeom prst="rect">
            <a:avLst/>
          </a:prstGeom>
          <a:noFill/>
          <a:ln w="9525">
            <a:noFill/>
            <a:miter lim="800000"/>
            <a:headEnd/>
            <a:tailEnd/>
          </a:ln>
        </p:spPr>
        <p:txBody>
          <a:bodyPr>
            <a:spAutoFit/>
          </a:bodyPr>
          <a:lstStyle/>
          <a:p>
            <a:r>
              <a:rPr lang="et-EE" sz="2000">
                <a:solidFill>
                  <a:srgbClr val="010163"/>
                </a:solidFill>
              </a:rPr>
              <a:t>Joonis 13</a:t>
            </a:r>
            <a:r>
              <a:rPr lang="en-US" sz="2000">
                <a:solidFill>
                  <a:srgbClr val="010163"/>
                </a:solidFill>
              </a:rPr>
              <a:t>.</a:t>
            </a:r>
            <a:r>
              <a:rPr lang="et-EE" sz="2000">
                <a:solidFill>
                  <a:srgbClr val="010163"/>
                </a:solidFill>
              </a:rPr>
              <a:t> Töötajate arvuline vajadus täna ja prognoositud vajaduse 	 	    suurenemine 3-5 aasta pärast ametite lõikes </a:t>
            </a:r>
            <a:r>
              <a:rPr lang="en-US" sz="2000">
                <a:solidFill>
                  <a:srgbClr val="010163"/>
                </a:solidFill>
              </a:rPr>
              <a:t> </a:t>
            </a:r>
          </a:p>
        </p:txBody>
      </p:sp>
      <p:sp>
        <p:nvSpPr>
          <p:cNvPr id="73733" name="TextBox 12"/>
          <p:cNvSpPr txBox="1">
            <a:spLocks noChangeArrowheads="1"/>
          </p:cNvSpPr>
          <p:nvPr/>
        </p:nvSpPr>
        <p:spPr bwMode="auto">
          <a:xfrm>
            <a:off x="5940425" y="1196975"/>
            <a:ext cx="935038" cy="369888"/>
          </a:xfrm>
          <a:prstGeom prst="rect">
            <a:avLst/>
          </a:prstGeom>
          <a:noFill/>
          <a:ln w="9525">
            <a:noFill/>
            <a:miter lim="800000"/>
            <a:headEnd/>
            <a:tailEnd/>
          </a:ln>
        </p:spPr>
        <p:txBody>
          <a:bodyPr>
            <a:spAutoFit/>
          </a:bodyPr>
          <a:lstStyle/>
          <a:p>
            <a:r>
              <a:rPr lang="et-EE">
                <a:solidFill>
                  <a:srgbClr val="010163"/>
                </a:solidFill>
              </a:rPr>
              <a:t>ametid</a:t>
            </a:r>
            <a:endParaRPr lang="en-US">
              <a:solidFill>
                <a:srgbClr val="010163"/>
              </a:solidFill>
            </a:endParaRPr>
          </a:p>
        </p:txBody>
      </p:sp>
      <p:sp>
        <p:nvSpPr>
          <p:cNvPr id="73734" name="TextBox 13"/>
          <p:cNvSpPr txBox="1">
            <a:spLocks noChangeArrowheads="1"/>
          </p:cNvSpPr>
          <p:nvPr/>
        </p:nvSpPr>
        <p:spPr bwMode="auto">
          <a:xfrm>
            <a:off x="1258888" y="5445125"/>
            <a:ext cx="1763712" cy="369888"/>
          </a:xfrm>
          <a:prstGeom prst="rect">
            <a:avLst/>
          </a:prstGeom>
          <a:noFill/>
          <a:ln w="9525">
            <a:noFill/>
            <a:miter lim="800000"/>
            <a:headEnd/>
            <a:tailEnd/>
          </a:ln>
        </p:spPr>
        <p:txBody>
          <a:bodyPr>
            <a:spAutoFit/>
          </a:bodyPr>
          <a:lstStyle/>
          <a:p>
            <a:r>
              <a:rPr lang="et-EE">
                <a:solidFill>
                  <a:srgbClr val="010163"/>
                </a:solidFill>
              </a:rPr>
              <a:t>töötajate arv</a:t>
            </a:r>
            <a:endParaRPr lang="en-US">
              <a:solidFill>
                <a:srgbClr val="01016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1"/>
          <p:cNvSpPr>
            <a:spLocks noGrp="1"/>
          </p:cNvSpPr>
          <p:nvPr>
            <p:ph idx="1"/>
          </p:nvPr>
        </p:nvSpPr>
        <p:spPr>
          <a:xfrm>
            <a:off x="314325" y="1357313"/>
            <a:ext cx="8578850" cy="4768850"/>
          </a:xfrm>
        </p:spPr>
        <p:txBody>
          <a:bodyPr/>
          <a:lstStyle/>
          <a:p>
            <a:pPr>
              <a:buFontTx/>
              <a:buNone/>
            </a:pPr>
            <a:r>
              <a:rPr lang="et-EE" b="1" smtClean="0"/>
              <a:t>Uuringu tulemuste tutvustus</a:t>
            </a:r>
          </a:p>
          <a:p>
            <a:r>
              <a:rPr lang="et-EE" sz="2000" smtClean="0"/>
              <a:t>Sissejuhatus</a:t>
            </a:r>
          </a:p>
          <a:p>
            <a:r>
              <a:rPr lang="et-EE" sz="2000" smtClean="0"/>
              <a:t>Mehhatroonika valdkonna inimressursi pädevusalad</a:t>
            </a:r>
          </a:p>
          <a:p>
            <a:r>
              <a:rPr lang="et-EE" sz="2000" smtClean="0"/>
              <a:t>Mehhatroonika valdkonna töökohad</a:t>
            </a:r>
          </a:p>
          <a:p>
            <a:r>
              <a:rPr lang="et-EE" sz="2000" smtClean="0"/>
              <a:t>Mehhatroonika valdkonna töökohad grupeeritult</a:t>
            </a:r>
          </a:p>
          <a:p>
            <a:r>
              <a:rPr lang="et-EE" sz="2000" smtClean="0"/>
              <a:t>Valimi iseloomustus</a:t>
            </a:r>
          </a:p>
          <a:p>
            <a:pPr>
              <a:buFontTx/>
              <a:buNone/>
            </a:pPr>
            <a:r>
              <a:rPr lang="et-EE" sz="2000" smtClean="0"/>
              <a:t>	-  Ettevõtete töötajate arv</a:t>
            </a:r>
          </a:p>
          <a:p>
            <a:pPr>
              <a:buFontTx/>
              <a:buNone/>
            </a:pPr>
            <a:r>
              <a:rPr lang="et-EE" sz="2000" smtClean="0"/>
              <a:t>	-  Ettevõtete käive ja kasum</a:t>
            </a:r>
          </a:p>
          <a:p>
            <a:pPr>
              <a:buFontTx/>
              <a:buNone/>
            </a:pPr>
            <a:r>
              <a:rPr lang="et-EE" sz="2000" smtClean="0"/>
              <a:t>	-  Ettevõtete käive töötajate kohta</a:t>
            </a:r>
          </a:p>
          <a:p>
            <a:pPr>
              <a:buFontTx/>
              <a:buNone/>
            </a:pPr>
            <a:r>
              <a:rPr lang="et-EE" sz="2000" smtClean="0"/>
              <a:t>	-  Ettevõtete suuruse seos käibega töötaja kohta</a:t>
            </a:r>
          </a:p>
          <a:p>
            <a:pPr>
              <a:buFontTx/>
              <a:buNone/>
            </a:pPr>
            <a:r>
              <a:rPr lang="et-EE" sz="2000" smtClean="0"/>
              <a:t>	-  Ettevõtete kasum  töötaja kohta</a:t>
            </a:r>
          </a:p>
          <a:p>
            <a:pPr>
              <a:buFontTx/>
              <a:buNone/>
            </a:pPr>
            <a:r>
              <a:rPr lang="et-EE" sz="2000" smtClean="0"/>
              <a:t>	-  Kasum töötaja kohta võrrelduna töötajate arvuga</a:t>
            </a:r>
          </a:p>
          <a:p>
            <a:pPr>
              <a:buFontTx/>
              <a:buNone/>
            </a:pPr>
            <a:r>
              <a:rPr lang="et-EE" sz="2000" smtClean="0"/>
              <a:t>	-  Kasum võrrelduna mehhatroonika valdkonna töötajate arvuga </a:t>
            </a:r>
          </a:p>
          <a:p>
            <a:r>
              <a:rPr lang="et-EE" sz="2000" smtClean="0"/>
              <a:t>Kokkuvõte valimi iseloomustusest</a:t>
            </a:r>
          </a:p>
          <a:p>
            <a:endParaRPr lang="et-EE" sz="2000" smtClean="0"/>
          </a:p>
          <a:p>
            <a:pPr>
              <a:buFontTx/>
              <a:buNone/>
            </a:pPr>
            <a:r>
              <a:rPr lang="et-EE" sz="1000" smtClean="0"/>
              <a:t>	</a:t>
            </a:r>
          </a:p>
        </p:txBody>
      </p:sp>
      <p:sp>
        <p:nvSpPr>
          <p:cNvPr id="44034" name="Title 2"/>
          <p:cNvSpPr>
            <a:spLocks noGrp="1"/>
          </p:cNvSpPr>
          <p:nvPr>
            <p:ph type="title"/>
          </p:nvPr>
        </p:nvSpPr>
        <p:spPr>
          <a:xfrm>
            <a:off x="357188" y="428625"/>
            <a:ext cx="6119812" cy="596900"/>
          </a:xfrm>
        </p:spPr>
        <p:txBody>
          <a:bodyPr/>
          <a:lstStyle/>
          <a:p>
            <a:r>
              <a:rPr lang="et-EE" smtClean="0"/>
              <a:t>SISUKORD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850" cy="4713288"/>
          </a:xfrm>
        </p:spPr>
        <p:txBody>
          <a:bodyPr/>
          <a:lstStyle/>
          <a:p>
            <a:pPr marL="0" indent="0" algn="just">
              <a:spcBef>
                <a:spcPts val="0"/>
              </a:spcBef>
              <a:buFontTx/>
              <a:buNone/>
              <a:defRPr/>
            </a:pPr>
            <a:r>
              <a:rPr lang="et-EE" dirty="0" smtClean="0"/>
              <a:t>Protsentuaalselt kõige rohkem prognoositakse mehhatroonika valdkonnas töötajate arvu kasvu järgmistes ametites (vt. joonis 14 lk. 31) (kahanevas järjekorras):</a:t>
            </a:r>
          </a:p>
          <a:p>
            <a:pPr marL="0" indent="0" algn="just">
              <a:lnSpc>
                <a:spcPct val="90000"/>
              </a:lnSpc>
              <a:spcBef>
                <a:spcPts val="900"/>
              </a:spcBef>
              <a:defRPr/>
            </a:pPr>
            <a:r>
              <a:rPr lang="et-EE" dirty="0" smtClean="0"/>
              <a:t>Disainer (uus)</a:t>
            </a:r>
          </a:p>
          <a:p>
            <a:pPr marL="0" indent="0" algn="just">
              <a:lnSpc>
                <a:spcPct val="90000"/>
              </a:lnSpc>
              <a:spcBef>
                <a:spcPts val="0"/>
              </a:spcBef>
              <a:defRPr/>
            </a:pPr>
            <a:r>
              <a:rPr lang="et-EE" dirty="0" smtClean="0"/>
              <a:t>Insener-projekteerija (uus)</a:t>
            </a:r>
          </a:p>
          <a:p>
            <a:pPr marL="0" indent="0" algn="just">
              <a:lnSpc>
                <a:spcPct val="90000"/>
              </a:lnSpc>
              <a:spcBef>
                <a:spcPts val="0"/>
              </a:spcBef>
              <a:defRPr/>
            </a:pPr>
            <a:r>
              <a:rPr lang="et-EE" dirty="0" smtClean="0"/>
              <a:t>Automaatik, insener</a:t>
            </a:r>
          </a:p>
          <a:p>
            <a:pPr marL="0" indent="0" algn="just">
              <a:lnSpc>
                <a:spcPct val="90000"/>
              </a:lnSpc>
              <a:spcBef>
                <a:spcPts val="0"/>
              </a:spcBef>
              <a:defRPr/>
            </a:pPr>
            <a:r>
              <a:rPr lang="et-EE" dirty="0" smtClean="0"/>
              <a:t>Mehhatroonik, insener</a:t>
            </a:r>
          </a:p>
          <a:p>
            <a:pPr marL="0" indent="0" algn="just">
              <a:lnSpc>
                <a:spcPct val="90000"/>
              </a:lnSpc>
              <a:spcBef>
                <a:spcPts val="0"/>
              </a:spcBef>
              <a:defRPr/>
            </a:pPr>
            <a:r>
              <a:rPr lang="et-EE" dirty="0" smtClean="0"/>
              <a:t>Insener-programmeerija</a:t>
            </a:r>
          </a:p>
          <a:p>
            <a:pPr marL="0" indent="0" algn="just">
              <a:lnSpc>
                <a:spcPct val="90000"/>
              </a:lnSpc>
              <a:spcBef>
                <a:spcPts val="0"/>
              </a:spcBef>
              <a:defRPr/>
            </a:pPr>
            <a:r>
              <a:rPr lang="et-EE" dirty="0" smtClean="0"/>
              <a:t>Metroloogia insener (uus)</a:t>
            </a:r>
          </a:p>
          <a:p>
            <a:pPr marL="0" indent="0" algn="just">
              <a:lnSpc>
                <a:spcPct val="90000"/>
              </a:lnSpc>
              <a:spcBef>
                <a:spcPts val="0"/>
              </a:spcBef>
              <a:defRPr/>
            </a:pPr>
            <a:r>
              <a:rPr lang="et-EE" dirty="0" smtClean="0"/>
              <a:t>Projektijuht</a:t>
            </a:r>
          </a:p>
          <a:p>
            <a:pPr marL="0" indent="0" algn="just">
              <a:lnSpc>
                <a:spcPct val="90000"/>
              </a:lnSpc>
              <a:spcBef>
                <a:spcPts val="0"/>
              </a:spcBef>
              <a:defRPr/>
            </a:pPr>
            <a:r>
              <a:rPr lang="et-EE" dirty="0" smtClean="0"/>
              <a:t>Korrashoiuspetsialist</a:t>
            </a:r>
          </a:p>
          <a:p>
            <a:pPr marL="0" indent="0" algn="just">
              <a:lnSpc>
                <a:spcPct val="90000"/>
              </a:lnSpc>
              <a:spcBef>
                <a:spcPts val="0"/>
              </a:spcBef>
              <a:defRPr/>
            </a:pPr>
            <a:r>
              <a:rPr lang="et-EE" dirty="0" smtClean="0"/>
              <a:t>Tootearendusinsener</a:t>
            </a:r>
          </a:p>
          <a:p>
            <a:pPr marL="0" algn="just">
              <a:spcBef>
                <a:spcPts val="0"/>
              </a:spcBef>
              <a:buFontTx/>
              <a:buNone/>
              <a:defRPr/>
            </a:pPr>
            <a:r>
              <a:rPr lang="et-EE" sz="900" dirty="0" smtClean="0"/>
              <a:t> </a:t>
            </a:r>
          </a:p>
          <a:p>
            <a:pPr marL="0" algn="just">
              <a:spcBef>
                <a:spcPts val="0"/>
              </a:spcBef>
              <a:buFontTx/>
              <a:buNone/>
              <a:defRPr/>
            </a:pPr>
            <a:r>
              <a:rPr lang="et-EE" sz="1800" dirty="0" smtClean="0"/>
              <a:t>*Joonisel 14 (lk. 31) disainerite, metroloogia inseneride ja insener-projekteerijate kuvamisel on lisandumisprotsendi arvutamisel võetud aluseks eeldus, et täna on neid kõiki 1 töötaja.</a:t>
            </a:r>
          </a:p>
          <a:p>
            <a:pPr algn="just">
              <a:defRPr/>
            </a:pPr>
            <a:endParaRPr lang="et-EE" dirty="0" smtClean="0"/>
          </a:p>
          <a:p>
            <a:pPr algn="just">
              <a:defRPr/>
            </a:pPr>
            <a:endParaRPr lang="et-EE" dirty="0" smtClean="0"/>
          </a:p>
          <a:p>
            <a:pPr marL="0" indent="0">
              <a:buFontTx/>
              <a:buNone/>
              <a:defRPr/>
            </a:pPr>
            <a:endParaRPr lang="et-EE" dirty="0"/>
          </a:p>
        </p:txBody>
      </p:sp>
      <p:sp>
        <p:nvSpPr>
          <p:cNvPr id="74754" name="Title 2"/>
          <p:cNvSpPr>
            <a:spLocks noGrp="1"/>
          </p:cNvSpPr>
          <p:nvPr>
            <p:ph type="title"/>
          </p:nvPr>
        </p:nvSpPr>
        <p:spPr>
          <a:xfrm>
            <a:off x="323850" y="188913"/>
            <a:ext cx="7993063" cy="1008062"/>
          </a:xfrm>
        </p:spPr>
        <p:txBody>
          <a:bodyPr/>
          <a:lstStyle/>
          <a:p>
            <a:r>
              <a:rPr lang="fi-FI" smtClean="0"/>
              <a:t>UURINGU TULEMUSTE TUTVUSTUS</a:t>
            </a:r>
            <a:br>
              <a:rPr lang="fi-FI" smtClean="0"/>
            </a:br>
            <a:r>
              <a:rPr lang="fi-FI" smtClean="0"/>
              <a:t>Töötajate vajaduse suurenemine 3-5 aasta pärast</a:t>
            </a:r>
            <a:endParaRPr lang="et-EE" smtClean="0"/>
          </a:p>
        </p:txBody>
      </p:sp>
      <p:cxnSp>
        <p:nvCxnSpPr>
          <p:cNvPr id="74755" name="Straight Connector 4"/>
          <p:cNvCxnSpPr>
            <a:cxnSpLocks noChangeShapeType="1"/>
          </p:cNvCxnSpPr>
          <p:nvPr/>
        </p:nvCxnSpPr>
        <p:spPr bwMode="auto">
          <a:xfrm>
            <a:off x="285750" y="5715000"/>
            <a:ext cx="8569325" cy="0"/>
          </a:xfrm>
          <a:prstGeom prst="line">
            <a:avLst/>
          </a:prstGeom>
          <a:noFill/>
          <a:ln w="6350" algn="ctr">
            <a:solidFill>
              <a:srgbClr val="010163"/>
            </a:solidFill>
            <a:round/>
            <a:headEnd/>
            <a:tailEn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2"/>
          <p:cNvSpPr>
            <a:spLocks noGrp="1"/>
          </p:cNvSpPr>
          <p:nvPr>
            <p:ph type="title"/>
          </p:nvPr>
        </p:nvSpPr>
        <p:spPr>
          <a:xfrm>
            <a:off x="323850" y="188913"/>
            <a:ext cx="8208963" cy="984250"/>
          </a:xfrm>
        </p:spPr>
        <p:txBody>
          <a:bodyPr/>
          <a:lstStyle/>
          <a:p>
            <a:r>
              <a:rPr lang="fi-FI" smtClean="0"/>
              <a:t>UURINGU TULEMUSTE TUTVUSTUS</a:t>
            </a:r>
            <a:br>
              <a:rPr lang="fi-FI" smtClean="0"/>
            </a:br>
            <a:r>
              <a:rPr lang="et-EE" smtClean="0"/>
              <a:t>Töötajate vajaduse suurenemine 3-5 aasta pärast</a:t>
            </a:r>
            <a:endParaRPr lang="en-US" smtClean="0"/>
          </a:p>
        </p:txBody>
      </p:sp>
      <p:sp>
        <p:nvSpPr>
          <p:cNvPr id="75778" name="TextBox 5"/>
          <p:cNvSpPr txBox="1">
            <a:spLocks noChangeArrowheads="1"/>
          </p:cNvSpPr>
          <p:nvPr/>
        </p:nvSpPr>
        <p:spPr bwMode="auto">
          <a:xfrm>
            <a:off x="395288" y="5949950"/>
            <a:ext cx="8748712" cy="706438"/>
          </a:xfrm>
          <a:prstGeom prst="rect">
            <a:avLst/>
          </a:prstGeom>
          <a:noFill/>
          <a:ln w="9525">
            <a:noFill/>
            <a:miter lim="800000"/>
            <a:headEnd/>
            <a:tailEnd/>
          </a:ln>
        </p:spPr>
        <p:txBody>
          <a:bodyPr>
            <a:spAutoFit/>
          </a:bodyPr>
          <a:lstStyle/>
          <a:p>
            <a:r>
              <a:rPr lang="et-EE" sz="2000">
                <a:solidFill>
                  <a:srgbClr val="010163"/>
                </a:solidFill>
              </a:rPr>
              <a:t>Joonis 14. Ettevõtetes mehhatroonika valdkonna töötajate arvu tõusu 	prognoos 3-5 aasta pärast väljendatuna protsendina ametite lõikes</a:t>
            </a:r>
            <a:endParaRPr lang="en-US" sz="2000">
              <a:solidFill>
                <a:srgbClr val="010163"/>
              </a:solidFill>
            </a:endParaRPr>
          </a:p>
        </p:txBody>
      </p:sp>
      <p:sp>
        <p:nvSpPr>
          <p:cNvPr id="75779" name="TextBox 6"/>
          <p:cNvSpPr txBox="1">
            <a:spLocks noChangeArrowheads="1"/>
          </p:cNvSpPr>
          <p:nvPr/>
        </p:nvSpPr>
        <p:spPr bwMode="auto">
          <a:xfrm>
            <a:off x="1285875" y="5500688"/>
            <a:ext cx="431800" cy="369887"/>
          </a:xfrm>
          <a:prstGeom prst="rect">
            <a:avLst/>
          </a:prstGeom>
          <a:noFill/>
          <a:ln w="9525">
            <a:noFill/>
            <a:miter lim="800000"/>
            <a:headEnd/>
            <a:tailEnd/>
          </a:ln>
        </p:spPr>
        <p:txBody>
          <a:bodyPr>
            <a:spAutoFit/>
          </a:bodyPr>
          <a:lstStyle/>
          <a:p>
            <a:r>
              <a:rPr lang="et-EE">
                <a:solidFill>
                  <a:srgbClr val="010163"/>
                </a:solidFill>
              </a:rPr>
              <a:t>%</a:t>
            </a:r>
            <a:endParaRPr lang="en-US">
              <a:solidFill>
                <a:srgbClr val="010163"/>
              </a:solidFill>
            </a:endParaRPr>
          </a:p>
        </p:txBody>
      </p:sp>
      <p:sp>
        <p:nvSpPr>
          <p:cNvPr id="75780" name="Rectangle 9"/>
          <p:cNvSpPr>
            <a:spLocks noChangeArrowheads="1"/>
          </p:cNvSpPr>
          <p:nvPr/>
        </p:nvSpPr>
        <p:spPr bwMode="auto">
          <a:xfrm>
            <a:off x="468313" y="1268413"/>
            <a:ext cx="8443912" cy="4589462"/>
          </a:xfrm>
          <a:prstGeom prst="rect">
            <a:avLst/>
          </a:prstGeom>
          <a:noFill/>
          <a:ln w="9525" algn="ctr">
            <a:solidFill>
              <a:srgbClr val="010163"/>
            </a:solidFill>
            <a:round/>
            <a:headEnd/>
            <a:tailEnd/>
          </a:ln>
        </p:spPr>
        <p:txBody>
          <a:bodyPr wrap="none" anchor="ctr"/>
          <a:lstStyle/>
          <a:p>
            <a:endParaRPr lang="et-EE"/>
          </a:p>
        </p:txBody>
      </p:sp>
      <p:graphicFrame>
        <p:nvGraphicFramePr>
          <p:cNvPr id="75781" name="Content Placeholder 8"/>
          <p:cNvGraphicFramePr>
            <a:graphicFrameLocks noGrp="1"/>
          </p:cNvGraphicFramePr>
          <p:nvPr>
            <p:ph idx="1"/>
          </p:nvPr>
        </p:nvGraphicFramePr>
        <p:xfrm>
          <a:off x="520700" y="1306513"/>
          <a:ext cx="8455025" cy="4602162"/>
        </p:xfrm>
        <a:graphic>
          <a:graphicData uri="http://schemas.openxmlformats.org/presentationml/2006/ole">
            <p:oleObj spid="_x0000_s75781" r:id="rId3" imgW="8455885" imgH="4602879" progId="Excel.Chart.8">
              <p:embed/>
            </p:oleObj>
          </a:graphicData>
        </a:graphic>
      </p:graphicFrame>
      <p:sp>
        <p:nvSpPr>
          <p:cNvPr id="75782" name="TextBox 11"/>
          <p:cNvSpPr txBox="1">
            <a:spLocks noChangeArrowheads="1"/>
          </p:cNvSpPr>
          <p:nvPr/>
        </p:nvSpPr>
        <p:spPr bwMode="auto">
          <a:xfrm>
            <a:off x="5286375" y="1214438"/>
            <a:ext cx="1008063" cy="369887"/>
          </a:xfrm>
          <a:prstGeom prst="rect">
            <a:avLst/>
          </a:prstGeom>
          <a:noFill/>
          <a:ln w="9525">
            <a:noFill/>
            <a:miter lim="800000"/>
            <a:headEnd/>
            <a:tailEnd/>
          </a:ln>
        </p:spPr>
        <p:txBody>
          <a:bodyPr>
            <a:spAutoFit/>
          </a:bodyPr>
          <a:lstStyle/>
          <a:p>
            <a:r>
              <a:rPr lang="et-EE">
                <a:solidFill>
                  <a:srgbClr val="010163"/>
                </a:solidFill>
              </a:rPr>
              <a:t>ametid</a:t>
            </a:r>
            <a:endParaRPr lang="en-US">
              <a:solidFill>
                <a:srgbClr val="010163"/>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1"/>
          <p:cNvSpPr>
            <a:spLocks noGrp="1"/>
          </p:cNvSpPr>
          <p:nvPr>
            <p:ph idx="1"/>
          </p:nvPr>
        </p:nvSpPr>
        <p:spPr>
          <a:xfrm>
            <a:off x="323850" y="1412875"/>
            <a:ext cx="8569325" cy="4713288"/>
          </a:xfrm>
        </p:spPr>
        <p:txBody>
          <a:bodyPr/>
          <a:lstStyle/>
          <a:p>
            <a:pPr marL="0" algn="just">
              <a:buFontTx/>
              <a:buNone/>
            </a:pPr>
            <a:r>
              <a:rPr lang="et-EE" smtClean="0"/>
              <a:t>Valimisse kaasatud ettevõtetes vajatakse mehhatroonika valdkonna kompetentse arvuliselt kõige rohkem (vt. joonis 15 lk. 33, LISA 1)  järgmistes ametites (kahanevas järjekorras):</a:t>
            </a:r>
          </a:p>
          <a:p>
            <a:pPr marL="0" algn="just">
              <a:lnSpc>
                <a:spcPct val="90000"/>
              </a:lnSpc>
              <a:spcBef>
                <a:spcPts val="600"/>
              </a:spcBef>
            </a:pPr>
            <a:r>
              <a:rPr lang="et-EE" smtClean="0"/>
              <a:t>Mehhatroonik</a:t>
            </a:r>
          </a:p>
          <a:p>
            <a:pPr marL="0" algn="just">
              <a:lnSpc>
                <a:spcPct val="90000"/>
              </a:lnSpc>
              <a:spcBef>
                <a:spcPct val="0"/>
              </a:spcBef>
            </a:pPr>
            <a:r>
              <a:rPr lang="et-EE" smtClean="0"/>
              <a:t>Automaatik</a:t>
            </a:r>
          </a:p>
          <a:p>
            <a:pPr marL="0" algn="just">
              <a:lnSpc>
                <a:spcPct val="90000"/>
              </a:lnSpc>
              <a:spcBef>
                <a:spcPct val="0"/>
              </a:spcBef>
            </a:pPr>
            <a:r>
              <a:rPr lang="et-EE" smtClean="0"/>
              <a:t>Insener-mehhatroonik</a:t>
            </a:r>
          </a:p>
          <a:p>
            <a:pPr marL="0" algn="just">
              <a:lnSpc>
                <a:spcPct val="90000"/>
              </a:lnSpc>
              <a:spcBef>
                <a:spcPct val="0"/>
              </a:spcBef>
            </a:pPr>
            <a:r>
              <a:rPr lang="et-EE" smtClean="0"/>
              <a:t>Automaatikainsener</a:t>
            </a:r>
          </a:p>
          <a:p>
            <a:pPr marL="0" algn="just">
              <a:lnSpc>
                <a:spcPct val="90000"/>
              </a:lnSpc>
              <a:spcBef>
                <a:spcPct val="0"/>
              </a:spcBef>
            </a:pPr>
            <a:r>
              <a:rPr lang="et-EE" smtClean="0"/>
              <a:t>Korrashoiuspetsialist</a:t>
            </a:r>
          </a:p>
          <a:p>
            <a:pPr marL="0" algn="just">
              <a:lnSpc>
                <a:spcPct val="90000"/>
              </a:lnSpc>
              <a:spcBef>
                <a:spcPct val="0"/>
              </a:spcBef>
            </a:pPr>
            <a:r>
              <a:rPr lang="et-EE" smtClean="0"/>
              <a:t>Testiinsener</a:t>
            </a:r>
          </a:p>
          <a:p>
            <a:pPr marL="0" algn="just">
              <a:lnSpc>
                <a:spcPct val="90000"/>
              </a:lnSpc>
              <a:spcBef>
                <a:spcPct val="0"/>
              </a:spcBef>
            </a:pPr>
            <a:r>
              <a:rPr lang="et-EE" smtClean="0"/>
              <a:t>Hooldustehnik</a:t>
            </a:r>
          </a:p>
          <a:p>
            <a:pPr marL="0" algn="just">
              <a:lnSpc>
                <a:spcPct val="90000"/>
              </a:lnSpc>
              <a:spcBef>
                <a:spcPct val="0"/>
              </a:spcBef>
            </a:pPr>
            <a:r>
              <a:rPr lang="et-EE" smtClean="0"/>
              <a:t>Peainsener</a:t>
            </a:r>
          </a:p>
          <a:p>
            <a:pPr marL="0" algn="just">
              <a:lnSpc>
                <a:spcPct val="90000"/>
              </a:lnSpc>
              <a:spcBef>
                <a:spcPct val="0"/>
              </a:spcBef>
            </a:pPr>
            <a:r>
              <a:rPr lang="et-EE" smtClean="0"/>
              <a:t>Mehaanika projekteerija</a:t>
            </a:r>
          </a:p>
          <a:p>
            <a:pPr marL="0" algn="just">
              <a:lnSpc>
                <a:spcPct val="90000"/>
              </a:lnSpc>
              <a:spcBef>
                <a:spcPct val="0"/>
              </a:spcBef>
            </a:pPr>
            <a:r>
              <a:rPr lang="et-EE" smtClean="0"/>
              <a:t>Elektrik</a:t>
            </a:r>
          </a:p>
          <a:p>
            <a:pPr marL="0" algn="just">
              <a:lnSpc>
                <a:spcPct val="90000"/>
              </a:lnSpc>
              <a:spcBef>
                <a:spcPct val="0"/>
              </a:spcBef>
            </a:pPr>
            <a:r>
              <a:rPr lang="et-EE" smtClean="0"/>
              <a:t>Tarkvara projekteerija</a:t>
            </a:r>
          </a:p>
          <a:p>
            <a:pPr marL="0" algn="just">
              <a:lnSpc>
                <a:spcPct val="90000"/>
              </a:lnSpc>
              <a:spcBef>
                <a:spcPct val="0"/>
              </a:spcBef>
            </a:pPr>
            <a:r>
              <a:rPr lang="et-EE" smtClean="0"/>
              <a:t>Automaatikainsener</a:t>
            </a:r>
          </a:p>
          <a:p>
            <a:pPr marL="0" algn="just"/>
            <a:endParaRPr lang="et-EE" smtClean="0"/>
          </a:p>
          <a:p>
            <a:pPr marL="0" algn="just"/>
            <a:endParaRPr lang="et-EE" smtClean="0"/>
          </a:p>
          <a:p>
            <a:pPr marL="0" algn="just"/>
            <a:endParaRPr lang="et-EE" smtClean="0"/>
          </a:p>
          <a:p>
            <a:pPr marL="0" algn="just"/>
            <a:endParaRPr lang="et-EE" smtClean="0"/>
          </a:p>
          <a:p>
            <a:pPr marL="0" algn="just"/>
            <a:endParaRPr lang="et-EE" smtClean="0"/>
          </a:p>
          <a:p>
            <a:pPr marL="0" algn="just"/>
            <a:endParaRPr lang="et-EE" smtClean="0"/>
          </a:p>
          <a:p>
            <a:pPr marL="0" algn="just">
              <a:buFontTx/>
              <a:buNone/>
            </a:pPr>
            <a:endParaRPr lang="et-EE" smtClean="0"/>
          </a:p>
          <a:p>
            <a:pPr marL="0" algn="just"/>
            <a:endParaRPr lang="et-EE" smtClean="0"/>
          </a:p>
        </p:txBody>
      </p:sp>
      <p:sp>
        <p:nvSpPr>
          <p:cNvPr id="76802" name="Title 2"/>
          <p:cNvSpPr>
            <a:spLocks noGrp="1"/>
          </p:cNvSpPr>
          <p:nvPr>
            <p:ph type="title"/>
          </p:nvPr>
        </p:nvSpPr>
        <p:spPr>
          <a:xfrm>
            <a:off x="323850" y="188913"/>
            <a:ext cx="7561263" cy="1008062"/>
          </a:xfrm>
        </p:spPr>
        <p:txBody>
          <a:bodyPr/>
          <a:lstStyle/>
          <a:p>
            <a:r>
              <a:rPr lang="et-EE" smtClean="0"/>
              <a:t>UURINGU TULEMUSTE TUTVUSTUS</a:t>
            </a:r>
            <a:br>
              <a:rPr lang="et-EE" smtClean="0"/>
            </a:br>
            <a:r>
              <a:rPr lang="et-EE" smtClean="0"/>
              <a:t>Kompetentside arvuline vajadus ametite lõikes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5" name="Content Placeholder 3"/>
          <p:cNvGraphicFramePr>
            <a:graphicFrameLocks noGrp="1"/>
          </p:cNvGraphicFramePr>
          <p:nvPr>
            <p:ph idx="1"/>
          </p:nvPr>
        </p:nvGraphicFramePr>
        <p:xfrm>
          <a:off x="273050" y="1290638"/>
          <a:ext cx="8742363" cy="4710112"/>
        </p:xfrm>
        <a:graphic>
          <a:graphicData uri="http://schemas.openxmlformats.org/presentationml/2006/ole">
            <p:oleObj spid="_x0000_s77825" r:id="rId3" imgW="8742422" imgH="4706520" progId="Excel.Chart.8">
              <p:embed/>
            </p:oleObj>
          </a:graphicData>
        </a:graphic>
      </p:graphicFrame>
      <p:sp>
        <p:nvSpPr>
          <p:cNvPr id="77826" name="Title 2"/>
          <p:cNvSpPr>
            <a:spLocks noGrp="1"/>
          </p:cNvSpPr>
          <p:nvPr>
            <p:ph type="title"/>
          </p:nvPr>
        </p:nvSpPr>
        <p:spPr>
          <a:xfrm>
            <a:off x="323850" y="188913"/>
            <a:ext cx="7272338" cy="1008062"/>
          </a:xfrm>
        </p:spPr>
        <p:txBody>
          <a:bodyPr/>
          <a:lstStyle/>
          <a:p>
            <a:r>
              <a:rPr lang="fi-FI" smtClean="0"/>
              <a:t>UURINGU TULEMUSTE TUTVUSTUS</a:t>
            </a:r>
            <a:br>
              <a:rPr lang="fi-FI" smtClean="0"/>
            </a:br>
            <a:r>
              <a:rPr lang="et-EE" smtClean="0"/>
              <a:t> Kompetentside arvuline vajadus ametite lõikes</a:t>
            </a:r>
            <a:endParaRPr lang="en-US" smtClean="0"/>
          </a:p>
        </p:txBody>
      </p:sp>
      <p:sp>
        <p:nvSpPr>
          <p:cNvPr id="77827" name="TextBox 4"/>
          <p:cNvSpPr txBox="1">
            <a:spLocks noChangeArrowheads="1"/>
          </p:cNvSpPr>
          <p:nvPr/>
        </p:nvSpPr>
        <p:spPr bwMode="auto">
          <a:xfrm>
            <a:off x="395288" y="5949950"/>
            <a:ext cx="8604250" cy="706438"/>
          </a:xfrm>
          <a:prstGeom prst="rect">
            <a:avLst/>
          </a:prstGeom>
          <a:noFill/>
          <a:ln w="9525">
            <a:noFill/>
            <a:miter lim="800000"/>
            <a:headEnd/>
            <a:tailEnd/>
          </a:ln>
        </p:spPr>
        <p:txBody>
          <a:bodyPr>
            <a:spAutoFit/>
          </a:bodyPr>
          <a:lstStyle/>
          <a:p>
            <a:r>
              <a:rPr lang="et-EE" sz="2000">
                <a:solidFill>
                  <a:srgbClr val="010163"/>
                </a:solidFill>
              </a:rPr>
              <a:t>Joonis 15. Eesti ja Soome ettevõtetes mehhatroonika valdkonna 	 	 	     kompetentside vajadus arvuliselt ametite lõikes</a:t>
            </a:r>
            <a:endParaRPr lang="en-US" sz="2000">
              <a:solidFill>
                <a:srgbClr val="010163"/>
              </a:solidFill>
            </a:endParaRPr>
          </a:p>
        </p:txBody>
      </p:sp>
      <p:sp>
        <p:nvSpPr>
          <p:cNvPr id="77828" name="Rectangle 5"/>
          <p:cNvSpPr>
            <a:spLocks noChangeArrowheads="1"/>
          </p:cNvSpPr>
          <p:nvPr/>
        </p:nvSpPr>
        <p:spPr bwMode="auto">
          <a:xfrm>
            <a:off x="468313" y="1268413"/>
            <a:ext cx="8443912" cy="4608512"/>
          </a:xfrm>
          <a:prstGeom prst="rect">
            <a:avLst/>
          </a:prstGeom>
          <a:noFill/>
          <a:ln w="9525" algn="ctr">
            <a:solidFill>
              <a:srgbClr val="010163"/>
            </a:solidFill>
            <a:round/>
            <a:headEnd/>
            <a:tailEnd/>
          </a:ln>
        </p:spPr>
        <p:txBody>
          <a:bodyPr wrap="none" anchor="ctr"/>
          <a:lstStyle/>
          <a:p>
            <a:endParaRPr lang="et-EE"/>
          </a:p>
        </p:txBody>
      </p:sp>
      <p:sp>
        <p:nvSpPr>
          <p:cNvPr id="77829" name="TextBox 6"/>
          <p:cNvSpPr txBox="1">
            <a:spLocks noChangeArrowheads="1"/>
          </p:cNvSpPr>
          <p:nvPr/>
        </p:nvSpPr>
        <p:spPr bwMode="auto">
          <a:xfrm>
            <a:off x="5292725" y="1268413"/>
            <a:ext cx="1008063" cy="369887"/>
          </a:xfrm>
          <a:prstGeom prst="rect">
            <a:avLst/>
          </a:prstGeom>
          <a:noFill/>
          <a:ln w="9525">
            <a:noFill/>
            <a:miter lim="800000"/>
            <a:headEnd/>
            <a:tailEnd/>
          </a:ln>
        </p:spPr>
        <p:txBody>
          <a:bodyPr>
            <a:spAutoFit/>
          </a:bodyPr>
          <a:lstStyle/>
          <a:p>
            <a:r>
              <a:rPr lang="et-EE">
                <a:solidFill>
                  <a:srgbClr val="010163"/>
                </a:solidFill>
              </a:rPr>
              <a:t>ametid</a:t>
            </a:r>
            <a:endParaRPr lang="en-US">
              <a:solidFill>
                <a:srgbClr val="010163"/>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341438"/>
            <a:ext cx="8578850" cy="4784725"/>
          </a:xfrm>
        </p:spPr>
        <p:txBody>
          <a:bodyPr/>
          <a:lstStyle/>
          <a:p>
            <a:pPr marL="0" algn="just">
              <a:spcBef>
                <a:spcPts val="0"/>
              </a:spcBef>
              <a:buFontTx/>
              <a:buNone/>
              <a:defRPr/>
            </a:pPr>
            <a:r>
              <a:rPr lang="et-EE" dirty="0" smtClean="0"/>
              <a:t>Uuringu läbiviimisel kasutatud k</a:t>
            </a:r>
            <a:r>
              <a:rPr lang="en-US" dirty="0" err="1" smtClean="0"/>
              <a:t>üsitlusankeetides</a:t>
            </a:r>
            <a:r>
              <a:rPr lang="et-EE" dirty="0" smtClean="0"/>
              <a:t> (vt. LISA 1) on mehhatroonika valdkonna kompetentsid grupeeritud järgmiselt:</a:t>
            </a:r>
          </a:p>
          <a:p>
            <a:pPr marL="0" algn="just">
              <a:spcBef>
                <a:spcPts val="600"/>
              </a:spcBef>
              <a:buFontTx/>
              <a:buNone/>
              <a:defRPr/>
            </a:pPr>
            <a:r>
              <a:rPr lang="et-EE" b="1" u="sng" dirty="0" smtClean="0"/>
              <a:t>Teadmised</a:t>
            </a:r>
          </a:p>
          <a:p>
            <a:pPr marL="114300" indent="-457200" algn="just">
              <a:spcBef>
                <a:spcPts val="0"/>
              </a:spcBef>
              <a:buFontTx/>
              <a:buAutoNum type="arabicPeriod"/>
              <a:defRPr/>
            </a:pPr>
            <a:r>
              <a:rPr lang="et-EE" dirty="0" smtClean="0"/>
              <a:t>Mehaanika</a:t>
            </a:r>
          </a:p>
          <a:p>
            <a:pPr marL="114300" indent="-457200" algn="just">
              <a:spcBef>
                <a:spcPts val="0"/>
              </a:spcBef>
              <a:buFontTx/>
              <a:buAutoNum type="arabicPeriod"/>
              <a:defRPr/>
            </a:pPr>
            <a:r>
              <a:rPr lang="et-EE" dirty="0" smtClean="0"/>
              <a:t>Hüdraulika</a:t>
            </a:r>
          </a:p>
          <a:p>
            <a:pPr marL="114300" indent="-457200" algn="just">
              <a:spcBef>
                <a:spcPts val="0"/>
              </a:spcBef>
              <a:buFontTx/>
              <a:buAutoNum type="arabicPeriod"/>
              <a:defRPr/>
            </a:pPr>
            <a:r>
              <a:rPr lang="et-EE" dirty="0" err="1" smtClean="0"/>
              <a:t>Pneumaatika</a:t>
            </a:r>
            <a:endParaRPr lang="et-EE" dirty="0" smtClean="0"/>
          </a:p>
          <a:p>
            <a:pPr marL="114300" indent="-457200" algn="just">
              <a:spcBef>
                <a:spcPts val="0"/>
              </a:spcBef>
              <a:buFontTx/>
              <a:buAutoNum type="arabicPeriod"/>
              <a:defRPr/>
            </a:pPr>
            <a:r>
              <a:rPr lang="et-EE" dirty="0" smtClean="0"/>
              <a:t>Peenmehaanika</a:t>
            </a:r>
          </a:p>
          <a:p>
            <a:pPr marL="114300" indent="-457200" algn="just">
              <a:spcBef>
                <a:spcPts val="0"/>
              </a:spcBef>
              <a:buFontTx/>
              <a:buAutoNum type="arabicPeriod"/>
              <a:defRPr/>
            </a:pPr>
            <a:r>
              <a:rPr lang="et-EE" dirty="0" smtClean="0"/>
              <a:t>Elektromehaanika</a:t>
            </a:r>
          </a:p>
          <a:p>
            <a:pPr marL="114300" indent="-457200" algn="just">
              <a:spcBef>
                <a:spcPts val="0"/>
              </a:spcBef>
              <a:buFontTx/>
              <a:buAutoNum type="arabicPeriod"/>
              <a:defRPr/>
            </a:pPr>
            <a:r>
              <a:rPr lang="et-EE" dirty="0" smtClean="0"/>
              <a:t>Elektroonika</a:t>
            </a:r>
          </a:p>
          <a:p>
            <a:pPr marL="114300" indent="-457200" algn="just">
              <a:spcBef>
                <a:spcPts val="0"/>
              </a:spcBef>
              <a:buFontTx/>
              <a:buAutoNum type="arabicPeriod"/>
              <a:defRPr/>
            </a:pPr>
            <a:r>
              <a:rPr lang="et-EE" dirty="0" smtClean="0"/>
              <a:t>Infotehnoloogia</a:t>
            </a:r>
          </a:p>
          <a:p>
            <a:pPr marL="114300" indent="-457200" algn="just">
              <a:spcBef>
                <a:spcPts val="0"/>
              </a:spcBef>
              <a:buFontTx/>
              <a:buAutoNum type="arabicPeriod"/>
              <a:defRPr/>
            </a:pPr>
            <a:r>
              <a:rPr lang="et-EE" dirty="0" err="1" smtClean="0"/>
              <a:t>Mehhatroonilised</a:t>
            </a:r>
            <a:r>
              <a:rPr lang="et-EE" dirty="0" smtClean="0"/>
              <a:t> süsteemid</a:t>
            </a:r>
          </a:p>
          <a:p>
            <a:pPr marL="114300" indent="-457200" algn="just">
              <a:spcBef>
                <a:spcPts val="0"/>
              </a:spcBef>
              <a:buFontTx/>
              <a:buNone/>
              <a:defRPr/>
            </a:pPr>
            <a:r>
              <a:rPr lang="et-EE" b="1" u="sng" dirty="0" smtClean="0"/>
              <a:t>Oskused</a:t>
            </a:r>
          </a:p>
          <a:p>
            <a:pPr marL="114300" indent="-457200" algn="just">
              <a:spcBef>
                <a:spcPts val="0"/>
              </a:spcBef>
              <a:buFontTx/>
              <a:buNone/>
              <a:defRPr/>
            </a:pPr>
            <a:r>
              <a:rPr lang="et-EE" b="1" u="sng" dirty="0" smtClean="0"/>
              <a:t>Isikuomadused</a:t>
            </a:r>
          </a:p>
          <a:p>
            <a:pPr marL="114300" indent="-457200" algn="just">
              <a:spcBef>
                <a:spcPts val="0"/>
              </a:spcBef>
              <a:buFontTx/>
              <a:buNone/>
              <a:defRPr/>
            </a:pPr>
            <a:endParaRPr lang="en-US" dirty="0"/>
          </a:p>
        </p:txBody>
      </p:sp>
      <p:sp>
        <p:nvSpPr>
          <p:cNvPr id="78850" name="Title 2"/>
          <p:cNvSpPr>
            <a:spLocks noGrp="1"/>
          </p:cNvSpPr>
          <p:nvPr>
            <p:ph type="title"/>
          </p:nvPr>
        </p:nvSpPr>
        <p:spPr>
          <a:xfrm>
            <a:off x="323850" y="188913"/>
            <a:ext cx="7920038" cy="1008062"/>
          </a:xfrm>
        </p:spPr>
        <p:txBody>
          <a:bodyPr/>
          <a:lstStyle/>
          <a:p>
            <a:r>
              <a:rPr lang="en-US" smtClean="0"/>
              <a:t>UURINGU TULEMUSTE TUTVUSTUS</a:t>
            </a:r>
            <a:br>
              <a:rPr lang="en-US" smtClean="0"/>
            </a:br>
            <a:r>
              <a:rPr lang="et-EE" smtClean="0"/>
              <a:t>Kompetentside grupeering</a:t>
            </a: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88" y="1571625"/>
            <a:ext cx="8578850" cy="4713288"/>
          </a:xfrm>
        </p:spPr>
        <p:txBody>
          <a:bodyPr/>
          <a:lstStyle/>
          <a:p>
            <a:pPr marL="0" algn="just">
              <a:spcBef>
                <a:spcPts val="0"/>
              </a:spcBef>
              <a:buFontTx/>
              <a:buNone/>
              <a:defRPr/>
            </a:pPr>
            <a:r>
              <a:rPr lang="et-EE" b="1" dirty="0">
                <a:solidFill>
                  <a:srgbClr val="FA740A"/>
                </a:solidFill>
              </a:rPr>
              <a:t>Kompetentside arvulist vajalikkust </a:t>
            </a:r>
            <a:r>
              <a:rPr lang="et-EE" b="1" dirty="0" smtClean="0">
                <a:solidFill>
                  <a:srgbClr val="FA740A"/>
                </a:solidFill>
              </a:rPr>
              <a:t>firmadele </a:t>
            </a:r>
            <a:r>
              <a:rPr lang="et-EE" b="1" dirty="0">
                <a:solidFill>
                  <a:srgbClr val="FA740A"/>
                </a:solidFill>
              </a:rPr>
              <a:t>hinnati </a:t>
            </a:r>
            <a:r>
              <a:rPr lang="et-EE" b="1" dirty="0" smtClean="0">
                <a:solidFill>
                  <a:srgbClr val="FA740A"/>
                </a:solidFill>
              </a:rPr>
              <a:t>summaarse töötajate arvuga</a:t>
            </a:r>
            <a:r>
              <a:rPr lang="et-EE" b="1" dirty="0">
                <a:solidFill>
                  <a:srgbClr val="FA740A"/>
                </a:solidFill>
              </a:rPr>
              <a:t>, kes vajavad oma ametis antud </a:t>
            </a:r>
            <a:r>
              <a:rPr lang="et-EE" b="1" dirty="0" smtClean="0">
                <a:solidFill>
                  <a:srgbClr val="FA740A"/>
                </a:solidFill>
              </a:rPr>
              <a:t>kompetentsi.</a:t>
            </a:r>
            <a:r>
              <a:rPr lang="et-EE" dirty="0" smtClean="0"/>
              <a:t> </a:t>
            </a:r>
          </a:p>
          <a:p>
            <a:pPr marL="0" algn="just">
              <a:spcBef>
                <a:spcPts val="0"/>
              </a:spcBef>
              <a:buFontTx/>
              <a:buNone/>
              <a:defRPr/>
            </a:pPr>
            <a:r>
              <a:rPr lang="et-EE" sz="900" dirty="0" smtClean="0"/>
              <a:t> </a:t>
            </a:r>
          </a:p>
          <a:p>
            <a:pPr marL="0" algn="just">
              <a:spcBef>
                <a:spcPts val="0"/>
              </a:spcBef>
              <a:buFontTx/>
              <a:buNone/>
              <a:defRPr/>
            </a:pPr>
            <a:endParaRPr lang="et-EE" sz="900" dirty="0" smtClean="0"/>
          </a:p>
          <a:p>
            <a:pPr marL="0" algn="just">
              <a:spcBef>
                <a:spcPts val="0"/>
              </a:spcBef>
              <a:buFontTx/>
              <a:buNone/>
              <a:defRPr/>
            </a:pPr>
            <a:r>
              <a:rPr lang="et-EE" dirty="0" smtClean="0"/>
              <a:t>Eesti ja Soome ettevõtted vajavad täna ja 3-5 aasta pärast arvuliselt kõige rohkem järgmiste gruppide kompetentse (vt. joonis 16 lk. 36) :</a:t>
            </a:r>
          </a:p>
          <a:p>
            <a:pPr marL="0" algn="just">
              <a:spcBef>
                <a:spcPts val="600"/>
              </a:spcBef>
              <a:defRPr/>
            </a:pPr>
            <a:r>
              <a:rPr lang="et-EE" dirty="0" smtClean="0"/>
              <a:t>Isikuomadused</a:t>
            </a:r>
          </a:p>
          <a:p>
            <a:pPr marL="0" algn="just">
              <a:spcBef>
                <a:spcPts val="0"/>
              </a:spcBef>
              <a:defRPr/>
            </a:pPr>
            <a:r>
              <a:rPr lang="et-EE" dirty="0" smtClean="0"/>
              <a:t>Mehaanika (teadmised)</a:t>
            </a:r>
          </a:p>
          <a:p>
            <a:pPr marL="0" algn="just">
              <a:spcBef>
                <a:spcPts val="0"/>
              </a:spcBef>
              <a:defRPr/>
            </a:pPr>
            <a:r>
              <a:rPr lang="et-EE" dirty="0" smtClean="0"/>
              <a:t>Oskused (praktilised)</a:t>
            </a:r>
          </a:p>
          <a:p>
            <a:pPr marL="0" algn="just">
              <a:spcBef>
                <a:spcPts val="0"/>
              </a:spcBef>
              <a:defRPr/>
            </a:pPr>
            <a:r>
              <a:rPr lang="et-EE" dirty="0" smtClean="0"/>
              <a:t>Mehhatroonilised süsteemid (teadmised)</a:t>
            </a:r>
          </a:p>
          <a:p>
            <a:pPr marL="0" indent="0" algn="just">
              <a:spcBef>
                <a:spcPts val="0"/>
              </a:spcBef>
              <a:buFontTx/>
              <a:buNone/>
              <a:defRPr/>
            </a:pPr>
            <a:r>
              <a:rPr lang="et-EE" sz="900" dirty="0" smtClean="0"/>
              <a:t> </a:t>
            </a:r>
          </a:p>
          <a:p>
            <a:pPr marL="0" indent="0" algn="just">
              <a:spcBef>
                <a:spcPts val="0"/>
              </a:spcBef>
              <a:buFontTx/>
              <a:buNone/>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p:txBody>
      </p:sp>
      <p:sp>
        <p:nvSpPr>
          <p:cNvPr id="79874" name="Title 2"/>
          <p:cNvSpPr>
            <a:spLocks noGrp="1"/>
          </p:cNvSpPr>
          <p:nvPr>
            <p:ph type="title"/>
          </p:nvPr>
        </p:nvSpPr>
        <p:spPr>
          <a:xfrm>
            <a:off x="323850" y="0"/>
            <a:ext cx="7993063" cy="1412875"/>
          </a:xfrm>
        </p:spPr>
        <p:txBody>
          <a:bodyPr/>
          <a:lstStyle/>
          <a:p>
            <a:r>
              <a:rPr lang="et-EE" smtClean="0"/>
              <a:t>UURINGU TULEMUSTE TUTVUSTUS</a:t>
            </a:r>
            <a:br>
              <a:rPr lang="et-EE" smtClean="0"/>
            </a:br>
            <a:r>
              <a:rPr lang="et-EE" smtClean="0"/>
              <a:t>Enimvajatavad kompetentsid täna ja 3-5 aasta pärast</a:t>
            </a: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7" name="Content Placeholder 3"/>
          <p:cNvGraphicFramePr>
            <a:graphicFrameLocks noGrp="1"/>
          </p:cNvGraphicFramePr>
          <p:nvPr>
            <p:ph idx="1"/>
          </p:nvPr>
        </p:nvGraphicFramePr>
        <p:xfrm>
          <a:off x="273050" y="1541463"/>
          <a:ext cx="8742363" cy="4743450"/>
        </p:xfrm>
        <a:graphic>
          <a:graphicData uri="http://schemas.openxmlformats.org/presentationml/2006/ole">
            <p:oleObj spid="_x0000_s80897" r:id="rId3" imgW="8742422" imgH="4743099" progId="Excel.Chart.8">
              <p:embed/>
            </p:oleObj>
          </a:graphicData>
        </a:graphic>
      </p:graphicFrame>
      <p:sp>
        <p:nvSpPr>
          <p:cNvPr id="80898" name="Title 2"/>
          <p:cNvSpPr>
            <a:spLocks noGrp="1"/>
          </p:cNvSpPr>
          <p:nvPr>
            <p:ph type="title"/>
          </p:nvPr>
        </p:nvSpPr>
        <p:spPr>
          <a:xfrm>
            <a:off x="323850" y="188913"/>
            <a:ext cx="8640763" cy="1008062"/>
          </a:xfrm>
        </p:spPr>
        <p:txBody>
          <a:bodyPr/>
          <a:lstStyle/>
          <a:p>
            <a:r>
              <a:rPr lang="en-US" smtClean="0"/>
              <a:t>UURINGU TULEMUSTE TUTVUSTUS</a:t>
            </a:r>
            <a:br>
              <a:rPr lang="en-US" smtClean="0"/>
            </a:br>
            <a:r>
              <a:rPr lang="et-EE" smtClean="0"/>
              <a:t>Enimvajatavad kompetentsid täna ja 3-5 aasta pärast</a:t>
            </a:r>
            <a:endParaRPr lang="en-US" smtClean="0"/>
          </a:p>
        </p:txBody>
      </p:sp>
      <p:sp>
        <p:nvSpPr>
          <p:cNvPr id="80899"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0900" name="Rectangle 6"/>
          <p:cNvSpPr>
            <a:spLocks noChangeArrowheads="1"/>
          </p:cNvSpPr>
          <p:nvPr/>
        </p:nvSpPr>
        <p:spPr bwMode="auto">
          <a:xfrm>
            <a:off x="395288" y="5934075"/>
            <a:ext cx="8569325" cy="708025"/>
          </a:xfrm>
          <a:prstGeom prst="rect">
            <a:avLst/>
          </a:prstGeom>
          <a:noFill/>
          <a:ln w="9525">
            <a:noFill/>
            <a:miter lim="800000"/>
            <a:headEnd/>
            <a:tailEnd/>
          </a:ln>
        </p:spPr>
        <p:txBody>
          <a:bodyPr>
            <a:spAutoFit/>
          </a:bodyPr>
          <a:lstStyle/>
          <a:p>
            <a:r>
              <a:rPr lang="et-EE" sz="2000">
                <a:solidFill>
                  <a:srgbClr val="010163"/>
                </a:solidFill>
              </a:rPr>
              <a:t>Joonis 16</a:t>
            </a:r>
            <a:r>
              <a:rPr lang="en-US" sz="2000">
                <a:solidFill>
                  <a:srgbClr val="010163"/>
                </a:solidFill>
              </a:rPr>
              <a:t>.</a:t>
            </a:r>
            <a:r>
              <a:rPr lang="et-EE" sz="2000">
                <a:solidFill>
                  <a:srgbClr val="010163"/>
                </a:solidFill>
              </a:rPr>
              <a:t> Kompetentside arvuline vajadus täna ja prognoositud vajaduse 	    suurenemine 3-5 aasta pärast kompetentsigruppide lõikes</a:t>
            </a:r>
            <a:endParaRPr lang="en-US" sz="2000">
              <a:solidFill>
                <a:srgbClr val="010163"/>
              </a:solidFill>
            </a:endParaRPr>
          </a:p>
        </p:txBody>
      </p:sp>
      <p:sp>
        <p:nvSpPr>
          <p:cNvPr id="80901" name="TextBox 12"/>
          <p:cNvSpPr txBox="1">
            <a:spLocks noChangeArrowheads="1"/>
          </p:cNvSpPr>
          <p:nvPr/>
        </p:nvSpPr>
        <p:spPr bwMode="auto">
          <a:xfrm>
            <a:off x="5219700" y="1266825"/>
            <a:ext cx="2232025" cy="368300"/>
          </a:xfrm>
          <a:prstGeom prst="rect">
            <a:avLst/>
          </a:prstGeom>
          <a:noFill/>
          <a:ln w="9525">
            <a:noFill/>
            <a:miter lim="800000"/>
            <a:headEnd/>
            <a:tailEnd/>
          </a:ln>
        </p:spPr>
        <p:txBody>
          <a:bodyPr>
            <a:spAutoFit/>
          </a:bodyPr>
          <a:lstStyle/>
          <a:p>
            <a:r>
              <a:rPr lang="et-EE">
                <a:solidFill>
                  <a:srgbClr val="010163"/>
                </a:solidFill>
              </a:rPr>
              <a:t>kompetentsigrupid</a:t>
            </a:r>
            <a:endParaRPr lang="en-US">
              <a:solidFill>
                <a:srgbClr val="010163"/>
              </a:solidFill>
            </a:endParaRPr>
          </a:p>
        </p:txBody>
      </p:sp>
      <p:sp>
        <p:nvSpPr>
          <p:cNvPr id="80902" name="TextBox 13"/>
          <p:cNvSpPr txBox="1">
            <a:spLocks noChangeArrowheads="1"/>
          </p:cNvSpPr>
          <p:nvPr/>
        </p:nvSpPr>
        <p:spPr bwMode="auto">
          <a:xfrm>
            <a:off x="479425" y="5632450"/>
            <a:ext cx="2124075" cy="369888"/>
          </a:xfrm>
          <a:prstGeom prst="rect">
            <a:avLst/>
          </a:prstGeom>
          <a:noFill/>
          <a:ln w="9525">
            <a:noFill/>
            <a:miter lim="800000"/>
            <a:headEnd/>
            <a:tailEnd/>
          </a:ln>
        </p:spPr>
        <p:txBody>
          <a:bodyPr>
            <a:spAutoFit/>
          </a:bodyPr>
          <a:lstStyle/>
          <a:p>
            <a:r>
              <a:rPr lang="et-EE">
                <a:solidFill>
                  <a:srgbClr val="010163"/>
                </a:solidFill>
              </a:rPr>
              <a:t>töötajate arv</a:t>
            </a:r>
            <a:endParaRPr lang="en-US">
              <a:solidFill>
                <a:srgbClr val="010163"/>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850" cy="4713288"/>
          </a:xfrm>
        </p:spPr>
        <p:txBody>
          <a:bodyPr/>
          <a:lstStyle/>
          <a:p>
            <a:pPr marL="0" indent="0" algn="just">
              <a:buFontTx/>
              <a:buNone/>
              <a:defRPr/>
            </a:pPr>
            <a:r>
              <a:rPr lang="et-EE" dirty="0" smtClean="0"/>
              <a:t>Kõigi töötajate puhul on erinevate erialaste oskuste kõrval väga olulised ka </a:t>
            </a:r>
            <a:r>
              <a:rPr lang="et-EE" b="1" u="sng" dirty="0" smtClean="0">
                <a:solidFill>
                  <a:srgbClr val="FA740A"/>
                </a:solidFill>
              </a:rPr>
              <a:t>isikuomaduste</a:t>
            </a:r>
            <a:r>
              <a:rPr lang="et-EE" b="1" dirty="0" smtClean="0">
                <a:solidFill>
                  <a:srgbClr val="FA740A"/>
                </a:solidFill>
              </a:rPr>
              <a:t> </a:t>
            </a:r>
            <a:r>
              <a:rPr lang="et-EE" dirty="0" smtClean="0">
                <a:solidFill>
                  <a:srgbClr val="FA740A"/>
                </a:solidFill>
              </a:rPr>
              <a:t>kompetentsid</a:t>
            </a:r>
            <a:r>
              <a:rPr lang="et-EE" dirty="0" smtClean="0"/>
              <a:t>. Eesti ja Soome ettevõtete mehhatroonika valdkonna töötajate jaoks on arvuliselt kõige vajalikumad neist järgmised (vt. joonis 17 lk. 38) (kahanevas järjekorras): </a:t>
            </a:r>
          </a:p>
          <a:p>
            <a:pPr marL="0" indent="0" algn="just">
              <a:buFontTx/>
              <a:buNone/>
              <a:defRPr/>
            </a:pPr>
            <a:r>
              <a:rPr lang="et-EE" sz="900" dirty="0"/>
              <a:t> </a:t>
            </a:r>
            <a:endParaRPr lang="et-EE" sz="900" dirty="0" smtClean="0"/>
          </a:p>
          <a:p>
            <a:pPr algn="just">
              <a:defRPr/>
            </a:pPr>
            <a:r>
              <a:rPr lang="et-EE" dirty="0" smtClean="0"/>
              <a:t>Kohusetundlikkus ja vastutustunne</a:t>
            </a:r>
          </a:p>
          <a:p>
            <a:pPr algn="just">
              <a:defRPr/>
            </a:pPr>
            <a:r>
              <a:rPr lang="et-EE" dirty="0" smtClean="0"/>
              <a:t>Individuaalse töö oskus</a:t>
            </a:r>
          </a:p>
          <a:p>
            <a:pPr algn="just">
              <a:defRPr/>
            </a:pPr>
            <a:r>
              <a:rPr lang="et-EE" dirty="0" smtClean="0"/>
              <a:t>Meeskonnatöö oskus</a:t>
            </a:r>
          </a:p>
          <a:p>
            <a:pPr marL="0" indent="0" algn="just">
              <a:buFontTx/>
              <a:buNone/>
              <a:defRPr/>
            </a:pPr>
            <a:r>
              <a:rPr lang="et-EE" sz="900" dirty="0"/>
              <a:t> </a:t>
            </a:r>
            <a:endParaRPr lang="et-EE" sz="900" dirty="0" smtClean="0"/>
          </a:p>
          <a:p>
            <a:pPr marL="0" indent="0" algn="just">
              <a:buFontTx/>
              <a:buNone/>
              <a:defRPr/>
            </a:pPr>
            <a:r>
              <a:rPr lang="et-EE" sz="900" dirty="0" smtClean="0"/>
              <a:t> </a:t>
            </a:r>
            <a:r>
              <a:rPr lang="et-EE" dirty="0" smtClean="0"/>
              <a:t>Joonisel 17 </a:t>
            </a:r>
            <a:r>
              <a:rPr lang="et-EE" dirty="0"/>
              <a:t>(lk. </a:t>
            </a:r>
            <a:r>
              <a:rPr lang="et-EE" dirty="0" smtClean="0"/>
              <a:t>38) </a:t>
            </a:r>
            <a:r>
              <a:rPr lang="et-EE" dirty="0"/>
              <a:t>ära toodud eesti ja vene keele vajadus </a:t>
            </a:r>
            <a:r>
              <a:rPr lang="et-EE" dirty="0" smtClean="0"/>
              <a:t>on täna ja 3-5 aasta pärast peamiselt </a:t>
            </a:r>
            <a:r>
              <a:rPr lang="et-EE" dirty="0"/>
              <a:t>Eesti firmadel. </a:t>
            </a:r>
            <a:endParaRPr lang="et-EE" dirty="0" smtClean="0"/>
          </a:p>
          <a:p>
            <a:pPr marL="0" indent="0" algn="just">
              <a:buFontTx/>
              <a:buNone/>
              <a:defRPr/>
            </a:pPr>
            <a:r>
              <a:rPr lang="et-EE" dirty="0" smtClean="0"/>
              <a:t>Soome </a:t>
            </a:r>
            <a:r>
              <a:rPr lang="et-EE" dirty="0"/>
              <a:t>keelt vajavad </a:t>
            </a:r>
            <a:r>
              <a:rPr lang="et-EE" dirty="0" smtClean="0"/>
              <a:t>Eesti ning Soome ettevõtted mehhatroonika valdkonna töötajate puhul peaaegu võrdselt. </a:t>
            </a:r>
            <a:endParaRPr lang="et-EE" dirty="0"/>
          </a:p>
        </p:txBody>
      </p:sp>
      <p:sp>
        <p:nvSpPr>
          <p:cNvPr id="81922" name="Title 2"/>
          <p:cNvSpPr>
            <a:spLocks noGrp="1"/>
          </p:cNvSpPr>
          <p:nvPr>
            <p:ph type="title"/>
          </p:nvPr>
        </p:nvSpPr>
        <p:spPr>
          <a:xfrm>
            <a:off x="323850" y="188913"/>
            <a:ext cx="8496300" cy="1008062"/>
          </a:xfrm>
        </p:spPr>
        <p:txBody>
          <a:bodyPr/>
          <a:lstStyle/>
          <a:p>
            <a:r>
              <a:rPr lang="fi-FI" smtClean="0"/>
              <a:t>UURINGU TULEMUSTE TUTVUSTUS</a:t>
            </a:r>
            <a:br>
              <a:rPr lang="fi-FI" smtClean="0"/>
            </a:br>
            <a:r>
              <a:rPr lang="fi-FI" smtClean="0"/>
              <a:t>Enimvajatavad kompetentsid täna ja 3-5 aasta pärast</a:t>
            </a:r>
            <a:endParaRPr lang="et-EE"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3" name="Content Placeholder 3"/>
          <p:cNvGraphicFramePr>
            <a:graphicFrameLocks noGrp="1"/>
          </p:cNvGraphicFramePr>
          <p:nvPr>
            <p:ph idx="1"/>
          </p:nvPr>
        </p:nvGraphicFramePr>
        <p:xfrm>
          <a:off x="219075" y="1400175"/>
          <a:ext cx="8743950" cy="4884738"/>
        </p:xfrm>
        <a:graphic>
          <a:graphicData uri="http://schemas.openxmlformats.org/presentationml/2006/ole">
            <p:oleObj spid="_x0000_s95233" r:id="rId3" imgW="8742422" imgH="4883319" progId="Excel.Chart.8">
              <p:embed/>
            </p:oleObj>
          </a:graphicData>
        </a:graphic>
      </p:graphicFrame>
      <p:sp>
        <p:nvSpPr>
          <p:cNvPr id="95234" name="Title 2"/>
          <p:cNvSpPr>
            <a:spLocks noGrp="1"/>
          </p:cNvSpPr>
          <p:nvPr>
            <p:ph type="title"/>
          </p:nvPr>
        </p:nvSpPr>
        <p:spPr>
          <a:xfrm>
            <a:off x="323850" y="188913"/>
            <a:ext cx="8640763" cy="1008062"/>
          </a:xfrm>
        </p:spPr>
        <p:txBody>
          <a:bodyPr/>
          <a:lstStyle/>
          <a:p>
            <a:r>
              <a:rPr lang="en-US" smtClean="0"/>
              <a:t>UURINGU TULEMUSTE TUTVUSTUS</a:t>
            </a:r>
            <a:br>
              <a:rPr lang="en-US" smtClean="0"/>
            </a:br>
            <a:r>
              <a:rPr lang="et-EE" smtClean="0"/>
              <a:t>Enimvajatavad kompetentsid täna ja 3-5 aasta pärast</a:t>
            </a:r>
            <a:endParaRPr lang="en-US" smtClean="0"/>
          </a:p>
        </p:txBody>
      </p:sp>
      <p:sp>
        <p:nvSpPr>
          <p:cNvPr id="95235"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95236" name="Rectangle 6"/>
          <p:cNvSpPr>
            <a:spLocks noChangeArrowheads="1"/>
          </p:cNvSpPr>
          <p:nvPr/>
        </p:nvSpPr>
        <p:spPr bwMode="auto">
          <a:xfrm>
            <a:off x="395288" y="5934075"/>
            <a:ext cx="8569325" cy="708025"/>
          </a:xfrm>
          <a:prstGeom prst="rect">
            <a:avLst/>
          </a:prstGeom>
          <a:noFill/>
          <a:ln w="9525">
            <a:noFill/>
            <a:miter lim="800000"/>
            <a:headEnd/>
            <a:tailEnd/>
          </a:ln>
        </p:spPr>
        <p:txBody>
          <a:bodyPr>
            <a:spAutoFit/>
          </a:bodyPr>
          <a:lstStyle/>
          <a:p>
            <a:pPr algn="just"/>
            <a:r>
              <a:rPr lang="et-EE" sz="2000">
                <a:solidFill>
                  <a:srgbClr val="010163"/>
                </a:solidFill>
              </a:rPr>
              <a:t>Joonis 17</a:t>
            </a:r>
            <a:r>
              <a:rPr lang="en-US" sz="2000">
                <a:solidFill>
                  <a:srgbClr val="010163"/>
                </a:solidFill>
              </a:rPr>
              <a:t>.</a:t>
            </a:r>
            <a:r>
              <a:rPr lang="et-EE" sz="2000">
                <a:solidFill>
                  <a:srgbClr val="010163"/>
                </a:solidFill>
              </a:rPr>
              <a:t> Isikuomaduste kompetentsigrupi kompetentside arvuline vajadus täna ja prognoositud vajaduse suurenemine 3-5 aasta pärast</a:t>
            </a:r>
            <a:endParaRPr lang="en-US" sz="2000">
              <a:solidFill>
                <a:srgbClr val="010163"/>
              </a:solidFill>
            </a:endParaRPr>
          </a:p>
        </p:txBody>
      </p:sp>
      <p:sp>
        <p:nvSpPr>
          <p:cNvPr id="95237" name="TextBox 12"/>
          <p:cNvSpPr txBox="1">
            <a:spLocks noChangeArrowheads="1"/>
          </p:cNvSpPr>
          <p:nvPr/>
        </p:nvSpPr>
        <p:spPr bwMode="auto">
          <a:xfrm>
            <a:off x="4667250" y="1266825"/>
            <a:ext cx="2233613" cy="368300"/>
          </a:xfrm>
          <a:prstGeom prst="rect">
            <a:avLst/>
          </a:prstGeom>
          <a:noFill/>
          <a:ln w="9525">
            <a:noFill/>
            <a:miter lim="800000"/>
            <a:headEnd/>
            <a:tailEnd/>
          </a:ln>
        </p:spPr>
        <p:txBody>
          <a:bodyPr>
            <a:spAutoFit/>
          </a:bodyPr>
          <a:lstStyle/>
          <a:p>
            <a:r>
              <a:rPr lang="et-EE">
                <a:solidFill>
                  <a:srgbClr val="010163"/>
                </a:solidFill>
              </a:rPr>
              <a:t>kompetentsid</a:t>
            </a:r>
            <a:endParaRPr lang="en-US">
              <a:solidFill>
                <a:srgbClr val="010163"/>
              </a:solidFill>
            </a:endParaRPr>
          </a:p>
        </p:txBody>
      </p:sp>
      <p:sp>
        <p:nvSpPr>
          <p:cNvPr id="95238" name="TextBox 13"/>
          <p:cNvSpPr txBox="1">
            <a:spLocks noChangeArrowheads="1"/>
          </p:cNvSpPr>
          <p:nvPr/>
        </p:nvSpPr>
        <p:spPr bwMode="auto">
          <a:xfrm>
            <a:off x="492125" y="5565775"/>
            <a:ext cx="2122488" cy="368300"/>
          </a:xfrm>
          <a:prstGeom prst="rect">
            <a:avLst/>
          </a:prstGeom>
          <a:noFill/>
          <a:ln w="9525">
            <a:noFill/>
            <a:miter lim="800000"/>
            <a:headEnd/>
            <a:tailEnd/>
          </a:ln>
        </p:spPr>
        <p:txBody>
          <a:bodyPr>
            <a:spAutoFit/>
          </a:bodyPr>
          <a:lstStyle/>
          <a:p>
            <a:r>
              <a:rPr lang="et-EE">
                <a:solidFill>
                  <a:srgbClr val="010163"/>
                </a:solidFill>
              </a:rPr>
              <a:t>töötajate arv</a:t>
            </a:r>
            <a:endParaRPr lang="en-US">
              <a:solidFill>
                <a:srgbClr val="01016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714500"/>
            <a:ext cx="8578850" cy="4411663"/>
          </a:xfrm>
        </p:spPr>
        <p:txBody>
          <a:bodyPr/>
          <a:lstStyle/>
          <a:p>
            <a:pPr marL="0" indent="0" algn="just">
              <a:buFontTx/>
              <a:buNone/>
              <a:defRPr/>
            </a:pPr>
            <a:r>
              <a:rPr lang="et-EE" dirty="0" smtClean="0"/>
              <a:t>Mehhatroonika valdkonna </a:t>
            </a:r>
            <a:r>
              <a:rPr lang="et-EE" b="1" u="sng" dirty="0" smtClean="0">
                <a:solidFill>
                  <a:srgbClr val="FA740A"/>
                </a:solidFill>
              </a:rPr>
              <a:t>oskuste</a:t>
            </a:r>
            <a:r>
              <a:rPr lang="et-EE" dirty="0" smtClean="0">
                <a:solidFill>
                  <a:srgbClr val="FA740A"/>
                </a:solidFill>
              </a:rPr>
              <a:t> kompetentsigrupist </a:t>
            </a:r>
            <a:r>
              <a:rPr lang="et-EE" dirty="0" smtClean="0"/>
              <a:t>on </a:t>
            </a:r>
            <a:r>
              <a:rPr lang="et-EE" dirty="0"/>
              <a:t>Eesti ja Soome </a:t>
            </a:r>
            <a:r>
              <a:rPr lang="et-EE" dirty="0" smtClean="0"/>
              <a:t>ettevõtetel arvuliselt enimvajatavateks kompetentsideks täna ja 3-5 aasta pärast järgmised (vt. Joonis 18 lk. 40) (kahanevas järjekorras):</a:t>
            </a:r>
          </a:p>
          <a:p>
            <a:pPr marL="0" indent="0" algn="just">
              <a:buFontTx/>
              <a:buNone/>
              <a:defRPr/>
            </a:pPr>
            <a:r>
              <a:rPr lang="et-EE" sz="900" dirty="0"/>
              <a:t> </a:t>
            </a:r>
            <a:endParaRPr lang="et-EE" sz="900" dirty="0" smtClean="0"/>
          </a:p>
          <a:p>
            <a:pPr>
              <a:defRPr/>
            </a:pPr>
            <a:r>
              <a:rPr lang="et-EE" dirty="0" smtClean="0"/>
              <a:t>Dokumentatsiooni kasutamine</a:t>
            </a:r>
          </a:p>
          <a:p>
            <a:pPr>
              <a:defRPr/>
            </a:pPr>
            <a:r>
              <a:rPr lang="et-EE" dirty="0" smtClean="0"/>
              <a:t>Elektriskeemide lugemine</a:t>
            </a:r>
          </a:p>
          <a:p>
            <a:pPr>
              <a:defRPr/>
            </a:pPr>
            <a:r>
              <a:rPr lang="et-EE" dirty="0" smtClean="0"/>
              <a:t>Elektrimõõteriistade käsitlemine</a:t>
            </a:r>
          </a:p>
          <a:p>
            <a:pPr>
              <a:defRPr/>
            </a:pPr>
            <a:r>
              <a:rPr lang="et-EE" dirty="0" smtClean="0"/>
              <a:t>Tööpingi käsitlemine </a:t>
            </a:r>
          </a:p>
          <a:p>
            <a:pPr>
              <a:defRPr/>
            </a:pPr>
            <a:endParaRPr lang="et-EE" dirty="0"/>
          </a:p>
        </p:txBody>
      </p:sp>
      <p:sp>
        <p:nvSpPr>
          <p:cNvPr id="83970" name="Title 2"/>
          <p:cNvSpPr>
            <a:spLocks noGrp="1"/>
          </p:cNvSpPr>
          <p:nvPr>
            <p:ph type="title"/>
          </p:nvPr>
        </p:nvSpPr>
        <p:spPr>
          <a:xfrm>
            <a:off x="323850" y="188913"/>
            <a:ext cx="8064500" cy="1008062"/>
          </a:xfrm>
        </p:spPr>
        <p:txBody>
          <a:bodyPr/>
          <a:lstStyle/>
          <a:p>
            <a:r>
              <a:rPr lang="fi-FI" smtClean="0"/>
              <a:t>UURINGU TULEMUSTE TUTVUSTUS</a:t>
            </a:r>
            <a:br>
              <a:rPr lang="fi-FI" smtClean="0"/>
            </a:br>
            <a:r>
              <a:rPr lang="fi-FI" smtClean="0"/>
              <a:t>Enimvajatavad kompetentsid täna ja 3-5 aasta pärast</a:t>
            </a:r>
            <a:endParaRPr lang="et-EE"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285875"/>
            <a:ext cx="8578850" cy="4840288"/>
          </a:xfrm>
        </p:spPr>
        <p:txBody>
          <a:bodyPr/>
          <a:lstStyle/>
          <a:p>
            <a:pPr marL="0">
              <a:lnSpc>
                <a:spcPct val="90000"/>
              </a:lnSpc>
              <a:buFontTx/>
              <a:buNone/>
              <a:defRPr/>
            </a:pPr>
            <a:r>
              <a:rPr lang="et-EE" b="1" dirty="0" smtClean="0"/>
              <a:t>Uuringu tulemuste tutvustus</a:t>
            </a:r>
          </a:p>
          <a:p>
            <a:pPr marL="0">
              <a:lnSpc>
                <a:spcPct val="90000"/>
              </a:lnSpc>
              <a:spcBef>
                <a:spcPts val="600"/>
              </a:spcBef>
              <a:defRPr/>
            </a:pPr>
            <a:r>
              <a:rPr lang="et-EE" sz="2000" dirty="0" smtClean="0"/>
              <a:t>Töötajate vajadus mehhatroonika valdkonnas</a:t>
            </a:r>
          </a:p>
          <a:p>
            <a:pPr marL="0">
              <a:lnSpc>
                <a:spcPct val="90000"/>
              </a:lnSpc>
              <a:spcBef>
                <a:spcPts val="100"/>
              </a:spcBef>
              <a:defRPr/>
            </a:pPr>
            <a:r>
              <a:rPr lang="et-EE" sz="2000" dirty="0" smtClean="0"/>
              <a:t>Mehhatroonika valdkonnas täna vajatavad ametid</a:t>
            </a:r>
          </a:p>
          <a:p>
            <a:pPr marL="0">
              <a:lnSpc>
                <a:spcPct val="90000"/>
              </a:lnSpc>
              <a:spcBef>
                <a:spcPts val="100"/>
              </a:spcBef>
              <a:defRPr/>
            </a:pPr>
            <a:r>
              <a:rPr lang="et-EE" sz="2000" dirty="0" smtClean="0"/>
              <a:t>Töötajate vajaduse suurenemine ametite lõikes</a:t>
            </a:r>
          </a:p>
          <a:p>
            <a:pPr marL="0">
              <a:lnSpc>
                <a:spcPct val="90000"/>
              </a:lnSpc>
              <a:spcBef>
                <a:spcPts val="100"/>
              </a:spcBef>
              <a:defRPr/>
            </a:pPr>
            <a:r>
              <a:rPr lang="et-EE" sz="2000" dirty="0" smtClean="0"/>
              <a:t>Töötajate vajaduse suurenemine 3-5 aasta pärast</a:t>
            </a:r>
          </a:p>
          <a:p>
            <a:pPr marL="0">
              <a:lnSpc>
                <a:spcPct val="90000"/>
              </a:lnSpc>
              <a:spcBef>
                <a:spcPts val="100"/>
              </a:spcBef>
              <a:defRPr/>
            </a:pPr>
            <a:r>
              <a:rPr lang="et-EE" sz="2000" dirty="0" smtClean="0"/>
              <a:t>Kompetentside arvuline vajadus ametite lõikes </a:t>
            </a:r>
          </a:p>
          <a:p>
            <a:pPr marL="0">
              <a:lnSpc>
                <a:spcPct val="90000"/>
              </a:lnSpc>
              <a:spcBef>
                <a:spcPts val="100"/>
              </a:spcBef>
              <a:defRPr/>
            </a:pPr>
            <a:r>
              <a:rPr lang="et-EE" sz="2000" dirty="0" smtClean="0"/>
              <a:t>Kompetentside grupeering</a:t>
            </a:r>
          </a:p>
          <a:p>
            <a:pPr marL="0">
              <a:lnSpc>
                <a:spcPct val="90000"/>
              </a:lnSpc>
              <a:spcBef>
                <a:spcPts val="100"/>
              </a:spcBef>
              <a:defRPr/>
            </a:pPr>
            <a:r>
              <a:rPr lang="et-EE" sz="2000" dirty="0" smtClean="0"/>
              <a:t>Enimvajatavad kompetentsid täna ja 3-5 aasta pärast</a:t>
            </a:r>
          </a:p>
          <a:p>
            <a:pPr marL="0">
              <a:lnSpc>
                <a:spcPct val="90000"/>
              </a:lnSpc>
              <a:spcBef>
                <a:spcPts val="100"/>
              </a:spcBef>
              <a:defRPr/>
            </a:pPr>
            <a:r>
              <a:rPr lang="et-EE" sz="2000" dirty="0" smtClean="0"/>
              <a:t>Ettevõtetepoolne väljaõpe täna ja 3-5 aasta pärast</a:t>
            </a:r>
          </a:p>
          <a:p>
            <a:pPr marL="0">
              <a:lnSpc>
                <a:spcPct val="90000"/>
              </a:lnSpc>
              <a:spcBef>
                <a:spcPts val="100"/>
              </a:spcBef>
              <a:defRPr/>
            </a:pPr>
            <a:r>
              <a:rPr lang="et-EE" sz="2000" dirty="0" smtClean="0"/>
              <a:t>Väljaõppe osakaalud täna ja 3-5 aasta pärast</a:t>
            </a:r>
          </a:p>
          <a:p>
            <a:pPr marL="0">
              <a:lnSpc>
                <a:spcPct val="90000"/>
              </a:lnSpc>
              <a:spcBef>
                <a:spcPts val="100"/>
              </a:spcBef>
              <a:defRPr/>
            </a:pPr>
            <a:r>
              <a:rPr lang="et-EE" sz="2000" dirty="0" smtClean="0"/>
              <a:t>Koolitusvajadus</a:t>
            </a:r>
          </a:p>
          <a:p>
            <a:pPr marL="0">
              <a:lnSpc>
                <a:spcPct val="90000"/>
              </a:lnSpc>
              <a:spcBef>
                <a:spcPts val="100"/>
              </a:spcBef>
              <a:defRPr/>
            </a:pPr>
            <a:r>
              <a:rPr lang="et-EE" sz="2000" dirty="0" smtClean="0"/>
              <a:t>Koolitusvajadus ja pakkumine</a:t>
            </a:r>
          </a:p>
          <a:p>
            <a:pPr marL="0">
              <a:lnSpc>
                <a:spcPct val="90000"/>
              </a:lnSpc>
              <a:spcBef>
                <a:spcPts val="100"/>
              </a:spcBef>
              <a:defRPr/>
            </a:pPr>
            <a:r>
              <a:rPr lang="et-EE" sz="2000" dirty="0" smtClean="0"/>
              <a:t>Ettevõtete soovid haridusasutustele</a:t>
            </a:r>
          </a:p>
          <a:p>
            <a:pPr marL="0">
              <a:lnSpc>
                <a:spcPct val="90000"/>
              </a:lnSpc>
              <a:spcBef>
                <a:spcPts val="100"/>
              </a:spcBef>
              <a:defRPr/>
            </a:pPr>
            <a:r>
              <a:rPr lang="et-EE" sz="2000" dirty="0" smtClean="0"/>
              <a:t>Koostöösoovid</a:t>
            </a:r>
          </a:p>
          <a:p>
            <a:pPr marL="0">
              <a:lnSpc>
                <a:spcPct val="90000"/>
              </a:lnSpc>
              <a:spcBef>
                <a:spcPts val="100"/>
              </a:spcBef>
              <a:defRPr/>
            </a:pPr>
            <a:r>
              <a:rPr lang="et-EE" sz="2000" dirty="0" smtClean="0"/>
              <a:t>Kokkuvõte uuringu tulemustest</a:t>
            </a:r>
          </a:p>
          <a:p>
            <a:pPr>
              <a:spcBef>
                <a:spcPts val="600"/>
              </a:spcBef>
              <a:buFontTx/>
              <a:buNone/>
              <a:defRPr/>
            </a:pPr>
            <a:r>
              <a:rPr lang="et-EE" b="1" dirty="0" smtClean="0"/>
              <a:t>Kokkuvõte</a:t>
            </a:r>
          </a:p>
          <a:p>
            <a:pPr>
              <a:spcBef>
                <a:spcPts val="0"/>
              </a:spcBef>
              <a:buFontTx/>
              <a:buNone/>
              <a:defRPr/>
            </a:pPr>
            <a:r>
              <a:rPr lang="et-EE" b="1" dirty="0" smtClean="0"/>
              <a:t>Soovitused</a:t>
            </a:r>
            <a:endParaRPr lang="et-EE" b="1" dirty="0"/>
          </a:p>
        </p:txBody>
      </p:sp>
      <p:sp>
        <p:nvSpPr>
          <p:cNvPr id="45058" name="Title 2"/>
          <p:cNvSpPr>
            <a:spLocks noGrp="1"/>
          </p:cNvSpPr>
          <p:nvPr>
            <p:ph type="title"/>
          </p:nvPr>
        </p:nvSpPr>
        <p:spPr>
          <a:xfrm>
            <a:off x="285750" y="428625"/>
            <a:ext cx="8064500" cy="596900"/>
          </a:xfrm>
        </p:spPr>
        <p:txBody>
          <a:bodyPr/>
          <a:lstStyle/>
          <a:p>
            <a:r>
              <a:rPr lang="en-US" smtClean="0"/>
              <a:t>SISUKORD</a:t>
            </a:r>
            <a:endParaRPr lang="et-EE"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3" name="Content Placeholder 3"/>
          <p:cNvGraphicFramePr>
            <a:graphicFrameLocks noGrp="1"/>
          </p:cNvGraphicFramePr>
          <p:nvPr>
            <p:ph idx="1"/>
          </p:nvPr>
        </p:nvGraphicFramePr>
        <p:xfrm>
          <a:off x="377825" y="1306513"/>
          <a:ext cx="8586788" cy="4743450"/>
        </p:xfrm>
        <a:graphic>
          <a:graphicData uri="http://schemas.openxmlformats.org/presentationml/2006/ole">
            <p:oleObj spid="_x0000_s84993" r:id="rId3" imgW="8590008" imgH="4743099" progId="Excel.Chart.8">
              <p:embed/>
            </p:oleObj>
          </a:graphicData>
        </a:graphic>
      </p:graphicFrame>
      <p:sp>
        <p:nvSpPr>
          <p:cNvPr id="84994" name="Title 2"/>
          <p:cNvSpPr>
            <a:spLocks noGrp="1"/>
          </p:cNvSpPr>
          <p:nvPr>
            <p:ph type="title"/>
          </p:nvPr>
        </p:nvSpPr>
        <p:spPr>
          <a:xfrm>
            <a:off x="323850" y="188913"/>
            <a:ext cx="8640763" cy="1008062"/>
          </a:xfrm>
        </p:spPr>
        <p:txBody>
          <a:bodyPr/>
          <a:lstStyle/>
          <a:p>
            <a:r>
              <a:rPr lang="en-US" smtClean="0"/>
              <a:t>UURINGU TULEMUSTE TUTVUSTUS</a:t>
            </a:r>
            <a:br>
              <a:rPr lang="en-US" smtClean="0"/>
            </a:br>
            <a:r>
              <a:rPr lang="et-EE" smtClean="0"/>
              <a:t>Enimvajatavad kompetentsid täna ja 3-5 aasta pärast</a:t>
            </a:r>
            <a:endParaRPr lang="en-US" smtClean="0"/>
          </a:p>
        </p:txBody>
      </p:sp>
      <p:sp>
        <p:nvSpPr>
          <p:cNvPr id="84995"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4996" name="Rectangle 6"/>
          <p:cNvSpPr>
            <a:spLocks noChangeArrowheads="1"/>
          </p:cNvSpPr>
          <p:nvPr/>
        </p:nvSpPr>
        <p:spPr bwMode="auto">
          <a:xfrm>
            <a:off x="395288" y="5934075"/>
            <a:ext cx="8569325" cy="708025"/>
          </a:xfrm>
          <a:prstGeom prst="rect">
            <a:avLst/>
          </a:prstGeom>
          <a:noFill/>
          <a:ln w="9525">
            <a:noFill/>
            <a:miter lim="800000"/>
            <a:headEnd/>
            <a:tailEnd/>
          </a:ln>
        </p:spPr>
        <p:txBody>
          <a:bodyPr>
            <a:spAutoFit/>
          </a:bodyPr>
          <a:lstStyle/>
          <a:p>
            <a:r>
              <a:rPr lang="et-EE" sz="2000">
                <a:solidFill>
                  <a:srgbClr val="010163"/>
                </a:solidFill>
              </a:rPr>
              <a:t>Joonis 18</a:t>
            </a:r>
            <a:r>
              <a:rPr lang="en-US" sz="2000">
                <a:solidFill>
                  <a:srgbClr val="010163"/>
                </a:solidFill>
              </a:rPr>
              <a:t>.</a:t>
            </a:r>
            <a:r>
              <a:rPr lang="et-EE" sz="2000">
                <a:solidFill>
                  <a:srgbClr val="010163"/>
                </a:solidFill>
              </a:rPr>
              <a:t> Oskuste kompetentsigrupi kompetentside arvuline vajadus täna 	     ja prognoositud vajaduse suurenemine 3-5 aasta pärast</a:t>
            </a:r>
          </a:p>
        </p:txBody>
      </p:sp>
      <p:sp>
        <p:nvSpPr>
          <p:cNvPr id="84997" name="TextBox 12"/>
          <p:cNvSpPr txBox="1">
            <a:spLocks noChangeArrowheads="1"/>
          </p:cNvSpPr>
          <p:nvPr/>
        </p:nvSpPr>
        <p:spPr bwMode="auto">
          <a:xfrm>
            <a:off x="5219700" y="1266825"/>
            <a:ext cx="2232025" cy="368300"/>
          </a:xfrm>
          <a:prstGeom prst="rect">
            <a:avLst/>
          </a:prstGeom>
          <a:noFill/>
          <a:ln w="9525">
            <a:noFill/>
            <a:miter lim="800000"/>
            <a:headEnd/>
            <a:tailEnd/>
          </a:ln>
        </p:spPr>
        <p:txBody>
          <a:bodyPr>
            <a:spAutoFit/>
          </a:bodyPr>
          <a:lstStyle/>
          <a:p>
            <a:r>
              <a:rPr lang="et-EE">
                <a:solidFill>
                  <a:srgbClr val="010163"/>
                </a:solidFill>
              </a:rPr>
              <a:t>kompetentsid</a:t>
            </a:r>
            <a:endParaRPr lang="en-US">
              <a:solidFill>
                <a:srgbClr val="010163"/>
              </a:solidFill>
            </a:endParaRPr>
          </a:p>
        </p:txBody>
      </p:sp>
      <p:sp>
        <p:nvSpPr>
          <p:cNvPr id="84998" name="TextBox 13"/>
          <p:cNvSpPr txBox="1">
            <a:spLocks noChangeArrowheads="1"/>
          </p:cNvSpPr>
          <p:nvPr/>
        </p:nvSpPr>
        <p:spPr bwMode="auto">
          <a:xfrm>
            <a:off x="479425" y="5632450"/>
            <a:ext cx="2124075" cy="369888"/>
          </a:xfrm>
          <a:prstGeom prst="rect">
            <a:avLst/>
          </a:prstGeom>
          <a:noFill/>
          <a:ln w="9525">
            <a:noFill/>
            <a:miter lim="800000"/>
            <a:headEnd/>
            <a:tailEnd/>
          </a:ln>
        </p:spPr>
        <p:txBody>
          <a:bodyPr>
            <a:spAutoFit/>
          </a:bodyPr>
          <a:lstStyle/>
          <a:p>
            <a:r>
              <a:rPr lang="et-EE">
                <a:solidFill>
                  <a:srgbClr val="010163"/>
                </a:solidFill>
              </a:rPr>
              <a:t>töötajate arv</a:t>
            </a:r>
            <a:endParaRPr lang="en-US">
              <a:solidFill>
                <a:srgbClr val="010163"/>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850" cy="4713288"/>
          </a:xfrm>
        </p:spPr>
        <p:txBody>
          <a:bodyPr/>
          <a:lstStyle/>
          <a:p>
            <a:pPr marL="0" indent="0" algn="just">
              <a:buFontTx/>
              <a:buNone/>
              <a:defRPr/>
            </a:pPr>
            <a:r>
              <a:rPr lang="et-EE" dirty="0" smtClean="0"/>
              <a:t>Mehhatroonika valdkonna </a:t>
            </a:r>
            <a:r>
              <a:rPr lang="et-EE" b="1" u="sng" dirty="0" smtClean="0">
                <a:solidFill>
                  <a:srgbClr val="FA740A"/>
                </a:solidFill>
              </a:rPr>
              <a:t>teadmiste</a:t>
            </a:r>
            <a:r>
              <a:rPr lang="et-EE" dirty="0" smtClean="0">
                <a:solidFill>
                  <a:srgbClr val="FA740A"/>
                </a:solidFill>
              </a:rPr>
              <a:t> kompetentsigrupist </a:t>
            </a:r>
            <a:r>
              <a:rPr lang="et-EE" dirty="0" smtClean="0"/>
              <a:t>on </a:t>
            </a:r>
            <a:r>
              <a:rPr lang="et-EE" dirty="0"/>
              <a:t>Eesti ja Soome </a:t>
            </a:r>
            <a:r>
              <a:rPr lang="et-EE" dirty="0" smtClean="0"/>
              <a:t>ettevõtetel arvuliselt enimvajatavateks kompetentsideks täna ja 3-5 aasta pärast järgmised (vt. Joonis 19 lk. 42) (kahanevas järjekorras):</a:t>
            </a:r>
          </a:p>
          <a:p>
            <a:pPr marL="0" indent="0" algn="just">
              <a:buFontTx/>
              <a:buNone/>
              <a:defRPr/>
            </a:pPr>
            <a:endParaRPr lang="et-EE" sz="900" dirty="0" smtClean="0"/>
          </a:p>
          <a:p>
            <a:pPr marL="0" indent="0" algn="just">
              <a:spcBef>
                <a:spcPts val="0"/>
              </a:spcBef>
              <a:buFontTx/>
              <a:buNone/>
              <a:defRPr/>
            </a:pPr>
            <a:r>
              <a:rPr lang="et-EE" u="sng" dirty="0" smtClean="0"/>
              <a:t>Mehhatrooniliste süsteemide osas</a:t>
            </a:r>
          </a:p>
          <a:p>
            <a:pPr algn="just">
              <a:spcBef>
                <a:spcPts val="0"/>
              </a:spcBef>
              <a:defRPr/>
            </a:pPr>
            <a:r>
              <a:rPr lang="et-EE" dirty="0" smtClean="0"/>
              <a:t>Seadmete kasutamine vastavalt nõuetele</a:t>
            </a:r>
          </a:p>
          <a:p>
            <a:pPr algn="just">
              <a:spcBef>
                <a:spcPts val="0"/>
              </a:spcBef>
              <a:defRPr/>
            </a:pPr>
            <a:r>
              <a:rPr lang="et-EE" dirty="0" smtClean="0"/>
              <a:t>Kvaliteedinõuded</a:t>
            </a:r>
          </a:p>
          <a:p>
            <a:pPr algn="just">
              <a:spcBef>
                <a:spcPts val="0"/>
              </a:spcBef>
              <a:defRPr/>
            </a:pPr>
            <a:r>
              <a:rPr lang="et-EE" dirty="0" smtClean="0"/>
              <a:t>Seadmete käitamine vastavalt nõuetele</a:t>
            </a:r>
          </a:p>
          <a:p>
            <a:pPr marL="0" indent="0" algn="just">
              <a:spcBef>
                <a:spcPts val="0"/>
              </a:spcBef>
              <a:buFontTx/>
              <a:buNone/>
              <a:defRPr/>
            </a:pPr>
            <a:r>
              <a:rPr lang="et-EE" u="sng" dirty="0" smtClean="0"/>
              <a:t>Mehaanika osas</a:t>
            </a:r>
          </a:p>
          <a:p>
            <a:pPr algn="just">
              <a:spcBef>
                <a:spcPts val="0"/>
              </a:spcBef>
              <a:defRPr/>
            </a:pPr>
            <a:r>
              <a:rPr lang="et-EE" dirty="0" smtClean="0"/>
              <a:t>Dokumentatsiooni kasutamine ja koostamine</a:t>
            </a:r>
          </a:p>
          <a:p>
            <a:pPr algn="just">
              <a:spcBef>
                <a:spcPts val="0"/>
              </a:spcBef>
              <a:defRPr/>
            </a:pPr>
            <a:r>
              <a:rPr lang="et-EE" dirty="0" smtClean="0"/>
              <a:t>Hooldus</a:t>
            </a:r>
          </a:p>
          <a:p>
            <a:pPr algn="just">
              <a:spcBef>
                <a:spcPts val="0"/>
              </a:spcBef>
              <a:defRPr/>
            </a:pPr>
            <a:r>
              <a:rPr lang="et-EE" dirty="0" smtClean="0"/>
              <a:t>Talitushäirete tuvastamine ja kõrvaldamine (remont)</a:t>
            </a:r>
          </a:p>
          <a:p>
            <a:pPr algn="just">
              <a:spcBef>
                <a:spcPts val="0"/>
              </a:spcBef>
              <a:defRPr/>
            </a:pPr>
            <a:r>
              <a:rPr lang="et-EE" dirty="0" smtClean="0"/>
              <a:t>Installeerimine</a:t>
            </a:r>
          </a:p>
          <a:p>
            <a:pPr algn="just">
              <a:spcBef>
                <a:spcPts val="0"/>
              </a:spcBef>
              <a:defRPr/>
            </a:pPr>
            <a:endParaRPr lang="et-EE" dirty="0" smtClean="0"/>
          </a:p>
          <a:p>
            <a:pPr algn="just">
              <a:spcBef>
                <a:spcPts val="0"/>
              </a:spcBef>
              <a:defRPr/>
            </a:pPr>
            <a:endParaRPr lang="et-EE" dirty="0" smtClean="0"/>
          </a:p>
          <a:p>
            <a:pPr marL="0" indent="0" algn="just">
              <a:spcBef>
                <a:spcPts val="0"/>
              </a:spcBef>
              <a:buFontTx/>
              <a:buNone/>
              <a:defRPr/>
            </a:pPr>
            <a:endParaRPr lang="et-EE" dirty="0" smtClean="0"/>
          </a:p>
          <a:p>
            <a:pPr marL="0" indent="0" algn="just">
              <a:spcBef>
                <a:spcPts val="0"/>
              </a:spcBef>
              <a:buFontTx/>
              <a:buNone/>
              <a:defRPr/>
            </a:pPr>
            <a:endParaRPr lang="et-EE" dirty="0" smtClean="0"/>
          </a:p>
          <a:p>
            <a:pPr algn="just">
              <a:spcBef>
                <a:spcPts val="0"/>
              </a:spcBef>
              <a:defRPr/>
            </a:pPr>
            <a:endParaRPr lang="et-EE" dirty="0" smtClean="0"/>
          </a:p>
          <a:p>
            <a:pPr marL="0" indent="0" algn="just">
              <a:buFontTx/>
              <a:buNone/>
              <a:defRPr/>
            </a:pPr>
            <a:endParaRPr lang="et-EE" dirty="0" smtClean="0"/>
          </a:p>
          <a:p>
            <a:pPr marL="0" indent="0" algn="just">
              <a:buFontTx/>
              <a:buNone/>
              <a:defRPr/>
            </a:pPr>
            <a:endParaRPr lang="et-EE" dirty="0" smtClean="0"/>
          </a:p>
          <a:p>
            <a:pPr marL="0" indent="0" algn="just">
              <a:buFontTx/>
              <a:buNone/>
              <a:defRPr/>
            </a:pPr>
            <a:r>
              <a:rPr lang="et-EE" dirty="0" smtClean="0"/>
              <a:t> </a:t>
            </a:r>
          </a:p>
          <a:p>
            <a:pPr marL="0" indent="0">
              <a:buFontTx/>
              <a:buNone/>
              <a:defRPr/>
            </a:pPr>
            <a:endParaRPr lang="et-EE" dirty="0"/>
          </a:p>
        </p:txBody>
      </p:sp>
      <p:sp>
        <p:nvSpPr>
          <p:cNvPr id="86018" name="Title 2"/>
          <p:cNvSpPr>
            <a:spLocks noGrp="1"/>
          </p:cNvSpPr>
          <p:nvPr>
            <p:ph type="title"/>
          </p:nvPr>
        </p:nvSpPr>
        <p:spPr>
          <a:xfrm>
            <a:off x="323850" y="188913"/>
            <a:ext cx="8064500" cy="1008062"/>
          </a:xfrm>
        </p:spPr>
        <p:txBody>
          <a:bodyPr/>
          <a:lstStyle/>
          <a:p>
            <a:r>
              <a:rPr lang="fi-FI" smtClean="0"/>
              <a:t>UURINGU TULEMUSTE TUTVUSTUS</a:t>
            </a:r>
            <a:br>
              <a:rPr lang="fi-FI" smtClean="0"/>
            </a:br>
            <a:r>
              <a:rPr lang="fi-FI" smtClean="0"/>
              <a:t>Enimvajatavad kompetentsid täna ja 3-5 aasta pärast</a:t>
            </a:r>
            <a:endParaRPr lang="et-EE"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1" name="Content Placeholder 3"/>
          <p:cNvGraphicFramePr>
            <a:graphicFrameLocks noGrp="1"/>
          </p:cNvGraphicFramePr>
          <p:nvPr>
            <p:ph idx="1"/>
          </p:nvPr>
        </p:nvGraphicFramePr>
        <p:xfrm>
          <a:off x="428625" y="1400175"/>
          <a:ext cx="8586788" cy="4743450"/>
        </p:xfrm>
        <a:graphic>
          <a:graphicData uri="http://schemas.openxmlformats.org/presentationml/2006/ole">
            <p:oleObj spid="_x0000_s87041" r:id="rId3" imgW="8590008" imgH="4743099" progId="Excel.Chart.8">
              <p:embed/>
            </p:oleObj>
          </a:graphicData>
        </a:graphic>
      </p:graphicFrame>
      <p:sp>
        <p:nvSpPr>
          <p:cNvPr id="87042" name="Title 2"/>
          <p:cNvSpPr>
            <a:spLocks noGrp="1"/>
          </p:cNvSpPr>
          <p:nvPr>
            <p:ph type="title"/>
          </p:nvPr>
        </p:nvSpPr>
        <p:spPr>
          <a:xfrm>
            <a:off x="323850" y="188913"/>
            <a:ext cx="8640763" cy="1008062"/>
          </a:xfrm>
        </p:spPr>
        <p:txBody>
          <a:bodyPr/>
          <a:lstStyle/>
          <a:p>
            <a:r>
              <a:rPr lang="en-US" smtClean="0"/>
              <a:t>UURINGU TULEMUSTE TUTVUSTUS</a:t>
            </a:r>
            <a:br>
              <a:rPr lang="en-US" smtClean="0"/>
            </a:br>
            <a:r>
              <a:rPr lang="et-EE" smtClean="0"/>
              <a:t>Enimvajatavad kompetentsid täna ja 3-5 aasta pärast</a:t>
            </a:r>
            <a:endParaRPr lang="en-US" smtClean="0"/>
          </a:p>
        </p:txBody>
      </p:sp>
      <p:sp>
        <p:nvSpPr>
          <p:cNvPr id="87043" name="Rectangle 4"/>
          <p:cNvSpPr>
            <a:spLocks noChangeArrowheads="1"/>
          </p:cNvSpPr>
          <p:nvPr/>
        </p:nvSpPr>
        <p:spPr bwMode="auto">
          <a:xfrm>
            <a:off x="468313" y="1268413"/>
            <a:ext cx="8443912" cy="47323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7044" name="Rectangle 6"/>
          <p:cNvSpPr>
            <a:spLocks noChangeArrowheads="1"/>
          </p:cNvSpPr>
          <p:nvPr/>
        </p:nvSpPr>
        <p:spPr bwMode="auto">
          <a:xfrm>
            <a:off x="395288" y="5934075"/>
            <a:ext cx="8748712" cy="708025"/>
          </a:xfrm>
          <a:prstGeom prst="rect">
            <a:avLst/>
          </a:prstGeom>
          <a:noFill/>
          <a:ln w="9525">
            <a:noFill/>
            <a:miter lim="800000"/>
            <a:headEnd/>
            <a:tailEnd/>
          </a:ln>
        </p:spPr>
        <p:txBody>
          <a:bodyPr>
            <a:spAutoFit/>
          </a:bodyPr>
          <a:lstStyle/>
          <a:p>
            <a:r>
              <a:rPr lang="et-EE" sz="2000">
                <a:solidFill>
                  <a:srgbClr val="010163"/>
                </a:solidFill>
              </a:rPr>
              <a:t>Joonis 19</a:t>
            </a:r>
            <a:r>
              <a:rPr lang="en-US" sz="2000">
                <a:solidFill>
                  <a:srgbClr val="010163"/>
                </a:solidFill>
              </a:rPr>
              <a:t>.</a:t>
            </a:r>
            <a:r>
              <a:rPr lang="et-EE" sz="2000">
                <a:solidFill>
                  <a:srgbClr val="010163"/>
                </a:solidFill>
              </a:rPr>
              <a:t> Teadmiste kompetentsigrupi enimvajatavad kompetentsid täna ja 	    prognoositud vajaduse suurenemine 3-5 aasta pärast</a:t>
            </a:r>
          </a:p>
        </p:txBody>
      </p:sp>
      <p:sp>
        <p:nvSpPr>
          <p:cNvPr id="87045" name="TextBox 12"/>
          <p:cNvSpPr txBox="1">
            <a:spLocks noChangeArrowheads="1"/>
          </p:cNvSpPr>
          <p:nvPr/>
        </p:nvSpPr>
        <p:spPr bwMode="auto">
          <a:xfrm>
            <a:off x="4714875" y="1266825"/>
            <a:ext cx="2232025" cy="368300"/>
          </a:xfrm>
          <a:prstGeom prst="rect">
            <a:avLst/>
          </a:prstGeom>
          <a:noFill/>
          <a:ln w="9525">
            <a:noFill/>
            <a:miter lim="800000"/>
            <a:headEnd/>
            <a:tailEnd/>
          </a:ln>
        </p:spPr>
        <p:txBody>
          <a:bodyPr>
            <a:spAutoFit/>
          </a:bodyPr>
          <a:lstStyle/>
          <a:p>
            <a:r>
              <a:rPr lang="et-EE">
                <a:solidFill>
                  <a:srgbClr val="010163"/>
                </a:solidFill>
              </a:rPr>
              <a:t>kompetentsid</a:t>
            </a:r>
            <a:endParaRPr lang="en-US">
              <a:solidFill>
                <a:srgbClr val="010163"/>
              </a:solidFill>
            </a:endParaRPr>
          </a:p>
        </p:txBody>
      </p:sp>
      <p:sp>
        <p:nvSpPr>
          <p:cNvPr id="87046" name="TextBox 13"/>
          <p:cNvSpPr txBox="1">
            <a:spLocks noChangeArrowheads="1"/>
          </p:cNvSpPr>
          <p:nvPr/>
        </p:nvSpPr>
        <p:spPr bwMode="auto">
          <a:xfrm>
            <a:off x="428625" y="5715000"/>
            <a:ext cx="2124075" cy="369888"/>
          </a:xfrm>
          <a:prstGeom prst="rect">
            <a:avLst/>
          </a:prstGeom>
          <a:noFill/>
          <a:ln w="9525">
            <a:noFill/>
            <a:miter lim="800000"/>
            <a:headEnd/>
            <a:tailEnd/>
          </a:ln>
        </p:spPr>
        <p:txBody>
          <a:bodyPr>
            <a:spAutoFit/>
          </a:bodyPr>
          <a:lstStyle/>
          <a:p>
            <a:r>
              <a:rPr lang="et-EE">
                <a:solidFill>
                  <a:srgbClr val="010163"/>
                </a:solidFill>
              </a:rPr>
              <a:t>töötajate arv</a:t>
            </a:r>
            <a:endParaRPr lang="en-US">
              <a:solidFill>
                <a:srgbClr val="010163"/>
              </a:solidFill>
            </a:endParaRPr>
          </a:p>
        </p:txBody>
      </p:sp>
      <p:sp>
        <p:nvSpPr>
          <p:cNvPr id="87047" name="TextBox 1"/>
          <p:cNvSpPr txBox="1">
            <a:spLocks noChangeArrowheads="1"/>
          </p:cNvSpPr>
          <p:nvPr/>
        </p:nvSpPr>
        <p:spPr bwMode="auto">
          <a:xfrm>
            <a:off x="142875" y="2928938"/>
            <a:ext cx="2628900" cy="2246312"/>
          </a:xfrm>
          <a:prstGeom prst="rect">
            <a:avLst/>
          </a:prstGeom>
          <a:solidFill>
            <a:schemeClr val="bg1"/>
          </a:solidFill>
          <a:ln w="9525">
            <a:solidFill>
              <a:srgbClr val="010163"/>
            </a:solidFill>
            <a:miter lim="800000"/>
            <a:headEnd/>
            <a:tailEnd/>
          </a:ln>
        </p:spPr>
        <p:txBody>
          <a:bodyPr>
            <a:spAutoFit/>
          </a:bodyPr>
          <a:lstStyle/>
          <a:p>
            <a:r>
              <a:rPr lang="et-EE" sz="1400">
                <a:solidFill>
                  <a:srgbClr val="010163"/>
                </a:solidFill>
              </a:rPr>
              <a:t>Kompetentside vajadus täna:</a:t>
            </a:r>
          </a:p>
          <a:p>
            <a:r>
              <a:rPr lang="et-EE" sz="1400">
                <a:solidFill>
                  <a:srgbClr val="010163"/>
                </a:solidFill>
              </a:rPr>
              <a:t>    Mehhatroonilised süsteemid       </a:t>
            </a:r>
          </a:p>
          <a:p>
            <a:r>
              <a:rPr lang="et-EE" sz="1400">
                <a:solidFill>
                  <a:srgbClr val="010163"/>
                </a:solidFill>
              </a:rPr>
              <a:t>    Mehaanika</a:t>
            </a:r>
          </a:p>
          <a:p>
            <a:r>
              <a:rPr lang="et-EE" sz="1400">
                <a:solidFill>
                  <a:srgbClr val="010163"/>
                </a:solidFill>
              </a:rPr>
              <a:t>    Hüdraulika</a:t>
            </a:r>
          </a:p>
          <a:p>
            <a:r>
              <a:rPr lang="et-EE" sz="1400">
                <a:solidFill>
                  <a:srgbClr val="010163"/>
                </a:solidFill>
              </a:rPr>
              <a:t>    Elektromehaanika</a:t>
            </a:r>
          </a:p>
          <a:p>
            <a:r>
              <a:rPr lang="et-EE" sz="1400">
                <a:solidFill>
                  <a:srgbClr val="010163"/>
                </a:solidFill>
              </a:rPr>
              <a:t>    Elektroonika</a:t>
            </a:r>
          </a:p>
          <a:p>
            <a:r>
              <a:rPr lang="et-EE" sz="1400">
                <a:solidFill>
                  <a:srgbClr val="010163"/>
                </a:solidFill>
              </a:rPr>
              <a:t>    Infotehnoloogia</a:t>
            </a:r>
          </a:p>
          <a:p>
            <a:endParaRPr lang="et-EE" sz="1400">
              <a:solidFill>
                <a:srgbClr val="010163"/>
              </a:solidFill>
            </a:endParaRPr>
          </a:p>
          <a:p>
            <a:r>
              <a:rPr lang="et-EE" sz="1400">
                <a:solidFill>
                  <a:srgbClr val="010163"/>
                </a:solidFill>
              </a:rPr>
              <a:t>    Kompetentside vajaduse suurenemine 3-5 aasta pärast</a:t>
            </a:r>
          </a:p>
        </p:txBody>
      </p:sp>
      <p:sp>
        <p:nvSpPr>
          <p:cNvPr id="87048" name="Rectangle 9"/>
          <p:cNvSpPr>
            <a:spLocks noChangeArrowheads="1"/>
          </p:cNvSpPr>
          <p:nvPr/>
        </p:nvSpPr>
        <p:spPr bwMode="auto">
          <a:xfrm>
            <a:off x="214313" y="3214688"/>
            <a:ext cx="144462" cy="144462"/>
          </a:xfrm>
          <a:prstGeom prst="rect">
            <a:avLst/>
          </a:prstGeom>
          <a:solidFill>
            <a:srgbClr val="FA740A"/>
          </a:solidFill>
          <a:ln w="9525" algn="ctr">
            <a:solidFill>
              <a:srgbClr val="010163"/>
            </a:solidFill>
            <a:round/>
            <a:headEnd/>
            <a:tailEnd/>
          </a:ln>
        </p:spPr>
        <p:txBody>
          <a:bodyPr wrap="none" anchor="ctr"/>
          <a:lstStyle/>
          <a:p>
            <a:endParaRPr lang="en-US">
              <a:solidFill>
                <a:srgbClr val="000000"/>
              </a:solidFill>
            </a:endParaRPr>
          </a:p>
        </p:txBody>
      </p:sp>
      <p:sp>
        <p:nvSpPr>
          <p:cNvPr id="87049" name="Rectangle 10"/>
          <p:cNvSpPr>
            <a:spLocks noChangeArrowheads="1"/>
          </p:cNvSpPr>
          <p:nvPr/>
        </p:nvSpPr>
        <p:spPr bwMode="auto">
          <a:xfrm>
            <a:off x="214313" y="3429000"/>
            <a:ext cx="144462" cy="144463"/>
          </a:xfrm>
          <a:prstGeom prst="rect">
            <a:avLst/>
          </a:prstGeom>
          <a:solidFill>
            <a:srgbClr val="AAE4EC"/>
          </a:solidFill>
          <a:ln w="9525" algn="ctr">
            <a:solidFill>
              <a:srgbClr val="010163"/>
            </a:solidFill>
            <a:round/>
            <a:headEnd/>
            <a:tailEnd/>
          </a:ln>
        </p:spPr>
        <p:txBody>
          <a:bodyPr wrap="none" anchor="ctr"/>
          <a:lstStyle/>
          <a:p>
            <a:endParaRPr lang="en-US">
              <a:solidFill>
                <a:srgbClr val="000000"/>
              </a:solidFill>
            </a:endParaRPr>
          </a:p>
        </p:txBody>
      </p:sp>
      <p:sp>
        <p:nvSpPr>
          <p:cNvPr id="87050" name="Rectangle 11"/>
          <p:cNvSpPr>
            <a:spLocks noChangeArrowheads="1"/>
          </p:cNvSpPr>
          <p:nvPr/>
        </p:nvSpPr>
        <p:spPr bwMode="auto">
          <a:xfrm>
            <a:off x="214313" y="3643313"/>
            <a:ext cx="144462" cy="144462"/>
          </a:xfrm>
          <a:prstGeom prst="rect">
            <a:avLst/>
          </a:prstGeom>
          <a:solidFill>
            <a:srgbClr val="00CCFF"/>
          </a:solidFill>
          <a:ln w="9525" algn="ctr">
            <a:solidFill>
              <a:srgbClr val="010163"/>
            </a:solidFill>
            <a:round/>
            <a:headEnd/>
            <a:tailEnd/>
          </a:ln>
        </p:spPr>
        <p:txBody>
          <a:bodyPr wrap="none" anchor="ctr"/>
          <a:lstStyle/>
          <a:p>
            <a:endParaRPr lang="en-US">
              <a:solidFill>
                <a:srgbClr val="000000"/>
              </a:solidFill>
            </a:endParaRPr>
          </a:p>
        </p:txBody>
      </p:sp>
      <p:sp>
        <p:nvSpPr>
          <p:cNvPr id="15" name="Rectangle 14"/>
          <p:cNvSpPr/>
          <p:nvPr/>
        </p:nvSpPr>
        <p:spPr bwMode="auto">
          <a:xfrm>
            <a:off x="214313" y="3857625"/>
            <a:ext cx="144462" cy="144463"/>
          </a:xfrm>
          <a:prstGeom prst="rect">
            <a:avLst/>
          </a:prstGeom>
          <a:solidFill>
            <a:schemeClr val="bg2">
              <a:lumMod val="60000"/>
              <a:lumOff val="40000"/>
            </a:schemeClr>
          </a:solidFill>
          <a:ln w="9525" cap="flat" cmpd="sng" algn="ctr">
            <a:solidFill>
              <a:srgbClr val="010163"/>
            </a:solidFill>
            <a:prstDash val="solid"/>
            <a:round/>
            <a:headEnd type="none" w="med" len="med"/>
            <a:tailEnd type="none" w="med" len="med"/>
          </a:ln>
          <a:effectLst/>
        </p:spPr>
        <p:txBody>
          <a:bodyPr wrap="non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sz="1800" smtClean="0">
              <a:solidFill>
                <a:srgbClr val="000000"/>
              </a:solidFill>
            </a:endParaRPr>
          </a:p>
        </p:txBody>
      </p:sp>
      <p:sp>
        <p:nvSpPr>
          <p:cNvPr id="87052" name="Rectangle 16"/>
          <p:cNvSpPr>
            <a:spLocks noChangeArrowheads="1"/>
          </p:cNvSpPr>
          <p:nvPr/>
        </p:nvSpPr>
        <p:spPr bwMode="auto">
          <a:xfrm>
            <a:off x="214313" y="4071938"/>
            <a:ext cx="144462" cy="144462"/>
          </a:xfrm>
          <a:prstGeom prst="rect">
            <a:avLst/>
          </a:prstGeom>
          <a:solidFill>
            <a:srgbClr val="6666FF"/>
          </a:solidFill>
          <a:ln w="9525" algn="ctr">
            <a:solidFill>
              <a:srgbClr val="010163"/>
            </a:solidFill>
            <a:round/>
            <a:headEnd/>
            <a:tailEnd/>
          </a:ln>
        </p:spPr>
        <p:txBody>
          <a:bodyPr wrap="none" anchor="ctr"/>
          <a:lstStyle/>
          <a:p>
            <a:endParaRPr lang="en-US">
              <a:solidFill>
                <a:srgbClr val="000000"/>
              </a:solidFill>
            </a:endParaRPr>
          </a:p>
        </p:txBody>
      </p:sp>
      <p:sp>
        <p:nvSpPr>
          <p:cNvPr id="87053" name="Rectangle 18"/>
          <p:cNvSpPr>
            <a:spLocks noChangeArrowheads="1"/>
          </p:cNvSpPr>
          <p:nvPr/>
        </p:nvSpPr>
        <p:spPr bwMode="auto">
          <a:xfrm>
            <a:off x="214313" y="4714875"/>
            <a:ext cx="144462" cy="144463"/>
          </a:xfrm>
          <a:prstGeom prst="rect">
            <a:avLst/>
          </a:prstGeom>
          <a:solidFill>
            <a:srgbClr val="333399"/>
          </a:solidFill>
          <a:ln w="9525" algn="ctr">
            <a:noFill/>
            <a:round/>
            <a:headEnd/>
            <a:tailEnd/>
          </a:ln>
        </p:spPr>
        <p:txBody>
          <a:bodyPr wrap="none" anchor="ctr"/>
          <a:lstStyle/>
          <a:p>
            <a:endParaRPr lang="en-US">
              <a:solidFill>
                <a:srgbClr val="000000"/>
              </a:solidFill>
            </a:endParaRPr>
          </a:p>
        </p:txBody>
      </p:sp>
      <p:sp>
        <p:nvSpPr>
          <p:cNvPr id="87054" name="Rectangle 15"/>
          <p:cNvSpPr>
            <a:spLocks noChangeArrowheads="1"/>
          </p:cNvSpPr>
          <p:nvPr/>
        </p:nvSpPr>
        <p:spPr bwMode="auto">
          <a:xfrm>
            <a:off x="214313" y="4286250"/>
            <a:ext cx="144462" cy="144463"/>
          </a:xfrm>
          <a:prstGeom prst="rect">
            <a:avLst/>
          </a:prstGeom>
          <a:solidFill>
            <a:srgbClr val="CCCCFF"/>
          </a:solidFill>
          <a:ln w="9525" algn="ctr">
            <a:solidFill>
              <a:srgbClr val="010163"/>
            </a:solidFill>
            <a:round/>
            <a:headEnd/>
            <a:tailEnd/>
          </a:ln>
        </p:spPr>
        <p:txBody>
          <a:bodyPr wrap="none" anchor="ctr"/>
          <a:lstStyle/>
          <a:p>
            <a:endParaRPr lang="en-US">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850" cy="4713288"/>
          </a:xfrm>
        </p:spPr>
        <p:txBody>
          <a:bodyPr/>
          <a:lstStyle/>
          <a:p>
            <a:pPr marL="0" algn="just">
              <a:spcBef>
                <a:spcPts val="0"/>
              </a:spcBef>
              <a:buFontTx/>
              <a:buNone/>
              <a:defRPr/>
            </a:pPr>
            <a:r>
              <a:rPr lang="et-EE" dirty="0" smtClean="0"/>
              <a:t>Valimisse kaasatud ettevõtted on teinud kõige rohkem väljaõpet järgmiste kompetentside osas (vt. joonis 20 lk. 44) (kahanevas järjekorras):</a:t>
            </a:r>
          </a:p>
          <a:p>
            <a:pPr marL="0" algn="just">
              <a:spcBef>
                <a:spcPts val="0"/>
              </a:spcBef>
              <a:defRPr/>
            </a:pPr>
            <a:r>
              <a:rPr lang="et-EE" dirty="0" smtClean="0"/>
              <a:t>Meeskonnatöö oskus (isikuomadus)</a:t>
            </a:r>
          </a:p>
          <a:p>
            <a:pPr marL="0" algn="just">
              <a:spcBef>
                <a:spcPts val="0"/>
              </a:spcBef>
              <a:defRPr/>
            </a:pPr>
            <a:r>
              <a:rPr lang="et-EE" dirty="0" smtClean="0"/>
              <a:t>Kohusetundlikkus ja vastutustunne (isikuomadus)</a:t>
            </a:r>
          </a:p>
          <a:p>
            <a:pPr marL="0" algn="just">
              <a:spcBef>
                <a:spcPts val="0"/>
              </a:spcBef>
              <a:defRPr/>
            </a:pPr>
            <a:r>
              <a:rPr lang="et-EE" dirty="0" smtClean="0"/>
              <a:t>Seadmete kasutamine vastavalt nõuetele</a:t>
            </a:r>
          </a:p>
          <a:p>
            <a:pPr marL="0" indent="0" algn="just">
              <a:spcBef>
                <a:spcPts val="0"/>
              </a:spcBef>
              <a:buFontTx/>
              <a:buNone/>
              <a:defRPr/>
            </a:pPr>
            <a:r>
              <a:rPr lang="et-EE" dirty="0" smtClean="0"/>
              <a:t>    (mehhatroonilised süsteemid)</a:t>
            </a:r>
          </a:p>
          <a:p>
            <a:pPr marL="0" algn="just">
              <a:spcBef>
                <a:spcPts val="0"/>
              </a:spcBef>
              <a:defRPr/>
            </a:pPr>
            <a:r>
              <a:rPr lang="et-EE" dirty="0" smtClean="0"/>
              <a:t>Kvaliteedinõuded (mehhatroonilised süsteemid)</a:t>
            </a:r>
          </a:p>
          <a:p>
            <a:pPr marL="0" algn="just">
              <a:spcBef>
                <a:spcPts val="0"/>
              </a:spcBef>
              <a:defRPr/>
            </a:pPr>
            <a:r>
              <a:rPr lang="et-EE" dirty="0" smtClean="0"/>
              <a:t>Talitushäirete tuvastamine ja kõrvaldamine (mehaanika)</a:t>
            </a:r>
          </a:p>
          <a:p>
            <a:pPr marL="0" algn="just">
              <a:spcBef>
                <a:spcPts val="0"/>
              </a:spcBef>
              <a:defRPr/>
            </a:pPr>
            <a:r>
              <a:rPr lang="et-EE" dirty="0" smtClean="0"/>
              <a:t>Arvuti kasutamise oskus – spetsiaaltarkvara (inseneri)</a:t>
            </a:r>
          </a:p>
          <a:p>
            <a:pPr marL="0" algn="just">
              <a:spcBef>
                <a:spcPts val="0"/>
              </a:spcBef>
              <a:defRPr/>
            </a:pPr>
            <a:endParaRPr lang="et-EE" dirty="0" smtClean="0"/>
          </a:p>
          <a:p>
            <a:pPr marL="0" algn="just">
              <a:spcBef>
                <a:spcPts val="0"/>
              </a:spcBef>
              <a:buFontTx/>
              <a:buNone/>
              <a:defRPr/>
            </a:pPr>
            <a:r>
              <a:rPr lang="et-EE" sz="900" dirty="0" smtClean="0"/>
              <a:t> </a:t>
            </a:r>
          </a:p>
          <a:p>
            <a:pPr marL="0" algn="just">
              <a:spcBef>
                <a:spcPts val="0"/>
              </a:spcBef>
              <a:buFontTx/>
              <a:buNone/>
              <a:defRPr/>
            </a:pPr>
            <a:r>
              <a:rPr lang="et-EE" sz="1800" b="1" dirty="0" smtClean="0">
                <a:solidFill>
                  <a:srgbClr val="FA740A"/>
                </a:solidFill>
              </a:rPr>
              <a:t>Väljaõppe mahtu </a:t>
            </a:r>
            <a:r>
              <a:rPr lang="et-EE" sz="1800" dirty="0" smtClean="0"/>
              <a:t>on hinnatud ettevõtete poolt mainitud vastava kompetentsi sisese koolitamise nimetamise alusel. Arvesse pole võetud seda, mitut inimest ja mitu korda on ettevõtted pidanud iga kompetentsi osas koolitama.</a:t>
            </a:r>
          </a:p>
          <a:p>
            <a:pPr marL="0" algn="just">
              <a:spcBef>
                <a:spcPts val="0"/>
              </a:spcBef>
              <a:defRPr/>
            </a:pPr>
            <a:endParaRPr lang="et-EE" dirty="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buFontTx/>
              <a:buNone/>
              <a:defRPr/>
            </a:pPr>
            <a:endParaRPr lang="et-EE" dirty="0" smtClean="0"/>
          </a:p>
        </p:txBody>
      </p:sp>
      <p:sp>
        <p:nvSpPr>
          <p:cNvPr id="88066" name="Title 2"/>
          <p:cNvSpPr>
            <a:spLocks noGrp="1"/>
          </p:cNvSpPr>
          <p:nvPr>
            <p:ph type="title"/>
          </p:nvPr>
        </p:nvSpPr>
        <p:spPr>
          <a:xfrm>
            <a:off x="323850" y="0"/>
            <a:ext cx="7993063" cy="1412875"/>
          </a:xfrm>
        </p:spPr>
        <p:txBody>
          <a:bodyPr/>
          <a:lstStyle/>
          <a:p>
            <a:r>
              <a:rPr lang="et-EE" smtClean="0"/>
              <a:t>UURINGU TULEMUSTE TUTVUSTUS</a:t>
            </a:r>
            <a:br>
              <a:rPr lang="et-EE" smtClean="0"/>
            </a:br>
            <a:r>
              <a:rPr lang="et-EE" smtClean="0"/>
              <a:t>Ettevõtetepoolne väljaõpe täna ja 3-5 aasta pärast</a:t>
            </a:r>
            <a:endParaRPr lang="en-US" smtClean="0"/>
          </a:p>
        </p:txBody>
      </p:sp>
      <p:cxnSp>
        <p:nvCxnSpPr>
          <p:cNvPr id="88067" name="Straight Connector 3"/>
          <p:cNvCxnSpPr>
            <a:cxnSpLocks noChangeShapeType="1"/>
          </p:cNvCxnSpPr>
          <p:nvPr/>
        </p:nvCxnSpPr>
        <p:spPr bwMode="auto">
          <a:xfrm>
            <a:off x="323850" y="5589588"/>
            <a:ext cx="8569325" cy="0"/>
          </a:xfrm>
          <a:prstGeom prst="line">
            <a:avLst/>
          </a:prstGeom>
          <a:noFill/>
          <a:ln w="6350" algn="ctr">
            <a:solidFill>
              <a:srgbClr val="010163"/>
            </a:solidFill>
            <a:round/>
            <a:headEnd/>
            <a:tailEnd/>
          </a:ln>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Content Placeholder 3"/>
          <p:cNvGraphicFramePr>
            <a:graphicFrameLocks noGrp="1"/>
          </p:cNvGraphicFramePr>
          <p:nvPr>
            <p:ph idx="1"/>
          </p:nvPr>
        </p:nvGraphicFramePr>
        <p:xfrm>
          <a:off x="449263" y="1377950"/>
          <a:ext cx="8586787" cy="4743450"/>
        </p:xfrm>
        <a:graphic>
          <a:graphicData uri="http://schemas.openxmlformats.org/presentationml/2006/ole">
            <p:oleObj spid="_x0000_s89089" r:id="rId3" imgW="8583912" imgH="4743099" progId="Excel.Chart.8">
              <p:embed/>
            </p:oleObj>
          </a:graphicData>
        </a:graphic>
      </p:graphicFrame>
      <p:sp>
        <p:nvSpPr>
          <p:cNvPr id="89090" name="Title 2"/>
          <p:cNvSpPr>
            <a:spLocks noGrp="1"/>
          </p:cNvSpPr>
          <p:nvPr>
            <p:ph type="title"/>
          </p:nvPr>
        </p:nvSpPr>
        <p:spPr>
          <a:xfrm>
            <a:off x="323850" y="188913"/>
            <a:ext cx="8640763" cy="1008062"/>
          </a:xfrm>
        </p:spPr>
        <p:txBody>
          <a:bodyPr/>
          <a:lstStyle/>
          <a:p>
            <a:r>
              <a:rPr lang="et-EE" smtClean="0"/>
              <a:t>UURINGU TULEMUSTE TUTVUSTUS</a:t>
            </a:r>
            <a:br>
              <a:rPr lang="et-EE" smtClean="0"/>
            </a:br>
            <a:r>
              <a:rPr lang="et-EE" smtClean="0"/>
              <a:t>Ettevõtetepoolne väljaõpe täna ja 3-5 aasta pärast</a:t>
            </a:r>
            <a:endParaRPr lang="en-US" smtClean="0"/>
          </a:p>
        </p:txBody>
      </p:sp>
      <p:sp>
        <p:nvSpPr>
          <p:cNvPr id="89091"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89092" name="Rectangle 6"/>
          <p:cNvSpPr>
            <a:spLocks noChangeArrowheads="1"/>
          </p:cNvSpPr>
          <p:nvPr/>
        </p:nvSpPr>
        <p:spPr bwMode="auto">
          <a:xfrm>
            <a:off x="395288" y="5934075"/>
            <a:ext cx="8569325" cy="708025"/>
          </a:xfrm>
          <a:prstGeom prst="rect">
            <a:avLst/>
          </a:prstGeom>
          <a:noFill/>
          <a:ln w="9525">
            <a:noFill/>
            <a:miter lim="800000"/>
            <a:headEnd/>
            <a:tailEnd/>
          </a:ln>
        </p:spPr>
        <p:txBody>
          <a:bodyPr>
            <a:spAutoFit/>
          </a:bodyPr>
          <a:lstStyle/>
          <a:p>
            <a:r>
              <a:rPr lang="et-EE" sz="2000">
                <a:solidFill>
                  <a:srgbClr val="010163"/>
                </a:solidFill>
              </a:rPr>
              <a:t>Joonis 20</a:t>
            </a:r>
            <a:r>
              <a:rPr lang="en-US" sz="2000">
                <a:solidFill>
                  <a:srgbClr val="010163"/>
                </a:solidFill>
              </a:rPr>
              <a:t>.</a:t>
            </a:r>
            <a:r>
              <a:rPr lang="et-EE" sz="2000">
                <a:solidFill>
                  <a:srgbClr val="010163"/>
                </a:solidFill>
              </a:rPr>
              <a:t> Eesti ja Soome ettevõtete poolt korraldatud väljaõppe mahud täna ja prognoositult 3-5 aasta pärast kompetentside lõikes</a:t>
            </a:r>
          </a:p>
        </p:txBody>
      </p:sp>
      <p:sp>
        <p:nvSpPr>
          <p:cNvPr id="89093" name="TextBox 12"/>
          <p:cNvSpPr txBox="1">
            <a:spLocks noChangeArrowheads="1"/>
          </p:cNvSpPr>
          <p:nvPr/>
        </p:nvSpPr>
        <p:spPr bwMode="auto">
          <a:xfrm>
            <a:off x="4679950" y="1268413"/>
            <a:ext cx="2232025" cy="369887"/>
          </a:xfrm>
          <a:prstGeom prst="rect">
            <a:avLst/>
          </a:prstGeom>
          <a:noFill/>
          <a:ln w="9525">
            <a:noFill/>
            <a:miter lim="800000"/>
            <a:headEnd/>
            <a:tailEnd/>
          </a:ln>
        </p:spPr>
        <p:txBody>
          <a:bodyPr>
            <a:spAutoFit/>
          </a:bodyPr>
          <a:lstStyle/>
          <a:p>
            <a:r>
              <a:rPr lang="et-EE">
                <a:solidFill>
                  <a:srgbClr val="010163"/>
                </a:solidFill>
              </a:rPr>
              <a:t>kompetentsid</a:t>
            </a:r>
            <a:endParaRPr lang="en-US">
              <a:solidFill>
                <a:srgbClr val="010163"/>
              </a:solidFill>
            </a:endParaRPr>
          </a:p>
        </p:txBody>
      </p:sp>
      <p:sp>
        <p:nvSpPr>
          <p:cNvPr id="89094" name="TextBox 13"/>
          <p:cNvSpPr txBox="1">
            <a:spLocks noChangeArrowheads="1"/>
          </p:cNvSpPr>
          <p:nvPr/>
        </p:nvSpPr>
        <p:spPr bwMode="auto">
          <a:xfrm>
            <a:off x="479425" y="5632450"/>
            <a:ext cx="5316538" cy="369888"/>
          </a:xfrm>
          <a:prstGeom prst="rect">
            <a:avLst/>
          </a:prstGeom>
          <a:noFill/>
          <a:ln w="9525">
            <a:noFill/>
            <a:miter lim="800000"/>
            <a:headEnd/>
            <a:tailEnd/>
          </a:ln>
        </p:spPr>
        <p:txBody>
          <a:bodyPr>
            <a:spAutoFit/>
          </a:bodyPr>
          <a:lstStyle/>
          <a:p>
            <a:r>
              <a:rPr lang="et-EE">
                <a:solidFill>
                  <a:srgbClr val="010163"/>
                </a:solidFill>
              </a:rPr>
              <a:t>väljaõppe maht nimetamise kordade arvu alusel</a:t>
            </a:r>
            <a:endParaRPr lang="en-US">
              <a:solidFill>
                <a:srgbClr val="010163"/>
              </a:solidFill>
            </a:endParaRPr>
          </a:p>
        </p:txBody>
      </p:sp>
      <p:sp>
        <p:nvSpPr>
          <p:cNvPr id="89095" name="TextBox 10"/>
          <p:cNvSpPr txBox="1">
            <a:spLocks noChangeArrowheads="1"/>
          </p:cNvSpPr>
          <p:nvPr/>
        </p:nvSpPr>
        <p:spPr bwMode="auto">
          <a:xfrm>
            <a:off x="179388" y="3141663"/>
            <a:ext cx="1938337" cy="2008187"/>
          </a:xfrm>
          <a:prstGeom prst="rect">
            <a:avLst/>
          </a:prstGeom>
          <a:solidFill>
            <a:schemeClr val="bg1"/>
          </a:solidFill>
          <a:ln w="9525">
            <a:solidFill>
              <a:srgbClr val="010163"/>
            </a:solidFill>
            <a:miter lim="800000"/>
            <a:headEnd/>
            <a:tailEnd/>
          </a:ln>
        </p:spPr>
        <p:txBody>
          <a:bodyPr>
            <a:spAutoFit/>
          </a:bodyPr>
          <a:lstStyle/>
          <a:p>
            <a:r>
              <a:rPr lang="et-EE" sz="1400">
                <a:solidFill>
                  <a:srgbClr val="010163"/>
                </a:solidFill>
              </a:rPr>
              <a:t>Väljaõppe maht täna:</a:t>
            </a:r>
          </a:p>
          <a:p>
            <a:pPr>
              <a:spcBef>
                <a:spcPts val="300"/>
              </a:spcBef>
            </a:pPr>
            <a:r>
              <a:rPr lang="et-EE" sz="1400">
                <a:solidFill>
                  <a:srgbClr val="010163"/>
                </a:solidFill>
              </a:rPr>
              <a:t>    Isikuomadused</a:t>
            </a:r>
          </a:p>
          <a:p>
            <a:pPr>
              <a:spcBef>
                <a:spcPts val="300"/>
              </a:spcBef>
            </a:pPr>
            <a:r>
              <a:rPr lang="et-EE" sz="1400">
                <a:solidFill>
                  <a:srgbClr val="010163"/>
                </a:solidFill>
              </a:rPr>
              <a:t>    Mehhatroonilised </a:t>
            </a:r>
          </a:p>
          <a:p>
            <a:pPr>
              <a:spcBef>
                <a:spcPts val="300"/>
              </a:spcBef>
            </a:pPr>
            <a:r>
              <a:rPr lang="et-EE" sz="1400">
                <a:solidFill>
                  <a:srgbClr val="010163"/>
                </a:solidFill>
              </a:rPr>
              <a:t>    süsteemid          </a:t>
            </a:r>
          </a:p>
          <a:p>
            <a:pPr>
              <a:spcBef>
                <a:spcPts val="300"/>
              </a:spcBef>
            </a:pPr>
            <a:r>
              <a:rPr lang="et-EE" sz="1400">
                <a:solidFill>
                  <a:srgbClr val="010163"/>
                </a:solidFill>
              </a:rPr>
              <a:t>    Mehaanika</a:t>
            </a:r>
          </a:p>
          <a:p>
            <a:pPr>
              <a:spcBef>
                <a:spcPts val="300"/>
              </a:spcBef>
            </a:pPr>
            <a:r>
              <a:rPr lang="et-EE" sz="1400">
                <a:solidFill>
                  <a:srgbClr val="010163"/>
                </a:solidFill>
              </a:rPr>
              <a:t>   </a:t>
            </a:r>
          </a:p>
          <a:p>
            <a:r>
              <a:rPr lang="et-EE" sz="1400">
                <a:solidFill>
                  <a:srgbClr val="010163"/>
                </a:solidFill>
              </a:rPr>
              <a:t>    Väljaõppe maht 3-5 aasta pärast</a:t>
            </a:r>
          </a:p>
        </p:txBody>
      </p:sp>
      <p:sp>
        <p:nvSpPr>
          <p:cNvPr id="89096" name="Rectangle 11"/>
          <p:cNvSpPr>
            <a:spLocks noChangeArrowheads="1"/>
          </p:cNvSpPr>
          <p:nvPr/>
        </p:nvSpPr>
        <p:spPr bwMode="auto">
          <a:xfrm>
            <a:off x="250825" y="3716338"/>
            <a:ext cx="144463" cy="144462"/>
          </a:xfrm>
          <a:prstGeom prst="rect">
            <a:avLst/>
          </a:prstGeom>
          <a:solidFill>
            <a:srgbClr val="FA740A"/>
          </a:solidFill>
          <a:ln w="9525" algn="ctr">
            <a:solidFill>
              <a:srgbClr val="010163"/>
            </a:solidFill>
            <a:round/>
            <a:headEnd/>
            <a:tailEnd/>
          </a:ln>
        </p:spPr>
        <p:txBody>
          <a:bodyPr wrap="none" anchor="ctr"/>
          <a:lstStyle/>
          <a:p>
            <a:endParaRPr lang="en-US">
              <a:solidFill>
                <a:srgbClr val="000000"/>
              </a:solidFill>
            </a:endParaRPr>
          </a:p>
        </p:txBody>
      </p:sp>
      <p:sp>
        <p:nvSpPr>
          <p:cNvPr id="89097" name="Rectangle 14"/>
          <p:cNvSpPr>
            <a:spLocks noChangeArrowheads="1"/>
          </p:cNvSpPr>
          <p:nvPr/>
        </p:nvSpPr>
        <p:spPr bwMode="auto">
          <a:xfrm>
            <a:off x="250825" y="4221163"/>
            <a:ext cx="144463" cy="144462"/>
          </a:xfrm>
          <a:prstGeom prst="rect">
            <a:avLst/>
          </a:prstGeom>
          <a:solidFill>
            <a:srgbClr val="AAE4EC"/>
          </a:solidFill>
          <a:ln w="9525" algn="ctr">
            <a:solidFill>
              <a:srgbClr val="010163"/>
            </a:solidFill>
            <a:round/>
            <a:headEnd/>
            <a:tailEnd/>
          </a:ln>
        </p:spPr>
        <p:txBody>
          <a:bodyPr wrap="none" anchor="ctr"/>
          <a:lstStyle/>
          <a:p>
            <a:endParaRPr lang="en-US">
              <a:solidFill>
                <a:srgbClr val="000000"/>
              </a:solidFill>
            </a:endParaRPr>
          </a:p>
        </p:txBody>
      </p:sp>
      <p:sp>
        <p:nvSpPr>
          <p:cNvPr id="89098" name="Rectangle 15"/>
          <p:cNvSpPr>
            <a:spLocks noChangeArrowheads="1"/>
          </p:cNvSpPr>
          <p:nvPr/>
        </p:nvSpPr>
        <p:spPr bwMode="auto">
          <a:xfrm>
            <a:off x="250825" y="3429000"/>
            <a:ext cx="144463" cy="144463"/>
          </a:xfrm>
          <a:prstGeom prst="rect">
            <a:avLst/>
          </a:prstGeom>
          <a:solidFill>
            <a:srgbClr val="009999"/>
          </a:solidFill>
          <a:ln w="9525" algn="ctr">
            <a:solidFill>
              <a:srgbClr val="010163"/>
            </a:solidFill>
            <a:round/>
            <a:headEnd/>
            <a:tailEnd/>
          </a:ln>
        </p:spPr>
        <p:txBody>
          <a:bodyPr wrap="none" anchor="ctr"/>
          <a:lstStyle/>
          <a:p>
            <a:endParaRPr lang="en-US">
              <a:solidFill>
                <a:srgbClr val="000000"/>
              </a:solidFill>
            </a:endParaRPr>
          </a:p>
        </p:txBody>
      </p:sp>
      <p:sp>
        <p:nvSpPr>
          <p:cNvPr id="89099" name="Rectangle 18"/>
          <p:cNvSpPr>
            <a:spLocks noChangeArrowheads="1"/>
          </p:cNvSpPr>
          <p:nvPr/>
        </p:nvSpPr>
        <p:spPr bwMode="auto">
          <a:xfrm>
            <a:off x="250825" y="4652963"/>
            <a:ext cx="144463" cy="144462"/>
          </a:xfrm>
          <a:prstGeom prst="rect">
            <a:avLst/>
          </a:prstGeom>
          <a:solidFill>
            <a:srgbClr val="333399"/>
          </a:solidFill>
          <a:ln w="9525" algn="ctr">
            <a:noFill/>
            <a:round/>
            <a:headEnd/>
            <a:tailEnd/>
          </a:ln>
        </p:spPr>
        <p:txBody>
          <a:bodyPr wrap="none" anchor="ctr"/>
          <a:lstStyle/>
          <a:p>
            <a:endParaRPr lang="en-US">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Content Placeholder 3"/>
          <p:cNvGraphicFramePr>
            <a:graphicFrameLocks noGrp="1"/>
          </p:cNvGraphicFramePr>
          <p:nvPr>
            <p:ph idx="1"/>
          </p:nvPr>
        </p:nvGraphicFramePr>
        <p:xfrm>
          <a:off x="263525" y="1362075"/>
          <a:ext cx="8359775" cy="2693988"/>
        </p:xfrm>
        <a:graphic>
          <a:graphicData uri="http://schemas.openxmlformats.org/presentationml/2006/ole">
            <p:oleObj spid="_x0000_s90113" r:id="rId3" imgW="8364437" imgH="2694666" progId="Excel.Chart.8">
              <p:embed/>
            </p:oleObj>
          </a:graphicData>
        </a:graphic>
      </p:graphicFrame>
      <p:sp>
        <p:nvSpPr>
          <p:cNvPr id="90114" name="Title 2"/>
          <p:cNvSpPr>
            <a:spLocks noGrp="1"/>
          </p:cNvSpPr>
          <p:nvPr>
            <p:ph type="title"/>
          </p:nvPr>
        </p:nvSpPr>
        <p:spPr>
          <a:xfrm>
            <a:off x="323850" y="115888"/>
            <a:ext cx="7993063" cy="1152525"/>
          </a:xfrm>
        </p:spPr>
        <p:txBody>
          <a:bodyPr/>
          <a:lstStyle/>
          <a:p>
            <a:r>
              <a:rPr lang="et-EE" smtClean="0"/>
              <a:t>UURINGU TULEMUSTE TUTVUSTUS</a:t>
            </a:r>
            <a:br>
              <a:rPr lang="et-EE" smtClean="0"/>
            </a:br>
            <a:r>
              <a:rPr lang="et-EE" smtClean="0"/>
              <a:t>Väljaõppe osakaalud täna ja 3-5 aasta pärast</a:t>
            </a:r>
          </a:p>
        </p:txBody>
      </p:sp>
      <p:sp>
        <p:nvSpPr>
          <p:cNvPr id="90115" name="Rectangle 5"/>
          <p:cNvSpPr>
            <a:spLocks noChangeArrowheads="1"/>
          </p:cNvSpPr>
          <p:nvPr/>
        </p:nvSpPr>
        <p:spPr bwMode="auto">
          <a:xfrm>
            <a:off x="487363" y="1268413"/>
            <a:ext cx="8424862" cy="2924175"/>
          </a:xfrm>
          <a:prstGeom prst="rect">
            <a:avLst/>
          </a:prstGeom>
          <a:noFill/>
          <a:ln w="9525" algn="ctr">
            <a:solidFill>
              <a:srgbClr val="010163"/>
            </a:solidFill>
            <a:round/>
            <a:headEnd/>
            <a:tailEnd/>
          </a:ln>
        </p:spPr>
        <p:txBody>
          <a:bodyPr wrap="none" anchor="ctr"/>
          <a:lstStyle/>
          <a:p>
            <a:endParaRPr lang="et-EE"/>
          </a:p>
        </p:txBody>
      </p:sp>
      <p:sp>
        <p:nvSpPr>
          <p:cNvPr id="90116" name="Rectangle 6"/>
          <p:cNvSpPr>
            <a:spLocks noChangeArrowheads="1"/>
          </p:cNvSpPr>
          <p:nvPr/>
        </p:nvSpPr>
        <p:spPr bwMode="auto">
          <a:xfrm>
            <a:off x="323850" y="4206875"/>
            <a:ext cx="8588375" cy="708025"/>
          </a:xfrm>
          <a:prstGeom prst="rect">
            <a:avLst/>
          </a:prstGeom>
          <a:noFill/>
          <a:ln w="9525">
            <a:noFill/>
            <a:miter lim="800000"/>
            <a:headEnd/>
            <a:tailEnd/>
          </a:ln>
        </p:spPr>
        <p:txBody>
          <a:bodyPr>
            <a:spAutoFit/>
          </a:bodyPr>
          <a:lstStyle/>
          <a:p>
            <a:pPr algn="just"/>
            <a:r>
              <a:rPr lang="et-EE" sz="2000">
                <a:solidFill>
                  <a:srgbClr val="010163"/>
                </a:solidFill>
              </a:rPr>
              <a:t>Joonis 21</a:t>
            </a:r>
            <a:r>
              <a:rPr lang="en-US" sz="2000">
                <a:solidFill>
                  <a:srgbClr val="010163"/>
                </a:solidFill>
              </a:rPr>
              <a:t>.</a:t>
            </a:r>
            <a:r>
              <a:rPr lang="et-EE" sz="2000">
                <a:solidFill>
                  <a:srgbClr val="010163"/>
                </a:solidFill>
              </a:rPr>
              <a:t> Eesti ja Soome ettevõtete ning haridusasutuste poolt   	korraldatud väljaõppe maht täna ja  prognoositult 3-5 aasta pärast </a:t>
            </a:r>
          </a:p>
        </p:txBody>
      </p:sp>
      <p:sp>
        <p:nvSpPr>
          <p:cNvPr id="90117" name="TextBox 7"/>
          <p:cNvSpPr txBox="1">
            <a:spLocks noChangeArrowheads="1"/>
          </p:cNvSpPr>
          <p:nvPr/>
        </p:nvSpPr>
        <p:spPr bwMode="auto">
          <a:xfrm>
            <a:off x="323850" y="5013325"/>
            <a:ext cx="8588375" cy="1570038"/>
          </a:xfrm>
          <a:prstGeom prst="rect">
            <a:avLst/>
          </a:prstGeom>
          <a:noFill/>
          <a:ln w="9525">
            <a:noFill/>
            <a:miter lim="800000"/>
            <a:headEnd/>
            <a:tailEnd/>
          </a:ln>
        </p:spPr>
        <p:txBody>
          <a:bodyPr>
            <a:spAutoFit/>
          </a:bodyPr>
          <a:lstStyle/>
          <a:p>
            <a:pPr algn="just"/>
            <a:r>
              <a:rPr lang="et-EE" sz="2400">
                <a:solidFill>
                  <a:srgbClr val="010163"/>
                </a:solidFill>
              </a:rPr>
              <a:t>Eesti ja Soome ettevõtted prognoosivad 3-5 aasta pärast firmadepoolse töötajate väljaõppe mahu vähenemist 31% ning haridusasutuste poolt saadava koolituse osakaalu tõusu 52 %.</a:t>
            </a:r>
            <a:endParaRPr lang="en-US" sz="2400">
              <a:solidFill>
                <a:srgbClr val="010163"/>
              </a:solidFill>
            </a:endParaRPr>
          </a:p>
        </p:txBody>
      </p:sp>
      <p:cxnSp>
        <p:nvCxnSpPr>
          <p:cNvPr id="90118" name="Straight Connector 9"/>
          <p:cNvCxnSpPr>
            <a:cxnSpLocks noChangeShapeType="1"/>
          </p:cNvCxnSpPr>
          <p:nvPr/>
        </p:nvCxnSpPr>
        <p:spPr bwMode="auto">
          <a:xfrm>
            <a:off x="3143250" y="2214563"/>
            <a:ext cx="1928813" cy="357187"/>
          </a:xfrm>
          <a:prstGeom prst="line">
            <a:avLst/>
          </a:prstGeom>
          <a:noFill/>
          <a:ln w="38100" algn="ctr">
            <a:solidFill>
              <a:schemeClr val="accent1"/>
            </a:solidFill>
            <a:round/>
            <a:headEnd/>
            <a:tailEnd type="arrow" w="med" len="med"/>
          </a:ln>
        </p:spPr>
      </p:cxnSp>
      <p:sp>
        <p:nvSpPr>
          <p:cNvPr id="90119" name="TextBox 12"/>
          <p:cNvSpPr txBox="1">
            <a:spLocks noChangeArrowheads="1"/>
          </p:cNvSpPr>
          <p:nvPr/>
        </p:nvSpPr>
        <p:spPr bwMode="auto">
          <a:xfrm>
            <a:off x="4643438" y="2143125"/>
            <a:ext cx="792162" cy="369888"/>
          </a:xfrm>
          <a:prstGeom prst="rect">
            <a:avLst/>
          </a:prstGeom>
          <a:noFill/>
          <a:ln w="9525">
            <a:noFill/>
            <a:miter lim="800000"/>
            <a:headEnd/>
            <a:tailEnd/>
          </a:ln>
        </p:spPr>
        <p:txBody>
          <a:bodyPr>
            <a:spAutoFit/>
          </a:bodyPr>
          <a:lstStyle/>
          <a:p>
            <a:r>
              <a:rPr lang="et-EE" b="1">
                <a:solidFill>
                  <a:schemeClr val="accent1"/>
                </a:solidFill>
              </a:rPr>
              <a:t>-31%</a:t>
            </a:r>
            <a:endParaRPr lang="en-US" b="1">
              <a:solidFill>
                <a:schemeClr val="accent1"/>
              </a:solidFill>
            </a:endParaRPr>
          </a:p>
        </p:txBody>
      </p:sp>
      <p:cxnSp>
        <p:nvCxnSpPr>
          <p:cNvPr id="90120" name="Straight Connector 13"/>
          <p:cNvCxnSpPr>
            <a:cxnSpLocks noChangeShapeType="1"/>
          </p:cNvCxnSpPr>
          <p:nvPr/>
        </p:nvCxnSpPr>
        <p:spPr bwMode="auto">
          <a:xfrm flipV="1">
            <a:off x="3643313" y="1857375"/>
            <a:ext cx="1944687" cy="571500"/>
          </a:xfrm>
          <a:prstGeom prst="line">
            <a:avLst/>
          </a:prstGeom>
          <a:noFill/>
          <a:ln w="38100" algn="ctr">
            <a:solidFill>
              <a:srgbClr val="333399"/>
            </a:solidFill>
            <a:round/>
            <a:headEnd/>
            <a:tailEnd type="arrow" w="med" len="med"/>
          </a:ln>
        </p:spPr>
      </p:cxnSp>
      <p:sp>
        <p:nvSpPr>
          <p:cNvPr id="90121" name="TextBox 16"/>
          <p:cNvSpPr txBox="1">
            <a:spLocks noChangeArrowheads="1"/>
          </p:cNvSpPr>
          <p:nvPr/>
        </p:nvSpPr>
        <p:spPr bwMode="auto">
          <a:xfrm>
            <a:off x="5357813" y="1500188"/>
            <a:ext cx="792162" cy="369887"/>
          </a:xfrm>
          <a:prstGeom prst="rect">
            <a:avLst/>
          </a:prstGeom>
          <a:noFill/>
          <a:ln w="9525">
            <a:noFill/>
            <a:miter lim="800000"/>
            <a:headEnd/>
            <a:tailEnd/>
          </a:ln>
        </p:spPr>
        <p:txBody>
          <a:bodyPr>
            <a:spAutoFit/>
          </a:bodyPr>
          <a:lstStyle/>
          <a:p>
            <a:r>
              <a:rPr lang="et-EE" b="1">
                <a:solidFill>
                  <a:srgbClr val="6161A3"/>
                </a:solidFill>
              </a:rPr>
              <a:t>+52%</a:t>
            </a:r>
            <a:endParaRPr lang="en-US" b="1">
              <a:solidFill>
                <a:srgbClr val="6161A3"/>
              </a:solidFill>
            </a:endParaRPr>
          </a:p>
        </p:txBody>
      </p:sp>
      <p:sp>
        <p:nvSpPr>
          <p:cNvPr id="90122" name="TextBox 17"/>
          <p:cNvSpPr txBox="1">
            <a:spLocks noChangeArrowheads="1"/>
          </p:cNvSpPr>
          <p:nvPr/>
        </p:nvSpPr>
        <p:spPr bwMode="auto">
          <a:xfrm>
            <a:off x="468313" y="1268413"/>
            <a:ext cx="1223962" cy="646112"/>
          </a:xfrm>
          <a:prstGeom prst="rect">
            <a:avLst/>
          </a:prstGeom>
          <a:noFill/>
          <a:ln w="9525">
            <a:noFill/>
            <a:miter lim="800000"/>
            <a:headEnd/>
            <a:tailEnd/>
          </a:ln>
        </p:spPr>
        <p:txBody>
          <a:bodyPr>
            <a:spAutoFit/>
          </a:bodyPr>
          <a:lstStyle/>
          <a:p>
            <a:r>
              <a:rPr lang="et-EE">
                <a:solidFill>
                  <a:srgbClr val="010163"/>
                </a:solidFill>
              </a:rPr>
              <a:t>väljaõppe maht</a:t>
            </a:r>
            <a:endParaRPr lang="en-US">
              <a:solidFill>
                <a:srgbClr val="010163"/>
              </a:solidFill>
            </a:endParaRPr>
          </a:p>
        </p:txBody>
      </p:sp>
      <p:cxnSp>
        <p:nvCxnSpPr>
          <p:cNvPr id="90123" name="Straight Arrow Connector 15"/>
          <p:cNvCxnSpPr>
            <a:cxnSpLocks noChangeShapeType="1"/>
          </p:cNvCxnSpPr>
          <p:nvPr/>
        </p:nvCxnSpPr>
        <p:spPr bwMode="auto">
          <a:xfrm>
            <a:off x="4929188" y="2000250"/>
            <a:ext cx="914400" cy="914400"/>
          </a:xfrm>
          <a:prstGeom prst="straightConnector1">
            <a:avLst/>
          </a:prstGeom>
          <a:noFill/>
          <a:ln w="9525" algn="ctr">
            <a:noFill/>
            <a:round/>
            <a:headEnd/>
            <a:tailEnd type="arrow"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571625"/>
            <a:ext cx="8829675" cy="4554538"/>
          </a:xfrm>
        </p:spPr>
        <p:txBody>
          <a:bodyPr/>
          <a:lstStyle/>
          <a:p>
            <a:pPr marL="0" algn="just">
              <a:spcBef>
                <a:spcPts val="0"/>
              </a:spcBef>
              <a:buFontTx/>
              <a:buNone/>
              <a:defRPr/>
            </a:pPr>
            <a:r>
              <a:rPr lang="et-EE" dirty="0" smtClean="0"/>
              <a:t>Eesti ja Soome ettevõtted vajavad kõige rohkem täiendkoolitust järgmiste kompetentside osas (vt. joonis 22 lk. 47, LISA 1):</a:t>
            </a:r>
          </a:p>
          <a:p>
            <a:pPr marL="0" algn="just">
              <a:spcBef>
                <a:spcPts val="0"/>
              </a:spcBef>
              <a:buFontTx/>
              <a:buNone/>
              <a:defRPr/>
            </a:pPr>
            <a:r>
              <a:rPr lang="et-EE" sz="900" dirty="0" smtClean="0"/>
              <a:t> </a:t>
            </a:r>
          </a:p>
          <a:p>
            <a:pPr marL="0" algn="just">
              <a:spcBef>
                <a:spcPts val="0"/>
              </a:spcBef>
              <a:defRPr/>
            </a:pPr>
            <a:r>
              <a:rPr lang="et-EE" dirty="0" smtClean="0"/>
              <a:t>Meeskonnatöö (Isikuomadus)</a:t>
            </a:r>
          </a:p>
          <a:p>
            <a:pPr marL="0" algn="just">
              <a:spcBef>
                <a:spcPts val="0"/>
              </a:spcBef>
              <a:defRPr/>
            </a:pPr>
            <a:r>
              <a:rPr lang="et-EE" dirty="0" smtClean="0"/>
              <a:t>Inglise keel (Isikuomadus)</a:t>
            </a:r>
          </a:p>
          <a:p>
            <a:pPr marL="0" algn="just">
              <a:spcBef>
                <a:spcPts val="0"/>
              </a:spcBef>
              <a:defRPr/>
            </a:pPr>
            <a:r>
              <a:rPr lang="et-EE" dirty="0" smtClean="0"/>
              <a:t>Juhtimisoskus (Isikuomadus)</a:t>
            </a:r>
          </a:p>
          <a:p>
            <a:pPr marL="0" algn="just">
              <a:spcBef>
                <a:spcPts val="0"/>
              </a:spcBef>
              <a:defRPr/>
            </a:pPr>
            <a:r>
              <a:rPr lang="et-EE" dirty="0" smtClean="0"/>
              <a:t>Iseseisva analüüsi ja otsustamise oskus (Isikuomadus)</a:t>
            </a:r>
          </a:p>
          <a:p>
            <a:pPr marL="0" algn="just">
              <a:spcBef>
                <a:spcPts val="0"/>
              </a:spcBef>
              <a:defRPr/>
            </a:pPr>
            <a:r>
              <a:rPr lang="et-EE" dirty="0" smtClean="0"/>
              <a:t>Dokumentatsiooni kasutamine ja koostamine (Elektromeh.)</a:t>
            </a:r>
          </a:p>
          <a:p>
            <a:pPr marL="0" algn="just">
              <a:spcBef>
                <a:spcPts val="0"/>
              </a:spcBef>
              <a:defRPr/>
            </a:pPr>
            <a:r>
              <a:rPr lang="et-EE" dirty="0" smtClean="0"/>
              <a:t>Talitushäirete tuvastamine ja kõrvaldamine (Elektromeh.)</a:t>
            </a:r>
          </a:p>
          <a:p>
            <a:pPr marL="0" algn="just">
              <a:spcBef>
                <a:spcPts val="0"/>
              </a:spcBef>
              <a:defRPr/>
            </a:pPr>
            <a:r>
              <a:rPr lang="et-EE" dirty="0" smtClean="0"/>
              <a:t>Elektromehaaniliste komponentide valik (Elektromehaanika)</a:t>
            </a:r>
          </a:p>
          <a:p>
            <a:pPr marL="0" algn="just">
              <a:spcBef>
                <a:spcPts val="0"/>
              </a:spcBef>
              <a:defRPr/>
            </a:pPr>
            <a:r>
              <a:rPr lang="et-EE" dirty="0" smtClean="0"/>
              <a:t>Soome keel (Isikuomadus)</a:t>
            </a:r>
          </a:p>
          <a:p>
            <a:pPr marL="0" algn="just">
              <a:spcBef>
                <a:spcPts val="0"/>
              </a:spcBef>
              <a:defRPr/>
            </a:pPr>
            <a:r>
              <a:rPr lang="et-EE" dirty="0" smtClean="0"/>
              <a:t>Süsteemi projekteerimine (Mehaanika) </a:t>
            </a:r>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marL="0" algn="just">
              <a:spcBef>
                <a:spcPts val="0"/>
              </a:spcBef>
              <a:buFontTx/>
              <a:buNone/>
              <a:defRPr/>
            </a:pPr>
            <a:endParaRPr lang="et-EE" dirty="0" smtClean="0"/>
          </a:p>
          <a:p>
            <a:pPr>
              <a:buFontTx/>
              <a:buNone/>
              <a:defRPr/>
            </a:pPr>
            <a:endParaRPr lang="en-US" dirty="0"/>
          </a:p>
        </p:txBody>
      </p:sp>
      <p:sp>
        <p:nvSpPr>
          <p:cNvPr id="91138" name="Title 2"/>
          <p:cNvSpPr>
            <a:spLocks noGrp="1"/>
          </p:cNvSpPr>
          <p:nvPr>
            <p:ph type="title"/>
          </p:nvPr>
        </p:nvSpPr>
        <p:spPr/>
        <p:txBody>
          <a:bodyPr/>
          <a:lstStyle/>
          <a:p>
            <a:r>
              <a:rPr lang="en-US" smtClean="0"/>
              <a:t>UURINGU TULEMUSTE TUTVUSTUS</a:t>
            </a:r>
            <a:br>
              <a:rPr lang="en-US" smtClean="0"/>
            </a:br>
            <a:r>
              <a:rPr lang="en-US" smtClean="0"/>
              <a:t>Koolitusvajadus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1" name="Content Placeholder 3"/>
          <p:cNvGraphicFramePr>
            <a:graphicFrameLocks noGrp="1"/>
          </p:cNvGraphicFramePr>
          <p:nvPr>
            <p:ph idx="1"/>
          </p:nvPr>
        </p:nvGraphicFramePr>
        <p:xfrm>
          <a:off x="306388" y="1400175"/>
          <a:ext cx="8709025" cy="4743450"/>
        </p:xfrm>
        <a:graphic>
          <a:graphicData uri="http://schemas.openxmlformats.org/presentationml/2006/ole">
            <p:oleObj spid="_x0000_s92161" r:id="rId3" imgW="8711939" imgH="4743099" progId="Excel.Chart.8">
              <p:embed/>
            </p:oleObj>
          </a:graphicData>
        </a:graphic>
      </p:graphicFrame>
      <p:sp>
        <p:nvSpPr>
          <p:cNvPr id="92162" name="Title 2"/>
          <p:cNvSpPr>
            <a:spLocks noGrp="1"/>
          </p:cNvSpPr>
          <p:nvPr>
            <p:ph type="title"/>
          </p:nvPr>
        </p:nvSpPr>
        <p:spPr>
          <a:xfrm>
            <a:off x="323850" y="188913"/>
            <a:ext cx="8640763" cy="1008062"/>
          </a:xfrm>
        </p:spPr>
        <p:txBody>
          <a:bodyPr/>
          <a:lstStyle/>
          <a:p>
            <a:r>
              <a:rPr lang="en-US" smtClean="0"/>
              <a:t>UURINGU TULEMUSTE TUTVUSTUS</a:t>
            </a:r>
            <a:br>
              <a:rPr lang="en-US" smtClean="0"/>
            </a:br>
            <a:r>
              <a:rPr lang="et-EE" smtClean="0"/>
              <a:t>Koolitusvajadus</a:t>
            </a:r>
          </a:p>
        </p:txBody>
      </p:sp>
      <p:sp>
        <p:nvSpPr>
          <p:cNvPr id="92163" name="Rectangle 4"/>
          <p:cNvSpPr>
            <a:spLocks noChangeArrowheads="1"/>
          </p:cNvSpPr>
          <p:nvPr/>
        </p:nvSpPr>
        <p:spPr bwMode="auto">
          <a:xfrm>
            <a:off x="468313" y="1268413"/>
            <a:ext cx="8443912" cy="4681537"/>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92164" name="Rectangle 6"/>
          <p:cNvSpPr>
            <a:spLocks noChangeArrowheads="1"/>
          </p:cNvSpPr>
          <p:nvPr/>
        </p:nvSpPr>
        <p:spPr bwMode="auto">
          <a:xfrm>
            <a:off x="395288" y="5934075"/>
            <a:ext cx="8569325" cy="708025"/>
          </a:xfrm>
          <a:prstGeom prst="rect">
            <a:avLst/>
          </a:prstGeom>
          <a:noFill/>
          <a:ln w="9525">
            <a:noFill/>
            <a:miter lim="800000"/>
            <a:headEnd/>
            <a:tailEnd/>
          </a:ln>
        </p:spPr>
        <p:txBody>
          <a:bodyPr>
            <a:spAutoFit/>
          </a:bodyPr>
          <a:lstStyle/>
          <a:p>
            <a:r>
              <a:rPr lang="et-EE" sz="2000">
                <a:solidFill>
                  <a:srgbClr val="010163"/>
                </a:solidFill>
              </a:rPr>
              <a:t>Joonis 22</a:t>
            </a:r>
            <a:r>
              <a:rPr lang="en-US" sz="2000">
                <a:solidFill>
                  <a:srgbClr val="010163"/>
                </a:solidFill>
              </a:rPr>
              <a:t>.</a:t>
            </a:r>
            <a:r>
              <a:rPr lang="et-EE" sz="2000">
                <a:solidFill>
                  <a:srgbClr val="010163"/>
                </a:solidFill>
              </a:rPr>
              <a:t> Eesti ja Soome ettevõtetes täna enim väljaõpet vajavad  	 	     kompetentsid järjestatuna Eesti ettevõtete vajaduse järgi</a:t>
            </a:r>
          </a:p>
        </p:txBody>
      </p:sp>
      <p:sp>
        <p:nvSpPr>
          <p:cNvPr id="92165" name="TextBox 12"/>
          <p:cNvSpPr txBox="1">
            <a:spLocks noChangeArrowheads="1"/>
          </p:cNvSpPr>
          <p:nvPr/>
        </p:nvSpPr>
        <p:spPr bwMode="auto">
          <a:xfrm>
            <a:off x="4679950" y="1268413"/>
            <a:ext cx="2232025" cy="369887"/>
          </a:xfrm>
          <a:prstGeom prst="rect">
            <a:avLst/>
          </a:prstGeom>
          <a:noFill/>
          <a:ln w="9525">
            <a:noFill/>
            <a:miter lim="800000"/>
            <a:headEnd/>
            <a:tailEnd/>
          </a:ln>
        </p:spPr>
        <p:txBody>
          <a:bodyPr>
            <a:spAutoFit/>
          </a:bodyPr>
          <a:lstStyle/>
          <a:p>
            <a:r>
              <a:rPr lang="et-EE">
                <a:solidFill>
                  <a:srgbClr val="010163"/>
                </a:solidFill>
              </a:rPr>
              <a:t>kompetentsid</a:t>
            </a:r>
            <a:endParaRPr lang="en-US">
              <a:solidFill>
                <a:srgbClr val="010163"/>
              </a:solidFill>
            </a:endParaRPr>
          </a:p>
        </p:txBody>
      </p:sp>
      <p:sp>
        <p:nvSpPr>
          <p:cNvPr id="92166" name="TextBox 13"/>
          <p:cNvSpPr txBox="1">
            <a:spLocks noChangeArrowheads="1"/>
          </p:cNvSpPr>
          <p:nvPr/>
        </p:nvSpPr>
        <p:spPr bwMode="auto">
          <a:xfrm>
            <a:off x="479425" y="5632450"/>
            <a:ext cx="6253163" cy="369888"/>
          </a:xfrm>
          <a:prstGeom prst="rect">
            <a:avLst/>
          </a:prstGeom>
          <a:noFill/>
          <a:ln w="9525">
            <a:noFill/>
            <a:miter lim="800000"/>
            <a:headEnd/>
            <a:tailEnd/>
          </a:ln>
        </p:spPr>
        <p:txBody>
          <a:bodyPr>
            <a:spAutoFit/>
          </a:bodyPr>
          <a:lstStyle/>
          <a:p>
            <a:r>
              <a:rPr lang="et-EE">
                <a:solidFill>
                  <a:srgbClr val="010163"/>
                </a:solidFill>
              </a:rPr>
              <a:t>väljaõppe maht nimetamise kordade arvu alusel</a:t>
            </a:r>
            <a:endParaRPr lang="en-US">
              <a:solidFill>
                <a:srgbClr val="010163"/>
              </a:solidFill>
            </a:endParaRPr>
          </a:p>
        </p:txBody>
      </p:sp>
      <p:sp>
        <p:nvSpPr>
          <p:cNvPr id="92167" name="TextBox 10"/>
          <p:cNvSpPr txBox="1">
            <a:spLocks noChangeArrowheads="1"/>
          </p:cNvSpPr>
          <p:nvPr/>
        </p:nvSpPr>
        <p:spPr bwMode="auto">
          <a:xfrm>
            <a:off x="539750" y="3284538"/>
            <a:ext cx="1936750" cy="777875"/>
          </a:xfrm>
          <a:prstGeom prst="rect">
            <a:avLst/>
          </a:prstGeom>
          <a:solidFill>
            <a:schemeClr val="bg1"/>
          </a:solidFill>
          <a:ln w="9525">
            <a:solidFill>
              <a:srgbClr val="010163"/>
            </a:solidFill>
            <a:miter lim="800000"/>
            <a:headEnd/>
            <a:tailEnd/>
          </a:ln>
        </p:spPr>
        <p:txBody>
          <a:bodyPr>
            <a:spAutoFit/>
          </a:bodyPr>
          <a:lstStyle/>
          <a:p>
            <a:r>
              <a:rPr lang="et-EE" sz="1400">
                <a:solidFill>
                  <a:srgbClr val="010163"/>
                </a:solidFill>
              </a:rPr>
              <a:t>    Eesti</a:t>
            </a:r>
          </a:p>
          <a:p>
            <a:pPr>
              <a:spcBef>
                <a:spcPts val="300"/>
              </a:spcBef>
            </a:pPr>
            <a:r>
              <a:rPr lang="et-EE" sz="1400">
                <a:solidFill>
                  <a:srgbClr val="010163"/>
                </a:solidFill>
              </a:rPr>
              <a:t>   </a:t>
            </a:r>
          </a:p>
          <a:p>
            <a:r>
              <a:rPr lang="et-EE" sz="1400">
                <a:solidFill>
                  <a:srgbClr val="010163"/>
                </a:solidFill>
              </a:rPr>
              <a:t>    Soome</a:t>
            </a:r>
          </a:p>
        </p:txBody>
      </p:sp>
      <p:sp>
        <p:nvSpPr>
          <p:cNvPr id="92168" name="Rectangle 11"/>
          <p:cNvSpPr>
            <a:spLocks noChangeArrowheads="1"/>
          </p:cNvSpPr>
          <p:nvPr/>
        </p:nvSpPr>
        <p:spPr bwMode="auto">
          <a:xfrm>
            <a:off x="611188" y="3357563"/>
            <a:ext cx="144462" cy="142875"/>
          </a:xfrm>
          <a:prstGeom prst="rect">
            <a:avLst/>
          </a:prstGeom>
          <a:solidFill>
            <a:srgbClr val="FA740A"/>
          </a:solidFill>
          <a:ln w="9525" algn="ctr">
            <a:solidFill>
              <a:srgbClr val="010163"/>
            </a:solidFill>
            <a:round/>
            <a:headEnd/>
            <a:tailEnd/>
          </a:ln>
        </p:spPr>
        <p:txBody>
          <a:bodyPr wrap="none" anchor="ctr"/>
          <a:lstStyle/>
          <a:p>
            <a:endParaRPr lang="en-US">
              <a:solidFill>
                <a:srgbClr val="000000"/>
              </a:solidFill>
            </a:endParaRPr>
          </a:p>
        </p:txBody>
      </p:sp>
      <p:sp>
        <p:nvSpPr>
          <p:cNvPr id="92169" name="Rectangle 18"/>
          <p:cNvSpPr>
            <a:spLocks noChangeArrowheads="1"/>
          </p:cNvSpPr>
          <p:nvPr/>
        </p:nvSpPr>
        <p:spPr bwMode="auto">
          <a:xfrm>
            <a:off x="611188" y="3789363"/>
            <a:ext cx="144462" cy="144462"/>
          </a:xfrm>
          <a:prstGeom prst="rect">
            <a:avLst/>
          </a:prstGeom>
          <a:solidFill>
            <a:srgbClr val="6161A3"/>
          </a:solidFill>
          <a:ln w="9525" algn="ctr">
            <a:noFill/>
            <a:round/>
            <a:headEnd/>
            <a:tailEnd/>
          </a:ln>
        </p:spPr>
        <p:txBody>
          <a:bodyPr wrap="none" anchor="ctr"/>
          <a:lstStyle/>
          <a:p>
            <a:endParaRPr lang="en-US">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850" cy="4713288"/>
          </a:xfrm>
        </p:spPr>
        <p:txBody>
          <a:bodyPr/>
          <a:lstStyle/>
          <a:p>
            <a:pPr marL="0" indent="0" algn="just">
              <a:spcBef>
                <a:spcPts val="0"/>
              </a:spcBef>
              <a:buFontTx/>
              <a:buNone/>
              <a:defRPr/>
            </a:pPr>
            <a:r>
              <a:rPr lang="et-EE" dirty="0" smtClean="0"/>
              <a:t>Järgneval joonisel (vt. joonis 22 lk. 49) on ära toodud: </a:t>
            </a:r>
          </a:p>
          <a:p>
            <a:pPr algn="just">
              <a:spcBef>
                <a:spcPts val="0"/>
              </a:spcBef>
              <a:defRPr/>
            </a:pPr>
            <a:r>
              <a:rPr lang="et-EE" dirty="0" smtClean="0"/>
              <a:t>13 kompetentsi, millele märgiti Eesti ja Soome ettevõtete poolt täienduskoolituse vajadust 10 ja rohkem korda ning</a:t>
            </a:r>
          </a:p>
          <a:p>
            <a:pPr algn="just">
              <a:spcBef>
                <a:spcPts val="0"/>
              </a:spcBef>
              <a:defRPr/>
            </a:pPr>
            <a:r>
              <a:rPr lang="et-EE" dirty="0"/>
              <a:t>v</a:t>
            </a:r>
            <a:r>
              <a:rPr lang="et-EE" dirty="0" smtClean="0"/>
              <a:t>astavad koolitusvõimalused Tallinna Tehnikaülikoolis (TTÜ-s) ja Tallinna Tööstushariduskeskuses (THK-s).</a:t>
            </a:r>
          </a:p>
          <a:p>
            <a:pPr algn="just">
              <a:spcBef>
                <a:spcPts val="0"/>
              </a:spcBef>
              <a:defRPr/>
            </a:pPr>
            <a:endParaRPr lang="et-EE" dirty="0" smtClean="0"/>
          </a:p>
          <a:p>
            <a:pPr algn="just">
              <a:spcBef>
                <a:spcPts val="0"/>
              </a:spcBef>
              <a:buFontTx/>
              <a:buNone/>
              <a:defRPr/>
            </a:pPr>
            <a:r>
              <a:rPr lang="et-EE" dirty="0" smtClean="0"/>
              <a:t>Joonise tingmärkide tutvustus:</a:t>
            </a:r>
          </a:p>
          <a:p>
            <a:pPr algn="just">
              <a:spcBef>
                <a:spcPts val="0"/>
              </a:spcBef>
              <a:buFontTx/>
              <a:buNone/>
              <a:defRPr/>
            </a:pPr>
            <a:r>
              <a:rPr lang="et-EE" dirty="0" smtClean="0"/>
              <a:t>Roheline – süvaõpe</a:t>
            </a:r>
          </a:p>
          <a:p>
            <a:pPr algn="just">
              <a:spcBef>
                <a:spcPts val="0"/>
              </a:spcBef>
              <a:buFontTx/>
              <a:buNone/>
              <a:defRPr/>
            </a:pPr>
            <a:r>
              <a:rPr lang="et-EE" dirty="0" smtClean="0"/>
              <a:t>Kollane – sissejuhatav õpe</a:t>
            </a:r>
          </a:p>
          <a:p>
            <a:pPr algn="just">
              <a:spcBef>
                <a:spcPts val="0"/>
              </a:spcBef>
              <a:buFontTx/>
              <a:buNone/>
              <a:defRPr/>
            </a:pPr>
            <a:r>
              <a:rPr lang="et-EE" dirty="0" smtClean="0"/>
              <a:t>K – teadmised (inglise k.: </a:t>
            </a:r>
            <a:r>
              <a:rPr lang="en-US" i="1" dirty="0" smtClean="0"/>
              <a:t>knowledge</a:t>
            </a:r>
            <a:r>
              <a:rPr lang="et-EE" dirty="0" smtClean="0"/>
              <a:t>)</a:t>
            </a:r>
          </a:p>
          <a:p>
            <a:pPr algn="just">
              <a:spcBef>
                <a:spcPts val="0"/>
              </a:spcBef>
              <a:buFontTx/>
              <a:buNone/>
              <a:defRPr/>
            </a:pPr>
            <a:r>
              <a:rPr lang="et-EE" dirty="0" smtClean="0"/>
              <a:t>S – oskused (inglise k.: </a:t>
            </a:r>
            <a:r>
              <a:rPr lang="en-US" i="1" dirty="0" smtClean="0"/>
              <a:t>skill</a:t>
            </a:r>
            <a:r>
              <a:rPr lang="et-EE" dirty="0" smtClean="0"/>
              <a:t>)</a:t>
            </a:r>
          </a:p>
          <a:p>
            <a:pPr algn="just">
              <a:spcBef>
                <a:spcPts val="0"/>
              </a:spcBef>
              <a:buFontTx/>
              <a:buNone/>
              <a:defRPr/>
            </a:pPr>
            <a:r>
              <a:rPr lang="et-EE" dirty="0" smtClean="0"/>
              <a:t>T – tootmisseadme kasutamine (inglise k.: </a:t>
            </a:r>
            <a:r>
              <a:rPr lang="en-US" i="1" dirty="0" smtClean="0"/>
              <a:t>technology</a:t>
            </a:r>
            <a:r>
              <a:rPr lang="et-EE" dirty="0" smtClean="0"/>
              <a:t>)</a:t>
            </a:r>
          </a:p>
          <a:p>
            <a:pPr algn="just">
              <a:spcBef>
                <a:spcPts val="0"/>
              </a:spcBef>
              <a:buFontTx/>
              <a:buNone/>
              <a:defRPr/>
            </a:pPr>
            <a:endParaRPr lang="et-EE" dirty="0" smtClean="0"/>
          </a:p>
          <a:p>
            <a:pPr algn="just">
              <a:spcBef>
                <a:spcPts val="0"/>
              </a:spcBef>
              <a:buFontTx/>
              <a:buNone/>
              <a:defRPr/>
            </a:pPr>
            <a:endParaRPr lang="et-EE" dirty="0" smtClean="0"/>
          </a:p>
        </p:txBody>
      </p:sp>
      <p:sp>
        <p:nvSpPr>
          <p:cNvPr id="93186" name="Title 2"/>
          <p:cNvSpPr>
            <a:spLocks noGrp="1"/>
          </p:cNvSpPr>
          <p:nvPr>
            <p:ph type="title"/>
          </p:nvPr>
        </p:nvSpPr>
        <p:spPr/>
        <p:txBody>
          <a:bodyPr/>
          <a:lstStyle/>
          <a:p>
            <a:r>
              <a:rPr lang="fi-FI" smtClean="0"/>
              <a:t>UURINGU TULEMUSTE TUTVUSTUS</a:t>
            </a:r>
            <a:br>
              <a:rPr lang="fi-FI" smtClean="0"/>
            </a:br>
            <a:r>
              <a:rPr lang="et-EE" smtClean="0"/>
              <a:t>Koolitusvajadus ja pakkumine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94" name="Title 2"/>
          <p:cNvSpPr>
            <a:spLocks noGrp="1"/>
          </p:cNvSpPr>
          <p:nvPr>
            <p:ph type="title"/>
          </p:nvPr>
        </p:nvSpPr>
        <p:spPr/>
        <p:txBody>
          <a:bodyPr/>
          <a:lstStyle/>
          <a:p>
            <a:r>
              <a:rPr lang="fi-FI" smtClean="0"/>
              <a:t>UURINGU TULEMUSTE TUTVUSTUS</a:t>
            </a:r>
            <a:br>
              <a:rPr lang="fi-FI" smtClean="0"/>
            </a:br>
            <a:r>
              <a:rPr lang="et-EE" smtClean="0"/>
              <a:t>Koolitusvajadus ja pakkumine</a:t>
            </a:r>
            <a:endParaRPr lang="en-US" smtClean="0"/>
          </a:p>
        </p:txBody>
      </p:sp>
      <p:graphicFrame>
        <p:nvGraphicFramePr>
          <p:cNvPr id="82993" name="Object 49"/>
          <p:cNvGraphicFramePr>
            <a:graphicFrameLocks noChangeAspect="1"/>
          </p:cNvGraphicFramePr>
          <p:nvPr/>
        </p:nvGraphicFramePr>
        <p:xfrm>
          <a:off x="285750" y="1428750"/>
          <a:ext cx="8643938" cy="4443413"/>
        </p:xfrm>
        <a:graphic>
          <a:graphicData uri="http://schemas.openxmlformats.org/presentationml/2006/ole">
            <p:oleObj spid="_x0000_s82993" name="Worksheet" r:id="rId3" imgW="8705986" imgH="4038464" progId="Excel.Sheet.8">
              <p:embed/>
            </p:oleObj>
          </a:graphicData>
        </a:graphic>
      </p:graphicFrame>
      <p:sp>
        <p:nvSpPr>
          <p:cNvPr id="82995" name="TextBox 3"/>
          <p:cNvSpPr txBox="1">
            <a:spLocks noChangeArrowheads="1"/>
          </p:cNvSpPr>
          <p:nvPr/>
        </p:nvSpPr>
        <p:spPr bwMode="auto">
          <a:xfrm>
            <a:off x="179388" y="5949950"/>
            <a:ext cx="8964612" cy="706438"/>
          </a:xfrm>
          <a:prstGeom prst="rect">
            <a:avLst/>
          </a:prstGeom>
          <a:noFill/>
          <a:ln w="9525">
            <a:noFill/>
            <a:miter lim="800000"/>
            <a:headEnd/>
            <a:tailEnd/>
          </a:ln>
        </p:spPr>
        <p:txBody>
          <a:bodyPr>
            <a:spAutoFit/>
          </a:bodyPr>
          <a:lstStyle/>
          <a:p>
            <a:r>
              <a:rPr lang="et-EE" sz="2000">
                <a:solidFill>
                  <a:srgbClr val="010163"/>
                </a:solidFill>
              </a:rPr>
              <a:t>Joonis 23. Eesti ja Soome ettevõtetel kõige enam täiendkoolitust vajavad 	    kompetentsid ja TTÜ ning THK poolt pakutav</a:t>
            </a:r>
            <a:endParaRPr lang="en-US" sz="2000">
              <a:solidFill>
                <a:srgbClr val="01016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a:xfrm>
            <a:off x="323850" y="1700213"/>
            <a:ext cx="8569325" cy="4824412"/>
          </a:xfrm>
        </p:spPr>
        <p:txBody>
          <a:bodyPr/>
          <a:lstStyle/>
          <a:p>
            <a:pPr marL="0" indent="0" algn="just">
              <a:lnSpc>
                <a:spcPct val="114000"/>
              </a:lnSpc>
              <a:buFontTx/>
              <a:buNone/>
            </a:pPr>
            <a:r>
              <a:rPr lang="et-EE" smtClean="0"/>
              <a:t>Uuring </a:t>
            </a:r>
            <a:r>
              <a:rPr lang="et-EE" smtClean="0">
                <a:solidFill>
                  <a:srgbClr val="FF6600"/>
                </a:solidFill>
              </a:rPr>
              <a:t>„</a:t>
            </a:r>
            <a:r>
              <a:rPr lang="et-EE" b="1" smtClean="0">
                <a:solidFill>
                  <a:srgbClr val="FF6600"/>
                </a:solidFill>
              </a:rPr>
              <a:t>Mehhatroonika valdkonna inimressursi võtme-kompetentside  analüüs</a:t>
            </a:r>
            <a:r>
              <a:rPr lang="et-EE" smtClean="0">
                <a:solidFill>
                  <a:srgbClr val="FF6600"/>
                </a:solidFill>
              </a:rPr>
              <a:t>“</a:t>
            </a:r>
            <a:r>
              <a:rPr lang="et-EE" smtClean="0">
                <a:solidFill>
                  <a:srgbClr val="FF9900"/>
                </a:solidFill>
              </a:rPr>
              <a:t> </a:t>
            </a:r>
            <a:r>
              <a:rPr lang="et-EE" smtClean="0"/>
              <a:t>on korraldatud </a:t>
            </a:r>
            <a:r>
              <a:rPr lang="et-EE" b="1" smtClean="0">
                <a:solidFill>
                  <a:srgbClr val="FF6600"/>
                </a:solidFill>
              </a:rPr>
              <a:t>INTERREG IVA projekti “INNOREG - Uudsete äristruktuuride arendamine konkurentsivõime tagamiseks” raames</a:t>
            </a:r>
            <a:r>
              <a:rPr lang="et-EE" smtClean="0">
                <a:solidFill>
                  <a:srgbClr val="FA740A"/>
                </a:solidFill>
              </a:rPr>
              <a:t>.</a:t>
            </a:r>
            <a:r>
              <a:rPr lang="et-EE" smtClean="0"/>
              <a:t> </a:t>
            </a:r>
          </a:p>
          <a:p>
            <a:pPr marL="0" indent="0" algn="just">
              <a:lnSpc>
                <a:spcPct val="114000"/>
              </a:lnSpc>
              <a:buFontTx/>
              <a:buNone/>
            </a:pPr>
            <a:r>
              <a:rPr lang="et-EE" sz="900" smtClean="0"/>
              <a:t> </a:t>
            </a:r>
          </a:p>
          <a:p>
            <a:pPr marL="0" indent="0" algn="just">
              <a:lnSpc>
                <a:spcPct val="114000"/>
              </a:lnSpc>
              <a:buFontTx/>
              <a:buNone/>
            </a:pPr>
            <a:r>
              <a:rPr lang="et-EE" smtClean="0"/>
              <a:t>INNOREG on Lõuna-Soome ja Põhja-Eesti piirkonnale keskenduv rahvusvaheline projekt, mille põhieesmärgiks on regiooni mehhatroonika valdkonna ettevõtete konkurentsi-võime suurenemine läbi tehnoloogiaplatvormi kujundamise, innovatsioonikeskuse loomise ja koostöövõimaluste parendamise.</a:t>
            </a:r>
          </a:p>
          <a:p>
            <a:pPr marL="0" indent="0" algn="just">
              <a:buFontTx/>
              <a:buNone/>
            </a:pPr>
            <a:endParaRPr lang="et-EE" smtClean="0"/>
          </a:p>
          <a:p>
            <a:pPr marL="0" indent="0" algn="just">
              <a:spcBef>
                <a:spcPts val="25"/>
              </a:spcBef>
              <a:buFontTx/>
              <a:buNone/>
            </a:pPr>
            <a:endParaRPr lang="en-US" smtClean="0"/>
          </a:p>
        </p:txBody>
      </p:sp>
      <p:sp>
        <p:nvSpPr>
          <p:cNvPr id="46082" name="Title 2"/>
          <p:cNvSpPr>
            <a:spLocks noGrp="1"/>
          </p:cNvSpPr>
          <p:nvPr>
            <p:ph type="title"/>
          </p:nvPr>
        </p:nvSpPr>
        <p:spPr/>
        <p:txBody>
          <a:bodyPr/>
          <a:lstStyle/>
          <a:p>
            <a:r>
              <a:rPr lang="et-EE" smtClean="0"/>
              <a:t>UURINGU TUTVUSTUS</a:t>
            </a:r>
            <a:br>
              <a:rPr lang="et-EE" smtClean="0"/>
            </a:br>
            <a:r>
              <a:rPr lang="et-EE" smtClean="0"/>
              <a:t>Sissejuhatus</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1"/>
          <p:cNvSpPr>
            <a:spLocks noGrp="1"/>
          </p:cNvSpPr>
          <p:nvPr>
            <p:ph idx="1"/>
          </p:nvPr>
        </p:nvSpPr>
        <p:spPr>
          <a:xfrm>
            <a:off x="314325" y="1412875"/>
            <a:ext cx="8578850" cy="4713288"/>
          </a:xfrm>
        </p:spPr>
        <p:txBody>
          <a:bodyPr/>
          <a:lstStyle/>
          <a:p>
            <a:pPr marL="0" algn="just">
              <a:spcBef>
                <a:spcPct val="0"/>
              </a:spcBef>
              <a:buFontTx/>
              <a:buNone/>
            </a:pPr>
            <a:r>
              <a:rPr lang="et-EE" smtClean="0"/>
              <a:t>Tallinna Tehnikaülikool pakub mehhatroonika valdkonnas bakalaureuse-, magistri- ja doktoriõpet, Tallinna Tööstushariduskeskus tehnikuõpet. Nimetatuga on praktiliselt kogu peamiste ning küsitluses loetletud (vt. LISA 1) kompetentside õpe (Eestis) teemade osas kaetud. </a:t>
            </a:r>
          </a:p>
          <a:p>
            <a:pPr marL="0" algn="just">
              <a:spcBef>
                <a:spcPct val="0"/>
              </a:spcBef>
              <a:buFontTx/>
              <a:buNone/>
            </a:pPr>
            <a:endParaRPr lang="et-EE" smtClean="0"/>
          </a:p>
          <a:p>
            <a:pPr marL="0" algn="just">
              <a:spcBef>
                <a:spcPct val="0"/>
              </a:spcBef>
              <a:buFontTx/>
              <a:buNone/>
            </a:pPr>
            <a:r>
              <a:rPr lang="et-EE" smtClean="0"/>
              <a:t>Täna ei paku TTÜ veel erialase soome, vene ja saksa keele, THK soome keele õpet. Samas planeerib TTÜ 3-5 aasta jooksul vene ja saksa keelt õpetama hakata. Erialase soome keele õpet ei paku täna ja ei planeeri ka 3-5 aasta pärast pakkuda kumbki õppeasutus. Samas mõned Eesti ettevõtted vajavad täna ja on ka tulevikku planeerinud osadele ametitele soome keele oskamise vajaduse.</a:t>
            </a:r>
            <a:endParaRPr lang="en-US" smtClean="0"/>
          </a:p>
        </p:txBody>
      </p:sp>
      <p:sp>
        <p:nvSpPr>
          <p:cNvPr id="96258" name="Title 2"/>
          <p:cNvSpPr>
            <a:spLocks noGrp="1"/>
          </p:cNvSpPr>
          <p:nvPr>
            <p:ph type="title"/>
          </p:nvPr>
        </p:nvSpPr>
        <p:spPr>
          <a:xfrm>
            <a:off x="323850" y="188913"/>
            <a:ext cx="8569325" cy="936625"/>
          </a:xfrm>
        </p:spPr>
        <p:txBody>
          <a:bodyPr/>
          <a:lstStyle/>
          <a:p>
            <a:r>
              <a:rPr lang="et-EE" smtClean="0"/>
              <a:t>UURINGU TULEMUSTE TUTVUSTUS</a:t>
            </a:r>
            <a:br>
              <a:rPr lang="et-EE" smtClean="0"/>
            </a:br>
            <a:r>
              <a:rPr lang="et-EE" smtClean="0"/>
              <a:t>Koolitusvajadus ja pakkumine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1"/>
          <p:cNvSpPr>
            <a:spLocks noGrp="1"/>
          </p:cNvSpPr>
          <p:nvPr>
            <p:ph idx="1"/>
          </p:nvPr>
        </p:nvSpPr>
        <p:spPr>
          <a:xfrm>
            <a:off x="314325" y="1412875"/>
            <a:ext cx="8578850" cy="4713288"/>
          </a:xfrm>
        </p:spPr>
        <p:txBody>
          <a:bodyPr/>
          <a:lstStyle/>
          <a:p>
            <a:pPr algn="just"/>
            <a:r>
              <a:rPr lang="et-EE" sz="2000" smtClean="0"/>
              <a:t>On vaja, et mehhatroonikute väljaõppel oleks suurem rõhk sõna teisel poolel, seega elektrooniku teadmiste andmisel.</a:t>
            </a:r>
          </a:p>
          <a:p>
            <a:pPr algn="just"/>
            <a:r>
              <a:rPr lang="et-EE" sz="2000" smtClean="0"/>
              <a:t>Majanduse arenguks ei piisa nö kodulehe tegemise oskustest. Tootmisettevõte vajab, et suudetaks tootmises elektroonika mehhaanikat juhtima panna. </a:t>
            </a:r>
          </a:p>
          <a:p>
            <a:pPr algn="just"/>
            <a:r>
              <a:rPr lang="et-EE" sz="2000" smtClean="0"/>
              <a:t>On vaja ettevõtteid kaasavat õppekavade arendamise süsteemi.</a:t>
            </a:r>
          </a:p>
          <a:p>
            <a:pPr algn="just"/>
            <a:r>
              <a:rPr lang="et-EE" sz="2000" smtClean="0"/>
              <a:t>Praktilised oskused võiksid/peaksid kooli lõpetanul olema kõrgemal tasemel.</a:t>
            </a:r>
          </a:p>
          <a:p>
            <a:pPr algn="just"/>
            <a:r>
              <a:rPr lang="et-EE" sz="2000" smtClean="0"/>
              <a:t>Töökultuur on probleemiks, seda võiks koolitada juba praktika käigus.</a:t>
            </a:r>
          </a:p>
          <a:p>
            <a:pPr algn="just"/>
            <a:r>
              <a:rPr lang="et-EE" sz="2000" smtClean="0"/>
              <a:t>Kool peaks andma parema arusaamise näiteks talitlushäirete tuvastamise valdkonnas.</a:t>
            </a:r>
          </a:p>
          <a:p>
            <a:pPr algn="just"/>
            <a:r>
              <a:rPr lang="et-EE" sz="2000" smtClean="0"/>
              <a:t>Ettevõtete st tänapäevaseid seadmeid võiks rohkem kasutada praktikaprotsessis.</a:t>
            </a:r>
          </a:p>
          <a:p>
            <a:pPr algn="just"/>
            <a:endParaRPr lang="et-EE" smtClean="0"/>
          </a:p>
          <a:p>
            <a:endParaRPr lang="en-US" smtClean="0"/>
          </a:p>
        </p:txBody>
      </p:sp>
      <p:sp>
        <p:nvSpPr>
          <p:cNvPr id="97282" name="Title 2"/>
          <p:cNvSpPr>
            <a:spLocks noGrp="1"/>
          </p:cNvSpPr>
          <p:nvPr>
            <p:ph type="title"/>
          </p:nvPr>
        </p:nvSpPr>
        <p:spPr>
          <a:xfrm>
            <a:off x="323850" y="188913"/>
            <a:ext cx="7561263" cy="935037"/>
          </a:xfrm>
        </p:spPr>
        <p:txBody>
          <a:bodyPr/>
          <a:lstStyle/>
          <a:p>
            <a:r>
              <a:rPr lang="et-EE" smtClean="0"/>
              <a:t>UURINGU TULEMUSTE TUTVUSTUS </a:t>
            </a:r>
            <a:br>
              <a:rPr lang="et-EE" smtClean="0"/>
            </a:br>
            <a:r>
              <a:rPr lang="et-EE" smtClean="0"/>
              <a:t>Ettevõtete soovid haridusasutustele</a:t>
            </a: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1"/>
          <p:cNvSpPr>
            <a:spLocks noGrp="1"/>
          </p:cNvSpPr>
          <p:nvPr>
            <p:ph idx="1"/>
          </p:nvPr>
        </p:nvSpPr>
        <p:spPr>
          <a:xfrm>
            <a:off x="314325" y="1341438"/>
            <a:ext cx="8434388" cy="4784725"/>
          </a:xfrm>
        </p:spPr>
        <p:txBody>
          <a:bodyPr/>
          <a:lstStyle/>
          <a:p>
            <a:pPr>
              <a:spcBef>
                <a:spcPct val="0"/>
              </a:spcBef>
              <a:buFontTx/>
              <a:buNone/>
            </a:pPr>
            <a:r>
              <a:rPr lang="et-EE" b="1" smtClean="0"/>
              <a:t>IMECC-ilt: </a:t>
            </a:r>
          </a:p>
          <a:p>
            <a:pPr>
              <a:spcBef>
                <a:spcPct val="0"/>
              </a:spcBef>
            </a:pPr>
            <a:r>
              <a:rPr lang="et-EE" smtClean="0"/>
              <a:t>Metalli pinna töötlemist ja katmist</a:t>
            </a:r>
          </a:p>
          <a:p>
            <a:pPr>
              <a:spcBef>
                <a:spcPct val="0"/>
              </a:spcBef>
            </a:pPr>
            <a:r>
              <a:rPr lang="et-EE" smtClean="0"/>
              <a:t>Metalli kõrgtehnoloogilist töötlemist</a:t>
            </a:r>
          </a:p>
          <a:p>
            <a:pPr>
              <a:spcBef>
                <a:spcPct val="0"/>
              </a:spcBef>
            </a:pPr>
            <a:r>
              <a:rPr lang="et-EE" smtClean="0"/>
              <a:t>Konkurentsivõimelise hinna ja kiirusega komponentide ja detailide valmistamise allhanget</a:t>
            </a:r>
          </a:p>
          <a:p>
            <a:pPr>
              <a:spcBef>
                <a:spcPct val="0"/>
              </a:spcBef>
            </a:pPr>
            <a:r>
              <a:rPr lang="et-EE" smtClean="0"/>
              <a:t>Uusi tehnoloogiaid, õpetajate täiendkoolitust jne.</a:t>
            </a:r>
          </a:p>
          <a:p>
            <a:pPr>
              <a:spcBef>
                <a:spcPct val="0"/>
              </a:spcBef>
              <a:buFontTx/>
              <a:buNone/>
            </a:pPr>
            <a:endParaRPr lang="et-EE" smtClean="0"/>
          </a:p>
          <a:p>
            <a:pPr>
              <a:spcBef>
                <a:spcPct val="0"/>
              </a:spcBef>
              <a:buFontTx/>
              <a:buNone/>
            </a:pPr>
            <a:r>
              <a:rPr lang="et-EE" b="1" smtClean="0"/>
              <a:t>Teistelt ettevõtetelt:</a:t>
            </a:r>
          </a:p>
          <a:p>
            <a:pPr>
              <a:spcBef>
                <a:spcPct val="0"/>
              </a:spcBef>
            </a:pPr>
            <a:r>
              <a:rPr lang="et-EE" smtClean="0"/>
              <a:t>Koostööd raskeveokite tootjaga elektrooniliste seadmete osas</a:t>
            </a:r>
          </a:p>
          <a:p>
            <a:pPr>
              <a:spcBef>
                <a:spcPct val="0"/>
              </a:spcBef>
            </a:pPr>
            <a:r>
              <a:rPr lang="et-EE" smtClean="0"/>
              <a:t>Tootearenduse alast koostööd lõpptoote valmistajate ja allhanke tegijatega </a:t>
            </a:r>
          </a:p>
          <a:p>
            <a:pPr>
              <a:spcBef>
                <a:spcPct val="0"/>
              </a:spcBef>
            </a:pPr>
            <a:r>
              <a:rPr lang="et-EE" smtClean="0"/>
              <a:t>Metallist elementide tootmise ja montaaži tellimusi</a:t>
            </a:r>
          </a:p>
          <a:p>
            <a:pPr>
              <a:spcBef>
                <a:spcPct val="0"/>
              </a:spcBef>
            </a:pPr>
            <a:r>
              <a:rPr lang="et-EE" smtClean="0"/>
              <a:t>Häid praktikakohti</a:t>
            </a:r>
          </a:p>
          <a:p>
            <a:endParaRPr lang="en-US" smtClean="0"/>
          </a:p>
        </p:txBody>
      </p:sp>
      <p:sp>
        <p:nvSpPr>
          <p:cNvPr id="98306" name="Title 2"/>
          <p:cNvSpPr>
            <a:spLocks noGrp="1"/>
          </p:cNvSpPr>
          <p:nvPr>
            <p:ph type="title"/>
          </p:nvPr>
        </p:nvSpPr>
        <p:spPr/>
        <p:txBody>
          <a:bodyPr/>
          <a:lstStyle/>
          <a:p>
            <a:r>
              <a:rPr lang="en-US" smtClean="0"/>
              <a:t>UURINGU TULEMUSTE TUTVUSTUS </a:t>
            </a:r>
            <a:br>
              <a:rPr lang="en-US" smtClean="0"/>
            </a:br>
            <a:r>
              <a:rPr lang="et-EE" smtClean="0"/>
              <a:t>Koostöösoovid</a:t>
            </a:r>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1"/>
          <p:cNvSpPr>
            <a:spLocks noGrp="1"/>
          </p:cNvSpPr>
          <p:nvPr>
            <p:ph idx="1"/>
          </p:nvPr>
        </p:nvSpPr>
        <p:spPr>
          <a:xfrm>
            <a:off x="314325" y="1412875"/>
            <a:ext cx="8505825" cy="4713288"/>
          </a:xfrm>
        </p:spPr>
        <p:txBody>
          <a:bodyPr/>
          <a:lstStyle/>
          <a:p>
            <a:pPr marL="0" algn="just">
              <a:spcBef>
                <a:spcPct val="0"/>
              </a:spcBef>
              <a:buFontTx/>
              <a:buNone/>
            </a:pPr>
            <a:r>
              <a:rPr lang="et-EE" smtClean="0"/>
              <a:t>Eesti ja Soome ettevõtted prognoosivad 3-5 aasta pärast </a:t>
            </a:r>
            <a:r>
              <a:rPr lang="et-EE" smtClean="0">
                <a:solidFill>
                  <a:srgbClr val="002060"/>
                </a:solidFill>
              </a:rPr>
              <a:t>firmadepoolse töötajate väljaõppe mahu vähenemist 31% ning haridusasutuste poolt saadava koolituse osakaalu tõusu 52 %.</a:t>
            </a:r>
          </a:p>
          <a:p>
            <a:pPr marL="0" algn="just">
              <a:spcBef>
                <a:spcPct val="0"/>
              </a:spcBef>
              <a:buFontTx/>
              <a:buNone/>
            </a:pPr>
            <a:r>
              <a:rPr lang="et-EE" sz="900" smtClean="0"/>
              <a:t> </a:t>
            </a:r>
          </a:p>
          <a:p>
            <a:pPr marL="0" algn="just">
              <a:spcBef>
                <a:spcPct val="0"/>
              </a:spcBef>
              <a:buFontTx/>
              <a:buNone/>
            </a:pPr>
            <a:r>
              <a:rPr lang="et-EE" smtClean="0"/>
              <a:t>Ettevõtted ootavad haridusasutuste suuremat rolli täpselt ettevõtte vajadustele vastava töötaja koolitamisel. See võimaldaks vähendada töötajate täiendõppe vajadust ettevõtete poolt.</a:t>
            </a:r>
          </a:p>
          <a:p>
            <a:pPr marL="0" algn="just">
              <a:spcBef>
                <a:spcPct val="0"/>
              </a:spcBef>
              <a:buFontTx/>
              <a:buNone/>
            </a:pPr>
            <a:endParaRPr lang="et-EE" smtClean="0"/>
          </a:p>
          <a:p>
            <a:pPr marL="0" algn="just">
              <a:spcBef>
                <a:spcPct val="0"/>
              </a:spcBef>
              <a:buFontTx/>
              <a:buNone/>
            </a:pPr>
            <a:endParaRPr lang="et-EE" smtClean="0"/>
          </a:p>
          <a:p>
            <a:pPr marL="0" algn="just">
              <a:spcBef>
                <a:spcPct val="0"/>
              </a:spcBef>
              <a:buFontTx/>
              <a:buNone/>
            </a:pPr>
            <a:endParaRPr lang="et-EE" smtClean="0"/>
          </a:p>
          <a:p>
            <a:pPr marL="0" algn="just">
              <a:spcBef>
                <a:spcPct val="0"/>
              </a:spcBef>
              <a:buFontTx/>
              <a:buNone/>
            </a:pPr>
            <a:endParaRPr lang="en-US" smtClean="0"/>
          </a:p>
        </p:txBody>
      </p:sp>
      <p:sp>
        <p:nvSpPr>
          <p:cNvPr id="99330" name="Title 2"/>
          <p:cNvSpPr>
            <a:spLocks noGrp="1"/>
          </p:cNvSpPr>
          <p:nvPr>
            <p:ph type="title"/>
          </p:nvPr>
        </p:nvSpPr>
        <p:spPr/>
        <p:txBody>
          <a:bodyPr/>
          <a:lstStyle/>
          <a:p>
            <a:r>
              <a:rPr lang="fi-FI" smtClean="0"/>
              <a:t>UURINGU TULEMUSTE TUTVUSTUS</a:t>
            </a:r>
            <a:br>
              <a:rPr lang="fi-FI" smtClean="0"/>
            </a:br>
            <a:r>
              <a:rPr lang="et-EE" smtClean="0"/>
              <a:t>Kokkuvõte uuringu tulemustest</a:t>
            </a: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35763" y="1412874"/>
          <a:ext cx="7632849" cy="2880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354" name="Title 2"/>
          <p:cNvSpPr>
            <a:spLocks noGrp="1"/>
          </p:cNvSpPr>
          <p:nvPr>
            <p:ph type="title"/>
          </p:nvPr>
        </p:nvSpPr>
        <p:spPr/>
        <p:txBody>
          <a:bodyPr/>
          <a:lstStyle/>
          <a:p>
            <a:r>
              <a:rPr lang="et-EE" smtClean="0"/>
              <a:t>KOKKUVÕTE</a:t>
            </a:r>
          </a:p>
        </p:txBody>
      </p:sp>
      <p:sp>
        <p:nvSpPr>
          <p:cNvPr id="100355" name="Lightning Bolt 8"/>
          <p:cNvSpPr>
            <a:spLocks noChangeArrowheads="1"/>
          </p:cNvSpPr>
          <p:nvPr/>
        </p:nvSpPr>
        <p:spPr bwMode="auto">
          <a:xfrm flipH="1">
            <a:off x="3957638" y="1268413"/>
            <a:ext cx="1779587" cy="2684462"/>
          </a:xfrm>
          <a:prstGeom prst="lightningBolt">
            <a:avLst/>
          </a:prstGeom>
          <a:solidFill>
            <a:srgbClr val="FF0000"/>
          </a:solidFill>
          <a:ln w="9525" algn="ctr">
            <a:noFill/>
            <a:round/>
            <a:headEnd/>
            <a:tailEnd/>
          </a:ln>
        </p:spPr>
        <p:txBody>
          <a:bodyPr wrap="none" anchor="ctr"/>
          <a:lstStyle/>
          <a:p>
            <a:endParaRPr lang="et-EE"/>
          </a:p>
        </p:txBody>
      </p:sp>
      <p:sp>
        <p:nvSpPr>
          <p:cNvPr id="100356" name="Rectangle 9"/>
          <p:cNvSpPr>
            <a:spLocks noChangeArrowheads="1"/>
          </p:cNvSpPr>
          <p:nvPr/>
        </p:nvSpPr>
        <p:spPr bwMode="auto">
          <a:xfrm>
            <a:off x="971550" y="1268413"/>
            <a:ext cx="7451725" cy="2860675"/>
          </a:xfrm>
          <a:prstGeom prst="rect">
            <a:avLst/>
          </a:prstGeom>
          <a:noFill/>
          <a:ln w="9525" algn="ctr">
            <a:solidFill>
              <a:srgbClr val="010163"/>
            </a:solidFill>
            <a:round/>
            <a:headEnd/>
            <a:tailEnd/>
          </a:ln>
        </p:spPr>
        <p:txBody>
          <a:bodyPr wrap="none" anchor="ctr"/>
          <a:lstStyle/>
          <a:p>
            <a:endParaRPr lang="et-EE">
              <a:solidFill>
                <a:srgbClr val="000000"/>
              </a:solidFill>
            </a:endParaRPr>
          </a:p>
        </p:txBody>
      </p:sp>
      <p:sp>
        <p:nvSpPr>
          <p:cNvPr id="100357" name="Rectangle 10"/>
          <p:cNvSpPr>
            <a:spLocks noChangeArrowheads="1"/>
          </p:cNvSpPr>
          <p:nvPr/>
        </p:nvSpPr>
        <p:spPr bwMode="auto">
          <a:xfrm>
            <a:off x="323850" y="4365625"/>
            <a:ext cx="8588375" cy="400050"/>
          </a:xfrm>
          <a:prstGeom prst="rect">
            <a:avLst/>
          </a:prstGeom>
          <a:noFill/>
          <a:ln w="9525">
            <a:noFill/>
            <a:miter lim="800000"/>
            <a:headEnd/>
            <a:tailEnd/>
          </a:ln>
        </p:spPr>
        <p:txBody>
          <a:bodyPr>
            <a:spAutoFit/>
          </a:bodyPr>
          <a:lstStyle/>
          <a:p>
            <a:pPr algn="just"/>
            <a:r>
              <a:rPr lang="et-EE" sz="2000">
                <a:solidFill>
                  <a:srgbClr val="010163"/>
                </a:solidFill>
              </a:rPr>
              <a:t>Joonis 24</a:t>
            </a:r>
            <a:r>
              <a:rPr lang="en-US" sz="2000">
                <a:solidFill>
                  <a:srgbClr val="010163"/>
                </a:solidFill>
              </a:rPr>
              <a:t>.</a:t>
            </a:r>
            <a:r>
              <a:rPr lang="et-EE" sz="2000">
                <a:solidFill>
                  <a:srgbClr val="010163"/>
                </a:solidFill>
              </a:rPr>
              <a:t> Ettevõtete soovid ja haridusasutuste pakkumine pole kooskõlas</a:t>
            </a:r>
          </a:p>
        </p:txBody>
      </p:sp>
      <p:sp>
        <p:nvSpPr>
          <p:cNvPr id="100358" name="TextBox 6"/>
          <p:cNvSpPr txBox="1">
            <a:spLocks noChangeArrowheads="1"/>
          </p:cNvSpPr>
          <p:nvPr/>
        </p:nvSpPr>
        <p:spPr bwMode="auto">
          <a:xfrm>
            <a:off x="323850" y="4797425"/>
            <a:ext cx="8640763" cy="1758950"/>
          </a:xfrm>
          <a:prstGeom prst="rect">
            <a:avLst/>
          </a:prstGeom>
          <a:noFill/>
          <a:ln w="9525">
            <a:noFill/>
            <a:miter lim="800000"/>
            <a:headEnd/>
            <a:tailEnd/>
          </a:ln>
        </p:spPr>
        <p:txBody>
          <a:bodyPr>
            <a:spAutoFit/>
          </a:bodyPr>
          <a:lstStyle/>
          <a:p>
            <a:pPr algn="just">
              <a:spcBef>
                <a:spcPts val="500"/>
              </a:spcBef>
              <a:buFont typeface="Arial" charset="0"/>
              <a:buChar char="•"/>
            </a:pPr>
            <a:r>
              <a:rPr lang="et-EE" sz="2000">
                <a:solidFill>
                  <a:srgbClr val="010163"/>
                </a:solidFill>
              </a:rPr>
              <a:t>Ettevõtted peavad paljusid kompetentse sisekoolitustega üle  õpetama.</a:t>
            </a:r>
          </a:p>
          <a:p>
            <a:pPr algn="just">
              <a:spcBef>
                <a:spcPts val="500"/>
              </a:spcBef>
              <a:buFont typeface="Arial" charset="0"/>
              <a:buChar char="•"/>
            </a:pPr>
            <a:r>
              <a:rPr lang="et-EE" sz="2000">
                <a:solidFill>
                  <a:srgbClr val="010163"/>
                </a:solidFill>
              </a:rPr>
              <a:t> Ettevõtted soovivad tulevikus rohkem väljaõpet saada haridusasutustelt.</a:t>
            </a:r>
          </a:p>
          <a:p>
            <a:pPr algn="just">
              <a:spcBef>
                <a:spcPts val="500"/>
              </a:spcBef>
              <a:buFont typeface="Arial" charset="0"/>
              <a:buChar char="•"/>
            </a:pPr>
            <a:r>
              <a:rPr lang="et-EE" sz="2000">
                <a:solidFill>
                  <a:srgbClr val="010163"/>
                </a:solidFill>
              </a:rPr>
              <a:t>Haridusasutused arvavad, et  õpetatakse kõiki kompetentse piisavalt.</a:t>
            </a:r>
          </a:p>
          <a:p>
            <a:pPr algn="just"/>
            <a:r>
              <a:rPr lang="et-EE" sz="2000">
                <a:solidFill>
                  <a:srgbClr val="010163"/>
                </a:solidFill>
              </a:rPr>
              <a:t>Järeldus: struktureerida õppepraktika kompetentsigruppide kaupa mitmetes ettevõtetes</a:t>
            </a:r>
            <a:endParaRPr lang="en-US" sz="2000">
              <a:solidFill>
                <a:srgbClr val="010163"/>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412875"/>
            <a:ext cx="8578850" cy="4713288"/>
          </a:xfrm>
        </p:spPr>
        <p:txBody>
          <a:bodyPr/>
          <a:lstStyle/>
          <a:p>
            <a:pPr marL="0" algn="just">
              <a:spcBef>
                <a:spcPts val="0"/>
              </a:spcBef>
              <a:defRPr/>
            </a:pPr>
            <a:r>
              <a:rPr lang="et-EE" dirty="0" smtClean="0"/>
              <a:t>Korraldada iga-aastaselt </a:t>
            </a:r>
            <a:r>
              <a:rPr lang="et-EE" dirty="0" err="1" smtClean="0"/>
              <a:t>mehhatroonika</a:t>
            </a:r>
            <a:r>
              <a:rPr lang="et-EE" dirty="0" smtClean="0"/>
              <a:t> valdkonna </a:t>
            </a:r>
            <a:r>
              <a:rPr lang="et-EE" b="1" dirty="0" smtClean="0">
                <a:solidFill>
                  <a:srgbClr val="FA740A"/>
                </a:solidFill>
              </a:rPr>
              <a:t>ettevõtete ja koolide “ümarlaudu”, </a:t>
            </a:r>
            <a:r>
              <a:rPr lang="et-EE" dirty="0" smtClean="0"/>
              <a:t>et saada parem ülevaade tööturu tänastest ja homsetest vajadustest.</a:t>
            </a:r>
          </a:p>
          <a:p>
            <a:pPr marL="0" algn="just">
              <a:spcBef>
                <a:spcPts val="0"/>
              </a:spcBef>
              <a:buFontTx/>
              <a:buNone/>
              <a:defRPr/>
            </a:pPr>
            <a:r>
              <a:rPr lang="et-EE" sz="900" dirty="0" smtClean="0"/>
              <a:t> </a:t>
            </a:r>
          </a:p>
          <a:p>
            <a:pPr marL="0" algn="just">
              <a:spcBef>
                <a:spcPts val="0"/>
              </a:spcBef>
              <a:buFontTx/>
              <a:buNone/>
              <a:defRPr/>
            </a:pPr>
            <a:endParaRPr lang="et-EE" sz="900" dirty="0" smtClean="0"/>
          </a:p>
          <a:p>
            <a:pPr marL="0" algn="just">
              <a:spcBef>
                <a:spcPts val="0"/>
              </a:spcBef>
              <a:defRPr/>
            </a:pPr>
            <a:r>
              <a:rPr lang="et-EE" dirty="0" smtClean="0"/>
              <a:t>Kaaluda n.ö. </a:t>
            </a:r>
            <a:r>
              <a:rPr lang="et-EE" b="1" dirty="0" smtClean="0">
                <a:solidFill>
                  <a:srgbClr val="FA740A"/>
                </a:solidFill>
              </a:rPr>
              <a:t>“garantiiremondi” süsteemi </a:t>
            </a:r>
            <a:r>
              <a:rPr lang="et-EE" dirty="0" smtClean="0"/>
              <a:t>rakendamise võimalust. Antud kokkuleppe puhul teeks õppeasutus näiteks aasta jooksul peale diplomi/tunnistuse väljastamist tööandja soovil soodustingimustel täiendkoolitusi, kui lõpetanul ei piisa kompetentse vastaval tasemel töötamiseks. Samuti annaks see süsteem kohest tagasisidet haridusasutusele. Garantiiremondi süsteemi reaalseks toimimiseks tuleb luua motivatsioonisüsteem nii haridusasutustele kui ka ettevõtetele.</a:t>
            </a:r>
          </a:p>
          <a:p>
            <a:pPr>
              <a:buFontTx/>
              <a:buNone/>
              <a:defRPr/>
            </a:pPr>
            <a:endParaRPr lang="en-US" dirty="0"/>
          </a:p>
        </p:txBody>
      </p:sp>
      <p:sp>
        <p:nvSpPr>
          <p:cNvPr id="101378" name="Title 2"/>
          <p:cNvSpPr>
            <a:spLocks noGrp="1"/>
          </p:cNvSpPr>
          <p:nvPr>
            <p:ph type="title"/>
          </p:nvPr>
        </p:nvSpPr>
        <p:spPr/>
        <p:txBody>
          <a:bodyPr/>
          <a:lstStyle/>
          <a:p>
            <a:r>
              <a:rPr lang="et-EE" smtClean="0"/>
              <a:t>SOOVITUSED</a:t>
            </a:r>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Content Placeholder 1"/>
          <p:cNvSpPr>
            <a:spLocks noGrp="1"/>
          </p:cNvSpPr>
          <p:nvPr>
            <p:ph idx="1"/>
          </p:nvPr>
        </p:nvSpPr>
        <p:spPr>
          <a:xfrm>
            <a:off x="314325" y="1412875"/>
            <a:ext cx="8578850" cy="4713288"/>
          </a:xfrm>
        </p:spPr>
        <p:txBody>
          <a:bodyPr/>
          <a:lstStyle/>
          <a:p>
            <a:pPr marL="0" algn="just">
              <a:spcBef>
                <a:spcPct val="0"/>
              </a:spcBef>
              <a:buFontTx/>
              <a:buNone/>
            </a:pPr>
            <a:r>
              <a:rPr lang="et-EE" b="1" smtClean="0">
                <a:solidFill>
                  <a:srgbClr val="FA740A"/>
                </a:solidFill>
              </a:rPr>
              <a:t>Kaasata ettevõtted õppekavade väljatöötamisse tunduvalt aktiivsemalt ja seda juba põhikooli lõpuklassi tasemest alates.</a:t>
            </a:r>
          </a:p>
          <a:p>
            <a:pPr marL="0" algn="just">
              <a:spcBef>
                <a:spcPct val="0"/>
              </a:spcBef>
              <a:buFontTx/>
              <a:buNone/>
            </a:pPr>
            <a:endParaRPr lang="et-EE" smtClean="0"/>
          </a:p>
          <a:p>
            <a:pPr marL="0" algn="just">
              <a:spcBef>
                <a:spcPct val="0"/>
              </a:spcBef>
              <a:buFontTx/>
              <a:buNone/>
            </a:pPr>
            <a:r>
              <a:rPr lang="et-EE" smtClean="0"/>
              <a:t>Käesolev uuring jõudis ameti tasemele. Samas ettevõtet huvitab iga antud ametis töötaja pädevus. Seega võiks ettevõtetele pakkuda keskkonda, kus kaardistavad iga töötaja koolitusvajadusi, samas näevad valdkonna teiste ettevõtete kompetentside üldist taset. (vt. www.innomet.ee kogemust) Haridusasutused võiks ettevõtete ametialaste kompetentside kaardistamise teostada perioodiliselt õppetöö raames. Sellest tekiks õppekavade arendamiseks vajalik vahetu tagasiside haridusasutustele. Selle tegevuse koordineerija võiks olla IMECC.</a:t>
            </a:r>
          </a:p>
          <a:p>
            <a:pPr marL="0" algn="just">
              <a:spcBef>
                <a:spcPct val="0"/>
              </a:spcBef>
              <a:buFontTx/>
              <a:buNone/>
            </a:pPr>
            <a:endParaRPr lang="et-EE" smtClean="0"/>
          </a:p>
        </p:txBody>
      </p:sp>
      <p:sp>
        <p:nvSpPr>
          <p:cNvPr id="102402" name="Title 2"/>
          <p:cNvSpPr>
            <a:spLocks noGrp="1"/>
          </p:cNvSpPr>
          <p:nvPr>
            <p:ph type="title"/>
          </p:nvPr>
        </p:nvSpPr>
        <p:spPr/>
        <p:txBody>
          <a:bodyPr/>
          <a:lstStyle/>
          <a:p>
            <a:r>
              <a:rPr lang="et-EE" smtClean="0"/>
              <a:t>SOOVITUSED</a:t>
            </a:r>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1"/>
          <p:cNvSpPr>
            <a:spLocks noGrp="1"/>
          </p:cNvSpPr>
          <p:nvPr>
            <p:ph idx="1"/>
          </p:nvPr>
        </p:nvSpPr>
        <p:spPr>
          <a:xfrm>
            <a:off x="314325" y="1412875"/>
            <a:ext cx="8578850" cy="4713288"/>
          </a:xfrm>
        </p:spPr>
        <p:txBody>
          <a:bodyPr/>
          <a:lstStyle/>
          <a:p>
            <a:pPr marL="0" algn="just">
              <a:spcBef>
                <a:spcPct val="0"/>
              </a:spcBef>
            </a:pPr>
            <a:r>
              <a:rPr lang="et-EE" smtClean="0"/>
              <a:t>Statistiliselt usaldusväärsemate tulemuste saamiseks võiks järgnevasse uuringusse olla kaasatud 10-15 ettevõtet Eestist ja Soomest.</a:t>
            </a:r>
          </a:p>
          <a:p>
            <a:pPr marL="0" algn="just">
              <a:spcBef>
                <a:spcPct val="0"/>
              </a:spcBef>
            </a:pPr>
            <a:endParaRPr lang="et-EE" smtClean="0"/>
          </a:p>
          <a:p>
            <a:pPr marL="0" algn="just">
              <a:spcBef>
                <a:spcPct val="0"/>
              </a:spcBef>
            </a:pPr>
            <a:r>
              <a:rPr lang="et-EE" smtClean="0"/>
              <a:t>Haridusasutused võiks korraldada lisaks kompetentside kaardistamisele ka lõpetanute tasemega rahulolu-uuringut ettevõtete hulgas. Uuringut võiks korraldada igal aastal või üle aasta.</a:t>
            </a:r>
          </a:p>
          <a:p>
            <a:pPr marL="0" algn="just">
              <a:spcBef>
                <a:spcPct val="0"/>
              </a:spcBef>
              <a:buFontTx/>
              <a:buNone/>
            </a:pPr>
            <a:endParaRPr lang="et-EE" smtClean="0"/>
          </a:p>
          <a:p>
            <a:pPr marL="0" algn="just">
              <a:spcBef>
                <a:spcPct val="0"/>
              </a:spcBef>
            </a:pPr>
            <a:r>
              <a:rPr lang="et-EE" smtClean="0"/>
              <a:t>Võimalusel viia kompetentside tänase olemasolu ja tuleviku vajaduse uuring läbi lisaks mehhatroonikale ka teistes õppeasutustele ja ettevõtetele olulistes valdkondades. </a:t>
            </a:r>
          </a:p>
          <a:p>
            <a:pPr marL="0" algn="just">
              <a:spcBef>
                <a:spcPct val="0"/>
              </a:spcBef>
              <a:buFontTx/>
              <a:buNone/>
            </a:pPr>
            <a:endParaRPr lang="et-EE" smtClean="0"/>
          </a:p>
          <a:p>
            <a:pPr marL="0" algn="just">
              <a:spcBef>
                <a:spcPct val="0"/>
              </a:spcBef>
              <a:buFontTx/>
              <a:buNone/>
            </a:pPr>
            <a:endParaRPr lang="et-EE" smtClean="0"/>
          </a:p>
          <a:p>
            <a:pPr marL="0" algn="just">
              <a:spcBef>
                <a:spcPct val="0"/>
              </a:spcBef>
              <a:buFontTx/>
              <a:buNone/>
            </a:pPr>
            <a:endParaRPr lang="en-US" smtClean="0"/>
          </a:p>
        </p:txBody>
      </p:sp>
      <p:sp>
        <p:nvSpPr>
          <p:cNvPr id="103426" name="Title 2"/>
          <p:cNvSpPr>
            <a:spLocks noGrp="1"/>
          </p:cNvSpPr>
          <p:nvPr>
            <p:ph type="title"/>
          </p:nvPr>
        </p:nvSpPr>
        <p:spPr/>
        <p:txBody>
          <a:bodyPr/>
          <a:lstStyle/>
          <a:p>
            <a:r>
              <a:rPr lang="et-EE" smtClean="0"/>
              <a:t>SOOVITUSED</a:t>
            </a: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1"/>
          <p:cNvSpPr>
            <a:spLocks noGrp="1"/>
          </p:cNvSpPr>
          <p:nvPr>
            <p:ph idx="1"/>
          </p:nvPr>
        </p:nvSpPr>
        <p:spPr>
          <a:xfrm>
            <a:off x="323850" y="1700213"/>
            <a:ext cx="8820150" cy="4425950"/>
          </a:xfrm>
        </p:spPr>
        <p:txBody>
          <a:bodyPr/>
          <a:lstStyle/>
          <a:p>
            <a:pPr marL="0" indent="0" algn="just">
              <a:lnSpc>
                <a:spcPct val="114000"/>
              </a:lnSpc>
              <a:spcBef>
                <a:spcPts val="25"/>
              </a:spcBef>
              <a:buFontTx/>
              <a:buNone/>
            </a:pPr>
            <a:r>
              <a:rPr lang="et-EE" b="1" smtClean="0">
                <a:solidFill>
                  <a:srgbClr val="FF6600"/>
                </a:solidFill>
              </a:rPr>
              <a:t>Uuringu eesmärgiks oli koostada Põhja-Eesti ja </a:t>
            </a:r>
          </a:p>
          <a:p>
            <a:pPr marL="0" indent="0" algn="just">
              <a:lnSpc>
                <a:spcPct val="114000"/>
              </a:lnSpc>
              <a:spcBef>
                <a:spcPts val="25"/>
              </a:spcBef>
              <a:buFontTx/>
              <a:buNone/>
            </a:pPr>
            <a:r>
              <a:rPr lang="et-EE" b="1" smtClean="0">
                <a:solidFill>
                  <a:srgbClr val="FF6600"/>
                </a:solidFill>
              </a:rPr>
              <a:t>Lõuna-Soome mehhatroonika valdkonna inimressurssi kvalitatiivne analüüs</a:t>
            </a:r>
            <a:r>
              <a:rPr lang="et-EE" smtClean="0"/>
              <a:t>, mis sisaldab järgmisi ülevaateid:</a:t>
            </a:r>
          </a:p>
          <a:p>
            <a:pPr marL="0" indent="0">
              <a:lnSpc>
                <a:spcPct val="114000"/>
              </a:lnSpc>
              <a:spcBef>
                <a:spcPts val="25"/>
              </a:spcBef>
              <a:buFontTx/>
              <a:buNone/>
            </a:pPr>
            <a:r>
              <a:rPr lang="et-EE" smtClean="0"/>
              <a:t>1. mehhatroonika valdkonna  tööjõu kompetentsid ja </a:t>
            </a:r>
          </a:p>
          <a:p>
            <a:pPr marL="0" indent="0">
              <a:lnSpc>
                <a:spcPct val="114000"/>
              </a:lnSpc>
              <a:spcBef>
                <a:spcPts val="25"/>
              </a:spcBef>
              <a:buFontTx/>
              <a:buNone/>
            </a:pPr>
            <a:r>
              <a:rPr lang="et-EE" smtClean="0"/>
              <a:t>    tase erinevate ametite lõikes,</a:t>
            </a:r>
          </a:p>
          <a:p>
            <a:pPr marL="0" indent="0">
              <a:lnSpc>
                <a:spcPct val="114000"/>
              </a:lnSpc>
              <a:spcBef>
                <a:spcPts val="25"/>
              </a:spcBef>
              <a:buFontTx/>
              <a:buNone/>
            </a:pPr>
            <a:r>
              <a:rPr lang="et-EE" smtClean="0"/>
              <a:t>2. Põhja-Eesti haridusasutuste poolt mehhatroonika valdkonnas  </a:t>
            </a:r>
          </a:p>
          <a:p>
            <a:pPr marL="0" indent="0">
              <a:lnSpc>
                <a:spcPct val="114000"/>
              </a:lnSpc>
              <a:spcBef>
                <a:spcPts val="25"/>
              </a:spcBef>
              <a:buFontTx/>
              <a:buNone/>
            </a:pPr>
            <a:r>
              <a:rPr lang="et-EE" smtClean="0"/>
              <a:t>    läbiviidavad täiendkoolitused kompetentside lõikes</a:t>
            </a:r>
          </a:p>
          <a:p>
            <a:pPr marL="0" indent="0" algn="just">
              <a:lnSpc>
                <a:spcPct val="114000"/>
              </a:lnSpc>
              <a:spcBef>
                <a:spcPts val="25"/>
              </a:spcBef>
              <a:buFontTx/>
              <a:buNone/>
            </a:pPr>
            <a:r>
              <a:rPr lang="et-EE" b="1" smtClean="0">
                <a:solidFill>
                  <a:srgbClr val="FF6600"/>
                </a:solidFill>
              </a:rPr>
              <a:t>ning saadud tulemuste põhjal töötada välja mehhatroonika valdkonna inimressursi kompetentsuse arendamise võimaluste soovituse</a:t>
            </a:r>
            <a:r>
              <a:rPr lang="et-EE" b="1" smtClean="0">
                <a:solidFill>
                  <a:srgbClr val="FA740A"/>
                </a:solidFill>
              </a:rPr>
              <a:t>d</a:t>
            </a:r>
            <a:r>
              <a:rPr lang="et-EE" smtClean="0">
                <a:solidFill>
                  <a:srgbClr val="FA740A"/>
                </a:solidFill>
              </a:rPr>
              <a:t>.</a:t>
            </a:r>
          </a:p>
          <a:p>
            <a:pPr marL="0" indent="0">
              <a:buFontTx/>
              <a:buNone/>
            </a:pPr>
            <a:endParaRPr lang="et-EE" smtClean="0"/>
          </a:p>
        </p:txBody>
      </p:sp>
      <p:sp>
        <p:nvSpPr>
          <p:cNvPr id="47106" name="Title 2"/>
          <p:cNvSpPr>
            <a:spLocks noGrp="1"/>
          </p:cNvSpPr>
          <p:nvPr>
            <p:ph type="title"/>
          </p:nvPr>
        </p:nvSpPr>
        <p:spPr/>
        <p:txBody>
          <a:bodyPr/>
          <a:lstStyle/>
          <a:p>
            <a:r>
              <a:rPr lang="et-EE" smtClean="0"/>
              <a:t>UURINGU TUTVUSTUS</a:t>
            </a:r>
            <a:br>
              <a:rPr lang="et-EE" smtClean="0"/>
            </a:br>
            <a:r>
              <a:rPr lang="et-EE" smtClean="0"/>
              <a:t>Eesmärk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a:xfrm>
            <a:off x="323850" y="1700213"/>
            <a:ext cx="8569325" cy="4824412"/>
          </a:xfrm>
        </p:spPr>
        <p:txBody>
          <a:bodyPr/>
          <a:lstStyle/>
          <a:p>
            <a:pPr marL="0" indent="0" algn="just">
              <a:lnSpc>
                <a:spcPct val="114000"/>
              </a:lnSpc>
              <a:buFontTx/>
              <a:buNone/>
            </a:pPr>
            <a:r>
              <a:rPr lang="et-EE" b="1" smtClean="0">
                <a:solidFill>
                  <a:srgbClr val="FF6600"/>
                </a:solidFill>
              </a:rPr>
              <a:t>Uuringu käigus korraldati </a:t>
            </a:r>
            <a:r>
              <a:rPr lang="et-EE" smtClean="0"/>
              <a:t>perioodil  2012. aasta jaanuar kuni  aprill </a:t>
            </a:r>
            <a:r>
              <a:rPr lang="et-EE" b="1" smtClean="0">
                <a:solidFill>
                  <a:srgbClr val="FF6600"/>
                </a:solidFill>
              </a:rPr>
              <a:t>viie Põhja-Eesti ja viie Lõuna-Soome</a:t>
            </a:r>
            <a:r>
              <a:rPr lang="et-EE" smtClean="0">
                <a:solidFill>
                  <a:srgbClr val="FF6600"/>
                </a:solidFill>
              </a:rPr>
              <a:t> </a:t>
            </a:r>
            <a:r>
              <a:rPr lang="et-EE" smtClean="0"/>
              <a:t>(vt. joonis 1 lk. 8) </a:t>
            </a:r>
            <a:r>
              <a:rPr lang="et-EE" b="1" smtClean="0">
                <a:solidFill>
                  <a:srgbClr val="FF6600"/>
                </a:solidFill>
              </a:rPr>
              <a:t>mehhatroonika valdkonna ettevõtte ning kahe Põhja-Eesti haridusasutuse küsitlus</a:t>
            </a:r>
            <a:r>
              <a:rPr lang="et-EE" smtClean="0">
                <a:solidFill>
                  <a:srgbClr val="FF6600"/>
                </a:solidFill>
              </a:rPr>
              <a:t> </a:t>
            </a:r>
            <a:r>
              <a:rPr lang="et-EE" b="1" smtClean="0">
                <a:solidFill>
                  <a:srgbClr val="FF6600"/>
                </a:solidFill>
              </a:rPr>
              <a:t>ning saadud info analüüs.</a:t>
            </a:r>
            <a:r>
              <a:rPr lang="et-EE" b="1" smtClean="0"/>
              <a:t> </a:t>
            </a:r>
            <a:r>
              <a:rPr lang="et-EE" smtClean="0"/>
              <a:t>Uuringu lõppraport koostati aprillis 2012.</a:t>
            </a:r>
            <a:r>
              <a:rPr lang="et-EE" b="1" smtClean="0">
                <a:solidFill>
                  <a:srgbClr val="FF6600"/>
                </a:solidFill>
              </a:rPr>
              <a:t> </a:t>
            </a:r>
            <a:endParaRPr lang="et-EE" b="1" smtClean="0"/>
          </a:p>
          <a:p>
            <a:pPr marL="0" indent="0" algn="just">
              <a:lnSpc>
                <a:spcPct val="114000"/>
              </a:lnSpc>
              <a:buFontTx/>
              <a:buNone/>
            </a:pPr>
            <a:r>
              <a:rPr lang="et-EE" sz="900" b="1" smtClean="0"/>
              <a:t> </a:t>
            </a:r>
          </a:p>
          <a:p>
            <a:pPr marL="0" indent="0" algn="just">
              <a:lnSpc>
                <a:spcPct val="114000"/>
              </a:lnSpc>
              <a:buFontTx/>
              <a:buNone/>
            </a:pPr>
            <a:r>
              <a:rPr lang="et-EE" smtClean="0"/>
              <a:t>Andmekogumismeetoditena kasutati isetäidetavaid elektrooni-lisi ankeete ja intervjueerimist.</a:t>
            </a:r>
          </a:p>
          <a:p>
            <a:pPr marL="0" indent="0" algn="just">
              <a:lnSpc>
                <a:spcPct val="114000"/>
              </a:lnSpc>
              <a:buFontTx/>
              <a:buNone/>
            </a:pPr>
            <a:r>
              <a:rPr lang="et-EE" sz="900" smtClean="0"/>
              <a:t> </a:t>
            </a:r>
          </a:p>
          <a:p>
            <a:pPr marL="0" indent="0" algn="just">
              <a:lnSpc>
                <a:spcPct val="114000"/>
              </a:lnSpc>
              <a:buFontTx/>
              <a:buNone/>
            </a:pPr>
            <a:r>
              <a:rPr lang="et-EE" smtClean="0"/>
              <a:t>Käesolev uuring viidi läbi pilootprojektina, millele järgneb vajadusel samalaadne suurema valimiga uuring. </a:t>
            </a:r>
          </a:p>
          <a:p>
            <a:pPr marL="0" indent="0" algn="just">
              <a:buFontTx/>
              <a:buNone/>
            </a:pPr>
            <a:r>
              <a:rPr lang="et-EE" sz="900" smtClean="0"/>
              <a:t> </a:t>
            </a:r>
          </a:p>
          <a:p>
            <a:pPr marL="0" indent="0" algn="just">
              <a:buFontTx/>
              <a:buNone/>
            </a:pPr>
            <a:r>
              <a:rPr lang="et-EE" sz="900" smtClean="0"/>
              <a:t> </a:t>
            </a:r>
          </a:p>
          <a:p>
            <a:pPr marL="0" indent="0" algn="just">
              <a:buFontTx/>
              <a:buNone/>
            </a:pPr>
            <a:endParaRPr lang="et-EE" sz="900" smtClean="0"/>
          </a:p>
          <a:p>
            <a:pPr marL="0" indent="0" algn="just">
              <a:buFontTx/>
              <a:buNone/>
            </a:pPr>
            <a:r>
              <a:rPr lang="et-EE" smtClean="0"/>
              <a:t> </a:t>
            </a:r>
          </a:p>
          <a:p>
            <a:pPr marL="0" indent="0">
              <a:buFontTx/>
              <a:buNone/>
            </a:pPr>
            <a:endParaRPr lang="et-EE" smtClean="0"/>
          </a:p>
        </p:txBody>
      </p:sp>
      <p:sp>
        <p:nvSpPr>
          <p:cNvPr id="48130" name="Title 2"/>
          <p:cNvSpPr>
            <a:spLocks noGrp="1"/>
          </p:cNvSpPr>
          <p:nvPr>
            <p:ph type="title"/>
          </p:nvPr>
        </p:nvSpPr>
        <p:spPr>
          <a:xfrm>
            <a:off x="323850" y="188913"/>
            <a:ext cx="7561263" cy="868362"/>
          </a:xfrm>
        </p:spPr>
        <p:txBody>
          <a:bodyPr/>
          <a:lstStyle/>
          <a:p>
            <a:r>
              <a:rPr lang="et-EE" smtClean="0"/>
              <a:t>UURINGU TUTVUSTUS</a:t>
            </a:r>
            <a:br>
              <a:rPr lang="et-EE" smtClean="0"/>
            </a:br>
            <a:r>
              <a:rPr lang="et-EE" smtClean="0"/>
              <a:t>Teostamine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p:txBody>
          <a:bodyPr/>
          <a:lstStyle/>
          <a:p>
            <a:r>
              <a:rPr lang="et-EE" smtClean="0"/>
              <a:t>UURINGU TUTVUSTUS </a:t>
            </a:r>
            <a:br>
              <a:rPr lang="et-EE" smtClean="0"/>
            </a:br>
            <a:r>
              <a:rPr lang="et-EE" smtClean="0"/>
              <a:t>Projekti piirkond</a:t>
            </a:r>
            <a:endParaRPr lang="en-US" smtClean="0"/>
          </a:p>
        </p:txBody>
      </p:sp>
      <p:pic>
        <p:nvPicPr>
          <p:cNvPr id="49154" name="Picture 3" descr="http://www.centralbaltic.eu/images/stories/imagebrowser/Maps/SFE_new_map.jpg"/>
          <p:cNvPicPr>
            <a:picLocks noChangeAspect="1" noChangeArrowheads="1"/>
          </p:cNvPicPr>
          <p:nvPr/>
        </p:nvPicPr>
        <p:blipFill>
          <a:blip r:embed="rId2"/>
          <a:srcRect/>
          <a:stretch>
            <a:fillRect/>
          </a:stretch>
        </p:blipFill>
        <p:spPr bwMode="auto">
          <a:xfrm>
            <a:off x="827088" y="1341438"/>
            <a:ext cx="5689600" cy="4824412"/>
          </a:xfrm>
          <a:prstGeom prst="rect">
            <a:avLst/>
          </a:prstGeom>
          <a:noFill/>
          <a:ln w="9525">
            <a:noFill/>
            <a:miter lim="800000"/>
            <a:headEnd/>
            <a:tailEnd/>
          </a:ln>
        </p:spPr>
      </p:pic>
      <p:sp>
        <p:nvSpPr>
          <p:cNvPr id="49155" name="TextBox 4"/>
          <p:cNvSpPr txBox="1">
            <a:spLocks noChangeArrowheads="1"/>
          </p:cNvSpPr>
          <p:nvPr/>
        </p:nvSpPr>
        <p:spPr bwMode="auto">
          <a:xfrm>
            <a:off x="4211638" y="6308725"/>
            <a:ext cx="4824412" cy="246063"/>
          </a:xfrm>
          <a:prstGeom prst="rect">
            <a:avLst/>
          </a:prstGeom>
          <a:noFill/>
          <a:ln w="9525">
            <a:noFill/>
            <a:miter lim="800000"/>
            <a:headEnd/>
            <a:tailEnd/>
          </a:ln>
        </p:spPr>
        <p:txBody>
          <a:bodyPr>
            <a:spAutoFit/>
          </a:bodyPr>
          <a:lstStyle/>
          <a:p>
            <a:r>
              <a:rPr lang="et-EE" sz="1000">
                <a:solidFill>
                  <a:srgbClr val="003399"/>
                </a:solidFill>
              </a:rPr>
              <a:t>Allikas:</a:t>
            </a:r>
            <a:r>
              <a:rPr lang="en-US" sz="1000">
                <a:solidFill>
                  <a:srgbClr val="003399"/>
                </a:solidFill>
                <a:hlinkClick r:id="rId3"/>
              </a:rPr>
              <a:t>http://www.centralbaltic.eu/programme</a:t>
            </a:r>
            <a:r>
              <a:rPr lang="et-EE" sz="1000">
                <a:solidFill>
                  <a:srgbClr val="003399"/>
                </a:solidFill>
              </a:rPr>
              <a:t>, </a:t>
            </a:r>
            <a:r>
              <a:rPr lang="et-EE" sz="1000">
                <a:solidFill>
                  <a:srgbClr val="002060"/>
                </a:solidFill>
              </a:rPr>
              <a:t>HeiVäl Consulting`u  täiendustega</a:t>
            </a:r>
            <a:endParaRPr lang="en-US" sz="1000">
              <a:solidFill>
                <a:srgbClr val="002060"/>
              </a:solidFill>
            </a:endParaRPr>
          </a:p>
        </p:txBody>
      </p:sp>
      <p:sp>
        <p:nvSpPr>
          <p:cNvPr id="49156" name="Oval 7"/>
          <p:cNvSpPr>
            <a:spLocks noChangeArrowheads="1"/>
          </p:cNvSpPr>
          <p:nvPr/>
        </p:nvSpPr>
        <p:spPr bwMode="auto">
          <a:xfrm rot="-418117">
            <a:off x="3101975" y="2368550"/>
            <a:ext cx="2759075" cy="852488"/>
          </a:xfrm>
          <a:prstGeom prst="ellipse">
            <a:avLst/>
          </a:prstGeom>
          <a:noFill/>
          <a:ln w="9525" algn="ctr">
            <a:solidFill>
              <a:srgbClr val="FF0000"/>
            </a:solidFill>
            <a:round/>
            <a:headEnd/>
            <a:tailEnd/>
          </a:ln>
        </p:spPr>
        <p:txBody>
          <a:bodyPr wrap="none" anchor="ctr"/>
          <a:lstStyle/>
          <a:p>
            <a:endParaRPr lang="en-US"/>
          </a:p>
        </p:txBody>
      </p:sp>
      <p:sp>
        <p:nvSpPr>
          <p:cNvPr id="49157" name="TextBox 5"/>
          <p:cNvSpPr txBox="1">
            <a:spLocks noChangeArrowheads="1"/>
          </p:cNvSpPr>
          <p:nvPr/>
        </p:nvSpPr>
        <p:spPr bwMode="auto">
          <a:xfrm>
            <a:off x="2916238" y="3228975"/>
            <a:ext cx="1471612" cy="338138"/>
          </a:xfrm>
          <a:prstGeom prst="rect">
            <a:avLst/>
          </a:prstGeom>
          <a:noFill/>
          <a:ln w="9525">
            <a:noFill/>
            <a:miter lim="800000"/>
            <a:headEnd/>
            <a:tailEnd/>
          </a:ln>
        </p:spPr>
        <p:txBody>
          <a:bodyPr wrap="none">
            <a:spAutoFit/>
          </a:bodyPr>
          <a:lstStyle/>
          <a:p>
            <a:r>
              <a:rPr lang="et-EE" sz="1600">
                <a:solidFill>
                  <a:srgbClr val="003399"/>
                </a:solidFill>
              </a:rPr>
              <a:t>Lõuna-Soome</a:t>
            </a:r>
            <a:endParaRPr lang="en-US" sz="1600">
              <a:solidFill>
                <a:srgbClr val="003399"/>
              </a:solidFill>
            </a:endParaRPr>
          </a:p>
        </p:txBody>
      </p:sp>
      <p:sp>
        <p:nvSpPr>
          <p:cNvPr id="49158" name="Oval 8"/>
          <p:cNvSpPr>
            <a:spLocks noChangeArrowheads="1"/>
          </p:cNvSpPr>
          <p:nvPr/>
        </p:nvSpPr>
        <p:spPr bwMode="auto">
          <a:xfrm rot="8892622">
            <a:off x="3367088" y="3327400"/>
            <a:ext cx="2760662" cy="1093788"/>
          </a:xfrm>
          <a:prstGeom prst="ellipse">
            <a:avLst/>
          </a:prstGeom>
          <a:noFill/>
          <a:ln w="9525" algn="ctr">
            <a:solidFill>
              <a:srgbClr val="FF0000"/>
            </a:solidFill>
            <a:round/>
            <a:headEnd/>
            <a:tailEnd/>
          </a:ln>
        </p:spPr>
        <p:txBody>
          <a:bodyPr wrap="none" anchor="ctr"/>
          <a:lstStyle/>
          <a:p>
            <a:endParaRPr lang="en-US"/>
          </a:p>
        </p:txBody>
      </p:sp>
      <p:sp>
        <p:nvSpPr>
          <p:cNvPr id="12" name="TextBox 11"/>
          <p:cNvSpPr txBox="1"/>
          <p:nvPr/>
        </p:nvSpPr>
        <p:spPr>
          <a:xfrm>
            <a:off x="827088" y="1341438"/>
            <a:ext cx="3529012" cy="287337"/>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a:spAutoFit/>
          </a:bodyPr>
          <a:lstStyle/>
          <a:p>
            <a:pPr>
              <a:defRPr/>
            </a:pPr>
            <a:r>
              <a:rPr lang="et-EE" sz="1200" dirty="0">
                <a:solidFill>
                  <a:srgbClr val="003399"/>
                </a:solidFill>
              </a:rPr>
              <a:t>Lõuna – Soome ja Põhja – Eesti </a:t>
            </a:r>
            <a:endParaRPr lang="en-US" sz="1200" dirty="0">
              <a:solidFill>
                <a:srgbClr val="003399"/>
              </a:solidFill>
            </a:endParaRPr>
          </a:p>
        </p:txBody>
      </p:sp>
      <p:sp>
        <p:nvSpPr>
          <p:cNvPr id="13" name="TextBox 12"/>
          <p:cNvSpPr txBox="1">
            <a:spLocks/>
          </p:cNvSpPr>
          <p:nvPr/>
        </p:nvSpPr>
        <p:spPr>
          <a:xfrm>
            <a:off x="1187450" y="5373688"/>
            <a:ext cx="612775" cy="7921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spcAft>
                <a:spcPts val="700"/>
              </a:spcAft>
              <a:defRPr/>
            </a:pPr>
            <a:r>
              <a:rPr lang="et-EE" sz="600" dirty="0"/>
              <a:t>Projekti piirkond</a:t>
            </a:r>
            <a:br>
              <a:rPr lang="et-EE" sz="600" dirty="0"/>
            </a:br>
            <a:r>
              <a:rPr lang="et-EE" sz="600" dirty="0"/>
              <a:t/>
            </a:r>
            <a:br>
              <a:rPr lang="et-EE" sz="600" dirty="0"/>
            </a:br>
            <a:r>
              <a:rPr lang="et-EE" sz="600" dirty="0"/>
              <a:t>Külgnev ala</a:t>
            </a:r>
          </a:p>
          <a:p>
            <a:pPr>
              <a:spcAft>
                <a:spcPts val="700"/>
              </a:spcAft>
              <a:defRPr/>
            </a:pPr>
            <a:r>
              <a:rPr lang="et-EE" sz="600" dirty="0"/>
              <a:t>EL riik</a:t>
            </a:r>
          </a:p>
          <a:p>
            <a:pPr>
              <a:spcAft>
                <a:spcPts val="700"/>
              </a:spcAft>
              <a:defRPr/>
            </a:pPr>
            <a:r>
              <a:rPr lang="et-EE" sz="600" dirty="0"/>
              <a:t>Mitte EL riik</a:t>
            </a:r>
          </a:p>
          <a:p>
            <a:pPr>
              <a:defRPr/>
            </a:pPr>
            <a:endParaRPr lang="en-US" sz="800" dirty="0"/>
          </a:p>
        </p:txBody>
      </p:sp>
      <p:sp>
        <p:nvSpPr>
          <p:cNvPr id="49161" name="TextBox 6"/>
          <p:cNvSpPr txBox="1">
            <a:spLocks noChangeArrowheads="1"/>
          </p:cNvSpPr>
          <p:nvPr/>
        </p:nvSpPr>
        <p:spPr bwMode="auto">
          <a:xfrm>
            <a:off x="2843213" y="3567113"/>
            <a:ext cx="1231900" cy="338137"/>
          </a:xfrm>
          <a:prstGeom prst="rect">
            <a:avLst/>
          </a:prstGeom>
          <a:noFill/>
          <a:ln w="9525">
            <a:noFill/>
            <a:miter lim="800000"/>
            <a:headEnd/>
            <a:tailEnd/>
          </a:ln>
        </p:spPr>
        <p:txBody>
          <a:bodyPr wrap="none">
            <a:spAutoFit/>
          </a:bodyPr>
          <a:lstStyle/>
          <a:p>
            <a:r>
              <a:rPr lang="et-EE" sz="1600">
                <a:solidFill>
                  <a:srgbClr val="003399"/>
                </a:solidFill>
              </a:rPr>
              <a:t>Põhja-Eesti</a:t>
            </a:r>
            <a:endParaRPr lang="en-US" sz="1600">
              <a:solidFill>
                <a:srgbClr val="003399"/>
              </a:solidFill>
            </a:endParaRPr>
          </a:p>
        </p:txBody>
      </p:sp>
      <p:sp>
        <p:nvSpPr>
          <p:cNvPr id="49162" name="TextBox 10"/>
          <p:cNvSpPr txBox="1">
            <a:spLocks noChangeArrowheads="1"/>
          </p:cNvSpPr>
          <p:nvPr/>
        </p:nvSpPr>
        <p:spPr bwMode="auto">
          <a:xfrm>
            <a:off x="395288" y="6165850"/>
            <a:ext cx="3384550" cy="400050"/>
          </a:xfrm>
          <a:prstGeom prst="rect">
            <a:avLst/>
          </a:prstGeom>
          <a:noFill/>
          <a:ln w="9525">
            <a:noFill/>
            <a:miter lim="800000"/>
            <a:headEnd/>
            <a:tailEnd/>
          </a:ln>
        </p:spPr>
        <p:txBody>
          <a:bodyPr>
            <a:spAutoFit/>
          </a:bodyPr>
          <a:lstStyle/>
          <a:p>
            <a:r>
              <a:rPr lang="et-EE" sz="2000">
                <a:solidFill>
                  <a:srgbClr val="010163"/>
                </a:solidFill>
              </a:rPr>
              <a:t>Joonis 1. Projekti piirkond</a:t>
            </a:r>
            <a:endParaRPr lang="en-US" sz="2000">
              <a:solidFill>
                <a:srgbClr val="010163"/>
              </a:solidFill>
            </a:endParaRPr>
          </a:p>
        </p:txBody>
      </p:sp>
      <p:sp>
        <p:nvSpPr>
          <p:cNvPr id="49163" name="TextBox 13"/>
          <p:cNvSpPr txBox="1">
            <a:spLocks noChangeArrowheads="1"/>
          </p:cNvSpPr>
          <p:nvPr/>
        </p:nvSpPr>
        <p:spPr bwMode="auto">
          <a:xfrm>
            <a:off x="6948488" y="2708275"/>
            <a:ext cx="1641475" cy="339725"/>
          </a:xfrm>
          <a:prstGeom prst="rect">
            <a:avLst/>
          </a:prstGeom>
          <a:noFill/>
          <a:ln w="9525">
            <a:solidFill>
              <a:srgbClr val="010163"/>
            </a:solidFill>
            <a:miter lim="800000"/>
            <a:headEnd/>
            <a:tailEnd/>
          </a:ln>
        </p:spPr>
        <p:txBody>
          <a:bodyPr wrap="none">
            <a:spAutoFit/>
          </a:bodyPr>
          <a:lstStyle/>
          <a:p>
            <a:r>
              <a:rPr lang="et-EE" sz="1600">
                <a:solidFill>
                  <a:srgbClr val="003399"/>
                </a:solidFill>
              </a:rPr>
              <a:t>Projekti piirkond</a:t>
            </a:r>
            <a:endParaRPr lang="en-US" sz="1600">
              <a:solidFill>
                <a:srgbClr val="003399"/>
              </a:solidFill>
            </a:endParaRPr>
          </a:p>
        </p:txBody>
      </p:sp>
      <p:cxnSp>
        <p:nvCxnSpPr>
          <p:cNvPr id="49164" name="Straight Arrow Connector 9"/>
          <p:cNvCxnSpPr>
            <a:cxnSpLocks noChangeShapeType="1"/>
          </p:cNvCxnSpPr>
          <p:nvPr/>
        </p:nvCxnSpPr>
        <p:spPr bwMode="auto">
          <a:xfrm flipH="1" flipV="1">
            <a:off x="5795963" y="2708275"/>
            <a:ext cx="1079500" cy="73025"/>
          </a:xfrm>
          <a:prstGeom prst="straightConnector1">
            <a:avLst/>
          </a:prstGeom>
          <a:noFill/>
          <a:ln w="9525" algn="ctr">
            <a:solidFill>
              <a:srgbClr val="FF0000"/>
            </a:solidFill>
            <a:bevel/>
            <a:headEnd/>
            <a:tailEnd type="triangle" w="med" len="med"/>
          </a:ln>
        </p:spPr>
      </p:cxnSp>
      <p:cxnSp>
        <p:nvCxnSpPr>
          <p:cNvPr id="49165" name="Straight Arrow Connector 14"/>
          <p:cNvCxnSpPr>
            <a:cxnSpLocks noChangeShapeType="1"/>
          </p:cNvCxnSpPr>
          <p:nvPr/>
        </p:nvCxnSpPr>
        <p:spPr bwMode="auto">
          <a:xfrm flipH="1">
            <a:off x="5940425" y="2924175"/>
            <a:ext cx="935038" cy="212725"/>
          </a:xfrm>
          <a:prstGeom prst="straightConnector1">
            <a:avLst/>
          </a:prstGeom>
          <a:noFill/>
          <a:ln w="9525" algn="ctr">
            <a:solidFill>
              <a:srgbClr val="FF0000"/>
            </a:solidFill>
            <a:bevel/>
            <a:headEnd/>
            <a:tailEnd type="triangle" w="med" len="med"/>
          </a:ln>
        </p:spPr>
      </p:cxnSp>
      <p:sp>
        <p:nvSpPr>
          <p:cNvPr id="49166" name="TextBox 15"/>
          <p:cNvSpPr txBox="1">
            <a:spLocks noChangeArrowheads="1"/>
          </p:cNvSpPr>
          <p:nvPr/>
        </p:nvSpPr>
        <p:spPr bwMode="auto">
          <a:xfrm>
            <a:off x="7524750" y="4005263"/>
            <a:ext cx="1295400" cy="1323975"/>
          </a:xfrm>
          <a:prstGeom prst="rect">
            <a:avLst/>
          </a:prstGeom>
          <a:noFill/>
          <a:ln w="9525">
            <a:noFill/>
            <a:miter lim="800000"/>
            <a:headEnd/>
            <a:tailEnd/>
          </a:ln>
        </p:spPr>
        <p:txBody>
          <a:bodyPr>
            <a:spAutoFit/>
          </a:bodyPr>
          <a:lstStyle/>
          <a:p>
            <a:r>
              <a:rPr lang="et-EE" sz="1600">
                <a:solidFill>
                  <a:srgbClr val="003399"/>
                </a:solidFill>
              </a:rPr>
              <a:t>Valimisse kaasatud ettevõtete  asukohtade piirkonnad</a:t>
            </a:r>
            <a:endParaRPr lang="en-US" sz="1600">
              <a:solidFill>
                <a:srgbClr val="003399"/>
              </a:solidFill>
            </a:endParaRPr>
          </a:p>
        </p:txBody>
      </p:sp>
      <p:sp>
        <p:nvSpPr>
          <p:cNvPr id="49167" name="Oval 18"/>
          <p:cNvSpPr>
            <a:spLocks noChangeArrowheads="1"/>
          </p:cNvSpPr>
          <p:nvPr/>
        </p:nvSpPr>
        <p:spPr bwMode="auto">
          <a:xfrm>
            <a:off x="7019925" y="4076700"/>
            <a:ext cx="360363" cy="215900"/>
          </a:xfrm>
          <a:prstGeom prst="ellipse">
            <a:avLst/>
          </a:prstGeom>
          <a:solidFill>
            <a:srgbClr val="FA740A"/>
          </a:solidFill>
          <a:ln w="9525" algn="ctr">
            <a:noFill/>
            <a:round/>
            <a:headEnd/>
            <a:tailEnd/>
          </a:ln>
        </p:spPr>
        <p:txBody>
          <a:bodyPr wrap="none" anchor="ctr"/>
          <a:lstStyle/>
          <a:p>
            <a:endParaRPr lang="en-US"/>
          </a:p>
        </p:txBody>
      </p:sp>
      <p:sp>
        <p:nvSpPr>
          <p:cNvPr id="49168" name="Oval 19"/>
          <p:cNvSpPr>
            <a:spLocks noChangeArrowheads="1"/>
          </p:cNvSpPr>
          <p:nvPr/>
        </p:nvSpPr>
        <p:spPr bwMode="auto">
          <a:xfrm rot="5900884">
            <a:off x="4579938" y="3465512"/>
            <a:ext cx="412750" cy="225425"/>
          </a:xfrm>
          <a:prstGeom prst="ellipse">
            <a:avLst/>
          </a:prstGeom>
          <a:solidFill>
            <a:srgbClr val="FA740A"/>
          </a:solidFill>
          <a:ln w="9525" algn="ctr">
            <a:noFill/>
            <a:round/>
            <a:headEnd/>
            <a:tailEnd/>
          </a:ln>
        </p:spPr>
        <p:txBody>
          <a:bodyPr wrap="none" anchor="ctr"/>
          <a:lstStyle/>
          <a:p>
            <a:endParaRPr lang="en-US"/>
          </a:p>
        </p:txBody>
      </p:sp>
      <p:sp>
        <p:nvSpPr>
          <p:cNvPr id="49169" name="Oval 21"/>
          <p:cNvSpPr>
            <a:spLocks noChangeArrowheads="1"/>
          </p:cNvSpPr>
          <p:nvPr/>
        </p:nvSpPr>
        <p:spPr bwMode="auto">
          <a:xfrm rot="1696707">
            <a:off x="3495675" y="2574925"/>
            <a:ext cx="441325" cy="231775"/>
          </a:xfrm>
          <a:prstGeom prst="ellipse">
            <a:avLst/>
          </a:prstGeom>
          <a:solidFill>
            <a:srgbClr val="FA740A"/>
          </a:solidFill>
          <a:ln w="9525" algn="ctr">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1700213"/>
            <a:ext cx="8569325" cy="4824412"/>
          </a:xfrm>
        </p:spPr>
        <p:txBody>
          <a:bodyPr/>
          <a:lstStyle/>
          <a:p>
            <a:pPr marL="0" algn="just">
              <a:lnSpc>
                <a:spcPct val="114000"/>
              </a:lnSpc>
              <a:spcBef>
                <a:spcPts val="24"/>
              </a:spcBef>
              <a:buFontTx/>
              <a:buNone/>
              <a:defRPr/>
            </a:pPr>
            <a:r>
              <a:rPr lang="et-EE" b="1" dirty="0" smtClean="0">
                <a:solidFill>
                  <a:srgbClr val="FF6600"/>
                </a:solidFill>
              </a:rPr>
              <a:t>Uuringu läbiviimisel kasutati kahte ankeeti – ühte ettevõtete ja teist haridusasutuste küsitlemiseks. </a:t>
            </a:r>
            <a:r>
              <a:rPr lang="et-EE" dirty="0" smtClean="0"/>
              <a:t>Mõlemad küsimustikud on üles ehitatud kaheosalistena: </a:t>
            </a:r>
          </a:p>
          <a:p>
            <a:pPr marL="0" algn="just">
              <a:lnSpc>
                <a:spcPct val="114000"/>
              </a:lnSpc>
              <a:spcBef>
                <a:spcPts val="24"/>
              </a:spcBef>
              <a:buFontTx/>
              <a:buNone/>
              <a:defRPr/>
            </a:pPr>
            <a:r>
              <a:rPr lang="et-EE" dirty="0" smtClean="0"/>
              <a:t>1.) üldandmed </a:t>
            </a:r>
            <a:r>
              <a:rPr lang="et-EE" dirty="0"/>
              <a:t>ja 2.) </a:t>
            </a:r>
            <a:r>
              <a:rPr lang="et-EE" dirty="0" smtClean="0"/>
              <a:t>kompetentsid. Esimene </a:t>
            </a:r>
            <a:r>
              <a:rPr lang="et-EE" dirty="0"/>
              <a:t>osa oli organisatsioonide tausta määramiseks ja teine osa ettevõtete poolt mehhatroonika valdkonnas vajatavate ja haridus-asutuste poolt pakutavate kompetentside kaardistamiseks.</a:t>
            </a:r>
          </a:p>
          <a:p>
            <a:pPr marL="0" indent="-457200" algn="just">
              <a:spcBef>
                <a:spcPts val="24"/>
              </a:spcBef>
              <a:buFontTx/>
              <a:buNone/>
              <a:defRPr/>
            </a:pPr>
            <a:endParaRPr lang="et-EE" dirty="0" smtClean="0"/>
          </a:p>
          <a:p>
            <a:pPr marL="0" indent="-457200" algn="just">
              <a:spcBef>
                <a:spcPts val="24"/>
              </a:spcBef>
              <a:buFontTx/>
              <a:buNone/>
              <a:defRPr/>
            </a:pPr>
            <a:r>
              <a:rPr lang="et-EE" dirty="0" smtClean="0"/>
              <a:t/>
            </a:r>
            <a:br>
              <a:rPr lang="et-EE" dirty="0" smtClean="0"/>
            </a:br>
            <a:r>
              <a:rPr lang="et-EE" sz="1600" dirty="0" smtClean="0"/>
              <a:t/>
            </a:r>
            <a:br>
              <a:rPr lang="et-EE" sz="1600" dirty="0" smtClean="0"/>
            </a:br>
            <a:endParaRPr lang="et-EE" sz="1600" dirty="0" smtClean="0"/>
          </a:p>
          <a:p>
            <a:pPr marL="0" indent="-457200">
              <a:spcBef>
                <a:spcPts val="24"/>
              </a:spcBef>
              <a:defRPr/>
            </a:pPr>
            <a:endParaRPr lang="et-EE" sz="1600" dirty="0" smtClean="0"/>
          </a:p>
          <a:p>
            <a:pPr marL="0" indent="-457200">
              <a:spcBef>
                <a:spcPts val="24"/>
              </a:spcBef>
              <a:buFontTx/>
              <a:buNone/>
              <a:defRPr/>
            </a:pPr>
            <a:endParaRPr lang="et-EE" sz="1600" dirty="0" smtClean="0"/>
          </a:p>
          <a:p>
            <a:pPr marL="0" indent="-457200">
              <a:spcBef>
                <a:spcPts val="24"/>
              </a:spcBef>
              <a:buFontTx/>
              <a:buNone/>
              <a:defRPr/>
            </a:pPr>
            <a:endParaRPr lang="et-EE" sz="1600" dirty="0" smtClean="0"/>
          </a:p>
          <a:p>
            <a:pPr marL="0" indent="-457200">
              <a:spcBef>
                <a:spcPts val="0"/>
              </a:spcBef>
              <a:buFontTx/>
              <a:buNone/>
              <a:defRPr/>
            </a:pPr>
            <a:endParaRPr lang="et-EE" sz="1600" dirty="0" smtClean="0"/>
          </a:p>
          <a:p>
            <a:pPr>
              <a:defRPr/>
            </a:pPr>
            <a:endParaRPr lang="et-EE" dirty="0" smtClean="0"/>
          </a:p>
          <a:p>
            <a:pPr>
              <a:buFontTx/>
              <a:buNone/>
              <a:defRPr/>
            </a:pPr>
            <a:endParaRPr lang="en-US" dirty="0"/>
          </a:p>
        </p:txBody>
      </p:sp>
      <p:sp>
        <p:nvSpPr>
          <p:cNvPr id="50178" name="Title 2"/>
          <p:cNvSpPr>
            <a:spLocks noGrp="1"/>
          </p:cNvSpPr>
          <p:nvPr>
            <p:ph type="title"/>
          </p:nvPr>
        </p:nvSpPr>
        <p:spPr/>
        <p:txBody>
          <a:bodyPr/>
          <a:lstStyle/>
          <a:p>
            <a:r>
              <a:rPr lang="et-EE" smtClean="0"/>
              <a:t>UURINGU TUTVUSTUS</a:t>
            </a:r>
            <a:br>
              <a:rPr lang="et-EE" smtClean="0"/>
            </a:br>
            <a:r>
              <a:rPr lang="et-EE" smtClean="0"/>
              <a:t>Küsimustiku ülesehitus</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7D7DB3"/>
            </a:gs>
            <a:gs pos="100000">
              <a:srgbClr val="7878B0"/>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t-EE"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37663</TotalTime>
  <Words>2867</Words>
  <Application>Microsoft Office PowerPoint</Application>
  <PresentationFormat>On-screen Show (4:3)</PresentationFormat>
  <Paragraphs>538</Paragraphs>
  <Slides>57</Slides>
  <Notes>3</Notes>
  <HiddenSlides>0</HiddenSlides>
  <MMClips>0</MMClips>
  <ScaleCrop>false</ScaleCrop>
  <HeadingPairs>
    <vt:vector size="8" baseType="variant">
      <vt:variant>
        <vt:lpstr>Fonts Used</vt:lpstr>
      </vt:variant>
      <vt:variant>
        <vt:i4>4</vt:i4>
      </vt:variant>
      <vt:variant>
        <vt:lpstr>Design Template</vt:lpstr>
      </vt:variant>
      <vt:variant>
        <vt:i4>3</vt:i4>
      </vt:variant>
      <vt:variant>
        <vt:lpstr>Embedded OLE Servers</vt:lpstr>
      </vt:variant>
      <vt:variant>
        <vt:i4>3</vt:i4>
      </vt:variant>
      <vt:variant>
        <vt:lpstr>Slide Titles</vt:lpstr>
      </vt:variant>
      <vt:variant>
        <vt:i4>57</vt:i4>
      </vt:variant>
    </vt:vector>
  </HeadingPairs>
  <TitlesOfParts>
    <vt:vector size="67" baseType="lpstr">
      <vt:lpstr>Arial</vt:lpstr>
      <vt:lpstr>Calibri</vt:lpstr>
      <vt:lpstr>Cambria</vt:lpstr>
      <vt:lpstr>Times New Roman</vt:lpstr>
      <vt:lpstr>3_Custom Design</vt:lpstr>
      <vt:lpstr>Custom Design</vt:lpstr>
      <vt:lpstr>Default Design</vt:lpstr>
      <vt:lpstr>Equation</vt:lpstr>
      <vt:lpstr>Worksheet</vt:lpstr>
      <vt:lpstr>Microsoft Excel Chart</vt:lpstr>
      <vt:lpstr>Slide 1</vt:lpstr>
      <vt:lpstr>SISUKORD</vt:lpstr>
      <vt:lpstr>SISUKORD</vt:lpstr>
      <vt:lpstr>SISUKORD</vt:lpstr>
      <vt:lpstr>UURINGU TUTVUSTUS Sissejuhatus</vt:lpstr>
      <vt:lpstr>UURINGU TUTVUSTUS Eesmärk</vt:lpstr>
      <vt:lpstr>UURINGU TUTVUSTUS Teostamine</vt:lpstr>
      <vt:lpstr>UURINGU TUTVUSTUS  Projekti piirkond</vt:lpstr>
      <vt:lpstr>UURINGU TUTVUSTUS Küsimustiku ülesehitus</vt:lpstr>
      <vt:lpstr>UURINGU TUTVUSTUS Raporti ülesehitus</vt:lpstr>
      <vt:lpstr>UURINGU TUTVUSTUS Tellija ja teostaja</vt:lpstr>
      <vt:lpstr>UURINGU TULEMUSTE TUTVUSTUS Sissejuhatus</vt:lpstr>
      <vt:lpstr>UURINGU TULEMUSTE TUTVUSTUS  Mehhatroonika valdkonna inimressursi pädevusalad</vt:lpstr>
      <vt:lpstr>UURINGU TULEMUSTE TUTVUSTUS  Mehhatroonika valdkonna töökohad</vt:lpstr>
      <vt:lpstr>UURINGU TULEMUSTE TUTVUSTUS  Mehhatroonika valdkonna töökohad grupeeritult</vt:lpstr>
      <vt:lpstr>UURINGU TULEMUSTE TUTVUSTUS Valimi iseloomustus</vt:lpstr>
      <vt:lpstr>UURINGU TULEMUSTE TUTVUSTUS Valimi iseloomustus</vt:lpstr>
      <vt:lpstr>UURINGU TULEMUSTE TUTVUSTUS Valimi iseloomustus</vt:lpstr>
      <vt:lpstr>UURINGU TULEMUSTE TUTVUSTUS Valimi iseloomustus</vt:lpstr>
      <vt:lpstr>UURINGU TULEMUSTE TUTVUSTUS Valimi iseloomustus</vt:lpstr>
      <vt:lpstr>UURINGU TULEMUSTE TUTVUSTUS Valimi iseloomustus</vt:lpstr>
      <vt:lpstr>UURINGU TULEMUSTE TUTVUSTUS Valimi iseloomustus</vt:lpstr>
      <vt:lpstr>UURINGU TULEMUSTE TUTVUSTUS Valimi iseloomustus</vt:lpstr>
      <vt:lpstr>UURINGU TULEMUSTE TUTVUSTUS Kokkuvõte valimi iseloomustusest</vt:lpstr>
      <vt:lpstr>UURINGU TULEMUSTE TUTVUSTUS Töötajate vajadus mehhatroonika valdkonnas</vt:lpstr>
      <vt:lpstr>UURINGU TULEMUSTE TUTVUSTUS Mehhatroonika valdkonnas täna vajatavad ametid</vt:lpstr>
      <vt:lpstr>UURINGU TULEMUSTE TUTVUSTUS  Mehhatroonika valdkonnas täna vajatavad ametid</vt:lpstr>
      <vt:lpstr>UURINGU TULEMUSTE TUTVUSTUS Töötajate vajaduse suurenemine ametite lõikes</vt:lpstr>
      <vt:lpstr>UURINGU TULEMUSTE TUTVUSTUS Töötajate vajaduse suurenemine ametite lõikes</vt:lpstr>
      <vt:lpstr>UURINGU TULEMUSTE TUTVUSTUS Töötajate vajaduse suurenemine 3-5 aasta pärast</vt:lpstr>
      <vt:lpstr>UURINGU TULEMUSTE TUTVUSTUS Töötajate vajaduse suurenemine 3-5 aasta pärast</vt:lpstr>
      <vt:lpstr>UURINGU TULEMUSTE TUTVUSTUS Kompetentside arvuline vajadus ametite lõikes </vt:lpstr>
      <vt:lpstr>UURINGU TULEMUSTE TUTVUSTUS  Kompetentside arvuline vajadus ametite lõikes</vt:lpstr>
      <vt:lpstr>UURINGU TULEMUSTE TUTVUSTUS Kompetentside grupeering</vt:lpstr>
      <vt:lpstr>UURINGU TULEMUSTE TUTVUSTUS Enimvajatavad kompetentsid täna ja 3-5 aasta pärast</vt:lpstr>
      <vt:lpstr>UURINGU TULEMUSTE TUTVUSTUS Enimvajatavad kompetentsid täna ja 3-5 aasta pärast</vt:lpstr>
      <vt:lpstr>UURINGU TULEMUSTE TUTVUSTUS Enimvajatavad kompetentsid täna ja 3-5 aasta pärast</vt:lpstr>
      <vt:lpstr>UURINGU TULEMUSTE TUTVUSTUS Enimvajatavad kompetentsid täna ja 3-5 aasta pärast</vt:lpstr>
      <vt:lpstr>UURINGU TULEMUSTE TUTVUSTUS Enimvajatavad kompetentsid täna ja 3-5 aasta pärast</vt:lpstr>
      <vt:lpstr>UURINGU TULEMUSTE TUTVUSTUS Enimvajatavad kompetentsid täna ja 3-5 aasta pärast</vt:lpstr>
      <vt:lpstr>UURINGU TULEMUSTE TUTVUSTUS Enimvajatavad kompetentsid täna ja 3-5 aasta pärast</vt:lpstr>
      <vt:lpstr>UURINGU TULEMUSTE TUTVUSTUS Enimvajatavad kompetentsid täna ja 3-5 aasta pärast</vt:lpstr>
      <vt:lpstr>UURINGU TULEMUSTE TUTVUSTUS Ettevõtetepoolne väljaõpe täna ja 3-5 aasta pärast</vt:lpstr>
      <vt:lpstr>UURINGU TULEMUSTE TUTVUSTUS Ettevõtetepoolne väljaõpe täna ja 3-5 aasta pärast</vt:lpstr>
      <vt:lpstr>UURINGU TULEMUSTE TUTVUSTUS Väljaõppe osakaalud täna ja 3-5 aasta pärast</vt:lpstr>
      <vt:lpstr>UURINGU TULEMUSTE TUTVUSTUS Koolitusvajadus</vt:lpstr>
      <vt:lpstr>UURINGU TULEMUSTE TUTVUSTUS Koolitusvajadus</vt:lpstr>
      <vt:lpstr>UURINGU TULEMUSTE TUTVUSTUS Koolitusvajadus ja pakkumine</vt:lpstr>
      <vt:lpstr>UURINGU TULEMUSTE TUTVUSTUS Koolitusvajadus ja pakkumine</vt:lpstr>
      <vt:lpstr>UURINGU TULEMUSTE TUTVUSTUS Koolitusvajadus ja pakkumine</vt:lpstr>
      <vt:lpstr>UURINGU TULEMUSTE TUTVUSTUS  Ettevõtete soovid haridusasutustele</vt:lpstr>
      <vt:lpstr>UURINGU TULEMUSTE TUTVUSTUS  Koostöösoovid</vt:lpstr>
      <vt:lpstr>UURINGU TULEMUSTE TUTVUSTUS Kokkuvõte uuringu tulemustest</vt:lpstr>
      <vt:lpstr>KOKKUVÕTE</vt:lpstr>
      <vt:lpstr>SOOVITUSED</vt:lpstr>
      <vt:lpstr>SOOVITUSED</vt:lpstr>
      <vt:lpstr>SOOVITUSED</vt:lpstr>
    </vt:vector>
  </TitlesOfParts>
  <Company>HeiVäl OÜ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HeiVäli esitlus</dc:title>
  <dc:creator>HeiVäl Consulting</dc:creator>
  <cp:lastModifiedBy>hindrikson</cp:lastModifiedBy>
  <cp:revision>2832</cp:revision>
  <dcterms:created xsi:type="dcterms:W3CDTF">2004-11-08T15:17:36Z</dcterms:created>
  <dcterms:modified xsi:type="dcterms:W3CDTF">2012-05-09T05:58:36Z</dcterms:modified>
</cp:coreProperties>
</file>