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57" r:id="rId3"/>
    <p:sldId id="258" r:id="rId4"/>
    <p:sldId id="262" r:id="rId5"/>
    <p:sldId id="315" r:id="rId6"/>
    <p:sldId id="282" r:id="rId7"/>
    <p:sldId id="316" r:id="rId8"/>
    <p:sldId id="317" r:id="rId9"/>
    <p:sldId id="283" r:id="rId10"/>
    <p:sldId id="284" r:id="rId11"/>
    <p:sldId id="285" r:id="rId12"/>
    <p:sldId id="279" r:id="rId13"/>
    <p:sldId id="318" r:id="rId14"/>
    <p:sldId id="280" r:id="rId15"/>
    <p:sldId id="281" r:id="rId16"/>
    <p:sldId id="295" r:id="rId17"/>
    <p:sldId id="273" r:id="rId18"/>
    <p:sldId id="305" r:id="rId19"/>
    <p:sldId id="302" r:id="rId20"/>
    <p:sldId id="299" r:id="rId21"/>
    <p:sldId id="293" r:id="rId22"/>
    <p:sldId id="289" r:id="rId23"/>
    <p:sldId id="319" r:id="rId24"/>
    <p:sldId id="290" r:id="rId25"/>
    <p:sldId id="288" r:id="rId26"/>
    <p:sldId id="287" r:id="rId27"/>
    <p:sldId id="306" r:id="rId28"/>
    <p:sldId id="320" r:id="rId29"/>
    <p:sldId id="321" r:id="rId30"/>
  </p:sldIdLst>
  <p:sldSz cx="12192000" cy="6858000"/>
  <p:notesSz cx="6858000" cy="9144000"/>
  <p:defaultTextStyle>
    <a:defPPr>
      <a:defRPr lang="et-EE"/>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guide id="3" orient="horz" pos="22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01E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068" autoAdjust="0"/>
    <p:restoredTop sz="93750" autoAdjust="0"/>
  </p:normalViewPr>
  <p:slideViewPr>
    <p:cSldViewPr snapToGrid="0">
      <p:cViewPr varScale="1">
        <p:scale>
          <a:sx n="105" d="100"/>
          <a:sy n="105" d="100"/>
        </p:scale>
        <p:origin x="138" y="156"/>
      </p:cViewPr>
      <p:guideLst>
        <p:guide orient="horz" pos="2160"/>
        <p:guide pos="3840"/>
        <p:guide orient="horz" pos="2260"/>
      </p:guideLst>
    </p:cSldViewPr>
  </p:slideViewPr>
  <p:outlineViewPr>
    <p:cViewPr>
      <p:scale>
        <a:sx n="33" d="100"/>
        <a:sy n="33" d="100"/>
      </p:scale>
      <p:origin x="0" y="-28264"/>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t-E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C8084E-5B45-2648-91A2-E85D132BFE48}" type="datetimeFigureOut">
              <a:rPr lang="et-EE" smtClean="0"/>
              <a:t>30.01.2024</a:t>
            </a:fld>
            <a:endParaRPr lang="et-E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t-E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t-E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41571E-F3B1-5541-8B30-949B7E60495C}" type="slidenum">
              <a:rPr lang="et-EE" smtClean="0"/>
              <a:t>‹#›</a:t>
            </a:fld>
            <a:endParaRPr lang="et-EE"/>
          </a:p>
        </p:txBody>
      </p:sp>
    </p:spTree>
    <p:extLst>
      <p:ext uri="{BB962C8B-B14F-4D97-AF65-F5344CB8AC3E}">
        <p14:creationId xmlns:p14="http://schemas.microsoft.com/office/powerpoint/2010/main" val="20247897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dirty="0"/>
          </a:p>
        </p:txBody>
      </p:sp>
      <p:sp>
        <p:nvSpPr>
          <p:cNvPr id="4" name="Slide Number Placeholder 3"/>
          <p:cNvSpPr>
            <a:spLocks noGrp="1"/>
          </p:cNvSpPr>
          <p:nvPr>
            <p:ph type="sldNum" sz="quarter" idx="5"/>
          </p:nvPr>
        </p:nvSpPr>
        <p:spPr/>
        <p:txBody>
          <a:bodyPr/>
          <a:lstStyle/>
          <a:p>
            <a:fld id="{5F41571E-F3B1-5541-8B30-949B7E60495C}" type="slidenum">
              <a:rPr lang="et-EE" smtClean="0"/>
              <a:t>22</a:t>
            </a:fld>
            <a:endParaRPr lang="et-EE"/>
          </a:p>
        </p:txBody>
      </p:sp>
    </p:spTree>
    <p:extLst>
      <p:ext uri="{BB962C8B-B14F-4D97-AF65-F5344CB8AC3E}">
        <p14:creationId xmlns:p14="http://schemas.microsoft.com/office/powerpoint/2010/main" val="36633315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a:p>
        </p:txBody>
      </p:sp>
      <p:sp>
        <p:nvSpPr>
          <p:cNvPr id="4" name="Slide Number Placeholder 3"/>
          <p:cNvSpPr>
            <a:spLocks noGrp="1"/>
          </p:cNvSpPr>
          <p:nvPr>
            <p:ph type="sldNum" sz="quarter" idx="5"/>
          </p:nvPr>
        </p:nvSpPr>
        <p:spPr/>
        <p:txBody>
          <a:bodyPr/>
          <a:lstStyle/>
          <a:p>
            <a:fld id="{5F41571E-F3B1-5541-8B30-949B7E60495C}" type="slidenum">
              <a:rPr lang="et-EE" smtClean="0"/>
              <a:t>24</a:t>
            </a:fld>
            <a:endParaRPr lang="et-EE"/>
          </a:p>
        </p:txBody>
      </p:sp>
    </p:spTree>
    <p:extLst>
      <p:ext uri="{BB962C8B-B14F-4D97-AF65-F5344CB8AC3E}">
        <p14:creationId xmlns:p14="http://schemas.microsoft.com/office/powerpoint/2010/main" val="25163424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a:p>
        </p:txBody>
      </p:sp>
      <p:sp>
        <p:nvSpPr>
          <p:cNvPr id="4" name="Slide Number Placeholder 3"/>
          <p:cNvSpPr>
            <a:spLocks noGrp="1"/>
          </p:cNvSpPr>
          <p:nvPr>
            <p:ph type="sldNum" sz="quarter" idx="5"/>
          </p:nvPr>
        </p:nvSpPr>
        <p:spPr/>
        <p:txBody>
          <a:bodyPr/>
          <a:lstStyle/>
          <a:p>
            <a:fld id="{5F41571E-F3B1-5541-8B30-949B7E60495C}" type="slidenum">
              <a:rPr lang="et-EE" smtClean="0"/>
              <a:t>25</a:t>
            </a:fld>
            <a:endParaRPr lang="et-EE"/>
          </a:p>
        </p:txBody>
      </p:sp>
    </p:spTree>
    <p:extLst>
      <p:ext uri="{BB962C8B-B14F-4D97-AF65-F5344CB8AC3E}">
        <p14:creationId xmlns:p14="http://schemas.microsoft.com/office/powerpoint/2010/main" val="26859558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a:p>
        </p:txBody>
      </p:sp>
      <p:sp>
        <p:nvSpPr>
          <p:cNvPr id="4" name="Slide Number Placeholder 3"/>
          <p:cNvSpPr>
            <a:spLocks noGrp="1"/>
          </p:cNvSpPr>
          <p:nvPr>
            <p:ph type="sldNum" sz="quarter" idx="5"/>
          </p:nvPr>
        </p:nvSpPr>
        <p:spPr/>
        <p:txBody>
          <a:bodyPr/>
          <a:lstStyle/>
          <a:p>
            <a:fld id="{5F41571E-F3B1-5541-8B30-949B7E60495C}" type="slidenum">
              <a:rPr lang="et-EE" smtClean="0"/>
              <a:t>26</a:t>
            </a:fld>
            <a:endParaRPr lang="et-EE"/>
          </a:p>
        </p:txBody>
      </p:sp>
    </p:spTree>
    <p:extLst>
      <p:ext uri="{BB962C8B-B14F-4D97-AF65-F5344CB8AC3E}">
        <p14:creationId xmlns:p14="http://schemas.microsoft.com/office/powerpoint/2010/main" val="6920011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itel Pilt vasakul">
    <p:bg>
      <p:bgPr>
        <a:solidFill>
          <a:schemeClr val="bg1"/>
        </a:solidFill>
        <a:effectLst/>
      </p:bgPr>
    </p:bg>
    <p:spTree>
      <p:nvGrpSpPr>
        <p:cNvPr id="1" name=""/>
        <p:cNvGrpSpPr/>
        <p:nvPr/>
      </p:nvGrpSpPr>
      <p:grpSpPr>
        <a:xfrm>
          <a:off x="0" y="0"/>
          <a:ext cx="0" cy="0"/>
          <a:chOff x="0" y="0"/>
          <a:chExt cx="0" cy="0"/>
        </a:xfrm>
      </p:grpSpPr>
      <p:sp>
        <p:nvSpPr>
          <p:cNvPr id="17" name="Picture Placeholder 16"/>
          <p:cNvSpPr>
            <a:spLocks noGrp="1"/>
          </p:cNvSpPr>
          <p:nvPr>
            <p:ph type="pic" sz="quarter" idx="13"/>
          </p:nvPr>
        </p:nvSpPr>
        <p:spPr>
          <a:xfrm>
            <a:off x="575999" y="0"/>
            <a:ext cx="4408923" cy="6858000"/>
          </a:xfrm>
          <a:custGeom>
            <a:avLst/>
            <a:gdLst>
              <a:gd name="connsiteX0" fmla="*/ 0 w 4408923"/>
              <a:gd name="connsiteY0" fmla="*/ 0 h 6858000"/>
              <a:gd name="connsiteX1" fmla="*/ 4408923 w 4408923"/>
              <a:gd name="connsiteY1" fmla="*/ 0 h 6858000"/>
              <a:gd name="connsiteX2" fmla="*/ 4408923 w 4408923"/>
              <a:gd name="connsiteY2" fmla="*/ 6858000 h 6858000"/>
              <a:gd name="connsiteX3" fmla="*/ 0 w 4408923"/>
              <a:gd name="connsiteY3" fmla="*/ 6858000 h 6858000"/>
              <a:gd name="connsiteX4" fmla="*/ 0 w 4408923"/>
              <a:gd name="connsiteY4" fmla="*/ 6034725 h 6858000"/>
              <a:gd name="connsiteX5" fmla="*/ 208 w 4408923"/>
              <a:gd name="connsiteY5" fmla="*/ 6034804 h 6858000"/>
              <a:gd name="connsiteX6" fmla="*/ 376702 w 4408923"/>
              <a:gd name="connsiteY6" fmla="*/ 6098185 h 6858000"/>
              <a:gd name="connsiteX7" fmla="*/ 1681141 w 4408923"/>
              <a:gd name="connsiteY7" fmla="*/ 4860459 h 6858000"/>
              <a:gd name="connsiteX8" fmla="*/ 460294 w 4408923"/>
              <a:gd name="connsiteY8" fmla="*/ 3540207 h 6858000"/>
              <a:gd name="connsiteX9" fmla="*/ 387188 w 4408923"/>
              <a:gd name="connsiteY9" fmla="*/ 3538866 h 6858000"/>
              <a:gd name="connsiteX10" fmla="*/ 10193 w 4408923"/>
              <a:gd name="connsiteY10" fmla="*/ 3599167 h 6858000"/>
              <a:gd name="connsiteX11" fmla="*/ 0 w 4408923"/>
              <a:gd name="connsiteY11" fmla="*/ 360297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408923" h="6858000">
                <a:moveTo>
                  <a:pt x="0" y="0"/>
                </a:moveTo>
                <a:lnTo>
                  <a:pt x="4408923" y="0"/>
                </a:lnTo>
                <a:lnTo>
                  <a:pt x="4408923" y="6858000"/>
                </a:lnTo>
                <a:lnTo>
                  <a:pt x="0" y="6858000"/>
                </a:lnTo>
                <a:lnTo>
                  <a:pt x="0" y="6034725"/>
                </a:lnTo>
                <a:lnTo>
                  <a:pt x="208" y="6034804"/>
                </a:lnTo>
                <a:cubicBezTo>
                  <a:pt x="118918" y="6073701"/>
                  <a:pt x="245346" y="6095777"/>
                  <a:pt x="376702" y="6098185"/>
                </a:cubicBezTo>
                <a:cubicBezTo>
                  <a:pt x="1077218" y="6111027"/>
                  <a:pt x="1658225" y="5559734"/>
                  <a:pt x="1681141" y="4860459"/>
                </a:cubicBezTo>
                <a:cubicBezTo>
                  <a:pt x="1704060" y="4161093"/>
                  <a:pt x="1160249" y="3573003"/>
                  <a:pt x="460294" y="3540207"/>
                </a:cubicBezTo>
                <a:lnTo>
                  <a:pt x="387188" y="3538866"/>
                </a:lnTo>
                <a:cubicBezTo>
                  <a:pt x="255819" y="3540201"/>
                  <a:pt x="129216" y="3561243"/>
                  <a:pt x="10193" y="3599167"/>
                </a:cubicBezTo>
                <a:lnTo>
                  <a:pt x="0" y="3602972"/>
                </a:lnTo>
                <a:close/>
              </a:path>
            </a:pathLst>
          </a:custGeom>
          <a:pattFill prst="pct5">
            <a:fgClr>
              <a:schemeClr val="accent1"/>
            </a:fgClr>
            <a:bgClr>
              <a:schemeClr val="bg1"/>
            </a:bgClr>
          </a:pattFill>
        </p:spPr>
        <p:txBody>
          <a:bodyPr wrap="square">
            <a:noAutofit/>
          </a:bodyPr>
          <a:lstStyle/>
          <a:p>
            <a:r>
              <a:rPr lang="en-US"/>
              <a:t>Click icon to add picture</a:t>
            </a:r>
            <a:endParaRPr lang="en-GB"/>
          </a:p>
        </p:txBody>
      </p:sp>
      <p:sp>
        <p:nvSpPr>
          <p:cNvPr id="2" name="Title 1"/>
          <p:cNvSpPr>
            <a:spLocks noGrp="1"/>
          </p:cNvSpPr>
          <p:nvPr>
            <p:ph type="ctrTitle"/>
          </p:nvPr>
        </p:nvSpPr>
        <p:spPr>
          <a:xfrm>
            <a:off x="5736841" y="2533153"/>
            <a:ext cx="6121239" cy="2387600"/>
          </a:xfrm>
        </p:spPr>
        <p:txBody>
          <a:bodyPr anchor="b"/>
          <a:lstStyle>
            <a:lvl1pPr algn="l">
              <a:defRPr lang="en-GB" sz="6000" b="1" i="0" u="none" strike="noStrike" baseline="0" smtClean="0"/>
            </a:lvl1pPr>
          </a:lstStyle>
          <a:p>
            <a:r>
              <a:rPr lang="en-US"/>
              <a:t>Click to edit Master title style</a:t>
            </a:r>
            <a:endParaRPr lang="et-EE" dirty="0"/>
          </a:p>
        </p:txBody>
      </p:sp>
      <p:sp>
        <p:nvSpPr>
          <p:cNvPr id="6" name="Slide Number Placeholder 5"/>
          <p:cNvSpPr>
            <a:spLocks noGrp="1"/>
          </p:cNvSpPr>
          <p:nvPr>
            <p:ph type="sldNum" sz="quarter" idx="12"/>
          </p:nvPr>
        </p:nvSpPr>
        <p:spPr/>
        <p:txBody>
          <a:bodyPr/>
          <a:lstStyle/>
          <a:p>
            <a:fld id="{9C3A84B4-50EE-4E03-B6D7-AB5456BA3390}" type="slidenum">
              <a:rPr lang="et-EE" smtClean="0"/>
              <a:t>‹#›</a:t>
            </a:fld>
            <a:endParaRPr lang="et-EE" dirty="0"/>
          </a:p>
        </p:txBody>
      </p:sp>
      <p:sp>
        <p:nvSpPr>
          <p:cNvPr id="8" name="Subtitle 2"/>
          <p:cNvSpPr>
            <a:spLocks noGrp="1"/>
          </p:cNvSpPr>
          <p:nvPr>
            <p:ph type="subTitle" idx="1"/>
          </p:nvPr>
        </p:nvSpPr>
        <p:spPr>
          <a:xfrm>
            <a:off x="5736839" y="5059254"/>
            <a:ext cx="6121239" cy="1559261"/>
          </a:xfrm>
        </p:spPr>
        <p:txBody>
          <a:bodyPr/>
          <a:lstStyle>
            <a:lvl1pPr marL="0" indent="0" algn="l">
              <a:buNone/>
              <a:defRPr sz="2400">
                <a:solidFill>
                  <a:srgbClr val="AA1E3C"/>
                </a:solidFill>
                <a:latin typeface="Helvetica" panose="020B060402020203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t-EE"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001" y="3538801"/>
            <a:ext cx="1974433" cy="2567689"/>
          </a:xfrm>
          <a:prstGeom prst="rect">
            <a:avLst/>
          </a:prstGeom>
        </p:spPr>
      </p:pic>
    </p:spTree>
    <p:extLst>
      <p:ext uri="{BB962C8B-B14F-4D97-AF65-F5344CB8AC3E}">
        <p14:creationId xmlns:p14="http://schemas.microsoft.com/office/powerpoint/2010/main" val="847376207"/>
      </p:ext>
    </p:extLst>
  </p:cSld>
  <p:clrMapOvr>
    <a:masterClrMapping/>
  </p:clrMapOvr>
  <p:hf sldNum="0" hdr="0" ftr="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itel pilt paremal">
    <p:bg>
      <p:bgPr>
        <a:solidFill>
          <a:schemeClr val="bg1"/>
        </a:solidFill>
        <a:effectLst/>
      </p:bgPr>
    </p:bg>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7783513" y="0"/>
            <a:ext cx="4408487" cy="6867525"/>
          </a:xfrm>
          <a:custGeom>
            <a:avLst/>
            <a:gdLst>
              <a:gd name="connsiteX0" fmla="*/ 0 w 4408487"/>
              <a:gd name="connsiteY0" fmla="*/ 0 h 6867525"/>
              <a:gd name="connsiteX1" fmla="*/ 4408487 w 4408487"/>
              <a:gd name="connsiteY1" fmla="*/ 0 h 6867525"/>
              <a:gd name="connsiteX2" fmla="*/ 4408487 w 4408487"/>
              <a:gd name="connsiteY2" fmla="*/ 6867525 h 6867525"/>
              <a:gd name="connsiteX3" fmla="*/ 0 w 4408487"/>
              <a:gd name="connsiteY3" fmla="*/ 6867525 h 6867525"/>
              <a:gd name="connsiteX4" fmla="*/ 0 w 4408487"/>
              <a:gd name="connsiteY4" fmla="*/ 6032186 h 6867525"/>
              <a:gd name="connsiteX5" fmla="*/ 108414 w 4408487"/>
              <a:gd name="connsiteY5" fmla="*/ 6062418 h 6867525"/>
              <a:gd name="connsiteX6" fmla="*/ 365715 w 4408487"/>
              <a:gd name="connsiteY6" fmla="*/ 6094106 h 6867525"/>
              <a:gd name="connsiteX7" fmla="*/ 1685089 w 4408487"/>
              <a:gd name="connsiteY7" fmla="*/ 4855586 h 6867525"/>
              <a:gd name="connsiteX8" fmla="*/ 456140 w 4408487"/>
              <a:gd name="connsiteY8" fmla="*/ 3527283 h 6867525"/>
              <a:gd name="connsiteX9" fmla="*/ 395862 w 4408487"/>
              <a:gd name="connsiteY9" fmla="*/ 3525881 h 6867525"/>
              <a:gd name="connsiteX10" fmla="*/ 15171 w 4408487"/>
              <a:gd name="connsiteY10" fmla="*/ 3582733 h 6867525"/>
              <a:gd name="connsiteX11" fmla="*/ 0 w 4408487"/>
              <a:gd name="connsiteY11" fmla="*/ 3588214 h 68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408487" h="6867525">
                <a:moveTo>
                  <a:pt x="0" y="0"/>
                </a:moveTo>
                <a:lnTo>
                  <a:pt x="4408487" y="0"/>
                </a:lnTo>
                <a:lnTo>
                  <a:pt x="4408487" y="6867525"/>
                </a:lnTo>
                <a:lnTo>
                  <a:pt x="0" y="6867525"/>
                </a:lnTo>
                <a:lnTo>
                  <a:pt x="0" y="6032186"/>
                </a:lnTo>
                <a:lnTo>
                  <a:pt x="108414" y="6062418"/>
                </a:lnTo>
                <a:cubicBezTo>
                  <a:pt x="191366" y="6081203"/>
                  <a:pt x="277410" y="6092051"/>
                  <a:pt x="365715" y="6094106"/>
                </a:cubicBezTo>
                <a:cubicBezTo>
                  <a:pt x="1071950" y="6110541"/>
                  <a:pt x="1660107" y="5558428"/>
                  <a:pt x="1685089" y="4855586"/>
                </a:cubicBezTo>
                <a:cubicBezTo>
                  <a:pt x="1710082" y="4152430"/>
                  <a:pt x="1162112" y="3560159"/>
                  <a:pt x="456140" y="3527283"/>
                </a:cubicBezTo>
                <a:lnTo>
                  <a:pt x="395862" y="3525881"/>
                </a:lnTo>
                <a:cubicBezTo>
                  <a:pt x="263387" y="3525881"/>
                  <a:pt x="135534" y="3545773"/>
                  <a:pt x="15171" y="3582733"/>
                </a:cubicBezTo>
                <a:lnTo>
                  <a:pt x="0" y="3588214"/>
                </a:lnTo>
                <a:close/>
              </a:path>
            </a:pathLst>
          </a:custGeom>
          <a:pattFill prst="pct5">
            <a:fgClr>
              <a:schemeClr val="accent1"/>
            </a:fgClr>
            <a:bgClr>
              <a:schemeClr val="bg1"/>
            </a:bgClr>
          </a:pattFill>
        </p:spPr>
        <p:txBody>
          <a:bodyPr wrap="square">
            <a:noAutofit/>
          </a:bodyPr>
          <a:lstStyle/>
          <a:p>
            <a:r>
              <a:rPr lang="en-US"/>
              <a:t>Click icon to add picture</a:t>
            </a:r>
            <a:endParaRPr lang="en-GB"/>
          </a:p>
        </p:txBody>
      </p:sp>
      <p:sp>
        <p:nvSpPr>
          <p:cNvPr id="2" name="Title 1"/>
          <p:cNvSpPr>
            <a:spLocks noGrp="1"/>
          </p:cNvSpPr>
          <p:nvPr>
            <p:ph type="ctrTitle"/>
          </p:nvPr>
        </p:nvSpPr>
        <p:spPr>
          <a:xfrm>
            <a:off x="1033103" y="2432434"/>
            <a:ext cx="6121239" cy="2387600"/>
          </a:xfrm>
        </p:spPr>
        <p:txBody>
          <a:bodyPr anchor="b"/>
          <a:lstStyle>
            <a:lvl1pPr algn="l">
              <a:defRPr lang="en-GB" sz="6000" b="1" i="0" u="none" strike="noStrike" baseline="0" smtClean="0"/>
            </a:lvl1pPr>
          </a:lstStyle>
          <a:p>
            <a:r>
              <a:rPr lang="en-US"/>
              <a:t>Click to edit Master title style</a:t>
            </a:r>
            <a:endParaRPr lang="et-EE" dirty="0"/>
          </a:p>
        </p:txBody>
      </p:sp>
      <p:sp>
        <p:nvSpPr>
          <p:cNvPr id="6" name="Slide Number Placeholder 5"/>
          <p:cNvSpPr>
            <a:spLocks noGrp="1"/>
          </p:cNvSpPr>
          <p:nvPr>
            <p:ph type="sldNum" sz="quarter" idx="12"/>
          </p:nvPr>
        </p:nvSpPr>
        <p:spPr/>
        <p:txBody>
          <a:bodyPr/>
          <a:lstStyle/>
          <a:p>
            <a:fld id="{9C3A84B4-50EE-4E03-B6D7-AB5456BA3390}" type="slidenum">
              <a:rPr lang="et-EE" smtClean="0"/>
              <a:t>‹#›</a:t>
            </a:fld>
            <a:endParaRPr lang="et-EE" dirty="0"/>
          </a:p>
        </p:txBody>
      </p:sp>
      <p:sp>
        <p:nvSpPr>
          <p:cNvPr id="8" name="Subtitle 2"/>
          <p:cNvSpPr>
            <a:spLocks noGrp="1"/>
          </p:cNvSpPr>
          <p:nvPr>
            <p:ph type="subTitle" idx="1"/>
          </p:nvPr>
        </p:nvSpPr>
        <p:spPr>
          <a:xfrm>
            <a:off x="1033103" y="4989511"/>
            <a:ext cx="6121239" cy="1559261"/>
          </a:xfrm>
        </p:spPr>
        <p:txBody>
          <a:bodyPr/>
          <a:lstStyle>
            <a:lvl1pPr marL="0" indent="0" algn="l">
              <a:buNone/>
              <a:defRPr sz="2400">
                <a:solidFill>
                  <a:srgbClr val="AA1E3C"/>
                </a:solidFill>
                <a:latin typeface="Helvetica" panose="020B060402020203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t-EE"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87355" y="3521459"/>
            <a:ext cx="1982054" cy="2577600"/>
          </a:xfrm>
          <a:prstGeom prst="rect">
            <a:avLst/>
          </a:prstGeom>
        </p:spPr>
      </p:pic>
    </p:spTree>
    <p:extLst>
      <p:ext uri="{BB962C8B-B14F-4D97-AF65-F5344CB8AC3E}">
        <p14:creationId xmlns:p14="http://schemas.microsoft.com/office/powerpoint/2010/main" val="46334863"/>
      </p:ext>
    </p:extLst>
  </p:cSld>
  <p:clrMapOvr>
    <a:masterClrMapping/>
  </p:clrMapOvr>
  <p:hf sldNum="0" hdr="0" ftr="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itel pilttaust tekst vasak">
    <p:bg>
      <p:bgPr>
        <a:solidFill>
          <a:schemeClr val="bg1"/>
        </a:solidFill>
        <a:effectLst/>
      </p:bgPr>
    </p:bg>
    <p:spTree>
      <p:nvGrpSpPr>
        <p:cNvPr id="1" name=""/>
        <p:cNvGrpSpPr/>
        <p:nvPr/>
      </p:nvGrpSpPr>
      <p:grpSpPr>
        <a:xfrm>
          <a:off x="0" y="0"/>
          <a:ext cx="0" cy="0"/>
          <a:chOff x="0" y="0"/>
          <a:chExt cx="0" cy="0"/>
        </a:xfrm>
      </p:grpSpPr>
      <p:sp>
        <p:nvSpPr>
          <p:cNvPr id="12" name="Picture Placeholder 11"/>
          <p:cNvSpPr>
            <a:spLocks noGrp="1"/>
          </p:cNvSpPr>
          <p:nvPr>
            <p:ph type="pic" sz="quarter" idx="10"/>
          </p:nvPr>
        </p:nvSpPr>
        <p:spPr>
          <a:xfrm>
            <a:off x="576000" y="0"/>
            <a:ext cx="11615999" cy="6858000"/>
          </a:xfrm>
          <a:custGeom>
            <a:avLst/>
            <a:gdLst>
              <a:gd name="connsiteX0" fmla="*/ 0 w 11615999"/>
              <a:gd name="connsiteY0" fmla="*/ 0 h 6858000"/>
              <a:gd name="connsiteX1" fmla="*/ 11615999 w 11615999"/>
              <a:gd name="connsiteY1" fmla="*/ 0 h 6858000"/>
              <a:gd name="connsiteX2" fmla="*/ 11615999 w 11615999"/>
              <a:gd name="connsiteY2" fmla="*/ 6858000 h 6858000"/>
              <a:gd name="connsiteX3" fmla="*/ 0 w 11615999"/>
              <a:gd name="connsiteY3" fmla="*/ 6858000 h 6858000"/>
              <a:gd name="connsiteX4" fmla="*/ 0 w 11615999"/>
              <a:gd name="connsiteY4" fmla="*/ 1594962 h 6858000"/>
              <a:gd name="connsiteX5" fmla="*/ 82764 w 11615999"/>
              <a:gd name="connsiteY5" fmla="*/ 1588262 h 6858000"/>
              <a:gd name="connsiteX6" fmla="*/ 509299 w 11615999"/>
              <a:gd name="connsiteY6" fmla="*/ 1095208 h 6858000"/>
              <a:gd name="connsiteX7" fmla="*/ 12380 w 11615999"/>
              <a:gd name="connsiteY7" fmla="*/ 560124 h 6858000"/>
              <a:gd name="connsiteX8" fmla="*/ 0 w 11615999"/>
              <a:gd name="connsiteY8" fmla="*/ 55989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15999" h="6858000">
                <a:moveTo>
                  <a:pt x="0" y="0"/>
                </a:moveTo>
                <a:lnTo>
                  <a:pt x="11615999" y="0"/>
                </a:lnTo>
                <a:lnTo>
                  <a:pt x="11615999" y="6858000"/>
                </a:lnTo>
                <a:lnTo>
                  <a:pt x="0" y="6858000"/>
                </a:lnTo>
                <a:lnTo>
                  <a:pt x="0" y="1594962"/>
                </a:lnTo>
                <a:lnTo>
                  <a:pt x="82764" y="1588262"/>
                </a:lnTo>
                <a:cubicBezTo>
                  <a:pt x="319087" y="1545109"/>
                  <a:pt x="501107" y="1343116"/>
                  <a:pt x="509299" y="1095208"/>
                </a:cubicBezTo>
                <a:cubicBezTo>
                  <a:pt x="518668" y="811736"/>
                  <a:pt x="297295" y="573361"/>
                  <a:pt x="12380" y="560124"/>
                </a:cubicBezTo>
                <a:lnTo>
                  <a:pt x="0" y="559899"/>
                </a:lnTo>
                <a:close/>
              </a:path>
            </a:pathLst>
          </a:custGeom>
          <a:pattFill prst="pct5">
            <a:fgClr>
              <a:schemeClr val="accent1"/>
            </a:fgClr>
            <a:bgClr>
              <a:schemeClr val="bg1"/>
            </a:bgClr>
          </a:pattFill>
        </p:spPr>
        <p:txBody>
          <a:bodyPr wrap="square">
            <a:noAutofit/>
          </a:bodyPr>
          <a:lstStyle>
            <a:lvl1pPr marL="0" indent="0">
              <a:buNone/>
              <a:defRPr/>
            </a:lvl1pPr>
          </a:lstStyle>
          <a:p>
            <a:r>
              <a:rPr lang="en-US"/>
              <a:t>Click icon to add picture</a:t>
            </a:r>
            <a:endParaRPr lang="en-GB"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8000" y="559559"/>
            <a:ext cx="797581" cy="1037230"/>
          </a:xfrm>
          <a:prstGeom prst="rect">
            <a:avLst/>
          </a:prstGeom>
        </p:spPr>
      </p:pic>
      <p:sp>
        <p:nvSpPr>
          <p:cNvPr id="4" name="Rectangle 3"/>
          <p:cNvSpPr/>
          <p:nvPr/>
        </p:nvSpPr>
        <p:spPr>
          <a:xfrm>
            <a:off x="11000284" y="6179439"/>
            <a:ext cx="880369" cy="308418"/>
          </a:xfrm>
          <a:prstGeom prst="rect">
            <a:avLst/>
          </a:prstGeom>
        </p:spPr>
        <p:txBody>
          <a:bodyPr wrap="none">
            <a:spAutoFit/>
          </a:bodyPr>
          <a:lstStyle/>
          <a:p>
            <a:fld id="{17CE275A-E327-4030-B2D3-F354B9DDFA2B}" type="datetime3">
              <a:rPr lang="et-EE" sz="1404" smtClean="0">
                <a:solidFill>
                  <a:schemeClr val="bg2">
                    <a:lumMod val="95000"/>
                  </a:schemeClr>
                </a:solidFill>
              </a:rPr>
              <a:pPr/>
              <a:t>30/01/24</a:t>
            </a:fld>
            <a:endParaRPr lang="en-GB" sz="1404" dirty="0">
              <a:solidFill>
                <a:schemeClr val="bg2">
                  <a:lumMod val="95000"/>
                </a:schemeClr>
              </a:solidFill>
            </a:endParaRPr>
          </a:p>
        </p:txBody>
      </p:sp>
      <p:sp>
        <p:nvSpPr>
          <p:cNvPr id="2" name="Title 1"/>
          <p:cNvSpPr>
            <a:spLocks noGrp="1"/>
          </p:cNvSpPr>
          <p:nvPr>
            <p:ph type="ctrTitle"/>
          </p:nvPr>
        </p:nvSpPr>
        <p:spPr>
          <a:xfrm>
            <a:off x="1033103" y="2327659"/>
            <a:ext cx="6121239" cy="2387600"/>
          </a:xfrm>
        </p:spPr>
        <p:txBody>
          <a:bodyPr anchor="b"/>
          <a:lstStyle>
            <a:lvl1pPr algn="l">
              <a:defRPr lang="en-GB" sz="6000" b="1" i="0" u="none" strike="noStrike" baseline="0" smtClean="0">
                <a:solidFill>
                  <a:schemeClr val="bg2">
                    <a:lumMod val="95000"/>
                  </a:schemeClr>
                </a:solidFill>
              </a:defRPr>
            </a:lvl1pPr>
          </a:lstStyle>
          <a:p>
            <a:r>
              <a:rPr lang="en-US"/>
              <a:t>Click to edit Master title style</a:t>
            </a:r>
            <a:endParaRPr lang="et-EE" dirty="0"/>
          </a:p>
        </p:txBody>
      </p:sp>
      <p:sp>
        <p:nvSpPr>
          <p:cNvPr id="8" name="Subtitle 2"/>
          <p:cNvSpPr>
            <a:spLocks noGrp="1"/>
          </p:cNvSpPr>
          <p:nvPr>
            <p:ph type="subTitle" idx="1"/>
          </p:nvPr>
        </p:nvSpPr>
        <p:spPr>
          <a:xfrm>
            <a:off x="1033103" y="4989511"/>
            <a:ext cx="6121239" cy="1559261"/>
          </a:xfrm>
        </p:spPr>
        <p:txBody>
          <a:bodyPr/>
          <a:lstStyle>
            <a:lvl1pPr marL="0" indent="0" algn="l">
              <a:buNone/>
              <a:defRPr sz="2400">
                <a:solidFill>
                  <a:schemeClr val="bg2">
                    <a:lumMod val="95000"/>
                  </a:schemeClr>
                </a:solidFill>
                <a:latin typeface="Helvetica" panose="020B060402020203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t-EE" dirty="0"/>
          </a:p>
        </p:txBody>
      </p:sp>
    </p:spTree>
    <p:extLst>
      <p:ext uri="{BB962C8B-B14F-4D97-AF65-F5344CB8AC3E}">
        <p14:creationId xmlns:p14="http://schemas.microsoft.com/office/powerpoint/2010/main" val="3794240691"/>
      </p:ext>
    </p:extLst>
  </p:cSld>
  <p:clrMapOvr>
    <a:masterClrMapping/>
  </p:clrMapOvr>
  <p:hf sldNum="0" hdr="0" ftr="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itel pilttaust tekst parem">
    <p:bg>
      <p:bgPr>
        <a:solidFill>
          <a:schemeClr val="bg1"/>
        </a:solidFill>
        <a:effectLst/>
      </p:bgPr>
    </p:bg>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576000" y="0"/>
            <a:ext cx="11615999" cy="6858000"/>
          </a:xfrm>
          <a:custGeom>
            <a:avLst/>
            <a:gdLst>
              <a:gd name="connsiteX0" fmla="*/ 0 w 11615999"/>
              <a:gd name="connsiteY0" fmla="*/ 0 h 6858000"/>
              <a:gd name="connsiteX1" fmla="*/ 11615999 w 11615999"/>
              <a:gd name="connsiteY1" fmla="*/ 0 h 6858000"/>
              <a:gd name="connsiteX2" fmla="*/ 11615999 w 11615999"/>
              <a:gd name="connsiteY2" fmla="*/ 6858000 h 6858000"/>
              <a:gd name="connsiteX3" fmla="*/ 0 w 11615999"/>
              <a:gd name="connsiteY3" fmla="*/ 6858000 h 6858000"/>
              <a:gd name="connsiteX4" fmla="*/ 0 w 11615999"/>
              <a:gd name="connsiteY4" fmla="*/ 1594962 h 6858000"/>
              <a:gd name="connsiteX5" fmla="*/ 82764 w 11615999"/>
              <a:gd name="connsiteY5" fmla="*/ 1588262 h 6858000"/>
              <a:gd name="connsiteX6" fmla="*/ 509299 w 11615999"/>
              <a:gd name="connsiteY6" fmla="*/ 1095208 h 6858000"/>
              <a:gd name="connsiteX7" fmla="*/ 12380 w 11615999"/>
              <a:gd name="connsiteY7" fmla="*/ 560124 h 6858000"/>
              <a:gd name="connsiteX8" fmla="*/ 0 w 11615999"/>
              <a:gd name="connsiteY8" fmla="*/ 55989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15999" h="6858000">
                <a:moveTo>
                  <a:pt x="0" y="0"/>
                </a:moveTo>
                <a:lnTo>
                  <a:pt x="11615999" y="0"/>
                </a:lnTo>
                <a:lnTo>
                  <a:pt x="11615999" y="6858000"/>
                </a:lnTo>
                <a:lnTo>
                  <a:pt x="0" y="6858000"/>
                </a:lnTo>
                <a:lnTo>
                  <a:pt x="0" y="1594962"/>
                </a:lnTo>
                <a:lnTo>
                  <a:pt x="82764" y="1588262"/>
                </a:lnTo>
                <a:cubicBezTo>
                  <a:pt x="319087" y="1545109"/>
                  <a:pt x="501107" y="1343116"/>
                  <a:pt x="509299" y="1095208"/>
                </a:cubicBezTo>
                <a:cubicBezTo>
                  <a:pt x="518668" y="811736"/>
                  <a:pt x="297295" y="573361"/>
                  <a:pt x="12380" y="560124"/>
                </a:cubicBezTo>
                <a:lnTo>
                  <a:pt x="0" y="559899"/>
                </a:lnTo>
                <a:close/>
              </a:path>
            </a:pathLst>
          </a:custGeom>
          <a:pattFill prst="pct5">
            <a:fgClr>
              <a:schemeClr val="accent1"/>
            </a:fgClr>
            <a:bgClr>
              <a:schemeClr val="bg1"/>
            </a:bgClr>
          </a:pattFill>
        </p:spPr>
        <p:txBody>
          <a:bodyPr wrap="square">
            <a:noAutofit/>
          </a:bodyPr>
          <a:lstStyle>
            <a:lvl1pPr marL="0" indent="0">
              <a:buNone/>
              <a:defRPr/>
            </a:lvl1pPr>
          </a:lstStyle>
          <a:p>
            <a:r>
              <a:rPr lang="en-US"/>
              <a:t>Click icon to add picture</a:t>
            </a:r>
            <a:endParaRPr lang="en-GB"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8000" y="559559"/>
            <a:ext cx="797581" cy="1037230"/>
          </a:xfrm>
          <a:prstGeom prst="rect">
            <a:avLst/>
          </a:prstGeom>
        </p:spPr>
      </p:pic>
      <p:sp>
        <p:nvSpPr>
          <p:cNvPr id="4" name="Rectangle 3"/>
          <p:cNvSpPr/>
          <p:nvPr/>
        </p:nvSpPr>
        <p:spPr>
          <a:xfrm>
            <a:off x="686792" y="6179439"/>
            <a:ext cx="880369" cy="308418"/>
          </a:xfrm>
          <a:prstGeom prst="rect">
            <a:avLst/>
          </a:prstGeom>
        </p:spPr>
        <p:txBody>
          <a:bodyPr wrap="none">
            <a:spAutoFit/>
          </a:bodyPr>
          <a:lstStyle/>
          <a:p>
            <a:fld id="{17CE275A-E327-4030-B2D3-F354B9DDFA2B}" type="datetime3">
              <a:rPr lang="et-EE" sz="1404" smtClean="0">
                <a:solidFill>
                  <a:schemeClr val="bg2">
                    <a:lumMod val="95000"/>
                  </a:schemeClr>
                </a:solidFill>
              </a:rPr>
              <a:pPr/>
              <a:t>30/01/24</a:t>
            </a:fld>
            <a:endParaRPr lang="en-GB" sz="1404" dirty="0">
              <a:solidFill>
                <a:schemeClr val="bg2">
                  <a:lumMod val="95000"/>
                </a:schemeClr>
              </a:solidFill>
            </a:endParaRPr>
          </a:p>
        </p:txBody>
      </p:sp>
      <p:sp>
        <p:nvSpPr>
          <p:cNvPr id="2" name="Title 1"/>
          <p:cNvSpPr>
            <a:spLocks noGrp="1"/>
          </p:cNvSpPr>
          <p:nvPr>
            <p:ph type="ctrTitle"/>
          </p:nvPr>
        </p:nvSpPr>
        <p:spPr>
          <a:xfrm>
            <a:off x="5550513" y="2327659"/>
            <a:ext cx="6121239" cy="2387600"/>
          </a:xfrm>
        </p:spPr>
        <p:txBody>
          <a:bodyPr anchor="b"/>
          <a:lstStyle>
            <a:lvl1pPr algn="r">
              <a:defRPr lang="en-GB" sz="6000" b="1" i="0" u="none" strike="noStrike" baseline="0" smtClean="0">
                <a:solidFill>
                  <a:schemeClr val="bg2">
                    <a:lumMod val="95000"/>
                  </a:schemeClr>
                </a:solidFill>
              </a:defRPr>
            </a:lvl1pPr>
          </a:lstStyle>
          <a:p>
            <a:r>
              <a:rPr lang="en-US"/>
              <a:t>Click to edit Master title style</a:t>
            </a:r>
            <a:endParaRPr lang="et-EE" dirty="0"/>
          </a:p>
        </p:txBody>
      </p:sp>
      <p:sp>
        <p:nvSpPr>
          <p:cNvPr id="8" name="Subtitle 2"/>
          <p:cNvSpPr>
            <a:spLocks noGrp="1"/>
          </p:cNvSpPr>
          <p:nvPr>
            <p:ph type="subTitle" idx="1"/>
          </p:nvPr>
        </p:nvSpPr>
        <p:spPr>
          <a:xfrm>
            <a:off x="5550513" y="4989511"/>
            <a:ext cx="6121239" cy="1559261"/>
          </a:xfrm>
        </p:spPr>
        <p:txBody>
          <a:bodyPr/>
          <a:lstStyle>
            <a:lvl1pPr marL="0" indent="0" algn="r">
              <a:buNone/>
              <a:defRPr sz="2400">
                <a:solidFill>
                  <a:schemeClr val="bg2">
                    <a:lumMod val="95000"/>
                  </a:schemeClr>
                </a:solidFill>
                <a:latin typeface="Helvetica" panose="020B060402020203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t-EE" dirty="0"/>
          </a:p>
        </p:txBody>
      </p:sp>
    </p:spTree>
    <p:extLst>
      <p:ext uri="{BB962C8B-B14F-4D97-AF65-F5344CB8AC3E}">
        <p14:creationId xmlns:p14="http://schemas.microsoft.com/office/powerpoint/2010/main" val="2038704683"/>
      </p:ext>
    </p:extLst>
  </p:cSld>
  <p:clrMapOvr>
    <a:masterClrMapping/>
  </p:clrMapOvr>
  <p:hf sldNum="0" hdr="0" ftr="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5_Tiitel vaheleh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620371" y="2573079"/>
            <a:ext cx="9051380" cy="861238"/>
          </a:xfrm>
        </p:spPr>
        <p:txBody>
          <a:bodyPr anchor="b"/>
          <a:lstStyle>
            <a:lvl1pPr algn="l">
              <a:defRPr lang="en-GB" sz="6000" b="1" i="0" u="none" strike="noStrike" baseline="0" smtClean="0">
                <a:solidFill>
                  <a:srgbClr val="AA1E3C"/>
                </a:solidFill>
                <a:latin typeface="Helvetica" panose="020B0604020202030204" pitchFamily="34" charset="0"/>
              </a:defRPr>
            </a:lvl1pPr>
          </a:lstStyle>
          <a:p>
            <a:r>
              <a:rPr lang="en-US"/>
              <a:t>Click to edit Master title style</a:t>
            </a:r>
            <a:endParaRPr lang="et-EE" dirty="0"/>
          </a:p>
        </p:txBody>
      </p:sp>
      <p:sp>
        <p:nvSpPr>
          <p:cNvPr id="8" name="Subtitle 2"/>
          <p:cNvSpPr>
            <a:spLocks noGrp="1"/>
          </p:cNvSpPr>
          <p:nvPr>
            <p:ph type="subTitle" idx="1"/>
          </p:nvPr>
        </p:nvSpPr>
        <p:spPr>
          <a:xfrm>
            <a:off x="2620371" y="3452844"/>
            <a:ext cx="9051380" cy="794602"/>
          </a:xfrm>
        </p:spPr>
        <p:txBody>
          <a:bodyPr>
            <a:normAutofit/>
          </a:bodyPr>
          <a:lstStyle>
            <a:lvl1pPr marL="0" indent="0" algn="l">
              <a:buNone/>
              <a:defRPr sz="6000">
                <a:solidFill>
                  <a:srgbClr val="AA1E3C"/>
                </a:solidFill>
                <a:latin typeface="Helvetica" panose="020B060402020203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t-EE"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9162" y="2169001"/>
            <a:ext cx="1972111" cy="2567689"/>
          </a:xfrm>
          <a:prstGeom prst="rect">
            <a:avLst/>
          </a:prstGeom>
        </p:spPr>
      </p:pic>
    </p:spTree>
    <p:extLst>
      <p:ext uri="{BB962C8B-B14F-4D97-AF65-F5344CB8AC3E}">
        <p14:creationId xmlns:p14="http://schemas.microsoft.com/office/powerpoint/2010/main" val="1248446753"/>
      </p:ext>
    </p:extLst>
  </p:cSld>
  <p:clrMapOvr>
    <a:masterClrMapping/>
  </p:clrMapOvr>
  <p:hf sldNum="0" hdr="0" ftr="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Slaid üks sisukast">
    <p:spTree>
      <p:nvGrpSpPr>
        <p:cNvPr id="1" name=""/>
        <p:cNvGrpSpPr/>
        <p:nvPr/>
      </p:nvGrpSpPr>
      <p:grpSpPr>
        <a:xfrm>
          <a:off x="0" y="0"/>
          <a:ext cx="0" cy="0"/>
          <a:chOff x="0" y="0"/>
          <a:chExt cx="0" cy="0"/>
        </a:xfrm>
      </p:grpSpPr>
      <p:sp>
        <p:nvSpPr>
          <p:cNvPr id="6" name="Slide Number Placeholder 5"/>
          <p:cNvSpPr txBox="1">
            <a:spLocks/>
          </p:cNvSpPr>
          <p:nvPr/>
        </p:nvSpPr>
        <p:spPr>
          <a:xfrm>
            <a:off x="186071" y="6031614"/>
            <a:ext cx="572387" cy="365125"/>
          </a:xfrm>
          <a:prstGeom prst="rect">
            <a:avLst/>
          </a:prstGeom>
        </p:spPr>
        <p:txBody>
          <a:bodyPr vert="horz" lIns="91440" tIns="45720" rIns="91440" bIns="45720" rtlCol="0" anchor="ctr"/>
          <a:lstStyle>
            <a:defPPr>
              <a:defRPr lang="et-EE"/>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3A84B4-50EE-4E03-B6D7-AB5456BA3390}" type="slidenum">
              <a:rPr lang="et-EE" sz="1200" smtClean="0"/>
              <a:pPr/>
              <a:t>‹#›</a:t>
            </a:fld>
            <a:endParaRPr lang="et-EE" sz="1200" dirty="0"/>
          </a:p>
        </p:txBody>
      </p:sp>
      <p:sp>
        <p:nvSpPr>
          <p:cNvPr id="9" name="Slide Number Placeholder 5"/>
          <p:cNvSpPr txBox="1">
            <a:spLocks/>
          </p:cNvSpPr>
          <p:nvPr/>
        </p:nvSpPr>
        <p:spPr>
          <a:xfrm>
            <a:off x="186071" y="6482245"/>
            <a:ext cx="572387" cy="365125"/>
          </a:xfrm>
          <a:prstGeom prst="rect">
            <a:avLst/>
          </a:prstGeom>
        </p:spPr>
        <p:txBody>
          <a:bodyPr vert="horz" lIns="91440" tIns="45720" rIns="91440" bIns="45720" rtlCol="0" anchor="ctr"/>
          <a:lstStyle>
            <a:defPPr>
              <a:defRPr lang="et-EE"/>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3A84B4-50EE-4E03-B6D7-AB5456BA3390}" type="slidenum">
              <a:rPr lang="et-EE" sz="1200" smtClean="0"/>
              <a:pPr/>
              <a:t>‹#›</a:t>
            </a:fld>
            <a:endParaRPr lang="et-EE" sz="1200" dirty="0"/>
          </a:p>
        </p:txBody>
      </p:sp>
      <p:sp>
        <p:nvSpPr>
          <p:cNvPr id="10" name="Content Placeholder 2"/>
          <p:cNvSpPr>
            <a:spLocks noGrp="1"/>
          </p:cNvSpPr>
          <p:nvPr>
            <p:ph sz="half" idx="1"/>
          </p:nvPr>
        </p:nvSpPr>
        <p:spPr>
          <a:xfrm>
            <a:off x="1302488" y="1499191"/>
            <a:ext cx="10051312" cy="4885901"/>
          </a:xfrm>
        </p:spPr>
        <p:txBody>
          <a:bodyPr>
            <a:normAutofit/>
          </a:bodyPr>
          <a:lstStyle>
            <a:lvl1pPr marL="228594" indent="-228594">
              <a:buFontTx/>
              <a:buBlip>
                <a:blip r:embed="rId2"/>
              </a:buBlip>
              <a:defRPr sz="1400" baseline="0">
                <a:solidFill>
                  <a:schemeClr val="tx2"/>
                </a:solidFill>
              </a:defRPr>
            </a:lvl1pPr>
            <a:lvl2pPr marL="685783" indent="-228594">
              <a:buFontTx/>
              <a:buBlip>
                <a:blip r:embed="rId2"/>
              </a:buBlip>
              <a:defRPr sz="1400" baseline="0">
                <a:solidFill>
                  <a:schemeClr val="tx2"/>
                </a:solidFill>
              </a:defRPr>
            </a:lvl2pPr>
            <a:lvl3pPr marL="1142971" indent="-228594">
              <a:buFontTx/>
              <a:buBlip>
                <a:blip r:embed="rId2"/>
              </a:buBlip>
              <a:defRPr sz="1400" baseline="0">
                <a:solidFill>
                  <a:schemeClr val="tx2"/>
                </a:solidFill>
              </a:defRPr>
            </a:lvl3pPr>
            <a:lvl4pPr marL="1600160" indent="-228594">
              <a:buFontTx/>
              <a:buBlip>
                <a:blip r:embed="rId2"/>
              </a:buBlip>
              <a:defRPr sz="1400" baseline="0">
                <a:solidFill>
                  <a:schemeClr val="tx2"/>
                </a:solidFill>
              </a:defRPr>
            </a:lvl4pPr>
            <a:lvl5pPr marL="2057349" indent="-228594">
              <a:buFontTx/>
              <a:buBlip>
                <a:blip r:embed="rId2"/>
              </a:buBlip>
              <a:defRPr sz="1400"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dirty="0"/>
          </a:p>
        </p:txBody>
      </p:sp>
      <p:sp>
        <p:nvSpPr>
          <p:cNvPr id="11" name="Title 1"/>
          <p:cNvSpPr>
            <a:spLocks noGrp="1"/>
          </p:cNvSpPr>
          <p:nvPr>
            <p:ph type="title"/>
          </p:nvPr>
        </p:nvSpPr>
        <p:spPr>
          <a:xfrm>
            <a:off x="1302488" y="457202"/>
            <a:ext cx="10051312" cy="425303"/>
          </a:xfrm>
        </p:spPr>
        <p:txBody>
          <a:bodyPr anchor="t">
            <a:noAutofit/>
          </a:bodyPr>
          <a:lstStyle>
            <a:lvl1pPr>
              <a:defRPr sz="3200">
                <a:solidFill>
                  <a:srgbClr val="A01E28"/>
                </a:solidFill>
                <a:latin typeface="Helvetica" panose="020B0604020202030204" pitchFamily="34" charset="0"/>
              </a:defRPr>
            </a:lvl1pPr>
          </a:lstStyle>
          <a:p>
            <a:r>
              <a:rPr lang="en-US"/>
              <a:t>Click to edit Master title style</a:t>
            </a:r>
            <a:endParaRPr lang="et-EE" dirty="0"/>
          </a:p>
        </p:txBody>
      </p:sp>
      <p:sp>
        <p:nvSpPr>
          <p:cNvPr id="12" name="Subtitle 2"/>
          <p:cNvSpPr>
            <a:spLocks noGrp="1"/>
          </p:cNvSpPr>
          <p:nvPr>
            <p:ph type="subTitle" idx="14"/>
          </p:nvPr>
        </p:nvSpPr>
        <p:spPr>
          <a:xfrm>
            <a:off x="1302488" y="940987"/>
            <a:ext cx="10051312" cy="435932"/>
          </a:xfrm>
        </p:spPr>
        <p:txBody>
          <a:bodyPr anchor="t">
            <a:normAutofit/>
          </a:bodyPr>
          <a:lstStyle>
            <a:lvl1pPr marL="0" indent="0" algn="l">
              <a:buNone/>
              <a:defRPr sz="1800">
                <a:solidFill>
                  <a:srgbClr val="AA1E3C"/>
                </a:solidFill>
                <a:latin typeface="Helvetica" panose="020B060402020203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t-EE" dirty="0"/>
          </a:p>
        </p:txBody>
      </p:sp>
    </p:spTree>
    <p:extLst>
      <p:ext uri="{BB962C8B-B14F-4D97-AF65-F5344CB8AC3E}">
        <p14:creationId xmlns:p14="http://schemas.microsoft.com/office/powerpoint/2010/main" val="37013994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Slaid kaks sisukasti">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02488" y="457202"/>
            <a:ext cx="10051312" cy="425303"/>
          </a:xfrm>
        </p:spPr>
        <p:txBody>
          <a:bodyPr anchor="t">
            <a:noAutofit/>
          </a:bodyPr>
          <a:lstStyle>
            <a:lvl1pPr>
              <a:defRPr sz="3200">
                <a:solidFill>
                  <a:srgbClr val="A01E28"/>
                </a:solidFill>
                <a:latin typeface="Helvetica" panose="020B0604020202030204" pitchFamily="34" charset="0"/>
              </a:defRPr>
            </a:lvl1pPr>
          </a:lstStyle>
          <a:p>
            <a:r>
              <a:rPr lang="et-EE" dirty="0" err="1"/>
              <a:t>kljahsdkljhalkjshd</a:t>
            </a:r>
            <a:endParaRPr lang="et-EE" dirty="0"/>
          </a:p>
        </p:txBody>
      </p:sp>
      <p:sp>
        <p:nvSpPr>
          <p:cNvPr id="3" name="Content Placeholder 2"/>
          <p:cNvSpPr>
            <a:spLocks noGrp="1"/>
          </p:cNvSpPr>
          <p:nvPr>
            <p:ph sz="half" idx="1"/>
          </p:nvPr>
        </p:nvSpPr>
        <p:spPr>
          <a:xfrm>
            <a:off x="1302488" y="1499191"/>
            <a:ext cx="4860000" cy="4885901"/>
          </a:xfrm>
        </p:spPr>
        <p:txBody>
          <a:bodyPr>
            <a:normAutofit/>
          </a:bodyPr>
          <a:lstStyle>
            <a:lvl1pPr marL="228594" indent="-228594">
              <a:buFontTx/>
              <a:buBlip>
                <a:blip r:embed="rId2"/>
              </a:buBlip>
              <a:defRPr sz="1400" baseline="0">
                <a:solidFill>
                  <a:schemeClr val="tx2"/>
                </a:solidFill>
              </a:defRPr>
            </a:lvl1pPr>
            <a:lvl2pPr marL="685783" indent="-228594">
              <a:buFontTx/>
              <a:buBlip>
                <a:blip r:embed="rId2"/>
              </a:buBlip>
              <a:defRPr sz="1400" baseline="0">
                <a:solidFill>
                  <a:schemeClr val="tx2"/>
                </a:solidFill>
              </a:defRPr>
            </a:lvl2pPr>
            <a:lvl3pPr marL="1142971" indent="-228594">
              <a:buFontTx/>
              <a:buBlip>
                <a:blip r:embed="rId2"/>
              </a:buBlip>
              <a:defRPr sz="1400" baseline="0">
                <a:solidFill>
                  <a:schemeClr val="tx2"/>
                </a:solidFill>
              </a:defRPr>
            </a:lvl3pPr>
            <a:lvl4pPr marL="1600160" indent="-228594">
              <a:buFontTx/>
              <a:buBlip>
                <a:blip r:embed="rId2"/>
              </a:buBlip>
              <a:defRPr sz="1400" baseline="0">
                <a:solidFill>
                  <a:schemeClr val="tx2"/>
                </a:solidFill>
              </a:defRPr>
            </a:lvl4pPr>
            <a:lvl5pPr marL="2057349" indent="-228594">
              <a:buFontTx/>
              <a:buBlip>
                <a:blip r:embed="rId2"/>
              </a:buBlip>
              <a:defRPr sz="1400"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dirty="0"/>
          </a:p>
        </p:txBody>
      </p:sp>
      <p:sp>
        <p:nvSpPr>
          <p:cNvPr id="6" name="Slide Number Placeholder 5"/>
          <p:cNvSpPr txBox="1">
            <a:spLocks/>
          </p:cNvSpPr>
          <p:nvPr/>
        </p:nvSpPr>
        <p:spPr>
          <a:xfrm>
            <a:off x="186071" y="6031614"/>
            <a:ext cx="572387" cy="365125"/>
          </a:xfrm>
          <a:prstGeom prst="rect">
            <a:avLst/>
          </a:prstGeom>
        </p:spPr>
        <p:txBody>
          <a:bodyPr vert="horz" lIns="91440" tIns="45720" rIns="91440" bIns="45720" rtlCol="0" anchor="ctr"/>
          <a:lstStyle>
            <a:defPPr>
              <a:defRPr lang="et-EE"/>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3A84B4-50EE-4E03-B6D7-AB5456BA3390}" type="slidenum">
              <a:rPr lang="et-EE" sz="1200" smtClean="0"/>
              <a:pPr/>
              <a:t>‹#›</a:t>
            </a:fld>
            <a:endParaRPr lang="et-EE" sz="1200" dirty="0"/>
          </a:p>
        </p:txBody>
      </p:sp>
      <p:sp>
        <p:nvSpPr>
          <p:cNvPr id="9" name="Slide Number Placeholder 5"/>
          <p:cNvSpPr txBox="1">
            <a:spLocks/>
          </p:cNvSpPr>
          <p:nvPr/>
        </p:nvSpPr>
        <p:spPr>
          <a:xfrm>
            <a:off x="186071" y="6482245"/>
            <a:ext cx="572387" cy="365125"/>
          </a:xfrm>
          <a:prstGeom prst="rect">
            <a:avLst/>
          </a:prstGeom>
        </p:spPr>
        <p:txBody>
          <a:bodyPr vert="horz" lIns="91440" tIns="45720" rIns="91440" bIns="45720" rtlCol="0" anchor="ctr"/>
          <a:lstStyle>
            <a:defPPr>
              <a:defRPr lang="et-EE"/>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3A84B4-50EE-4E03-B6D7-AB5456BA3390}" type="slidenum">
              <a:rPr lang="et-EE" sz="1200" smtClean="0"/>
              <a:pPr/>
              <a:t>‹#›</a:t>
            </a:fld>
            <a:endParaRPr lang="et-EE" sz="1200" dirty="0"/>
          </a:p>
        </p:txBody>
      </p:sp>
      <p:sp>
        <p:nvSpPr>
          <p:cNvPr id="11" name="Content Placeholder 2"/>
          <p:cNvSpPr>
            <a:spLocks noGrp="1"/>
          </p:cNvSpPr>
          <p:nvPr>
            <p:ph sz="half" idx="13"/>
          </p:nvPr>
        </p:nvSpPr>
        <p:spPr>
          <a:xfrm>
            <a:off x="6493800" y="1499191"/>
            <a:ext cx="4860000" cy="4885901"/>
          </a:xfrm>
        </p:spPr>
        <p:txBody>
          <a:bodyPr>
            <a:normAutofit/>
          </a:bodyPr>
          <a:lstStyle>
            <a:lvl1pPr marL="228594" indent="-228594">
              <a:buFontTx/>
              <a:buBlip>
                <a:blip r:embed="rId2"/>
              </a:buBlip>
              <a:defRPr sz="1400" baseline="0">
                <a:solidFill>
                  <a:schemeClr val="tx2"/>
                </a:solidFill>
              </a:defRPr>
            </a:lvl1pPr>
            <a:lvl2pPr marL="685783" indent="-228594">
              <a:buFontTx/>
              <a:buBlip>
                <a:blip r:embed="rId2"/>
              </a:buBlip>
              <a:defRPr sz="1400" baseline="0">
                <a:solidFill>
                  <a:schemeClr val="tx2"/>
                </a:solidFill>
              </a:defRPr>
            </a:lvl2pPr>
            <a:lvl3pPr marL="1142971" indent="-228594">
              <a:buFontTx/>
              <a:buBlip>
                <a:blip r:embed="rId2"/>
              </a:buBlip>
              <a:defRPr sz="1400" baseline="0">
                <a:solidFill>
                  <a:schemeClr val="tx2"/>
                </a:solidFill>
              </a:defRPr>
            </a:lvl3pPr>
            <a:lvl4pPr marL="1600160" indent="-228594">
              <a:buFontTx/>
              <a:buBlip>
                <a:blip r:embed="rId2"/>
              </a:buBlip>
              <a:defRPr sz="1400" baseline="0">
                <a:solidFill>
                  <a:schemeClr val="tx2"/>
                </a:solidFill>
              </a:defRPr>
            </a:lvl4pPr>
            <a:lvl5pPr marL="2057349" indent="-228594">
              <a:buFontTx/>
              <a:buBlip>
                <a:blip r:embed="rId2"/>
              </a:buBlip>
              <a:defRPr sz="1400"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dirty="0"/>
          </a:p>
        </p:txBody>
      </p:sp>
      <p:sp>
        <p:nvSpPr>
          <p:cNvPr id="14" name="Subtitle 2"/>
          <p:cNvSpPr>
            <a:spLocks noGrp="1"/>
          </p:cNvSpPr>
          <p:nvPr>
            <p:ph type="subTitle" idx="14"/>
          </p:nvPr>
        </p:nvSpPr>
        <p:spPr>
          <a:xfrm>
            <a:off x="1302488" y="940987"/>
            <a:ext cx="10051312" cy="435932"/>
          </a:xfrm>
        </p:spPr>
        <p:txBody>
          <a:bodyPr anchor="t">
            <a:normAutofit/>
          </a:bodyPr>
          <a:lstStyle>
            <a:lvl1pPr marL="0" indent="0" algn="l">
              <a:buNone/>
              <a:defRPr sz="1800">
                <a:solidFill>
                  <a:srgbClr val="AA1E3C"/>
                </a:solidFill>
                <a:latin typeface="Helvetica" panose="020B060402020203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t-EE" dirty="0"/>
          </a:p>
        </p:txBody>
      </p:sp>
    </p:spTree>
    <p:extLst>
      <p:ext uri="{BB962C8B-B14F-4D97-AF65-F5344CB8AC3E}">
        <p14:creationId xmlns:p14="http://schemas.microsoft.com/office/powerpoint/2010/main" val="3081868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Slaid kolm sisukasti">
    <p:spTree>
      <p:nvGrpSpPr>
        <p:cNvPr id="1" name=""/>
        <p:cNvGrpSpPr/>
        <p:nvPr/>
      </p:nvGrpSpPr>
      <p:grpSpPr>
        <a:xfrm>
          <a:off x="0" y="0"/>
          <a:ext cx="0" cy="0"/>
          <a:chOff x="0" y="0"/>
          <a:chExt cx="0" cy="0"/>
        </a:xfrm>
      </p:grpSpPr>
      <p:sp>
        <p:nvSpPr>
          <p:cNvPr id="6" name="Slide Number Placeholder 5"/>
          <p:cNvSpPr txBox="1">
            <a:spLocks/>
          </p:cNvSpPr>
          <p:nvPr/>
        </p:nvSpPr>
        <p:spPr>
          <a:xfrm>
            <a:off x="186071" y="6031614"/>
            <a:ext cx="572387" cy="365125"/>
          </a:xfrm>
          <a:prstGeom prst="rect">
            <a:avLst/>
          </a:prstGeom>
        </p:spPr>
        <p:txBody>
          <a:bodyPr vert="horz" lIns="91440" tIns="45720" rIns="91440" bIns="45720" rtlCol="0" anchor="ctr"/>
          <a:lstStyle>
            <a:defPPr>
              <a:defRPr lang="et-EE"/>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3A84B4-50EE-4E03-B6D7-AB5456BA3390}" type="slidenum">
              <a:rPr lang="et-EE" sz="1200" smtClean="0"/>
              <a:pPr/>
              <a:t>‹#›</a:t>
            </a:fld>
            <a:endParaRPr lang="et-EE" sz="1200" dirty="0"/>
          </a:p>
        </p:txBody>
      </p:sp>
      <p:sp>
        <p:nvSpPr>
          <p:cNvPr id="9" name="Slide Number Placeholder 5"/>
          <p:cNvSpPr txBox="1">
            <a:spLocks/>
          </p:cNvSpPr>
          <p:nvPr/>
        </p:nvSpPr>
        <p:spPr>
          <a:xfrm>
            <a:off x="186071" y="6482245"/>
            <a:ext cx="572387" cy="365125"/>
          </a:xfrm>
          <a:prstGeom prst="rect">
            <a:avLst/>
          </a:prstGeom>
        </p:spPr>
        <p:txBody>
          <a:bodyPr vert="horz" lIns="91440" tIns="45720" rIns="91440" bIns="45720" rtlCol="0" anchor="ctr"/>
          <a:lstStyle>
            <a:defPPr>
              <a:defRPr lang="et-EE"/>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3A84B4-50EE-4E03-B6D7-AB5456BA3390}" type="slidenum">
              <a:rPr lang="et-EE" sz="1200" smtClean="0"/>
              <a:pPr/>
              <a:t>‹#›</a:t>
            </a:fld>
            <a:endParaRPr lang="et-EE" sz="1200" dirty="0"/>
          </a:p>
        </p:txBody>
      </p:sp>
      <p:sp>
        <p:nvSpPr>
          <p:cNvPr id="11" name="Title 1"/>
          <p:cNvSpPr>
            <a:spLocks noGrp="1"/>
          </p:cNvSpPr>
          <p:nvPr>
            <p:ph type="title"/>
          </p:nvPr>
        </p:nvSpPr>
        <p:spPr>
          <a:xfrm>
            <a:off x="1302488" y="457202"/>
            <a:ext cx="10051312" cy="425303"/>
          </a:xfrm>
        </p:spPr>
        <p:txBody>
          <a:bodyPr anchor="t">
            <a:noAutofit/>
          </a:bodyPr>
          <a:lstStyle>
            <a:lvl1pPr>
              <a:defRPr sz="3200">
                <a:solidFill>
                  <a:srgbClr val="A01E28"/>
                </a:solidFill>
                <a:latin typeface="Helvetica" panose="020B0604020202030204" pitchFamily="34" charset="0"/>
              </a:defRPr>
            </a:lvl1pPr>
          </a:lstStyle>
          <a:p>
            <a:r>
              <a:rPr lang="en-US"/>
              <a:t>Click to edit Master title style</a:t>
            </a:r>
            <a:endParaRPr lang="et-EE" dirty="0"/>
          </a:p>
        </p:txBody>
      </p:sp>
      <p:sp>
        <p:nvSpPr>
          <p:cNvPr id="12" name="Subtitle 2"/>
          <p:cNvSpPr>
            <a:spLocks noGrp="1"/>
          </p:cNvSpPr>
          <p:nvPr>
            <p:ph type="subTitle" idx="14"/>
          </p:nvPr>
        </p:nvSpPr>
        <p:spPr>
          <a:xfrm>
            <a:off x="1302488" y="940987"/>
            <a:ext cx="10051312" cy="435932"/>
          </a:xfrm>
        </p:spPr>
        <p:txBody>
          <a:bodyPr anchor="t">
            <a:normAutofit/>
          </a:bodyPr>
          <a:lstStyle>
            <a:lvl1pPr marL="0" indent="0" algn="l">
              <a:buNone/>
              <a:defRPr sz="1800">
                <a:solidFill>
                  <a:srgbClr val="AA1E3C"/>
                </a:solidFill>
                <a:latin typeface="Helvetica" panose="020B060402020203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t-EE" dirty="0"/>
          </a:p>
        </p:txBody>
      </p:sp>
      <p:sp>
        <p:nvSpPr>
          <p:cNvPr id="7" name="Content Placeholder 2"/>
          <p:cNvSpPr>
            <a:spLocks noGrp="1"/>
          </p:cNvSpPr>
          <p:nvPr>
            <p:ph sz="half" idx="1"/>
          </p:nvPr>
        </p:nvSpPr>
        <p:spPr>
          <a:xfrm>
            <a:off x="1302487" y="1499191"/>
            <a:ext cx="3240000" cy="4885901"/>
          </a:xfrm>
        </p:spPr>
        <p:txBody>
          <a:bodyPr>
            <a:normAutofit/>
          </a:bodyPr>
          <a:lstStyle>
            <a:lvl1pPr marL="228594" indent="-228594">
              <a:buFontTx/>
              <a:buBlip>
                <a:blip r:embed="rId2"/>
              </a:buBlip>
              <a:defRPr sz="1400" baseline="0">
                <a:solidFill>
                  <a:schemeClr val="tx2"/>
                </a:solidFill>
              </a:defRPr>
            </a:lvl1pPr>
            <a:lvl2pPr marL="685783" indent="-228594">
              <a:buFontTx/>
              <a:buBlip>
                <a:blip r:embed="rId2"/>
              </a:buBlip>
              <a:defRPr sz="1400" baseline="0">
                <a:solidFill>
                  <a:schemeClr val="tx2"/>
                </a:solidFill>
              </a:defRPr>
            </a:lvl2pPr>
            <a:lvl3pPr marL="1142971" indent="-228594">
              <a:buFontTx/>
              <a:buBlip>
                <a:blip r:embed="rId2"/>
              </a:buBlip>
              <a:defRPr sz="1400" baseline="0">
                <a:solidFill>
                  <a:schemeClr val="tx2"/>
                </a:solidFill>
              </a:defRPr>
            </a:lvl3pPr>
            <a:lvl4pPr marL="1600160" indent="-228594">
              <a:buFontTx/>
              <a:buBlip>
                <a:blip r:embed="rId2"/>
              </a:buBlip>
              <a:defRPr sz="1400" baseline="0">
                <a:solidFill>
                  <a:schemeClr val="tx2"/>
                </a:solidFill>
              </a:defRPr>
            </a:lvl4pPr>
            <a:lvl5pPr marL="2057349" indent="-228594">
              <a:buFontTx/>
              <a:buBlip>
                <a:blip r:embed="rId2"/>
              </a:buBlip>
              <a:defRPr sz="1400"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dirty="0"/>
          </a:p>
        </p:txBody>
      </p:sp>
      <p:sp>
        <p:nvSpPr>
          <p:cNvPr id="13" name="Content Placeholder 2"/>
          <p:cNvSpPr>
            <a:spLocks noGrp="1"/>
          </p:cNvSpPr>
          <p:nvPr>
            <p:ph sz="half" idx="15"/>
          </p:nvPr>
        </p:nvSpPr>
        <p:spPr>
          <a:xfrm>
            <a:off x="4708144" y="1499190"/>
            <a:ext cx="3240000" cy="4885901"/>
          </a:xfrm>
        </p:spPr>
        <p:txBody>
          <a:bodyPr>
            <a:normAutofit/>
          </a:bodyPr>
          <a:lstStyle>
            <a:lvl1pPr marL="228594" indent="-228594">
              <a:buFontTx/>
              <a:buBlip>
                <a:blip r:embed="rId2"/>
              </a:buBlip>
              <a:defRPr sz="1400" baseline="0">
                <a:solidFill>
                  <a:schemeClr val="tx2"/>
                </a:solidFill>
              </a:defRPr>
            </a:lvl1pPr>
            <a:lvl2pPr marL="685783" indent="-228594">
              <a:buFontTx/>
              <a:buBlip>
                <a:blip r:embed="rId2"/>
              </a:buBlip>
              <a:defRPr sz="1400" baseline="0">
                <a:solidFill>
                  <a:schemeClr val="tx2"/>
                </a:solidFill>
              </a:defRPr>
            </a:lvl2pPr>
            <a:lvl3pPr marL="1142971" indent="-228594">
              <a:buFontTx/>
              <a:buBlip>
                <a:blip r:embed="rId2"/>
              </a:buBlip>
              <a:defRPr sz="1400" baseline="0">
                <a:solidFill>
                  <a:schemeClr val="tx2"/>
                </a:solidFill>
              </a:defRPr>
            </a:lvl3pPr>
            <a:lvl4pPr marL="1600160" indent="-228594">
              <a:buFontTx/>
              <a:buBlip>
                <a:blip r:embed="rId2"/>
              </a:buBlip>
              <a:defRPr sz="1400" baseline="0">
                <a:solidFill>
                  <a:schemeClr val="tx2"/>
                </a:solidFill>
              </a:defRPr>
            </a:lvl4pPr>
            <a:lvl5pPr marL="2057349" indent="-228594">
              <a:buFontTx/>
              <a:buBlip>
                <a:blip r:embed="rId2"/>
              </a:buBlip>
              <a:defRPr sz="1400"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dirty="0"/>
          </a:p>
        </p:txBody>
      </p:sp>
      <p:sp>
        <p:nvSpPr>
          <p:cNvPr id="14" name="Content Placeholder 2"/>
          <p:cNvSpPr>
            <a:spLocks noGrp="1"/>
          </p:cNvSpPr>
          <p:nvPr>
            <p:ph sz="half" idx="16"/>
          </p:nvPr>
        </p:nvSpPr>
        <p:spPr>
          <a:xfrm>
            <a:off x="8113801" y="1499189"/>
            <a:ext cx="3240000" cy="4885901"/>
          </a:xfrm>
        </p:spPr>
        <p:txBody>
          <a:bodyPr>
            <a:normAutofit/>
          </a:bodyPr>
          <a:lstStyle>
            <a:lvl1pPr marL="228594" indent="-228594">
              <a:buFontTx/>
              <a:buBlip>
                <a:blip r:embed="rId2"/>
              </a:buBlip>
              <a:defRPr sz="1400" baseline="0">
                <a:solidFill>
                  <a:schemeClr val="tx2"/>
                </a:solidFill>
              </a:defRPr>
            </a:lvl1pPr>
            <a:lvl2pPr marL="685783" indent="-228594">
              <a:buFontTx/>
              <a:buBlip>
                <a:blip r:embed="rId2"/>
              </a:buBlip>
              <a:defRPr sz="1400" baseline="0">
                <a:solidFill>
                  <a:schemeClr val="tx2"/>
                </a:solidFill>
              </a:defRPr>
            </a:lvl2pPr>
            <a:lvl3pPr marL="1142971" indent="-228594">
              <a:buFontTx/>
              <a:buBlip>
                <a:blip r:embed="rId2"/>
              </a:buBlip>
              <a:defRPr sz="1400" baseline="0">
                <a:solidFill>
                  <a:schemeClr val="tx2"/>
                </a:solidFill>
              </a:defRPr>
            </a:lvl3pPr>
            <a:lvl4pPr marL="1600160" indent="-228594">
              <a:buFontTx/>
              <a:buBlip>
                <a:blip r:embed="rId2"/>
              </a:buBlip>
              <a:defRPr sz="1400" baseline="0">
                <a:solidFill>
                  <a:schemeClr val="tx2"/>
                </a:solidFill>
              </a:defRPr>
            </a:lvl4pPr>
            <a:lvl5pPr marL="2057349" indent="-228594">
              <a:buFontTx/>
              <a:buBlip>
                <a:blip r:embed="rId2"/>
              </a:buBlip>
              <a:defRPr sz="1400"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dirty="0"/>
          </a:p>
        </p:txBody>
      </p:sp>
    </p:spTree>
    <p:extLst>
      <p:ext uri="{BB962C8B-B14F-4D97-AF65-F5344CB8AC3E}">
        <p14:creationId xmlns:p14="http://schemas.microsoft.com/office/powerpoint/2010/main" val="1206140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02488" y="365125"/>
            <a:ext cx="10051312" cy="1325563"/>
          </a:xfrm>
          <a:prstGeom prst="rect">
            <a:avLst/>
          </a:prstGeom>
        </p:spPr>
        <p:txBody>
          <a:bodyPr vert="horz" lIns="91440" tIns="45720" rIns="91440" bIns="45720" rtlCol="0" anchor="ctr">
            <a:normAutofit/>
          </a:bodyPr>
          <a:lstStyle/>
          <a:p>
            <a:r>
              <a:rPr lang="en-US"/>
              <a:t>Click to edit Master title style</a:t>
            </a:r>
            <a:endParaRPr lang="et-EE" dirty="0"/>
          </a:p>
        </p:txBody>
      </p:sp>
      <p:sp>
        <p:nvSpPr>
          <p:cNvPr id="3" name="Text Placeholder 2"/>
          <p:cNvSpPr>
            <a:spLocks noGrp="1"/>
          </p:cNvSpPr>
          <p:nvPr>
            <p:ph type="body" idx="1"/>
          </p:nvPr>
        </p:nvSpPr>
        <p:spPr>
          <a:xfrm>
            <a:off x="1302488" y="1825625"/>
            <a:ext cx="10051312"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t-EE" dirty="0"/>
          </a:p>
        </p:txBody>
      </p:sp>
      <p:sp>
        <p:nvSpPr>
          <p:cNvPr id="6" name="Slide Number Placeholder 5"/>
          <p:cNvSpPr>
            <a:spLocks noGrp="1"/>
          </p:cNvSpPr>
          <p:nvPr>
            <p:ph type="sldNum" sz="quarter" idx="4"/>
          </p:nvPr>
        </p:nvSpPr>
        <p:spPr>
          <a:xfrm>
            <a:off x="186072" y="6031614"/>
            <a:ext cx="452104" cy="365125"/>
          </a:xfrm>
          <a:prstGeom prst="rect">
            <a:avLst/>
          </a:prstGeom>
        </p:spPr>
        <p:txBody>
          <a:bodyPr vert="horz" lIns="91440" tIns="45720" rIns="91440" bIns="45720" rtlCol="0" anchor="ctr"/>
          <a:lstStyle>
            <a:lvl1pPr algn="r">
              <a:defRPr sz="1200">
                <a:solidFill>
                  <a:schemeClr val="bg1"/>
                </a:solidFill>
              </a:defRPr>
            </a:lvl1pPr>
          </a:lstStyle>
          <a:p>
            <a:fld id="{9C3A84B4-50EE-4E03-B6D7-AB5456BA3390}" type="slidenum">
              <a:rPr lang="et-EE" smtClean="0"/>
              <a:pPr/>
              <a:t>‹#›</a:t>
            </a:fld>
            <a:endParaRPr lang="et-EE" dirty="0"/>
          </a:p>
        </p:txBody>
      </p:sp>
    </p:spTree>
    <p:extLst>
      <p:ext uri="{BB962C8B-B14F-4D97-AF65-F5344CB8AC3E}">
        <p14:creationId xmlns:p14="http://schemas.microsoft.com/office/powerpoint/2010/main" val="3582438058"/>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2" r:id="rId3"/>
    <p:sldLayoutId id="2147483663" r:id="rId4"/>
    <p:sldLayoutId id="2147483664" r:id="rId5"/>
    <p:sldLayoutId id="2147483665" r:id="rId6"/>
    <p:sldLayoutId id="2147483652" r:id="rId7"/>
    <p:sldLayoutId id="2147483666" r:id="rId8"/>
  </p:sldLayoutIdLst>
  <p:hf hdr="0" ftr="0" dt="0"/>
  <p:txStyles>
    <p:titleStyle>
      <a:lvl1pPr algn="l" defTabSz="914377" rtl="0" eaLnBrk="1" latinLnBrk="0" hangingPunct="1">
        <a:lnSpc>
          <a:spcPct val="90000"/>
        </a:lnSpc>
        <a:spcBef>
          <a:spcPct val="0"/>
        </a:spcBef>
        <a:buNone/>
        <a:defRPr sz="5000" kern="1200">
          <a:solidFill>
            <a:srgbClr val="A01E28"/>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200" kern="1200">
          <a:solidFill>
            <a:schemeClr val="tx2"/>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600" kern="1200">
          <a:solidFill>
            <a:schemeClr val="tx2"/>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t-EE"/>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7.emf"/></Relationships>
</file>

<file path=ppt/slides/_rels/slide25.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a:extLst>
              <a:ext uri="{FF2B5EF4-FFF2-40B4-BE49-F238E27FC236}">
                <a16:creationId xmlns:a16="http://schemas.microsoft.com/office/drawing/2014/main" id="{6774DDFE-A92B-344D-84BD-D9C33C645FD2}"/>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5538" r="5538"/>
          <a:stretch/>
        </p:blipFill>
        <p:spPr/>
      </p:pic>
      <p:sp>
        <p:nvSpPr>
          <p:cNvPr id="67" name="Title 66"/>
          <p:cNvSpPr>
            <a:spLocks noGrp="1"/>
          </p:cNvSpPr>
          <p:nvPr>
            <p:ph type="ctrTitle"/>
          </p:nvPr>
        </p:nvSpPr>
        <p:spPr/>
        <p:txBody>
          <a:bodyPr>
            <a:normAutofit fontScale="90000"/>
          </a:bodyPr>
          <a:lstStyle/>
          <a:p>
            <a:r>
              <a:rPr lang="et-EE" dirty="0"/>
              <a:t>Tallinna Sisekülastajate uuring 2023</a:t>
            </a:r>
          </a:p>
        </p:txBody>
      </p:sp>
      <p:sp>
        <p:nvSpPr>
          <p:cNvPr id="68" name="Subtitle 67"/>
          <p:cNvSpPr>
            <a:spLocks noGrp="1"/>
          </p:cNvSpPr>
          <p:nvPr>
            <p:ph type="subTitle" idx="1"/>
          </p:nvPr>
        </p:nvSpPr>
        <p:spPr/>
        <p:txBody>
          <a:bodyPr>
            <a:normAutofit/>
          </a:bodyPr>
          <a:lstStyle/>
          <a:p>
            <a:r>
              <a:rPr lang="et-EE" dirty="0"/>
              <a:t>Tallinna Strateegiakeskus</a:t>
            </a:r>
          </a:p>
          <a:p>
            <a:r>
              <a:rPr lang="en-GB" dirty="0"/>
              <a:t>01/202</a:t>
            </a:r>
            <a:r>
              <a:rPr lang="en-US" dirty="0"/>
              <a:t>4</a:t>
            </a:r>
            <a:endParaRPr lang="en-GB" dirty="0"/>
          </a:p>
        </p:txBody>
      </p:sp>
    </p:spTree>
    <p:extLst>
      <p:ext uri="{BB962C8B-B14F-4D97-AF65-F5344CB8AC3E}">
        <p14:creationId xmlns:p14="http://schemas.microsoft.com/office/powerpoint/2010/main" val="20885401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0E8FACA-AF02-F04A-8A92-8DBF183E715C}"/>
              </a:ext>
            </a:extLst>
          </p:cNvPr>
          <p:cNvSpPr>
            <a:spLocks noGrp="1"/>
          </p:cNvSpPr>
          <p:nvPr>
            <p:ph type="title"/>
          </p:nvPr>
        </p:nvSpPr>
        <p:spPr/>
        <p:txBody>
          <a:bodyPr/>
          <a:lstStyle/>
          <a:p>
            <a:r>
              <a:rPr lang="et-EE" dirty="0"/>
              <a:t>Ööbimine Tallinnas</a:t>
            </a:r>
          </a:p>
        </p:txBody>
      </p:sp>
      <p:sp>
        <p:nvSpPr>
          <p:cNvPr id="4" name="Subtitle 3">
            <a:extLst>
              <a:ext uri="{FF2B5EF4-FFF2-40B4-BE49-F238E27FC236}">
                <a16:creationId xmlns:a16="http://schemas.microsoft.com/office/drawing/2014/main" id="{9350CC26-1062-6347-B88A-C3BB1435A1EA}"/>
              </a:ext>
            </a:extLst>
          </p:cNvPr>
          <p:cNvSpPr>
            <a:spLocks noGrp="1"/>
          </p:cNvSpPr>
          <p:nvPr>
            <p:ph type="subTitle" idx="14"/>
          </p:nvPr>
        </p:nvSpPr>
        <p:spPr/>
        <p:txBody>
          <a:bodyPr>
            <a:normAutofit fontScale="85000" lnSpcReduction="10000"/>
          </a:bodyPr>
          <a:lstStyle/>
          <a:p>
            <a:r>
              <a:rPr lang="et-EE" dirty="0"/>
              <a:t>Mitmel korral olete te 2023 aastal Tallinnas mõnes majutusasutuses (</a:t>
            </a:r>
            <a:r>
              <a:rPr lang="et-EE" dirty="0" err="1"/>
              <a:t>hote</a:t>
            </a:r>
            <a:r>
              <a:rPr lang="en-US" dirty="0"/>
              <a:t>l</a:t>
            </a:r>
            <a:r>
              <a:rPr lang="et-EE" dirty="0"/>
              <a:t>l, </a:t>
            </a:r>
            <a:r>
              <a:rPr lang="et-EE" dirty="0" err="1"/>
              <a:t>hostel</a:t>
            </a:r>
            <a:r>
              <a:rPr lang="et-EE" dirty="0"/>
              <a:t>, külalistemaja vm) ööbinud?</a:t>
            </a:r>
          </a:p>
        </p:txBody>
      </p:sp>
      <p:sp>
        <p:nvSpPr>
          <p:cNvPr id="5" name="Sisu kohatäide 4">
            <a:extLst>
              <a:ext uri="{FF2B5EF4-FFF2-40B4-BE49-F238E27FC236}">
                <a16:creationId xmlns:a16="http://schemas.microsoft.com/office/drawing/2014/main" id="{AC8A7CFE-A97F-C84F-196E-775CE08F080A}"/>
              </a:ext>
            </a:extLst>
          </p:cNvPr>
          <p:cNvSpPr>
            <a:spLocks noGrp="1"/>
          </p:cNvSpPr>
          <p:nvPr>
            <p:ph sz="half" idx="1"/>
          </p:nvPr>
        </p:nvSpPr>
        <p:spPr/>
        <p:txBody>
          <a:bodyPr>
            <a:normAutofit lnSpcReduction="10000"/>
          </a:bodyPr>
          <a:lstStyle/>
          <a:p>
            <a:r>
              <a:rPr lang="et-EE" dirty="0"/>
              <a:t>Tallinlastelt, linna külastajatelt ja Tallinnas töötavatelt inimestelt küsiti, mitmel korral nad on linnas majutusasutustes ööbinud. Kokku 23% vastas, et ööbis aastal 2023 mõnes majutusasutuses, tallinlaste seas on vastav osakaal 15%.</a:t>
            </a:r>
          </a:p>
          <a:p>
            <a:r>
              <a:rPr lang="et-EE" dirty="0"/>
              <a:t>Uuringust selgus, et keskmisest sagedamini ööbisid Tallinnas nooremad inimesed (kuni 49-aastased), lisaks Kirde- ja Lõuna-Eesti elanikud ning lastega perede esindajad (slaid 11).</a:t>
            </a:r>
          </a:p>
          <a:p>
            <a:r>
              <a:rPr lang="et-EE" dirty="0"/>
              <a:t>Korduvalt on Tallinnas ööbinud keskmisest sagedamini noorim vanuserühm ja inimesed vanuses 35-49a. Kõige harvem on seevastu korduvalt Tallinnas ööbinud inimesed vanuses 65 ja vanemad.</a:t>
            </a:r>
          </a:p>
          <a:p>
            <a:r>
              <a:rPr lang="et-EE" dirty="0"/>
              <a:t>Näeme, et üle 10 korra on Tallinnas ööbinud keskmisest sagedamini Kirde- ja Lõuna-Eesti elanikud, mõlemast maakonnast võrdselt 4%.</a:t>
            </a:r>
          </a:p>
          <a:p>
            <a:r>
              <a:rPr lang="et-EE" dirty="0"/>
              <a:t>Valdavalt on Tallinnas ööbijad peatunud hotellides (70%) või siis oma sugulaste/tuttavate juures (41%). Külaliskorteris ööbis 14% ja külalistemajas või </a:t>
            </a:r>
            <a:r>
              <a:rPr lang="et-EE" dirty="0" err="1"/>
              <a:t>hostelis</a:t>
            </a:r>
            <a:r>
              <a:rPr lang="et-EE" dirty="0"/>
              <a:t> 10% kõigist ööbijatest (slaid 11).</a:t>
            </a:r>
          </a:p>
          <a:p>
            <a:r>
              <a:rPr lang="et-EE" dirty="0"/>
              <a:t>Suurima sissetulekurühma esindajatest 83% ööbis aastal 2023 hotellides.</a:t>
            </a:r>
          </a:p>
        </p:txBody>
      </p:sp>
      <p:pic>
        <p:nvPicPr>
          <p:cNvPr id="17" name="Sisu kohatäide 16">
            <a:extLst>
              <a:ext uri="{FF2B5EF4-FFF2-40B4-BE49-F238E27FC236}">
                <a16:creationId xmlns:a16="http://schemas.microsoft.com/office/drawing/2014/main" id="{40A02C98-2D09-948C-3EE4-8DA16306781C}"/>
              </a:ext>
            </a:extLst>
          </p:cNvPr>
          <p:cNvPicPr>
            <a:picLocks noGrp="1" noChangeAspect="1"/>
          </p:cNvPicPr>
          <p:nvPr>
            <p:ph sz="half" idx="13"/>
          </p:nvPr>
        </p:nvPicPr>
        <p:blipFill>
          <a:blip r:embed="rId2"/>
          <a:stretch>
            <a:fillRect/>
          </a:stretch>
        </p:blipFill>
        <p:spPr>
          <a:xfrm>
            <a:off x="6613732" y="1499191"/>
            <a:ext cx="4859337" cy="4586651"/>
          </a:xfrm>
          <a:prstGeom prst="rect">
            <a:avLst/>
          </a:prstGeom>
        </p:spPr>
      </p:pic>
    </p:spTree>
    <p:extLst>
      <p:ext uri="{BB962C8B-B14F-4D97-AF65-F5344CB8AC3E}">
        <p14:creationId xmlns:p14="http://schemas.microsoft.com/office/powerpoint/2010/main" val="32719542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0E8FACA-AF02-F04A-8A92-8DBF183E715C}"/>
              </a:ext>
            </a:extLst>
          </p:cNvPr>
          <p:cNvSpPr>
            <a:spLocks noGrp="1"/>
          </p:cNvSpPr>
          <p:nvPr>
            <p:ph type="title"/>
          </p:nvPr>
        </p:nvSpPr>
        <p:spPr/>
        <p:txBody>
          <a:bodyPr/>
          <a:lstStyle/>
          <a:p>
            <a:r>
              <a:rPr lang="et-EE" dirty="0"/>
              <a:t>Ööbimine Tallinnas</a:t>
            </a:r>
          </a:p>
        </p:txBody>
      </p:sp>
      <p:sp>
        <p:nvSpPr>
          <p:cNvPr id="4" name="Subtitle 3">
            <a:extLst>
              <a:ext uri="{FF2B5EF4-FFF2-40B4-BE49-F238E27FC236}">
                <a16:creationId xmlns:a16="http://schemas.microsoft.com/office/drawing/2014/main" id="{9350CC26-1062-6347-B88A-C3BB1435A1EA}"/>
              </a:ext>
            </a:extLst>
          </p:cNvPr>
          <p:cNvSpPr>
            <a:spLocks noGrp="1"/>
          </p:cNvSpPr>
          <p:nvPr>
            <p:ph type="subTitle" idx="14"/>
          </p:nvPr>
        </p:nvSpPr>
        <p:spPr/>
        <p:txBody>
          <a:bodyPr>
            <a:normAutofit fontScale="85000" lnSpcReduction="10000"/>
          </a:bodyPr>
          <a:lstStyle/>
          <a:p>
            <a:r>
              <a:rPr lang="et-EE" dirty="0"/>
              <a:t>Mitmel korral olete te 2023 aastal Tallinnas mõnes majutusasutuses? Kus te olete 2023 Tallinnas ööbinud?</a:t>
            </a:r>
          </a:p>
        </p:txBody>
      </p:sp>
      <p:pic>
        <p:nvPicPr>
          <p:cNvPr id="13" name="Sisu kohatäide 12">
            <a:extLst>
              <a:ext uri="{FF2B5EF4-FFF2-40B4-BE49-F238E27FC236}">
                <a16:creationId xmlns:a16="http://schemas.microsoft.com/office/drawing/2014/main" id="{268E8CC4-39A9-52BA-5471-9996526B78C5}"/>
              </a:ext>
            </a:extLst>
          </p:cNvPr>
          <p:cNvPicPr>
            <a:picLocks noGrp="1" noChangeAspect="1"/>
          </p:cNvPicPr>
          <p:nvPr>
            <p:ph sz="half" idx="13"/>
          </p:nvPr>
        </p:nvPicPr>
        <p:blipFill>
          <a:blip r:embed="rId2"/>
          <a:stretch>
            <a:fillRect/>
          </a:stretch>
        </p:blipFill>
        <p:spPr>
          <a:xfrm>
            <a:off x="824307" y="1626616"/>
            <a:ext cx="4038128" cy="4886325"/>
          </a:xfrm>
          <a:prstGeom prst="rect">
            <a:avLst/>
          </a:prstGeom>
        </p:spPr>
      </p:pic>
      <p:pic>
        <p:nvPicPr>
          <p:cNvPr id="14" name="Sisu kohatäide 12">
            <a:extLst>
              <a:ext uri="{FF2B5EF4-FFF2-40B4-BE49-F238E27FC236}">
                <a16:creationId xmlns:a16="http://schemas.microsoft.com/office/drawing/2014/main" id="{9B3EB4D9-6850-4CC0-F543-3FE204F7EA9E}"/>
              </a:ext>
            </a:extLst>
          </p:cNvPr>
          <p:cNvPicPr>
            <a:picLocks noGrp="1" noChangeAspect="1"/>
          </p:cNvPicPr>
          <p:nvPr>
            <p:ph sz="half" idx="1"/>
          </p:nvPr>
        </p:nvPicPr>
        <p:blipFill>
          <a:blip r:embed="rId3"/>
          <a:stretch>
            <a:fillRect/>
          </a:stretch>
        </p:blipFill>
        <p:spPr>
          <a:xfrm>
            <a:off x="6001766" y="1617472"/>
            <a:ext cx="4860925" cy="3538830"/>
          </a:xfrm>
          <a:prstGeom prst="rect">
            <a:avLst/>
          </a:prstGeom>
        </p:spPr>
      </p:pic>
    </p:spTree>
    <p:extLst>
      <p:ext uri="{BB962C8B-B14F-4D97-AF65-F5344CB8AC3E}">
        <p14:creationId xmlns:p14="http://schemas.microsoft.com/office/powerpoint/2010/main" val="42799759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0E8FACA-AF02-F04A-8A92-8DBF183E715C}"/>
              </a:ext>
            </a:extLst>
          </p:cNvPr>
          <p:cNvSpPr>
            <a:spLocks noGrp="1"/>
          </p:cNvSpPr>
          <p:nvPr>
            <p:ph type="title"/>
          </p:nvPr>
        </p:nvSpPr>
        <p:spPr/>
        <p:txBody>
          <a:bodyPr/>
          <a:lstStyle/>
          <a:p>
            <a:r>
              <a:rPr lang="et-EE" dirty="0"/>
              <a:t>Külastuseesmärgid, </a:t>
            </a:r>
            <a:r>
              <a:rPr lang="et-EE" sz="1800" dirty="0"/>
              <a:t>n=496, külastas Tallinna</a:t>
            </a:r>
          </a:p>
        </p:txBody>
      </p:sp>
      <p:sp>
        <p:nvSpPr>
          <p:cNvPr id="4" name="Subtitle 3">
            <a:extLst>
              <a:ext uri="{FF2B5EF4-FFF2-40B4-BE49-F238E27FC236}">
                <a16:creationId xmlns:a16="http://schemas.microsoft.com/office/drawing/2014/main" id="{9350CC26-1062-6347-B88A-C3BB1435A1EA}"/>
              </a:ext>
            </a:extLst>
          </p:cNvPr>
          <p:cNvSpPr>
            <a:spLocks noGrp="1"/>
          </p:cNvSpPr>
          <p:nvPr>
            <p:ph type="subTitle" idx="14"/>
          </p:nvPr>
        </p:nvSpPr>
        <p:spPr/>
        <p:txBody>
          <a:bodyPr>
            <a:normAutofit/>
          </a:bodyPr>
          <a:lstStyle/>
          <a:p>
            <a:r>
              <a:rPr lang="et-EE" dirty="0"/>
              <a:t>Ajaline võrdlus kokku toetavad, taustatunnuste lõikes</a:t>
            </a:r>
          </a:p>
        </p:txBody>
      </p:sp>
      <p:sp>
        <p:nvSpPr>
          <p:cNvPr id="5" name="Sisu kohatäide 4">
            <a:extLst>
              <a:ext uri="{FF2B5EF4-FFF2-40B4-BE49-F238E27FC236}">
                <a16:creationId xmlns:a16="http://schemas.microsoft.com/office/drawing/2014/main" id="{2506AA07-2F9B-BE6C-5E79-BC3F99564DEC}"/>
              </a:ext>
            </a:extLst>
          </p:cNvPr>
          <p:cNvSpPr>
            <a:spLocks noGrp="1"/>
          </p:cNvSpPr>
          <p:nvPr>
            <p:ph sz="half" idx="1"/>
          </p:nvPr>
        </p:nvSpPr>
        <p:spPr/>
        <p:txBody>
          <a:bodyPr>
            <a:normAutofit lnSpcReduction="10000"/>
          </a:bodyPr>
          <a:lstStyle/>
          <a:p>
            <a:r>
              <a:rPr lang="et-EE" dirty="0"/>
              <a:t>Tallinna külastajatelt küsiti eesmärke, mis põhjusel nad aastal 2023 linna külastasid.</a:t>
            </a:r>
          </a:p>
          <a:p>
            <a:r>
              <a:rPr lang="et-EE" dirty="0"/>
              <a:t>Näeme, et kõige </a:t>
            </a:r>
            <a:r>
              <a:rPr lang="et-EE" dirty="0" err="1"/>
              <a:t>sadegasemaks</a:t>
            </a:r>
            <a:r>
              <a:rPr lang="et-EE" dirty="0"/>
              <a:t> eesmärgiks Tallinna külastamisel oli sõprade või sugulaste külastamine (47%), seejärel puhkus ja meelelahutus (43%) ning sisseostude tegemine (37%).</a:t>
            </a:r>
          </a:p>
          <a:p>
            <a:r>
              <a:rPr lang="et-EE" dirty="0">
                <a:solidFill>
                  <a:schemeClr val="tx1"/>
                </a:solidFill>
              </a:rPr>
              <a:t>Pea kolmandik on inimestest on käinud Tallinnas terviseteenuste tõttu, samuti seoses välisreisile minekuga või kultuuri/</a:t>
            </a:r>
            <a:r>
              <a:rPr lang="et-EE" dirty="0" err="1">
                <a:solidFill>
                  <a:schemeClr val="tx1"/>
                </a:solidFill>
              </a:rPr>
              <a:t>spordisü</a:t>
            </a:r>
            <a:r>
              <a:rPr lang="en-US" dirty="0">
                <a:solidFill>
                  <a:schemeClr val="tx1"/>
                </a:solidFill>
              </a:rPr>
              <a:t>n</a:t>
            </a:r>
            <a:r>
              <a:rPr lang="et-EE" dirty="0" err="1">
                <a:solidFill>
                  <a:schemeClr val="tx1"/>
                </a:solidFill>
              </a:rPr>
              <a:t>dmuse</a:t>
            </a:r>
            <a:r>
              <a:rPr lang="et-EE" dirty="0">
                <a:solidFill>
                  <a:schemeClr val="tx1"/>
                </a:solidFill>
              </a:rPr>
              <a:t> külastamisega.</a:t>
            </a:r>
          </a:p>
          <a:p>
            <a:r>
              <a:rPr lang="et-EE" dirty="0">
                <a:solidFill>
                  <a:schemeClr val="tx1"/>
                </a:solidFill>
              </a:rPr>
              <a:t>Kolme noorema vanuserühma peamine külastuseesmärk on olnud puhkus ja meelelahutus </a:t>
            </a:r>
            <a:r>
              <a:rPr lang="et-EE" dirty="0"/>
              <a:t>(57-72%), teisel kohal on neil sõprade ja sugulaste külastamine. </a:t>
            </a:r>
          </a:p>
          <a:p>
            <a:r>
              <a:rPr lang="et-EE" dirty="0"/>
              <a:t>Alates vanusest 50 aastat on külastuseesmärkide seas esikohal sõprade ja sugulaste külastamine ning teisel kohal vanuses 50-64a. puhkus ja meelelahutus. Vanuses 65+a. on külastuseesmärkide seas teisel kohal terviseteenused ja kolmandal </a:t>
            </a:r>
            <a:r>
              <a:rPr lang="et-EE" dirty="0" err="1"/>
              <a:t>ostlemine</a:t>
            </a:r>
            <a:r>
              <a:rPr lang="et-EE" dirty="0"/>
              <a:t>.</a:t>
            </a:r>
          </a:p>
          <a:p>
            <a:r>
              <a:rPr lang="et-EE" dirty="0"/>
              <a:t>Naised käivad sagedamini Tallinnas sisseoste sooritamas ja mehed seoses tööreisidega. Muude rahvuste esindajad käivad eestlastega võrreldes sagedamini puhkamas, kuid harvem kultuuriüritustel. Lõuna-Eesti elanikud käivad teistega võrreldes märksa sagedamini Tallinnas seoses konverentsidega.</a:t>
            </a:r>
          </a:p>
        </p:txBody>
      </p:sp>
      <p:pic>
        <p:nvPicPr>
          <p:cNvPr id="13" name="Sisu kohatäide 12">
            <a:extLst>
              <a:ext uri="{FF2B5EF4-FFF2-40B4-BE49-F238E27FC236}">
                <a16:creationId xmlns:a16="http://schemas.microsoft.com/office/drawing/2014/main" id="{4626AA5A-415A-FDED-8CDE-8AF529E1DFF6}"/>
              </a:ext>
            </a:extLst>
          </p:cNvPr>
          <p:cNvPicPr>
            <a:picLocks noGrp="1" noChangeAspect="1"/>
          </p:cNvPicPr>
          <p:nvPr>
            <p:ph sz="half" idx="13"/>
          </p:nvPr>
        </p:nvPicPr>
        <p:blipFill>
          <a:blip r:embed="rId2"/>
          <a:stretch>
            <a:fillRect/>
          </a:stretch>
        </p:blipFill>
        <p:spPr>
          <a:xfrm>
            <a:off x="6494463" y="1792224"/>
            <a:ext cx="5275944" cy="3984451"/>
          </a:xfrm>
          <a:prstGeom prst="rect">
            <a:avLst/>
          </a:prstGeom>
        </p:spPr>
      </p:pic>
    </p:spTree>
    <p:extLst>
      <p:ext uri="{BB962C8B-B14F-4D97-AF65-F5344CB8AC3E}">
        <p14:creationId xmlns:p14="http://schemas.microsoft.com/office/powerpoint/2010/main" val="24749409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u kohatäide 1">
            <a:extLst>
              <a:ext uri="{FF2B5EF4-FFF2-40B4-BE49-F238E27FC236}">
                <a16:creationId xmlns:a16="http://schemas.microsoft.com/office/drawing/2014/main" id="{B4967311-9552-A6D3-FFFC-6606B40B3C92}"/>
              </a:ext>
            </a:extLst>
          </p:cNvPr>
          <p:cNvSpPr>
            <a:spLocks noGrp="1"/>
          </p:cNvSpPr>
          <p:nvPr>
            <p:ph sz="half" idx="1"/>
          </p:nvPr>
        </p:nvSpPr>
        <p:spPr/>
        <p:txBody>
          <a:bodyPr/>
          <a:lstStyle/>
          <a:p>
            <a:r>
              <a:rPr lang="et-EE" dirty="0"/>
              <a:t>Vastajatelt, kes külastasid Tallinna puhkuse või sündmuse külastamise eesmärgil, küsiti nende reisikaaslaste kohta.</a:t>
            </a:r>
          </a:p>
          <a:p>
            <a:r>
              <a:rPr lang="et-EE" dirty="0"/>
              <a:t>Selgus, et kõige sagedamini on käidud koos täiskasvanud kaaslasega 36%, seejärel võrdselt kas üksi (22%) või koos lastega (22%). 18% käis Tallinnas aastal 2023 koos sõpruskonnaga ja 38% inimestest käis erinevatel kordadel erinevate kaaslastega (slaid 14).</a:t>
            </a:r>
          </a:p>
          <a:p>
            <a:r>
              <a:rPr lang="et-EE" dirty="0"/>
              <a:t>Noored külastavad Tallinna teistest sagedamini koos suurema sõpruskonnaga, vanuses 25-34a. käiakse valdavalt koos ühe kaaslasega. Vanuses 35-49a. käiakse sagedamini kas koos lastega või kahekesi.</a:t>
            </a:r>
          </a:p>
          <a:p>
            <a:r>
              <a:rPr lang="et-EE" dirty="0"/>
              <a:t>Eestlased käivad muude rahvuste esindajatest sagedamini Tallinnas üksi ja kahekesi, teised aga koos lastega.</a:t>
            </a:r>
          </a:p>
          <a:p>
            <a:r>
              <a:rPr lang="et-EE" dirty="0"/>
              <a:t>Puhkuse ja meelalahutuse eesmärgil tulnud on sagedamini linna külastanud koos lastega (24%), võrrelduna kultuuriürituse külastamise eesmärgil tulnud vastajatega (19%).</a:t>
            </a:r>
          </a:p>
        </p:txBody>
      </p:sp>
      <p:sp>
        <p:nvSpPr>
          <p:cNvPr id="3" name="Pealkiri 2">
            <a:extLst>
              <a:ext uri="{FF2B5EF4-FFF2-40B4-BE49-F238E27FC236}">
                <a16:creationId xmlns:a16="http://schemas.microsoft.com/office/drawing/2014/main" id="{FDA1938D-BE27-33F7-3587-5227E4AD58FB}"/>
              </a:ext>
            </a:extLst>
          </p:cNvPr>
          <p:cNvSpPr>
            <a:spLocks noGrp="1"/>
          </p:cNvSpPr>
          <p:nvPr>
            <p:ph type="title"/>
          </p:nvPr>
        </p:nvSpPr>
        <p:spPr/>
        <p:txBody>
          <a:bodyPr/>
          <a:lstStyle/>
          <a:p>
            <a:r>
              <a:rPr lang="et-EE" dirty="0"/>
              <a:t>Reisikaaslased</a:t>
            </a:r>
          </a:p>
        </p:txBody>
      </p:sp>
    </p:spTree>
    <p:extLst>
      <p:ext uri="{BB962C8B-B14F-4D97-AF65-F5344CB8AC3E}">
        <p14:creationId xmlns:p14="http://schemas.microsoft.com/office/powerpoint/2010/main" val="33252450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0E8FACA-AF02-F04A-8A92-8DBF183E715C}"/>
              </a:ext>
            </a:extLst>
          </p:cNvPr>
          <p:cNvSpPr>
            <a:spLocks noGrp="1"/>
          </p:cNvSpPr>
          <p:nvPr>
            <p:ph type="title"/>
          </p:nvPr>
        </p:nvSpPr>
        <p:spPr/>
        <p:txBody>
          <a:bodyPr/>
          <a:lstStyle/>
          <a:p>
            <a:r>
              <a:rPr lang="et-EE" dirty="0"/>
              <a:t>Reisikaaslaste olemasolu</a:t>
            </a:r>
          </a:p>
        </p:txBody>
      </p:sp>
      <p:sp>
        <p:nvSpPr>
          <p:cNvPr id="4" name="Subtitle 3">
            <a:extLst>
              <a:ext uri="{FF2B5EF4-FFF2-40B4-BE49-F238E27FC236}">
                <a16:creationId xmlns:a16="http://schemas.microsoft.com/office/drawing/2014/main" id="{9350CC26-1062-6347-B88A-C3BB1435A1EA}"/>
              </a:ext>
            </a:extLst>
          </p:cNvPr>
          <p:cNvSpPr>
            <a:spLocks noGrp="1"/>
          </p:cNvSpPr>
          <p:nvPr>
            <p:ph type="subTitle" idx="14"/>
          </p:nvPr>
        </p:nvSpPr>
        <p:spPr/>
        <p:txBody>
          <a:bodyPr>
            <a:normAutofit/>
          </a:bodyPr>
          <a:lstStyle/>
          <a:p>
            <a:r>
              <a:rPr lang="et-EE" dirty="0"/>
              <a:t>Kellega koos külastasite Tallinna puhkuse ja/või sündmusel </a:t>
            </a:r>
            <a:r>
              <a:rPr lang="et-EE" dirty="0" err="1"/>
              <a:t>os</a:t>
            </a:r>
            <a:r>
              <a:rPr lang="en-US" dirty="0"/>
              <a:t>a</a:t>
            </a:r>
            <a:r>
              <a:rPr lang="et-EE" dirty="0" err="1"/>
              <a:t>lemise</a:t>
            </a:r>
            <a:r>
              <a:rPr lang="et-EE" dirty="0"/>
              <a:t> eesmärgil?</a:t>
            </a:r>
          </a:p>
        </p:txBody>
      </p:sp>
      <p:pic>
        <p:nvPicPr>
          <p:cNvPr id="20" name="Sisu kohatäide 19">
            <a:extLst>
              <a:ext uri="{FF2B5EF4-FFF2-40B4-BE49-F238E27FC236}">
                <a16:creationId xmlns:a16="http://schemas.microsoft.com/office/drawing/2014/main" id="{95D0F2A9-AF91-4805-2BDE-9EB7A188C9C2}"/>
              </a:ext>
            </a:extLst>
          </p:cNvPr>
          <p:cNvPicPr>
            <a:picLocks noGrp="1" noChangeAspect="1"/>
          </p:cNvPicPr>
          <p:nvPr>
            <p:ph sz="half" idx="1"/>
          </p:nvPr>
        </p:nvPicPr>
        <p:blipFill>
          <a:blip r:embed="rId2"/>
          <a:stretch>
            <a:fillRect/>
          </a:stretch>
        </p:blipFill>
        <p:spPr>
          <a:xfrm>
            <a:off x="1312777" y="1498600"/>
            <a:ext cx="4838871" cy="4886325"/>
          </a:xfrm>
          <a:prstGeom prst="rect">
            <a:avLst/>
          </a:prstGeom>
        </p:spPr>
      </p:pic>
      <p:pic>
        <p:nvPicPr>
          <p:cNvPr id="23" name="Sisu kohatäide 22">
            <a:extLst>
              <a:ext uri="{FF2B5EF4-FFF2-40B4-BE49-F238E27FC236}">
                <a16:creationId xmlns:a16="http://schemas.microsoft.com/office/drawing/2014/main" id="{DBB69A33-105D-8706-0E62-6C20F3798C29}"/>
              </a:ext>
            </a:extLst>
          </p:cNvPr>
          <p:cNvPicPr>
            <a:picLocks noGrp="1" noChangeAspect="1"/>
          </p:cNvPicPr>
          <p:nvPr>
            <p:ph sz="half" idx="13"/>
          </p:nvPr>
        </p:nvPicPr>
        <p:blipFill>
          <a:blip r:embed="rId3"/>
          <a:stretch>
            <a:fillRect/>
          </a:stretch>
        </p:blipFill>
        <p:spPr>
          <a:xfrm>
            <a:off x="6328144" y="2290762"/>
            <a:ext cx="4619625" cy="2276475"/>
          </a:xfrm>
          <a:prstGeom prst="rect">
            <a:avLst/>
          </a:prstGeom>
        </p:spPr>
      </p:pic>
    </p:spTree>
    <p:extLst>
      <p:ext uri="{BB962C8B-B14F-4D97-AF65-F5344CB8AC3E}">
        <p14:creationId xmlns:p14="http://schemas.microsoft.com/office/powerpoint/2010/main" val="10359491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0E8FACA-AF02-F04A-8A92-8DBF183E715C}"/>
              </a:ext>
            </a:extLst>
          </p:cNvPr>
          <p:cNvSpPr>
            <a:spLocks noGrp="1"/>
          </p:cNvSpPr>
          <p:nvPr>
            <p:ph type="title"/>
          </p:nvPr>
        </p:nvSpPr>
        <p:spPr/>
        <p:txBody>
          <a:bodyPr/>
          <a:lstStyle/>
          <a:p>
            <a:r>
              <a:rPr lang="en-US" dirty="0"/>
              <a:t>Transport </a:t>
            </a:r>
            <a:r>
              <a:rPr lang="et-EE" dirty="0"/>
              <a:t>Tallinnasse tulekuks</a:t>
            </a:r>
          </a:p>
        </p:txBody>
      </p:sp>
      <p:sp>
        <p:nvSpPr>
          <p:cNvPr id="4" name="Subtitle 3">
            <a:extLst>
              <a:ext uri="{FF2B5EF4-FFF2-40B4-BE49-F238E27FC236}">
                <a16:creationId xmlns:a16="http://schemas.microsoft.com/office/drawing/2014/main" id="{9350CC26-1062-6347-B88A-C3BB1435A1EA}"/>
              </a:ext>
            </a:extLst>
          </p:cNvPr>
          <p:cNvSpPr>
            <a:spLocks noGrp="1"/>
          </p:cNvSpPr>
          <p:nvPr>
            <p:ph type="subTitle" idx="14"/>
          </p:nvPr>
        </p:nvSpPr>
        <p:spPr/>
        <p:txBody>
          <a:bodyPr>
            <a:normAutofit/>
          </a:bodyPr>
          <a:lstStyle/>
          <a:p>
            <a:r>
              <a:rPr lang="et-EE" dirty="0"/>
              <a:t>Millist transpordiliiki kasutasite Tallinnasse tulekuks?</a:t>
            </a:r>
          </a:p>
        </p:txBody>
      </p:sp>
      <p:sp>
        <p:nvSpPr>
          <p:cNvPr id="5" name="Sisu kohatäide 4">
            <a:extLst>
              <a:ext uri="{FF2B5EF4-FFF2-40B4-BE49-F238E27FC236}">
                <a16:creationId xmlns:a16="http://schemas.microsoft.com/office/drawing/2014/main" id="{906A0D54-C405-0B07-FA03-9E72AEA75962}"/>
              </a:ext>
            </a:extLst>
          </p:cNvPr>
          <p:cNvSpPr>
            <a:spLocks noGrp="1"/>
          </p:cNvSpPr>
          <p:nvPr>
            <p:ph sz="half" idx="1"/>
          </p:nvPr>
        </p:nvSpPr>
        <p:spPr/>
        <p:txBody>
          <a:bodyPr/>
          <a:lstStyle/>
          <a:p>
            <a:r>
              <a:rPr lang="et-EE" dirty="0"/>
              <a:t>Peamine osa külastajatest tuleb pealinna autoga (74%), järgnevad buss ja rong.</a:t>
            </a:r>
          </a:p>
          <a:p>
            <a:r>
              <a:rPr lang="et-EE" dirty="0"/>
              <a:t>Maal elavad inimesed on teistest märksa sagedamini tulnud autoga, linnades elavad inimesed kasutavad sagedamini ka rongi ja bussi.</a:t>
            </a:r>
          </a:p>
          <a:p>
            <a:r>
              <a:rPr lang="et-EE" dirty="0"/>
              <a:t>Noorimast vanuserühmast (18-24a.) on keskmisest märksa sagedamini tuldud rongiga 58% ja bussiga 75%.</a:t>
            </a:r>
          </a:p>
          <a:p>
            <a:r>
              <a:rPr lang="et-EE" dirty="0"/>
              <a:t>Harjumaa elanikest kasutas 85% autot, 34% bussi ja 29% rongi. Lõuna-Eesti elanikest 42% on kasutanud tulekuks ka rongi.</a:t>
            </a:r>
          </a:p>
          <a:p>
            <a:r>
              <a:rPr lang="et-EE" dirty="0"/>
              <a:t>Lastega pered ja suurimasse sissetulekurühma </a:t>
            </a:r>
            <a:r>
              <a:rPr lang="et-EE" dirty="0" err="1"/>
              <a:t>kuulujad</a:t>
            </a:r>
            <a:r>
              <a:rPr lang="et-EE" dirty="0"/>
              <a:t> on kasutanud teistest külastajatest sagedaminitallinna saabumiseks sõiduautot.</a:t>
            </a:r>
          </a:p>
        </p:txBody>
      </p:sp>
      <p:pic>
        <p:nvPicPr>
          <p:cNvPr id="13" name="Sisu kohatäide 12">
            <a:extLst>
              <a:ext uri="{FF2B5EF4-FFF2-40B4-BE49-F238E27FC236}">
                <a16:creationId xmlns:a16="http://schemas.microsoft.com/office/drawing/2014/main" id="{0EF27C6E-D8EA-FA75-9B3C-C2D2B0AB7B70}"/>
              </a:ext>
            </a:extLst>
          </p:cNvPr>
          <p:cNvPicPr>
            <a:picLocks noGrp="1" noChangeAspect="1"/>
          </p:cNvPicPr>
          <p:nvPr>
            <p:ph sz="half" idx="13"/>
          </p:nvPr>
        </p:nvPicPr>
        <p:blipFill>
          <a:blip r:embed="rId2"/>
          <a:stretch>
            <a:fillRect/>
          </a:stretch>
        </p:blipFill>
        <p:spPr>
          <a:xfrm>
            <a:off x="6637369" y="1722056"/>
            <a:ext cx="4573524" cy="4439412"/>
          </a:xfrm>
          <a:prstGeom prst="rect">
            <a:avLst/>
          </a:prstGeom>
        </p:spPr>
      </p:pic>
    </p:spTree>
    <p:extLst>
      <p:ext uri="{BB962C8B-B14F-4D97-AF65-F5344CB8AC3E}">
        <p14:creationId xmlns:p14="http://schemas.microsoft.com/office/powerpoint/2010/main" val="24964347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73E9841-5876-5549-B945-5695760259EE}"/>
              </a:ext>
            </a:extLst>
          </p:cNvPr>
          <p:cNvSpPr>
            <a:spLocks noGrp="1"/>
          </p:cNvSpPr>
          <p:nvPr>
            <p:ph sz="half" idx="1"/>
          </p:nvPr>
        </p:nvSpPr>
        <p:spPr>
          <a:xfrm>
            <a:off x="1302488" y="1499191"/>
            <a:ext cx="10051312" cy="5154528"/>
          </a:xfrm>
        </p:spPr>
        <p:txBody>
          <a:bodyPr>
            <a:normAutofit/>
          </a:bodyPr>
          <a:lstStyle/>
          <a:p>
            <a:r>
              <a:rPr lang="et-EE" dirty="0"/>
              <a:t>Loogilise tulemusena osutus vastanutele kõige sagedamini </a:t>
            </a:r>
            <a:r>
              <a:rPr lang="en-US" dirty="0"/>
              <a:t>T</a:t>
            </a:r>
            <a:r>
              <a:rPr lang="et-EE" dirty="0" err="1"/>
              <a:t>allinnas</a:t>
            </a:r>
            <a:r>
              <a:rPr lang="et-EE" dirty="0"/>
              <a:t> tehtud tegevuseks poodides </a:t>
            </a:r>
            <a:r>
              <a:rPr lang="en-US" dirty="0" err="1"/>
              <a:t>sisse</a:t>
            </a:r>
            <a:r>
              <a:rPr lang="et-EE" dirty="0"/>
              <a:t>ostude tegemine, kuna arvesse lähevad nii toidu- kui mu</a:t>
            </a:r>
            <a:r>
              <a:rPr lang="en-US" dirty="0"/>
              <a:t>u</a:t>
            </a:r>
            <a:r>
              <a:rPr lang="et-EE" dirty="0"/>
              <a:t>d kaubad (65%)</a:t>
            </a:r>
            <a:r>
              <a:rPr lang="en-US" dirty="0"/>
              <a:t> (slaid 17).</a:t>
            </a:r>
            <a:endParaRPr lang="et-EE" dirty="0"/>
          </a:p>
          <a:p>
            <a:r>
              <a:rPr lang="et-EE" dirty="0"/>
              <a:t>Teiseks on külastatud kohvikuid, restorane ja muid söögikohti (55%).</a:t>
            </a:r>
          </a:p>
          <a:p>
            <a:r>
              <a:rPr lang="et-EE" dirty="0"/>
              <a:t>Linnas on jalutanud ja linnaga tutvunud 39%, ligi kolmandik on ka külastanud muuseume</a:t>
            </a:r>
            <a:r>
              <a:rPr lang="en-US" dirty="0"/>
              <a:t> ja </a:t>
            </a:r>
            <a:r>
              <a:rPr lang="et-EE" dirty="0"/>
              <a:t>muid vaatamisväärsusi, kultuuriüritusi ja kogupereatraktsioone. Kõige vähem on osa võetud ekskursioonidest koos giidiga – 2% vastanutest.</a:t>
            </a:r>
          </a:p>
          <a:p>
            <a:r>
              <a:rPr lang="et-EE" dirty="0"/>
              <a:t>Harjumaa elanikud on pea kõiki tegevusi teinud teiste vastajatega võrreldes sagedamini, samuti ka need vastajad, kes õpivad ja töötavad pealinnas. Lõuna-Eesti elanikud on keskmisest harvem jalutanud linnalooduses ning sooritanud sisseoste poodides. Kirde-Eesti elanikud on samuti keskmisest harvemad sisseostude tegijad, lisaks külastavad nad harvem ka teatrit ja kontserte. Kesk-Eesti elanikke huvitab teistest harvem rannas viibimine ja osalemine </a:t>
            </a:r>
            <a:r>
              <a:rPr lang="et-EE" dirty="0" err="1"/>
              <a:t>ööelus</a:t>
            </a:r>
            <a:r>
              <a:rPr lang="et-EE" dirty="0"/>
              <a:t>. Vastajad Lääne-Eestist aga on pea pooli tegevustest teinud teistest harvem.</a:t>
            </a:r>
          </a:p>
          <a:p>
            <a:r>
              <a:rPr lang="et-EE" dirty="0"/>
              <a:t>Kõige aktiivsem vastajarühm külastajate seas on 35-49-aastased, kes on mitmeid nimetatud tegevusi teinud teistest sagedamini. Vastajad vanuses 18-24a. seevastu on kõige sagedasemad ööklubide ja baaride külastajad ja rühm 25-34a. kõige sagedasemad Tallinna söögikohtade külastajad. Eakad vastajad (75a. ja vanemad) on teistest passiivsemad pea kõigi uuritud tegevuste osas.</a:t>
            </a:r>
          </a:p>
          <a:p>
            <a:r>
              <a:rPr lang="et-EE" dirty="0"/>
              <a:t>Muid tegevusi tõid antud küsimuse puhul sagedamini välja eakad inimesed – kõige sagedamini mainiti sugulaste ja ka surnuaedade külastamist ning terviseteenuseid.</a:t>
            </a:r>
          </a:p>
          <a:p>
            <a:endParaRPr lang="et-EE" dirty="0"/>
          </a:p>
        </p:txBody>
      </p:sp>
      <p:sp>
        <p:nvSpPr>
          <p:cNvPr id="3" name="Title 2">
            <a:extLst>
              <a:ext uri="{FF2B5EF4-FFF2-40B4-BE49-F238E27FC236}">
                <a16:creationId xmlns:a16="http://schemas.microsoft.com/office/drawing/2014/main" id="{60E8FACA-AF02-F04A-8A92-8DBF183E715C}"/>
              </a:ext>
            </a:extLst>
          </p:cNvPr>
          <p:cNvSpPr>
            <a:spLocks noGrp="1"/>
          </p:cNvSpPr>
          <p:nvPr>
            <p:ph type="title"/>
          </p:nvPr>
        </p:nvSpPr>
        <p:spPr/>
        <p:txBody>
          <a:bodyPr/>
          <a:lstStyle/>
          <a:p>
            <a:r>
              <a:rPr lang="en-US" dirty="0" err="1"/>
              <a:t>Tegevused</a:t>
            </a:r>
            <a:r>
              <a:rPr lang="en-US" dirty="0"/>
              <a:t> </a:t>
            </a:r>
            <a:r>
              <a:rPr lang="en-US" dirty="0" err="1"/>
              <a:t>Tallinnas</a:t>
            </a:r>
            <a:endParaRPr lang="en-US" dirty="0"/>
          </a:p>
        </p:txBody>
      </p:sp>
    </p:spTree>
    <p:extLst>
      <p:ext uri="{BB962C8B-B14F-4D97-AF65-F5344CB8AC3E}">
        <p14:creationId xmlns:p14="http://schemas.microsoft.com/office/powerpoint/2010/main" val="24857295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88F8161-3694-6447-B356-D17ACD892B52}"/>
              </a:ext>
            </a:extLst>
          </p:cNvPr>
          <p:cNvSpPr>
            <a:spLocks noGrp="1"/>
          </p:cNvSpPr>
          <p:nvPr>
            <p:ph type="title"/>
          </p:nvPr>
        </p:nvSpPr>
        <p:spPr/>
        <p:txBody>
          <a:bodyPr/>
          <a:lstStyle/>
          <a:p>
            <a:r>
              <a:rPr lang="et-EE" dirty="0"/>
              <a:t>Tegevused Tallinnas</a:t>
            </a:r>
          </a:p>
        </p:txBody>
      </p:sp>
      <p:sp>
        <p:nvSpPr>
          <p:cNvPr id="14" name="Subtitle 13">
            <a:extLst>
              <a:ext uri="{FF2B5EF4-FFF2-40B4-BE49-F238E27FC236}">
                <a16:creationId xmlns:a16="http://schemas.microsoft.com/office/drawing/2014/main" id="{0120B58B-64E5-5743-8908-F8F9E2427B9A}"/>
              </a:ext>
            </a:extLst>
          </p:cNvPr>
          <p:cNvSpPr>
            <a:spLocks noGrp="1"/>
          </p:cNvSpPr>
          <p:nvPr>
            <p:ph type="subTitle" idx="14"/>
          </p:nvPr>
        </p:nvSpPr>
        <p:spPr/>
        <p:txBody>
          <a:bodyPr/>
          <a:lstStyle/>
          <a:p>
            <a:r>
              <a:rPr lang="et-EE" dirty="0"/>
              <a:t>Milliseid tegevusi te olete Tallinnas 2023. aasta jooksul teinud?</a:t>
            </a:r>
          </a:p>
          <a:p>
            <a:endParaRPr lang="et-EE" dirty="0"/>
          </a:p>
        </p:txBody>
      </p:sp>
      <p:pic>
        <p:nvPicPr>
          <p:cNvPr id="11" name="Sisu kohatäide 10">
            <a:extLst>
              <a:ext uri="{FF2B5EF4-FFF2-40B4-BE49-F238E27FC236}">
                <a16:creationId xmlns:a16="http://schemas.microsoft.com/office/drawing/2014/main" id="{5A4E3743-08B1-DA0E-DE75-BB60FD68E930}"/>
              </a:ext>
            </a:extLst>
          </p:cNvPr>
          <p:cNvPicPr>
            <a:picLocks noGrp="1" noChangeAspect="1"/>
          </p:cNvPicPr>
          <p:nvPr>
            <p:ph sz="half" idx="13"/>
          </p:nvPr>
        </p:nvPicPr>
        <p:blipFill>
          <a:blip r:embed="rId2"/>
          <a:stretch>
            <a:fillRect/>
          </a:stretch>
        </p:blipFill>
        <p:spPr>
          <a:xfrm>
            <a:off x="1302488" y="1435402"/>
            <a:ext cx="7639264" cy="5266734"/>
          </a:xfrm>
          <a:prstGeom prst="rect">
            <a:avLst/>
          </a:prstGeom>
        </p:spPr>
      </p:pic>
    </p:spTree>
    <p:extLst>
      <p:ext uri="{BB962C8B-B14F-4D97-AF65-F5344CB8AC3E}">
        <p14:creationId xmlns:p14="http://schemas.microsoft.com/office/powerpoint/2010/main" val="27964377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569DE6A-F42A-DB42-9523-F06B699A0E5B}"/>
              </a:ext>
            </a:extLst>
          </p:cNvPr>
          <p:cNvSpPr>
            <a:spLocks noGrp="1"/>
          </p:cNvSpPr>
          <p:nvPr>
            <p:ph sz="half" idx="1"/>
          </p:nvPr>
        </p:nvSpPr>
        <p:spPr/>
        <p:txBody>
          <a:bodyPr/>
          <a:lstStyle/>
          <a:p>
            <a:r>
              <a:rPr lang="et-EE" dirty="0"/>
              <a:t>Uuringust selgus, et kolmandik Tallinna külastajatest (33%) kulutab pealinnas viibides ühe külastuse kohta 51-100 eurot ja pea samapalju (31%) kulutab 11-50 eurot ühe inimese kohta (slaid 19).</a:t>
            </a:r>
          </a:p>
          <a:p>
            <a:r>
              <a:rPr lang="et-EE" dirty="0"/>
              <a:t>100-500 eurot kulutab 20% ning alla 10 euro 5% külastajatest. Üle 500 euro kulutab enda sõnul 1% vastanutest.</a:t>
            </a:r>
          </a:p>
          <a:p>
            <a:r>
              <a:rPr lang="et-EE" dirty="0"/>
              <a:t>Noorte vastajate kulutused jäävad teistest sagedamini vahemikku kuni 50 eurot (47%) seega kulutavad nad Tallinnas keskmisest veidi vähem. Teistes gruppides kulutataks üle selle summa sagedamini.</a:t>
            </a:r>
          </a:p>
          <a:p>
            <a:r>
              <a:rPr lang="et-EE" dirty="0"/>
              <a:t>Järgmisel slaidil vaatleme ka inimeste kulutusi vastavalt nende külastuseesmärgile. Näeme, et erineval eesmärgil tulnute kulutused jagunevad suhteliselt ühtlaselt ja suurt erisust kulutustes ei ole. </a:t>
            </a:r>
          </a:p>
          <a:p>
            <a:r>
              <a:rPr lang="et-EE" dirty="0"/>
              <a:t>Veidi keskmisest enam kulutavad need, kelle külastuseesmärk oli </a:t>
            </a:r>
            <a:r>
              <a:rPr lang="et-EE" dirty="0" err="1"/>
              <a:t>ostlemine</a:t>
            </a:r>
            <a:r>
              <a:rPr lang="et-EE" dirty="0"/>
              <a:t>, tööreis või sugulaste/sõpradega seotud üritus.</a:t>
            </a:r>
          </a:p>
          <a:p>
            <a:r>
              <a:rPr lang="et-EE" dirty="0"/>
              <a:t>Lisaks selgus, et need, kes ööbisid Tallinnas, nimetasid märksa sagedamini summasid vahemikus 100-500 eurot. Samuti kulutavad mõnevõrra keskmisest enam ka suurima sissetulekurühma esindajad.</a:t>
            </a:r>
          </a:p>
        </p:txBody>
      </p:sp>
      <p:sp>
        <p:nvSpPr>
          <p:cNvPr id="3" name="Title 2">
            <a:extLst>
              <a:ext uri="{FF2B5EF4-FFF2-40B4-BE49-F238E27FC236}">
                <a16:creationId xmlns:a16="http://schemas.microsoft.com/office/drawing/2014/main" id="{F3FC6A7E-581C-AF4F-8AB1-539CEF09AC52}"/>
              </a:ext>
            </a:extLst>
          </p:cNvPr>
          <p:cNvSpPr>
            <a:spLocks noGrp="1"/>
          </p:cNvSpPr>
          <p:nvPr>
            <p:ph type="title"/>
          </p:nvPr>
        </p:nvSpPr>
        <p:spPr/>
        <p:txBody>
          <a:bodyPr/>
          <a:lstStyle/>
          <a:p>
            <a:r>
              <a:rPr lang="et-EE" dirty="0"/>
              <a:t>Kulutused Tallinnas</a:t>
            </a:r>
          </a:p>
        </p:txBody>
      </p:sp>
      <p:sp>
        <p:nvSpPr>
          <p:cNvPr id="4" name="Subtitle 3">
            <a:extLst>
              <a:ext uri="{FF2B5EF4-FFF2-40B4-BE49-F238E27FC236}">
                <a16:creationId xmlns:a16="http://schemas.microsoft.com/office/drawing/2014/main" id="{444E2FD0-6F34-7A42-B6E7-EA1E7B37C007}"/>
              </a:ext>
            </a:extLst>
          </p:cNvPr>
          <p:cNvSpPr>
            <a:spLocks noGrp="1"/>
          </p:cNvSpPr>
          <p:nvPr>
            <p:ph type="subTitle" idx="14"/>
          </p:nvPr>
        </p:nvSpPr>
        <p:spPr/>
        <p:txBody>
          <a:bodyPr>
            <a:normAutofit fontScale="85000" lnSpcReduction="20000"/>
          </a:bodyPr>
          <a:lstStyle/>
          <a:p>
            <a:r>
              <a:rPr lang="et-EE" dirty="0"/>
              <a:t>Kui palju te ühe Tallinna külastuse kohta Tallinnas keskmiselt kulutasite (mitte arvestada Tallinna jõudmiseks tehtud transpordikulutusi)? Palun märkige kulutused ühe inimese kohta.</a:t>
            </a:r>
          </a:p>
        </p:txBody>
      </p:sp>
    </p:spTree>
    <p:extLst>
      <p:ext uri="{BB962C8B-B14F-4D97-AF65-F5344CB8AC3E}">
        <p14:creationId xmlns:p14="http://schemas.microsoft.com/office/powerpoint/2010/main" val="25471656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88F8161-3694-6447-B356-D17ACD892B52}"/>
              </a:ext>
            </a:extLst>
          </p:cNvPr>
          <p:cNvSpPr>
            <a:spLocks noGrp="1"/>
          </p:cNvSpPr>
          <p:nvPr>
            <p:ph type="title"/>
          </p:nvPr>
        </p:nvSpPr>
        <p:spPr/>
        <p:txBody>
          <a:bodyPr/>
          <a:lstStyle/>
          <a:p>
            <a:r>
              <a:rPr lang="et-EE" dirty="0"/>
              <a:t>Tallinnas tehtud kulutused kokku ja eesmärkide kaupa</a:t>
            </a:r>
          </a:p>
        </p:txBody>
      </p:sp>
      <p:sp>
        <p:nvSpPr>
          <p:cNvPr id="11" name="Subtitle 10">
            <a:extLst>
              <a:ext uri="{FF2B5EF4-FFF2-40B4-BE49-F238E27FC236}">
                <a16:creationId xmlns:a16="http://schemas.microsoft.com/office/drawing/2014/main" id="{660DF4FD-C5A8-694F-9D79-8778B2146730}"/>
              </a:ext>
            </a:extLst>
          </p:cNvPr>
          <p:cNvSpPr>
            <a:spLocks noGrp="1"/>
          </p:cNvSpPr>
          <p:nvPr>
            <p:ph type="subTitle" idx="14"/>
          </p:nvPr>
        </p:nvSpPr>
        <p:spPr>
          <a:xfrm>
            <a:off x="1302488" y="940986"/>
            <a:ext cx="10051312" cy="482567"/>
          </a:xfrm>
        </p:spPr>
        <p:txBody>
          <a:bodyPr>
            <a:normAutofit fontScale="85000" lnSpcReduction="10000"/>
          </a:bodyPr>
          <a:lstStyle/>
          <a:p>
            <a:r>
              <a:rPr lang="et-EE" dirty="0"/>
              <a:t>Kui palju te ühe Tallinna külastuse kohta Tallinnas keskmiselt kulutasite (mitte arvestada</a:t>
            </a:r>
            <a:r>
              <a:rPr lang="en-US" dirty="0"/>
              <a:t> T</a:t>
            </a:r>
            <a:r>
              <a:rPr lang="et-EE" dirty="0" err="1"/>
              <a:t>allinna</a:t>
            </a:r>
            <a:r>
              <a:rPr lang="et-EE" dirty="0"/>
              <a:t> jõudmiseks tehtud transpordikulusid)? Palun märkige kulutused ühe inimese kohta.</a:t>
            </a:r>
            <a:r>
              <a:rPr lang="en-US" dirty="0"/>
              <a:t> N=495, </a:t>
            </a:r>
            <a:r>
              <a:rPr lang="et-EE" dirty="0"/>
              <a:t>külastas Tallinna 2023</a:t>
            </a:r>
          </a:p>
          <a:p>
            <a:endParaRPr lang="et-EE" dirty="0"/>
          </a:p>
        </p:txBody>
      </p:sp>
      <p:pic>
        <p:nvPicPr>
          <p:cNvPr id="13" name="Sisu kohatäide 12">
            <a:extLst>
              <a:ext uri="{FF2B5EF4-FFF2-40B4-BE49-F238E27FC236}">
                <a16:creationId xmlns:a16="http://schemas.microsoft.com/office/drawing/2014/main" id="{624414B9-B859-9DE5-67CB-898A06B3F2AA}"/>
              </a:ext>
            </a:extLst>
          </p:cNvPr>
          <p:cNvPicPr>
            <a:picLocks noGrp="1" noChangeAspect="1"/>
          </p:cNvPicPr>
          <p:nvPr>
            <p:ph sz="half" idx="1"/>
          </p:nvPr>
        </p:nvPicPr>
        <p:blipFill>
          <a:blip r:embed="rId2"/>
          <a:stretch>
            <a:fillRect/>
          </a:stretch>
        </p:blipFill>
        <p:spPr>
          <a:xfrm>
            <a:off x="896505" y="2190252"/>
            <a:ext cx="4860925" cy="3835531"/>
          </a:xfrm>
          <a:prstGeom prst="rect">
            <a:avLst/>
          </a:prstGeom>
        </p:spPr>
      </p:pic>
      <p:pic>
        <p:nvPicPr>
          <p:cNvPr id="22" name="Sisu kohatäide 21">
            <a:extLst>
              <a:ext uri="{FF2B5EF4-FFF2-40B4-BE49-F238E27FC236}">
                <a16:creationId xmlns:a16="http://schemas.microsoft.com/office/drawing/2014/main" id="{874FA3FC-4266-80CF-653B-D1F888D3038D}"/>
              </a:ext>
            </a:extLst>
          </p:cNvPr>
          <p:cNvPicPr>
            <a:picLocks noGrp="1" noChangeAspect="1"/>
          </p:cNvPicPr>
          <p:nvPr>
            <p:ph sz="half" idx="13"/>
          </p:nvPr>
        </p:nvPicPr>
        <p:blipFill>
          <a:blip r:embed="rId3"/>
          <a:stretch>
            <a:fillRect/>
          </a:stretch>
        </p:blipFill>
        <p:spPr>
          <a:xfrm>
            <a:off x="5240526" y="2296391"/>
            <a:ext cx="6742578" cy="3138055"/>
          </a:xfrm>
          <a:prstGeom prst="rect">
            <a:avLst/>
          </a:prstGeom>
        </p:spPr>
      </p:pic>
    </p:spTree>
    <p:extLst>
      <p:ext uri="{BB962C8B-B14F-4D97-AF65-F5344CB8AC3E}">
        <p14:creationId xmlns:p14="http://schemas.microsoft.com/office/powerpoint/2010/main" val="37418757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77F9297-9C1E-D447-9ED8-8F356737BE6A}"/>
              </a:ext>
            </a:extLst>
          </p:cNvPr>
          <p:cNvSpPr>
            <a:spLocks noGrp="1"/>
          </p:cNvSpPr>
          <p:nvPr>
            <p:ph type="title"/>
          </p:nvPr>
        </p:nvSpPr>
        <p:spPr/>
        <p:txBody>
          <a:bodyPr/>
          <a:lstStyle/>
          <a:p>
            <a:r>
              <a:rPr lang="et-EE" dirty="0"/>
              <a:t>Metoodika</a:t>
            </a:r>
          </a:p>
        </p:txBody>
      </p:sp>
      <p:sp>
        <p:nvSpPr>
          <p:cNvPr id="11" name="Content Placeholder 1">
            <a:extLst>
              <a:ext uri="{FF2B5EF4-FFF2-40B4-BE49-F238E27FC236}">
                <a16:creationId xmlns:a16="http://schemas.microsoft.com/office/drawing/2014/main" id="{F4D409D5-457F-2341-AB6A-15B4A4B9FA0A}"/>
              </a:ext>
            </a:extLst>
          </p:cNvPr>
          <p:cNvSpPr>
            <a:spLocks noGrp="1"/>
          </p:cNvSpPr>
          <p:nvPr>
            <p:ph sz="half" idx="1"/>
          </p:nvPr>
        </p:nvSpPr>
        <p:spPr/>
        <p:txBody>
          <a:bodyPr>
            <a:normAutofit/>
          </a:bodyPr>
          <a:lstStyle/>
          <a:p>
            <a:r>
              <a:rPr lang="et-EE" dirty="0">
                <a:solidFill>
                  <a:schemeClr val="tx1"/>
                </a:solidFill>
              </a:rPr>
              <a:t>Üldkogum: üle 1</a:t>
            </a:r>
            <a:r>
              <a:rPr lang="en-US" dirty="0">
                <a:solidFill>
                  <a:schemeClr val="tx1"/>
                </a:solidFill>
              </a:rPr>
              <a:t>8</a:t>
            </a:r>
            <a:r>
              <a:rPr lang="et-EE" dirty="0">
                <a:solidFill>
                  <a:schemeClr val="tx1"/>
                </a:solidFill>
              </a:rPr>
              <a:t>-aastane Eesti elanikkond, </a:t>
            </a:r>
            <a:endParaRPr lang="en-US" dirty="0">
              <a:solidFill>
                <a:schemeClr val="tx1"/>
              </a:solidFill>
            </a:endParaRPr>
          </a:p>
          <a:p>
            <a:r>
              <a:rPr lang="et-EE" dirty="0">
                <a:solidFill>
                  <a:schemeClr val="tx1"/>
                </a:solidFill>
              </a:rPr>
              <a:t>Meetod: Turu-uuringute AS veebipaneel, olenevalt vastaja eelistusest sai vastata nii eesti kui vene keeles.</a:t>
            </a:r>
          </a:p>
          <a:p>
            <a:r>
              <a:rPr lang="et-EE" dirty="0">
                <a:solidFill>
                  <a:schemeClr val="tx1"/>
                </a:solidFill>
              </a:rPr>
              <a:t>Valimi koostamine: võetakse aluseks üldkogumi proportsionaalne mudel soo, vanuserühma, hariduse, rahvuse, piirkondade ning asulatüüpide lõikes, hiljem tulemused kaalutakse üldkogumile vastavaks </a:t>
            </a:r>
            <a:endParaRPr lang="en-US" dirty="0">
              <a:solidFill>
                <a:schemeClr val="tx1"/>
              </a:solidFill>
            </a:endParaRPr>
          </a:p>
          <a:p>
            <a:r>
              <a:rPr lang="et-EE" dirty="0">
                <a:solidFill>
                  <a:schemeClr val="tx1"/>
                </a:solidFill>
              </a:rPr>
              <a:t>Planeeritud ja tegelik valim: 1000 ja 100</a:t>
            </a:r>
            <a:r>
              <a:rPr lang="en-US" dirty="0">
                <a:solidFill>
                  <a:schemeClr val="tx1"/>
                </a:solidFill>
              </a:rPr>
              <a:t>8</a:t>
            </a:r>
            <a:endParaRPr lang="et-EE" dirty="0">
              <a:solidFill>
                <a:schemeClr val="tx1"/>
              </a:solidFill>
            </a:endParaRPr>
          </a:p>
          <a:p>
            <a:r>
              <a:rPr lang="et-EE" dirty="0">
                <a:solidFill>
                  <a:schemeClr val="tx1"/>
                </a:solidFill>
              </a:rPr>
              <a:t>Valimiviga: 1000 vastaja puhul ±3,1%, väiksemate gruppide vaatlemisel võib viga olla suurem. </a:t>
            </a:r>
          </a:p>
          <a:p>
            <a:r>
              <a:rPr lang="et-EE" dirty="0">
                <a:solidFill>
                  <a:schemeClr val="tx1"/>
                </a:solidFill>
              </a:rPr>
              <a:t>Läbiviimise aeg: </a:t>
            </a:r>
            <a:r>
              <a:rPr lang="en-US" dirty="0">
                <a:solidFill>
                  <a:schemeClr val="tx1"/>
                </a:solidFill>
              </a:rPr>
              <a:t>4.-10</a:t>
            </a:r>
            <a:r>
              <a:rPr lang="et-EE" dirty="0">
                <a:solidFill>
                  <a:schemeClr val="tx1"/>
                </a:solidFill>
              </a:rPr>
              <a:t>. jaanuar 2024 </a:t>
            </a:r>
          </a:p>
          <a:p>
            <a:r>
              <a:rPr lang="et-EE" dirty="0">
                <a:solidFill>
                  <a:schemeClr val="tx1"/>
                </a:solidFill>
              </a:rPr>
              <a:t>Aruande tekstis on esile toodud taustatunnuste vahelised erinevused, mis on usaldusnivool 95% statistiliselt olulised. Juhul, kui andmed ei võimaldanud kinnitada erinevuste statistilist olulisust, pole võrdlusi tekstis esitatud. </a:t>
            </a:r>
          </a:p>
          <a:p>
            <a:r>
              <a:rPr lang="et-EE" dirty="0">
                <a:solidFill>
                  <a:schemeClr val="tx1"/>
                </a:solidFill>
              </a:rPr>
              <a:t>Andmed on joonistel nähtavad täisarvudena, kuid andmetabelites (mis on ühtlasi jooniste tegemise aluseks) komakohtadega (kaalumisest tulenevalt). Seega võib kahe täisarvu liitmisest/lahutamisest tulenevalt vastus erineda ±1 täisarvu jagu</a:t>
            </a:r>
            <a:r>
              <a:rPr lang="en-US" dirty="0">
                <a:solidFill>
                  <a:schemeClr val="tx1"/>
                </a:solidFill>
              </a:rPr>
              <a:t>.</a:t>
            </a:r>
            <a:endParaRPr lang="et-EE" dirty="0">
              <a:solidFill>
                <a:schemeClr val="tx1"/>
              </a:solidFill>
            </a:endParaRPr>
          </a:p>
          <a:p>
            <a:r>
              <a:rPr lang="et-EE" dirty="0">
                <a:solidFill>
                  <a:schemeClr val="tx1"/>
                </a:solidFill>
              </a:rPr>
              <a:t>Lisaks esitati Tellijale ka tulemuste tabeljaotused oluliste taustatunnuste lõikes Excelis ning</a:t>
            </a:r>
            <a:r>
              <a:rPr lang="en-US" dirty="0">
                <a:solidFill>
                  <a:schemeClr val="tx1"/>
                </a:solidFill>
              </a:rPr>
              <a:t> </a:t>
            </a:r>
            <a:r>
              <a:rPr lang="en-US" dirty="0" err="1">
                <a:solidFill>
                  <a:schemeClr val="tx1"/>
                </a:solidFill>
              </a:rPr>
              <a:t>uuringu</a:t>
            </a:r>
            <a:r>
              <a:rPr lang="en-US" dirty="0">
                <a:solidFill>
                  <a:schemeClr val="tx1"/>
                </a:solidFill>
              </a:rPr>
              <a:t> </a:t>
            </a:r>
            <a:r>
              <a:rPr lang="en-US" dirty="0" err="1">
                <a:solidFill>
                  <a:schemeClr val="tx1"/>
                </a:solidFill>
              </a:rPr>
              <a:t>ankeet</a:t>
            </a:r>
            <a:r>
              <a:rPr lang="en-US" dirty="0">
                <a:solidFill>
                  <a:schemeClr val="tx1"/>
                </a:solidFill>
              </a:rPr>
              <a:t>.</a:t>
            </a:r>
            <a:endParaRPr lang="et-EE" dirty="0">
              <a:solidFill>
                <a:schemeClr val="tx1"/>
              </a:solidFill>
            </a:endParaRPr>
          </a:p>
          <a:p>
            <a:endParaRPr lang="et-EE" dirty="0">
              <a:solidFill>
                <a:schemeClr val="tx1"/>
              </a:solidFill>
            </a:endParaRPr>
          </a:p>
          <a:p>
            <a:endParaRPr lang="et-EE" dirty="0"/>
          </a:p>
        </p:txBody>
      </p:sp>
    </p:spTree>
    <p:extLst>
      <p:ext uri="{BB962C8B-B14F-4D97-AF65-F5344CB8AC3E}">
        <p14:creationId xmlns:p14="http://schemas.microsoft.com/office/powerpoint/2010/main" val="27350343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955CB38-E31A-2241-9710-514E226C0556}"/>
              </a:ext>
            </a:extLst>
          </p:cNvPr>
          <p:cNvSpPr>
            <a:spLocks noGrp="1"/>
          </p:cNvSpPr>
          <p:nvPr>
            <p:ph sz="half" idx="1"/>
          </p:nvPr>
        </p:nvSpPr>
        <p:spPr>
          <a:xfrm>
            <a:off x="1302488" y="1600200"/>
            <a:ext cx="10255528" cy="5116286"/>
          </a:xfrm>
        </p:spPr>
        <p:txBody>
          <a:bodyPr>
            <a:normAutofit/>
          </a:bodyPr>
          <a:lstStyle/>
          <a:p>
            <a:r>
              <a:rPr lang="et-EE" dirty="0"/>
              <a:t>Tallinna eelmisel aastal külastanud vastajatele </a:t>
            </a:r>
            <a:r>
              <a:rPr lang="et-EE" b="1" dirty="0"/>
              <a:t>meeldib Tallinna puhul </a:t>
            </a:r>
            <a:r>
              <a:rPr lang="et-EE" dirty="0"/>
              <a:t>eelkõige vanalinn – 19%, millele järgneb võimalus osaleda paljudel üritustel (sh linnamelu) ja palju vaadata ning külastada (10%) (slaid 21).</a:t>
            </a:r>
          </a:p>
          <a:p>
            <a:r>
              <a:rPr lang="et-EE" dirty="0"/>
              <a:t>Üsna võrdselt nimetati veel järgmisi põhjuseid linna külastamiseks: piisavalt väike ja kompaktne (kesklinn), palju kaubanduskeskusi/suur kaubavalik, palju muuseume, teatreid, palju võimalusi sh töökohti ning meeldiv, ilus ja huvitav linn. Mõnel korral nimetati antud küsimuse puhul, et mitte midagi ei meeldi 3% või et meeldib Tallinna külastada, kuid elada seal ei tahaks (2%). Kokkuvõttes esines palju erinevaid vastuseid, kuna ka inimeste eelistused ja prioriteedid on erinevad.</a:t>
            </a:r>
          </a:p>
          <a:p>
            <a:r>
              <a:rPr lang="et-EE" dirty="0"/>
              <a:t>Noored vastajad toovad teistest märksa sagedamini välja rohkeid erinevaid võimalusi, sh töökohti (17%), vanuserühm 25-34a. aga häid ostuvõimalusi (15%). Vanim vastajagrupp märgib teistest märksa sagedamini, et linn on meeldiv ja ilus, lihtsalt meeldib külastada.</a:t>
            </a:r>
          </a:p>
          <a:p>
            <a:r>
              <a:rPr lang="et-EE" dirty="0"/>
              <a:t>Harjumaa elanikele tuli teistest sagedamini meelde linna kompaktsus ja kõige olulise asumine lähestikku (16%), vastajatele Lõuna-Eestist aga mere lähedus, asukoht mere ääres (7%). Kõigi piirkondade esindajate sagedasim vastus oli ikkagi: vanalinn.</a:t>
            </a:r>
          </a:p>
          <a:p>
            <a:r>
              <a:rPr lang="et-EE" b="1" dirty="0"/>
              <a:t>Puudujääkidest, mis külastajaid häirivad, </a:t>
            </a:r>
            <a:r>
              <a:rPr lang="et-EE" dirty="0"/>
              <a:t>toodi spontaanselt kõige sagedamini välja taas närvilist liikluskultuuri/ummikuid (21%), seejärel ühistranspordiga seonduvat (nt. kallis, halvad marsruudid, vähe </a:t>
            </a:r>
            <a:r>
              <a:rPr lang="et-EE" dirty="0" err="1"/>
              <a:t>ööbusse</a:t>
            </a:r>
            <a:r>
              <a:rPr lang="et-EE" dirty="0"/>
              <a:t>) 7%. Võrdselt 5 protsenti külastajatest häirisid eelmisel aastal teeremont/ümberehitused, parkimisprobleemid või puudujäägid linna puhtuse osas.</a:t>
            </a:r>
          </a:p>
          <a:p>
            <a:r>
              <a:rPr lang="et-EE" dirty="0"/>
              <a:t>Noored tõid teistest märksa sagedamini esile ohutuse probleeme jalakäija või ratturina liigeldes (17% vs 4% keskmiselt). Muude rahvuste esindajate puhul selgus, et neid häirib vähem linna liikluskultuur (10% vs 25% eestlastel). Lõuna-Eesti elanikud seevastu on just närvilist liiklust nimetanud neile oluliselt häirivama tegurina (30% vs 21% keskmiselt). Maaelanikke häirivad linnainimestest enam parkimisprobleemid.</a:t>
            </a:r>
          </a:p>
        </p:txBody>
      </p:sp>
      <p:sp>
        <p:nvSpPr>
          <p:cNvPr id="5" name="Title 2">
            <a:extLst>
              <a:ext uri="{FF2B5EF4-FFF2-40B4-BE49-F238E27FC236}">
                <a16:creationId xmlns:a16="http://schemas.microsoft.com/office/drawing/2014/main" id="{FBD918A9-8E78-9643-A7E1-BC694D2565C5}"/>
              </a:ext>
            </a:extLst>
          </p:cNvPr>
          <p:cNvSpPr>
            <a:spLocks noGrp="1"/>
          </p:cNvSpPr>
          <p:nvPr>
            <p:ph type="title"/>
          </p:nvPr>
        </p:nvSpPr>
        <p:spPr/>
        <p:txBody>
          <a:bodyPr/>
          <a:lstStyle/>
          <a:p>
            <a:r>
              <a:rPr lang="en-US" dirty="0"/>
              <a:t>Mis </a:t>
            </a:r>
            <a:r>
              <a:rPr lang="et-EE" dirty="0"/>
              <a:t>meeldib Tallinnas, puudujäägid</a:t>
            </a:r>
          </a:p>
        </p:txBody>
      </p:sp>
      <p:sp>
        <p:nvSpPr>
          <p:cNvPr id="3" name="Subtitle 5">
            <a:extLst>
              <a:ext uri="{FF2B5EF4-FFF2-40B4-BE49-F238E27FC236}">
                <a16:creationId xmlns:a16="http://schemas.microsoft.com/office/drawing/2014/main" id="{7345C112-11ED-A480-E8C0-EE5A97C2DD60}"/>
              </a:ext>
            </a:extLst>
          </p:cNvPr>
          <p:cNvSpPr>
            <a:spLocks noGrp="1"/>
          </p:cNvSpPr>
          <p:nvPr>
            <p:ph type="subTitle" idx="14"/>
          </p:nvPr>
        </p:nvSpPr>
        <p:spPr>
          <a:xfrm>
            <a:off x="1302488" y="940987"/>
            <a:ext cx="10051312" cy="566266"/>
          </a:xfrm>
        </p:spPr>
        <p:txBody>
          <a:bodyPr>
            <a:normAutofit lnSpcReduction="10000"/>
          </a:bodyPr>
          <a:lstStyle/>
          <a:p>
            <a:r>
              <a:rPr lang="et-EE" dirty="0"/>
              <a:t>Mis teile Tallinna kui linna juures kõige rohkem meeldib? Millega te ei jäänud rahule või mis võiks Tallinnas parem olla? </a:t>
            </a:r>
          </a:p>
        </p:txBody>
      </p:sp>
    </p:spTree>
    <p:extLst>
      <p:ext uri="{BB962C8B-B14F-4D97-AF65-F5344CB8AC3E}">
        <p14:creationId xmlns:p14="http://schemas.microsoft.com/office/powerpoint/2010/main" val="24221971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0E8FACA-AF02-F04A-8A92-8DBF183E715C}"/>
              </a:ext>
            </a:extLst>
          </p:cNvPr>
          <p:cNvSpPr>
            <a:spLocks noGrp="1"/>
          </p:cNvSpPr>
          <p:nvPr>
            <p:ph type="title"/>
          </p:nvPr>
        </p:nvSpPr>
        <p:spPr/>
        <p:txBody>
          <a:bodyPr/>
          <a:lstStyle/>
          <a:p>
            <a:r>
              <a:rPr lang="et-EE" dirty="0"/>
              <a:t>Mis meeldib Tallinnas ja millega ei jäänud rahule</a:t>
            </a:r>
          </a:p>
        </p:txBody>
      </p:sp>
      <p:sp>
        <p:nvSpPr>
          <p:cNvPr id="6" name="Subtitle 5">
            <a:extLst>
              <a:ext uri="{FF2B5EF4-FFF2-40B4-BE49-F238E27FC236}">
                <a16:creationId xmlns:a16="http://schemas.microsoft.com/office/drawing/2014/main" id="{758506B9-0268-C54E-906D-8AD8BC96BE0A}"/>
              </a:ext>
            </a:extLst>
          </p:cNvPr>
          <p:cNvSpPr>
            <a:spLocks noGrp="1"/>
          </p:cNvSpPr>
          <p:nvPr>
            <p:ph type="subTitle" idx="14"/>
          </p:nvPr>
        </p:nvSpPr>
        <p:spPr/>
        <p:txBody>
          <a:bodyPr/>
          <a:lstStyle/>
          <a:p>
            <a:r>
              <a:rPr lang="et-EE" dirty="0"/>
              <a:t>Meeldivad aspektid				       Mis võiks parem olla?</a:t>
            </a:r>
          </a:p>
        </p:txBody>
      </p:sp>
      <p:pic>
        <p:nvPicPr>
          <p:cNvPr id="15" name="Sisu kohatäide 14">
            <a:extLst>
              <a:ext uri="{FF2B5EF4-FFF2-40B4-BE49-F238E27FC236}">
                <a16:creationId xmlns:a16="http://schemas.microsoft.com/office/drawing/2014/main" id="{60BC205D-8613-E985-CE76-C6F9A02179CA}"/>
              </a:ext>
            </a:extLst>
          </p:cNvPr>
          <p:cNvPicPr>
            <a:picLocks noGrp="1" noChangeAspect="1"/>
          </p:cNvPicPr>
          <p:nvPr>
            <p:ph sz="half" idx="1"/>
          </p:nvPr>
        </p:nvPicPr>
        <p:blipFill>
          <a:blip r:embed="rId2"/>
          <a:stretch>
            <a:fillRect/>
          </a:stretch>
        </p:blipFill>
        <p:spPr>
          <a:xfrm>
            <a:off x="712991" y="1435401"/>
            <a:ext cx="6126011" cy="5266850"/>
          </a:xfrm>
          <a:prstGeom prst="rect">
            <a:avLst/>
          </a:prstGeom>
        </p:spPr>
      </p:pic>
      <p:pic>
        <p:nvPicPr>
          <p:cNvPr id="19" name="Sisu kohatäide 18">
            <a:extLst>
              <a:ext uri="{FF2B5EF4-FFF2-40B4-BE49-F238E27FC236}">
                <a16:creationId xmlns:a16="http://schemas.microsoft.com/office/drawing/2014/main" id="{0FD5F16F-7368-775B-39F6-C2FEA24E5F57}"/>
              </a:ext>
            </a:extLst>
          </p:cNvPr>
          <p:cNvPicPr>
            <a:picLocks noGrp="1" noChangeAspect="1"/>
          </p:cNvPicPr>
          <p:nvPr>
            <p:ph sz="half" idx="13"/>
          </p:nvPr>
        </p:nvPicPr>
        <p:blipFill>
          <a:blip r:embed="rId3"/>
          <a:stretch>
            <a:fillRect/>
          </a:stretch>
        </p:blipFill>
        <p:spPr>
          <a:xfrm>
            <a:off x="6498966" y="1609148"/>
            <a:ext cx="5589201" cy="4866519"/>
          </a:xfrm>
          <a:prstGeom prst="rect">
            <a:avLst/>
          </a:prstGeom>
        </p:spPr>
      </p:pic>
    </p:spTree>
    <p:extLst>
      <p:ext uri="{BB962C8B-B14F-4D97-AF65-F5344CB8AC3E}">
        <p14:creationId xmlns:p14="http://schemas.microsoft.com/office/powerpoint/2010/main" val="6756531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0E8FACA-AF02-F04A-8A92-8DBF183E715C}"/>
              </a:ext>
            </a:extLst>
          </p:cNvPr>
          <p:cNvSpPr>
            <a:spLocks noGrp="1"/>
          </p:cNvSpPr>
          <p:nvPr>
            <p:ph type="title"/>
          </p:nvPr>
        </p:nvSpPr>
        <p:spPr/>
        <p:txBody>
          <a:bodyPr/>
          <a:lstStyle/>
          <a:p>
            <a:r>
              <a:rPr lang="et-EE" sz="2800" dirty="0"/>
              <a:t>Soovitamine</a:t>
            </a:r>
          </a:p>
        </p:txBody>
      </p:sp>
      <p:sp>
        <p:nvSpPr>
          <p:cNvPr id="9" name="Subtitle 8">
            <a:extLst>
              <a:ext uri="{FF2B5EF4-FFF2-40B4-BE49-F238E27FC236}">
                <a16:creationId xmlns:a16="http://schemas.microsoft.com/office/drawing/2014/main" id="{9050D01C-7488-BB41-A0A4-31799C7F715D}"/>
              </a:ext>
            </a:extLst>
          </p:cNvPr>
          <p:cNvSpPr>
            <a:spLocks noGrp="1"/>
          </p:cNvSpPr>
          <p:nvPr>
            <p:ph type="subTitle" idx="14"/>
          </p:nvPr>
        </p:nvSpPr>
        <p:spPr>
          <a:xfrm>
            <a:off x="1088571" y="940987"/>
            <a:ext cx="10458387" cy="435932"/>
          </a:xfrm>
        </p:spPr>
        <p:txBody>
          <a:bodyPr>
            <a:normAutofit fontScale="92500"/>
          </a:bodyPr>
          <a:lstStyle/>
          <a:p>
            <a:r>
              <a:rPr lang="et-EE" dirty="0"/>
              <a:t>Kuivõrd </a:t>
            </a:r>
            <a:r>
              <a:rPr lang="en-US" dirty="0"/>
              <a:t>T</a:t>
            </a:r>
            <a:r>
              <a:rPr lang="et-EE" dirty="0"/>
              <a:t>e soovitaksite oma sõpradel-tuttavatel külastada Tallinna? 1= ei soovita üldse, 10= väga soovitan</a:t>
            </a:r>
          </a:p>
          <a:p>
            <a:endParaRPr lang="et-EE" dirty="0"/>
          </a:p>
        </p:txBody>
      </p:sp>
      <p:sp>
        <p:nvSpPr>
          <p:cNvPr id="4" name="Sisu kohatäide 3">
            <a:extLst>
              <a:ext uri="{FF2B5EF4-FFF2-40B4-BE49-F238E27FC236}">
                <a16:creationId xmlns:a16="http://schemas.microsoft.com/office/drawing/2014/main" id="{2F433211-651D-4850-8DD8-9457AD90EED9}"/>
              </a:ext>
            </a:extLst>
          </p:cNvPr>
          <p:cNvSpPr>
            <a:spLocks noGrp="1"/>
          </p:cNvSpPr>
          <p:nvPr>
            <p:ph sz="half" idx="1"/>
          </p:nvPr>
        </p:nvSpPr>
        <p:spPr>
          <a:xfrm>
            <a:off x="893503" y="1514897"/>
            <a:ext cx="4860000" cy="4885901"/>
          </a:xfrm>
        </p:spPr>
        <p:txBody>
          <a:bodyPr/>
          <a:lstStyle/>
          <a:p>
            <a:r>
              <a:rPr lang="et-EE" dirty="0"/>
              <a:t>Selgus, et Tallinna viimase aasta külastajate seas on linna soovitusvalmidus kõrgel tasemel – 62% on valmis seda tuttavatele soovitama hindega 7-10, sh 32% hindega 9-10. </a:t>
            </a:r>
          </a:p>
          <a:p>
            <a:r>
              <a:rPr lang="et-EE" dirty="0"/>
              <a:t>12% vastanutest pigem ei soovitaks ning 20% on pigem neutraalsel positsioonil (hinded 5-6).</a:t>
            </a:r>
          </a:p>
          <a:p>
            <a:r>
              <a:rPr lang="et-EE" dirty="0"/>
              <a:t>Kõige enam soovitusvalmidust näeme Harjumaa ja Kirde-Eesti elanike puhul ja keskmisest enam mittesoovitajaid on Lääne- ja Lõuna-Eestis.</a:t>
            </a:r>
          </a:p>
          <a:p>
            <a:r>
              <a:rPr lang="et-EE" dirty="0"/>
              <a:t>Muude rahvuste esindajate seas on 10 palliga soovitajaid 42%, eestlaste seas on neid 16%.</a:t>
            </a:r>
          </a:p>
          <a:p>
            <a:r>
              <a:rPr lang="et-EE" dirty="0"/>
              <a:t>Need, kes on hästi kursis vaba aja veetmise võimalustega Tallinnas, soovitaksid linna külastada teistest oluliselt rohkem – 10 palliga hindas neist 39%.</a:t>
            </a:r>
          </a:p>
        </p:txBody>
      </p:sp>
      <p:pic>
        <p:nvPicPr>
          <p:cNvPr id="12" name="Sisu kohatäide 11">
            <a:extLst>
              <a:ext uri="{FF2B5EF4-FFF2-40B4-BE49-F238E27FC236}">
                <a16:creationId xmlns:a16="http://schemas.microsoft.com/office/drawing/2014/main" id="{E8C06CB9-F43B-79CB-2031-794B5F67FEFB}"/>
              </a:ext>
            </a:extLst>
          </p:cNvPr>
          <p:cNvPicPr>
            <a:picLocks noGrp="1" noChangeAspect="1"/>
          </p:cNvPicPr>
          <p:nvPr>
            <p:ph sz="half" idx="13"/>
          </p:nvPr>
        </p:nvPicPr>
        <p:blipFill>
          <a:blip r:embed="rId3"/>
          <a:stretch>
            <a:fillRect/>
          </a:stretch>
        </p:blipFill>
        <p:spPr>
          <a:xfrm>
            <a:off x="5894832" y="1600200"/>
            <a:ext cx="5732798" cy="4690870"/>
          </a:xfrm>
          <a:prstGeom prst="rect">
            <a:avLst/>
          </a:prstGeom>
        </p:spPr>
      </p:pic>
    </p:spTree>
    <p:extLst>
      <p:ext uri="{BB962C8B-B14F-4D97-AF65-F5344CB8AC3E}">
        <p14:creationId xmlns:p14="http://schemas.microsoft.com/office/powerpoint/2010/main" val="19664590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C9E919F-B56C-AA42-A003-946FCAA08016}"/>
              </a:ext>
            </a:extLst>
          </p:cNvPr>
          <p:cNvSpPr>
            <a:spLocks noGrp="1"/>
          </p:cNvSpPr>
          <p:nvPr>
            <p:ph sz="half" idx="1"/>
          </p:nvPr>
        </p:nvSpPr>
        <p:spPr/>
        <p:txBody>
          <a:bodyPr/>
          <a:lstStyle/>
          <a:p>
            <a:r>
              <a:rPr lang="et-EE" dirty="0"/>
              <a:t>Uurisime, kui tõenäoliselt külastavad vastajad Tallinna käesoleva aasta jooksul. Selgus, et tõenäoliselt külastab aastal 2024 Tallinna 61% mittetallinlastest, mis teeb ligikaudu 442 700 inimest. 39% vastanutest Tallinna pigem ei külasta (slaid 24).</a:t>
            </a:r>
          </a:p>
          <a:p>
            <a:r>
              <a:rPr lang="et-EE" dirty="0"/>
              <a:t>Väga tõenäoliselt külastab linna 20% (146 700 inimest) ja tõenäoliselt 17%, väga ebatõenäoline on see aga 16% vastanute arvates.</a:t>
            </a:r>
          </a:p>
          <a:p>
            <a:r>
              <a:rPr lang="et-EE" dirty="0"/>
              <a:t>Keskmisest tõenäolisemalt külastavad käesoleval aastal linna naised, noorima vanuserühma esindajad ja 35-49-aastased, muude rahvuste esindajad, või Harjumaa ja Kirde-Eesti elanikud.</a:t>
            </a:r>
          </a:p>
          <a:p>
            <a:r>
              <a:rPr lang="et-EE" dirty="0"/>
              <a:t>Kõige harvem soovivad linna käesoleval aastal külastada Lõuna-Eesti elanikud ja kahe vanima vanuserühma esindajad, ehkki ka neis vastajagruppides on huvitatud üle poole vastanutest.</a:t>
            </a:r>
          </a:p>
        </p:txBody>
      </p:sp>
      <p:sp>
        <p:nvSpPr>
          <p:cNvPr id="3" name="Title 2">
            <a:extLst>
              <a:ext uri="{FF2B5EF4-FFF2-40B4-BE49-F238E27FC236}">
                <a16:creationId xmlns:a16="http://schemas.microsoft.com/office/drawing/2014/main" id="{5B208F54-00C8-7643-B13C-DB5D7877486B}"/>
              </a:ext>
            </a:extLst>
          </p:cNvPr>
          <p:cNvSpPr>
            <a:spLocks noGrp="1"/>
          </p:cNvSpPr>
          <p:nvPr>
            <p:ph type="title"/>
          </p:nvPr>
        </p:nvSpPr>
        <p:spPr/>
        <p:txBody>
          <a:bodyPr/>
          <a:lstStyle/>
          <a:p>
            <a:r>
              <a:rPr lang="et-EE" sz="2800" dirty="0"/>
              <a:t>Valmidus külastada aastal 2024</a:t>
            </a:r>
          </a:p>
        </p:txBody>
      </p:sp>
      <p:sp>
        <p:nvSpPr>
          <p:cNvPr id="4" name="Subtitle 3">
            <a:extLst>
              <a:ext uri="{FF2B5EF4-FFF2-40B4-BE49-F238E27FC236}">
                <a16:creationId xmlns:a16="http://schemas.microsoft.com/office/drawing/2014/main" id="{793CC70F-4F27-3B4D-9248-367DB553D619}"/>
              </a:ext>
            </a:extLst>
          </p:cNvPr>
          <p:cNvSpPr>
            <a:spLocks noGrp="1"/>
          </p:cNvSpPr>
          <p:nvPr>
            <p:ph type="subTitle" idx="14"/>
          </p:nvPr>
        </p:nvSpPr>
        <p:spPr/>
        <p:txBody>
          <a:bodyPr>
            <a:normAutofit fontScale="92500"/>
          </a:bodyPr>
          <a:lstStyle/>
          <a:p>
            <a:r>
              <a:rPr lang="et-EE" dirty="0"/>
              <a:t>Kui tõenäoliselt e külastate </a:t>
            </a:r>
            <a:r>
              <a:rPr lang="et-EE" dirty="0" err="1"/>
              <a:t>puhkuseb</a:t>
            </a:r>
            <a:r>
              <a:rPr lang="et-EE" dirty="0"/>
              <a:t> või vaba aja veetmise eesmärgil Tallinna 2024 aasta jooksul?</a:t>
            </a:r>
          </a:p>
          <a:p>
            <a:endParaRPr lang="et-EE" dirty="0"/>
          </a:p>
        </p:txBody>
      </p:sp>
    </p:spTree>
    <p:extLst>
      <p:ext uri="{BB962C8B-B14F-4D97-AF65-F5344CB8AC3E}">
        <p14:creationId xmlns:p14="http://schemas.microsoft.com/office/powerpoint/2010/main" val="8519395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0E8FACA-AF02-F04A-8A92-8DBF183E715C}"/>
              </a:ext>
            </a:extLst>
          </p:cNvPr>
          <p:cNvSpPr>
            <a:spLocks noGrp="1"/>
          </p:cNvSpPr>
          <p:nvPr>
            <p:ph type="title"/>
          </p:nvPr>
        </p:nvSpPr>
        <p:spPr/>
        <p:txBody>
          <a:bodyPr/>
          <a:lstStyle/>
          <a:p>
            <a:r>
              <a:rPr lang="et-EE" sz="2800" dirty="0"/>
              <a:t>Valmidus külastada aastal 2024, </a:t>
            </a:r>
            <a:r>
              <a:rPr lang="et-EE" sz="1800" dirty="0"/>
              <a:t>kõik mittetallinlased n=672</a:t>
            </a:r>
          </a:p>
        </p:txBody>
      </p:sp>
      <p:sp>
        <p:nvSpPr>
          <p:cNvPr id="9" name="Subtitle 8">
            <a:extLst>
              <a:ext uri="{FF2B5EF4-FFF2-40B4-BE49-F238E27FC236}">
                <a16:creationId xmlns:a16="http://schemas.microsoft.com/office/drawing/2014/main" id="{9050D01C-7488-BB41-A0A4-31799C7F715D}"/>
              </a:ext>
            </a:extLst>
          </p:cNvPr>
          <p:cNvSpPr>
            <a:spLocks noGrp="1"/>
          </p:cNvSpPr>
          <p:nvPr>
            <p:ph type="subTitle" idx="14"/>
          </p:nvPr>
        </p:nvSpPr>
        <p:spPr/>
        <p:txBody>
          <a:bodyPr>
            <a:normAutofit fontScale="92500"/>
          </a:bodyPr>
          <a:lstStyle/>
          <a:p>
            <a:r>
              <a:rPr lang="et-EE" dirty="0"/>
              <a:t>Kui tõenäoliselt te külastate puhkuse või vaba aja veetmise eesmärgil </a:t>
            </a:r>
            <a:r>
              <a:rPr lang="en-US" dirty="0"/>
              <a:t>T</a:t>
            </a:r>
            <a:r>
              <a:rPr lang="et-EE" dirty="0" err="1"/>
              <a:t>allinna</a:t>
            </a:r>
            <a:r>
              <a:rPr lang="et-EE" dirty="0"/>
              <a:t> 2024 aasta jooksul?</a:t>
            </a:r>
          </a:p>
          <a:p>
            <a:endParaRPr lang="et-EE" dirty="0"/>
          </a:p>
        </p:txBody>
      </p:sp>
      <p:cxnSp>
        <p:nvCxnSpPr>
          <p:cNvPr id="16" name="Straight Connector 15">
            <a:extLst>
              <a:ext uri="{FF2B5EF4-FFF2-40B4-BE49-F238E27FC236}">
                <a16:creationId xmlns:a16="http://schemas.microsoft.com/office/drawing/2014/main" id="{7B00B65B-A7B3-5E48-A1B8-BCB3B98E554B}"/>
              </a:ext>
            </a:extLst>
          </p:cNvPr>
          <p:cNvCxnSpPr>
            <a:cxnSpLocks/>
          </p:cNvCxnSpPr>
          <p:nvPr/>
        </p:nvCxnSpPr>
        <p:spPr>
          <a:xfrm>
            <a:off x="9597564" y="2540508"/>
            <a:ext cx="0" cy="3830721"/>
          </a:xfrm>
          <a:prstGeom prst="line">
            <a:avLst/>
          </a:prstGeom>
          <a:ln>
            <a:prstDash val="lgDash"/>
          </a:ln>
        </p:spPr>
        <p:style>
          <a:lnRef idx="1">
            <a:schemeClr val="accent1"/>
          </a:lnRef>
          <a:fillRef idx="0">
            <a:schemeClr val="accent1"/>
          </a:fillRef>
          <a:effectRef idx="0">
            <a:schemeClr val="accent1"/>
          </a:effectRef>
          <a:fontRef idx="minor">
            <a:schemeClr val="tx1"/>
          </a:fontRef>
        </p:style>
      </p:cxnSp>
      <p:pic>
        <p:nvPicPr>
          <p:cNvPr id="13" name="Sisu kohatäide 12">
            <a:extLst>
              <a:ext uri="{FF2B5EF4-FFF2-40B4-BE49-F238E27FC236}">
                <a16:creationId xmlns:a16="http://schemas.microsoft.com/office/drawing/2014/main" id="{1F005CE3-E3F5-0191-5603-03774A0E0BEF}"/>
              </a:ext>
            </a:extLst>
          </p:cNvPr>
          <p:cNvPicPr>
            <a:picLocks noGrp="1" noChangeAspect="1"/>
          </p:cNvPicPr>
          <p:nvPr>
            <p:ph sz="half" idx="1"/>
          </p:nvPr>
        </p:nvPicPr>
        <p:blipFill>
          <a:blip r:embed="rId3"/>
          <a:stretch>
            <a:fillRect/>
          </a:stretch>
        </p:blipFill>
        <p:spPr>
          <a:xfrm>
            <a:off x="1083499" y="2395728"/>
            <a:ext cx="4898623" cy="3163824"/>
          </a:xfrm>
          <a:prstGeom prst="rect">
            <a:avLst/>
          </a:prstGeom>
        </p:spPr>
      </p:pic>
      <p:pic>
        <p:nvPicPr>
          <p:cNvPr id="19" name="Sisu kohatäide 18">
            <a:extLst>
              <a:ext uri="{FF2B5EF4-FFF2-40B4-BE49-F238E27FC236}">
                <a16:creationId xmlns:a16="http://schemas.microsoft.com/office/drawing/2014/main" id="{7D61B2E7-DD9E-6900-8CD4-9B45913306F4}"/>
              </a:ext>
            </a:extLst>
          </p:cNvPr>
          <p:cNvPicPr>
            <a:picLocks noGrp="1" noChangeAspect="1"/>
          </p:cNvPicPr>
          <p:nvPr>
            <p:ph sz="half" idx="13"/>
          </p:nvPr>
        </p:nvPicPr>
        <p:blipFill>
          <a:blip r:embed="rId4"/>
          <a:stretch>
            <a:fillRect/>
          </a:stretch>
        </p:blipFill>
        <p:spPr>
          <a:xfrm>
            <a:off x="6395192" y="1514473"/>
            <a:ext cx="4713309" cy="4886325"/>
          </a:xfrm>
          <a:prstGeom prst="rect">
            <a:avLst/>
          </a:prstGeom>
        </p:spPr>
      </p:pic>
    </p:spTree>
    <p:extLst>
      <p:ext uri="{BB962C8B-B14F-4D97-AF65-F5344CB8AC3E}">
        <p14:creationId xmlns:p14="http://schemas.microsoft.com/office/powerpoint/2010/main" val="30050396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0E8FACA-AF02-F04A-8A92-8DBF183E715C}"/>
              </a:ext>
            </a:extLst>
          </p:cNvPr>
          <p:cNvSpPr>
            <a:spLocks noGrp="1"/>
          </p:cNvSpPr>
          <p:nvPr>
            <p:ph type="title"/>
          </p:nvPr>
        </p:nvSpPr>
        <p:spPr/>
        <p:txBody>
          <a:bodyPr/>
          <a:lstStyle/>
          <a:p>
            <a:r>
              <a:rPr lang="et-EE" dirty="0"/>
              <a:t>Kursisolu vaba aja veetmise võimalustega, </a:t>
            </a:r>
            <a:r>
              <a:rPr lang="et-EE" sz="1800" dirty="0"/>
              <a:t>kõik vastajad</a:t>
            </a:r>
          </a:p>
        </p:txBody>
      </p:sp>
      <p:sp>
        <p:nvSpPr>
          <p:cNvPr id="9" name="Subtitle 8">
            <a:extLst>
              <a:ext uri="{FF2B5EF4-FFF2-40B4-BE49-F238E27FC236}">
                <a16:creationId xmlns:a16="http://schemas.microsoft.com/office/drawing/2014/main" id="{9050D01C-7488-BB41-A0A4-31799C7F715D}"/>
              </a:ext>
            </a:extLst>
          </p:cNvPr>
          <p:cNvSpPr>
            <a:spLocks noGrp="1"/>
          </p:cNvSpPr>
          <p:nvPr>
            <p:ph type="subTitle" idx="14"/>
          </p:nvPr>
        </p:nvSpPr>
        <p:spPr/>
        <p:txBody>
          <a:bodyPr/>
          <a:lstStyle/>
          <a:p>
            <a:r>
              <a:rPr lang="et-EE" dirty="0"/>
              <a:t>Kui hästi olete kursis sellega, kuidas saab veeta vaba aega Tallinnas?</a:t>
            </a:r>
          </a:p>
          <a:p>
            <a:endParaRPr lang="et-EE" dirty="0"/>
          </a:p>
        </p:txBody>
      </p:sp>
      <p:sp>
        <p:nvSpPr>
          <p:cNvPr id="4" name="Sisu kohatäide 3">
            <a:extLst>
              <a:ext uri="{FF2B5EF4-FFF2-40B4-BE49-F238E27FC236}">
                <a16:creationId xmlns:a16="http://schemas.microsoft.com/office/drawing/2014/main" id="{3A829B12-4DC1-7658-449B-F8576FD75C10}"/>
              </a:ext>
            </a:extLst>
          </p:cNvPr>
          <p:cNvSpPr>
            <a:spLocks noGrp="1"/>
          </p:cNvSpPr>
          <p:nvPr>
            <p:ph sz="half" idx="1"/>
          </p:nvPr>
        </p:nvSpPr>
        <p:spPr/>
        <p:txBody>
          <a:bodyPr/>
          <a:lstStyle/>
          <a:p>
            <a:r>
              <a:rPr lang="et-EE" dirty="0"/>
              <a:t>Vaba aja veetmise võimalustega kursisolevaks hindas end 37% vastanutest, lisaks valis variandi “nii ja naa” veel 37%. Pigem ei ole kursis 16% ja üldse mitte 7% vastanutest.</a:t>
            </a:r>
          </a:p>
          <a:p>
            <a:r>
              <a:rPr lang="et-EE" dirty="0"/>
              <a:t>Mida kõrgema haridusega on vastaja, seda paremini ta on kursis Tallinnas vaba aja veetmise võimalustega.</a:t>
            </a:r>
          </a:p>
          <a:p>
            <a:r>
              <a:rPr lang="et-EE" dirty="0"/>
              <a:t>Oodatult on rohkem kursis ka tallinlased ja Harjumaa elanikud. Kõige vähesemaks hindasid oma kursisolu toimuvaga Lõuna-Eesti elanikud (kursis 25%).</a:t>
            </a:r>
          </a:p>
          <a:p>
            <a:r>
              <a:rPr lang="et-EE" dirty="0"/>
              <a:t>Mehed hindavad oma kursisolu mõnevõrra madalamaks, muude rahvuste esindajad kõrgemaks, kui eestlased (kursis on vast. 43% ja 34%). Maal elavad inimesed on toimuvaga veidi keskmisest vähem kursis.</a:t>
            </a:r>
          </a:p>
          <a:p>
            <a:r>
              <a:rPr lang="et-EE" dirty="0"/>
              <a:t>Külastajad, kes plaanivad tulla Tallinna käesoleval aastal, on samuti keskmisest märksa enam kursis (44%) ja samuti ka suurima sissetulekurühma esindajad (46%).</a:t>
            </a:r>
          </a:p>
          <a:p>
            <a:endParaRPr lang="et-EE" dirty="0"/>
          </a:p>
        </p:txBody>
      </p:sp>
      <p:pic>
        <p:nvPicPr>
          <p:cNvPr id="13" name="Sisu kohatäide 12">
            <a:extLst>
              <a:ext uri="{FF2B5EF4-FFF2-40B4-BE49-F238E27FC236}">
                <a16:creationId xmlns:a16="http://schemas.microsoft.com/office/drawing/2014/main" id="{F33990A6-DE00-4707-7512-66CCA1181403}"/>
              </a:ext>
            </a:extLst>
          </p:cNvPr>
          <p:cNvPicPr>
            <a:picLocks noGrp="1" noChangeAspect="1"/>
          </p:cNvPicPr>
          <p:nvPr>
            <p:ph sz="half" idx="13"/>
          </p:nvPr>
        </p:nvPicPr>
        <p:blipFill>
          <a:blip r:embed="rId3"/>
          <a:stretch>
            <a:fillRect/>
          </a:stretch>
        </p:blipFill>
        <p:spPr>
          <a:xfrm>
            <a:off x="6505095" y="1605516"/>
            <a:ext cx="5226710" cy="4885901"/>
          </a:xfrm>
          <a:prstGeom prst="rect">
            <a:avLst/>
          </a:prstGeom>
        </p:spPr>
      </p:pic>
    </p:spTree>
    <p:extLst>
      <p:ext uri="{BB962C8B-B14F-4D97-AF65-F5344CB8AC3E}">
        <p14:creationId xmlns:p14="http://schemas.microsoft.com/office/powerpoint/2010/main" val="5895714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0E8FACA-AF02-F04A-8A92-8DBF183E715C}"/>
              </a:ext>
            </a:extLst>
          </p:cNvPr>
          <p:cNvSpPr>
            <a:spLocks noGrp="1"/>
          </p:cNvSpPr>
          <p:nvPr>
            <p:ph type="title"/>
          </p:nvPr>
        </p:nvSpPr>
        <p:spPr/>
        <p:txBody>
          <a:bodyPr/>
          <a:lstStyle/>
          <a:p>
            <a:r>
              <a:rPr lang="et-EE" dirty="0"/>
              <a:t>Infoallikad, </a:t>
            </a:r>
            <a:r>
              <a:rPr lang="et-EE" sz="1800" dirty="0"/>
              <a:t>tõenäolised külastajad 2024 ja tallinlased, n=761</a:t>
            </a:r>
          </a:p>
        </p:txBody>
      </p:sp>
      <p:sp>
        <p:nvSpPr>
          <p:cNvPr id="9" name="Subtitle 8">
            <a:extLst>
              <a:ext uri="{FF2B5EF4-FFF2-40B4-BE49-F238E27FC236}">
                <a16:creationId xmlns:a16="http://schemas.microsoft.com/office/drawing/2014/main" id="{9050D01C-7488-BB41-A0A4-31799C7F715D}"/>
              </a:ext>
            </a:extLst>
          </p:cNvPr>
          <p:cNvSpPr>
            <a:spLocks noGrp="1"/>
          </p:cNvSpPr>
          <p:nvPr>
            <p:ph type="subTitle" idx="14"/>
          </p:nvPr>
        </p:nvSpPr>
        <p:spPr/>
        <p:txBody>
          <a:bodyPr/>
          <a:lstStyle/>
          <a:p>
            <a:r>
              <a:rPr lang="et-EE" dirty="0"/>
              <a:t>Kust te saate Tallinnas toimuva kohta infot?</a:t>
            </a:r>
          </a:p>
          <a:p>
            <a:endParaRPr lang="et-EE" dirty="0"/>
          </a:p>
        </p:txBody>
      </p:sp>
      <p:cxnSp>
        <p:nvCxnSpPr>
          <p:cNvPr id="18" name="Straight Connector 17">
            <a:extLst>
              <a:ext uri="{FF2B5EF4-FFF2-40B4-BE49-F238E27FC236}">
                <a16:creationId xmlns:a16="http://schemas.microsoft.com/office/drawing/2014/main" id="{4D5FF1D1-ACB5-D34D-8A5B-E9FC26CE45B9}"/>
              </a:ext>
            </a:extLst>
          </p:cNvPr>
          <p:cNvCxnSpPr/>
          <p:nvPr/>
        </p:nvCxnSpPr>
        <p:spPr>
          <a:xfrm>
            <a:off x="10105045" y="2328863"/>
            <a:ext cx="0" cy="3786187"/>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6" name="Sisu kohatäide 5">
            <a:extLst>
              <a:ext uri="{FF2B5EF4-FFF2-40B4-BE49-F238E27FC236}">
                <a16:creationId xmlns:a16="http://schemas.microsoft.com/office/drawing/2014/main" id="{404F3AC7-6154-04F4-F7D8-9A69CBA5FD11}"/>
              </a:ext>
            </a:extLst>
          </p:cNvPr>
          <p:cNvSpPr>
            <a:spLocks noGrp="1"/>
          </p:cNvSpPr>
          <p:nvPr>
            <p:ph sz="half" idx="1"/>
          </p:nvPr>
        </p:nvSpPr>
        <p:spPr>
          <a:xfrm>
            <a:off x="1017141" y="1435401"/>
            <a:ext cx="5602733" cy="5146374"/>
          </a:xfrm>
        </p:spPr>
        <p:txBody>
          <a:bodyPr>
            <a:normAutofit lnSpcReduction="10000"/>
          </a:bodyPr>
          <a:lstStyle/>
          <a:p>
            <a:r>
              <a:rPr lang="et-EE" dirty="0"/>
              <a:t>Peamiseks infoallikaks Tallinnas toimuva kohta on sihtrühmale sõprade ja tuttavate kaudu saadud info (70%).</a:t>
            </a:r>
          </a:p>
          <a:p>
            <a:r>
              <a:rPr lang="et-EE" dirty="0"/>
              <a:t>Järgneb Google otsingusüsteem (54%) ja sündmuste portaalid, nagu Piletilevi, </a:t>
            </a:r>
            <a:r>
              <a:rPr lang="et-EE" dirty="0" err="1"/>
              <a:t>Fienta</a:t>
            </a:r>
            <a:r>
              <a:rPr lang="et-EE" dirty="0"/>
              <a:t>, Piletimaailm jmt. (52%). Samuti saadakse palju infot Eesti </a:t>
            </a:r>
            <a:r>
              <a:rPr lang="et-EE" dirty="0" err="1"/>
              <a:t>uudisteportaalidest</a:t>
            </a:r>
            <a:r>
              <a:rPr lang="et-EE" dirty="0"/>
              <a:t>, nagu delfi.ee jmt. (50%).</a:t>
            </a:r>
          </a:p>
          <a:p>
            <a:r>
              <a:rPr lang="et-EE" dirty="0"/>
              <a:t>Spetsiaalsed veebilehed, nagu Tallinn.ee, puhkaeestis.ee ja visittallinn.ee, annavad infot 15-22 protsendile vastanutest. Kõige vähem külastatakse info hankimiseks Tallinna Turismiinfokestust (3%).</a:t>
            </a:r>
          </a:p>
          <a:p>
            <a:r>
              <a:rPr lang="et-EE" dirty="0"/>
              <a:t>Naised saavad meestest sagedamini infot sündmuste portaalidest, mehed aga Eesti </a:t>
            </a:r>
            <a:r>
              <a:rPr lang="et-EE" dirty="0" err="1"/>
              <a:t>uudisteportaalidest</a:t>
            </a:r>
            <a:r>
              <a:rPr lang="et-EE" dirty="0"/>
              <a:t>.</a:t>
            </a:r>
          </a:p>
          <a:p>
            <a:r>
              <a:rPr lang="et-EE" dirty="0"/>
              <a:t>Noorimatele vanuserühmadele on keskmisest märksa olulisem sotsiaalmeedia – sealt saab neist infot 39-49%. Vanuserühm 50-64a. saab teistest enam infot raadiost, rühm 65-74a. lisaks raadiole ka televisioonist ja ajalehtedest. Vanim rühm 75+ saab keskmisest enam infot üleriigilistest lehtedest, raadiost ja televisioonist, lastega pered aga FB lehelt Avasta Tallinn.</a:t>
            </a:r>
          </a:p>
          <a:p>
            <a:r>
              <a:rPr lang="et-EE" dirty="0"/>
              <a:t>Eestlastele on muude rahvustega võrreldes olulisem samuti üleriigilised ajalehed, raadio ja telekanalid. Muudele rahvustele aga on olulisem </a:t>
            </a:r>
            <a:r>
              <a:rPr lang="et-EE" dirty="0" err="1"/>
              <a:t>visttallinn</a:t>
            </a:r>
            <a:r>
              <a:rPr lang="et-EE" dirty="0"/>
              <a:t> (22%), Tallinn.ee (34%) ja Facebooki leht “</a:t>
            </a:r>
            <a:r>
              <a:rPr lang="et-EE" dirty="0" err="1"/>
              <a:t>Visittallinn</a:t>
            </a:r>
            <a:r>
              <a:rPr lang="et-EE" dirty="0"/>
              <a:t>” vene keeles (18%).</a:t>
            </a:r>
          </a:p>
          <a:p>
            <a:r>
              <a:rPr lang="et-EE" dirty="0"/>
              <a:t>Kõrgharidusega vastajatele on keskmisest olulisemateks infoallikateks üleriigiline meedia (26%), Google otsing (60%) ja sündmuste portaalid (60%).</a:t>
            </a:r>
          </a:p>
        </p:txBody>
      </p:sp>
      <p:pic>
        <p:nvPicPr>
          <p:cNvPr id="13" name="Sisu kohatäide 12">
            <a:extLst>
              <a:ext uri="{FF2B5EF4-FFF2-40B4-BE49-F238E27FC236}">
                <a16:creationId xmlns:a16="http://schemas.microsoft.com/office/drawing/2014/main" id="{94D31565-42BC-65F2-35C4-B0F4C6FA6F54}"/>
              </a:ext>
            </a:extLst>
          </p:cNvPr>
          <p:cNvPicPr>
            <a:picLocks noGrp="1" noChangeAspect="1"/>
          </p:cNvPicPr>
          <p:nvPr>
            <p:ph sz="half" idx="13"/>
          </p:nvPr>
        </p:nvPicPr>
        <p:blipFill>
          <a:blip r:embed="rId3"/>
          <a:stretch>
            <a:fillRect/>
          </a:stretch>
        </p:blipFill>
        <p:spPr>
          <a:xfrm>
            <a:off x="6733525" y="1294917"/>
            <a:ext cx="5311002" cy="5286858"/>
          </a:xfrm>
          <a:prstGeom prst="rect">
            <a:avLst/>
          </a:prstGeom>
        </p:spPr>
      </p:pic>
    </p:spTree>
    <p:extLst>
      <p:ext uri="{BB962C8B-B14F-4D97-AF65-F5344CB8AC3E}">
        <p14:creationId xmlns:p14="http://schemas.microsoft.com/office/powerpoint/2010/main" val="35480742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0E8FACA-AF02-F04A-8A92-8DBF183E715C}"/>
              </a:ext>
            </a:extLst>
          </p:cNvPr>
          <p:cNvSpPr>
            <a:spLocks noGrp="1"/>
          </p:cNvSpPr>
          <p:nvPr>
            <p:ph type="title"/>
          </p:nvPr>
        </p:nvSpPr>
        <p:spPr/>
        <p:txBody>
          <a:bodyPr/>
          <a:lstStyle/>
          <a:p>
            <a:r>
              <a:rPr lang="et-EE" dirty="0"/>
              <a:t>Külastajate ootused, </a:t>
            </a:r>
            <a:r>
              <a:rPr lang="et-EE" sz="1800" dirty="0"/>
              <a:t>kõik n=1008</a:t>
            </a:r>
          </a:p>
        </p:txBody>
      </p:sp>
      <p:sp>
        <p:nvSpPr>
          <p:cNvPr id="11" name="Subtitle 3">
            <a:extLst>
              <a:ext uri="{FF2B5EF4-FFF2-40B4-BE49-F238E27FC236}">
                <a16:creationId xmlns:a16="http://schemas.microsoft.com/office/drawing/2014/main" id="{7EF00822-E5D7-8046-9B32-2D467E306698}"/>
              </a:ext>
            </a:extLst>
          </p:cNvPr>
          <p:cNvSpPr>
            <a:spLocks noGrp="1"/>
          </p:cNvSpPr>
          <p:nvPr>
            <p:ph type="subTitle" idx="14"/>
          </p:nvPr>
        </p:nvSpPr>
        <p:spPr/>
        <p:txBody>
          <a:bodyPr/>
          <a:lstStyle/>
          <a:p>
            <a:r>
              <a:rPr lang="et-EE" dirty="0"/>
              <a:t>Milliseid ajaveetmise viise võiks Tallinnas rohkem olla?</a:t>
            </a:r>
          </a:p>
          <a:p>
            <a:endParaRPr lang="et-EE" dirty="0"/>
          </a:p>
        </p:txBody>
      </p:sp>
      <p:sp>
        <p:nvSpPr>
          <p:cNvPr id="4" name="Sisu kohatäide 3">
            <a:extLst>
              <a:ext uri="{FF2B5EF4-FFF2-40B4-BE49-F238E27FC236}">
                <a16:creationId xmlns:a16="http://schemas.microsoft.com/office/drawing/2014/main" id="{70DC845E-D3DF-CBD8-37FA-3A6C06AA8147}"/>
              </a:ext>
            </a:extLst>
          </p:cNvPr>
          <p:cNvSpPr>
            <a:spLocks noGrp="1"/>
          </p:cNvSpPr>
          <p:nvPr>
            <p:ph sz="half" idx="1"/>
          </p:nvPr>
        </p:nvSpPr>
        <p:spPr>
          <a:xfrm>
            <a:off x="914400" y="1499191"/>
            <a:ext cx="5248088" cy="4885901"/>
          </a:xfrm>
        </p:spPr>
        <p:txBody>
          <a:bodyPr>
            <a:normAutofit/>
          </a:bodyPr>
          <a:lstStyle/>
          <a:p>
            <a:r>
              <a:rPr lang="et-EE" dirty="0"/>
              <a:t>Kõige sagedamini vastati, et kõiki mainitud ajaveetmise viise on Tallinnas juba piisavalt (30%), see näitab suhteliselt kõrget rahulolu.</a:t>
            </a:r>
          </a:p>
          <a:p>
            <a:r>
              <a:rPr lang="en-US" dirty="0" err="1"/>
              <a:t>Ootuste</a:t>
            </a:r>
            <a:r>
              <a:rPr lang="en-US" dirty="0"/>
              <a:t> </a:t>
            </a:r>
            <a:r>
              <a:rPr lang="en-US" dirty="0" err="1"/>
              <a:t>osas</a:t>
            </a:r>
            <a:r>
              <a:rPr lang="en-US" dirty="0"/>
              <a:t> </a:t>
            </a:r>
            <a:r>
              <a:rPr lang="et-EE" dirty="0"/>
              <a:t>mainiti sagedamini, et linnas võiks rohkem olla kogupereatraktsioone </a:t>
            </a:r>
            <a:r>
              <a:rPr lang="en-US" dirty="0"/>
              <a:t>(</a:t>
            </a:r>
            <a:r>
              <a:rPr lang="et-EE" dirty="0"/>
              <a:t>22%), linnaloodust (19%) ja suuri vabaõhusündmusi (18%). </a:t>
            </a:r>
            <a:endParaRPr lang="en-US" dirty="0"/>
          </a:p>
          <a:p>
            <a:r>
              <a:rPr lang="et-EE" dirty="0"/>
              <a:t>Noored sooviksid keskmisest sagedamini enam ööklubisid ja baare (15%), samuti looduses viibimise võimalusi (35%). Vanuserühm 25-34a. lisaks nimetatule ka muuseume/vaatamisväärsusi, vabaõhusündmuseid, veekeskusi/spaasid ja sportimisvõimalusi. Vanuserühm 35-49a. ootaks praegusest enam samuti muuseume/vaatamisväärsusi (19%), kogupereatraktsioone (32%) ja veekeskusi/spaasid (22%).</a:t>
            </a:r>
          </a:p>
          <a:p>
            <a:r>
              <a:rPr lang="et-EE" dirty="0"/>
              <a:t>Eestlased ootaksid lisavõimalusi linnalooduses viibimiseks (24%), muude rahvuste esindajad aga eestlastega võrreldes rohkem muuseume, pereatraktsioone, teatrit/kultuuriüritusi, veekeskusi, söögikohti ja ostuvõimalusi.</a:t>
            </a:r>
          </a:p>
          <a:p>
            <a:r>
              <a:rPr lang="et-EE" dirty="0"/>
              <a:t>Tallinlased ise ootaksid lisavõimalusi pea kõigi nimetatud ajaveetmise võimaluste osas, kusjuures kõiki variante märgiti võrreldes mittetallinlastega sagedamini.</a:t>
            </a:r>
          </a:p>
        </p:txBody>
      </p:sp>
      <p:pic>
        <p:nvPicPr>
          <p:cNvPr id="12" name="Sisu kohatäide 11">
            <a:extLst>
              <a:ext uri="{FF2B5EF4-FFF2-40B4-BE49-F238E27FC236}">
                <a16:creationId xmlns:a16="http://schemas.microsoft.com/office/drawing/2014/main" id="{5B16B302-BA09-F188-3302-D78D99CC9F7D}"/>
              </a:ext>
            </a:extLst>
          </p:cNvPr>
          <p:cNvPicPr>
            <a:picLocks noGrp="1" noChangeAspect="1"/>
          </p:cNvPicPr>
          <p:nvPr>
            <p:ph sz="half" idx="13"/>
          </p:nvPr>
        </p:nvPicPr>
        <p:blipFill>
          <a:blip r:embed="rId2"/>
          <a:stretch>
            <a:fillRect/>
          </a:stretch>
        </p:blipFill>
        <p:spPr>
          <a:xfrm>
            <a:off x="6189599" y="1376919"/>
            <a:ext cx="5586726" cy="5023879"/>
          </a:xfrm>
          <a:prstGeom prst="rect">
            <a:avLst/>
          </a:prstGeom>
        </p:spPr>
      </p:pic>
    </p:spTree>
    <p:extLst>
      <p:ext uri="{BB962C8B-B14F-4D97-AF65-F5344CB8AC3E}">
        <p14:creationId xmlns:p14="http://schemas.microsoft.com/office/powerpoint/2010/main" val="31337018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u kohatäide 1">
            <a:extLst>
              <a:ext uri="{FF2B5EF4-FFF2-40B4-BE49-F238E27FC236}">
                <a16:creationId xmlns:a16="http://schemas.microsoft.com/office/drawing/2014/main" id="{F559C5EA-8A24-312D-12AA-C8B0E2711CF0}"/>
              </a:ext>
            </a:extLst>
          </p:cNvPr>
          <p:cNvSpPr>
            <a:spLocks noGrp="1"/>
          </p:cNvSpPr>
          <p:nvPr>
            <p:ph sz="half" idx="1"/>
          </p:nvPr>
        </p:nvSpPr>
        <p:spPr/>
        <p:txBody>
          <a:bodyPr>
            <a:normAutofit/>
          </a:bodyPr>
          <a:lstStyle/>
          <a:p>
            <a:r>
              <a:rPr lang="et-EE" dirty="0"/>
              <a:t>Ülekaalukalt seostub mittetallinlastele seoses Tallinnaga esmalt see, et tegemist on Eesti pealinnaga (55%). Edasi seostuvad neile võrdselt tihe liiklus</a:t>
            </a:r>
            <a:r>
              <a:rPr lang="en-US" dirty="0"/>
              <a:t> (</a:t>
            </a:r>
            <a:r>
              <a:rPr lang="et-EE" dirty="0"/>
              <a:t>sh ummikud</a:t>
            </a:r>
            <a:r>
              <a:rPr lang="en-US" dirty="0"/>
              <a:t>) </a:t>
            </a:r>
            <a:r>
              <a:rPr lang="et-EE" dirty="0"/>
              <a:t>ning vanalinn (17%).</a:t>
            </a:r>
            <a:endParaRPr lang="en-US" dirty="0"/>
          </a:p>
          <a:p>
            <a:r>
              <a:rPr lang="et-EE" dirty="0"/>
              <a:t>Kõige kõrgemalt hinnatakse Tallinna puhul selle muuseume/näituseid, huvitavaid kultuuri- ja meelelahutussündmusi ning häid restorane ja kohvikuid. Antud aspektidega on rahul vähemalt 80% vastanutest. Turvalisusega ja looduses viibimise võimalustega on rahul võrdselt 73% vastanutest. 60% vastanutest arvab, et Tallinnas on kõik väga kallis, </a:t>
            </a:r>
            <a:r>
              <a:rPr lang="et-EE" dirty="0">
                <a:solidFill>
                  <a:schemeClr val="tx1"/>
                </a:solidFill>
              </a:rPr>
              <a:t>k</a:t>
            </a:r>
            <a:r>
              <a:rPr lang="et-EE" dirty="0"/>
              <a:t>olmandikule kõigist vastanutest pole kõrge hinnatase siiski probleemiks.</a:t>
            </a:r>
          </a:p>
          <a:p>
            <a:r>
              <a:rPr lang="et-EE" dirty="0"/>
              <a:t>Aastal 2023 on linna külastanud 74% sihtrühmast, mis teeb arvuliselt ligikaudu 537 890 inimest. Oodatult on kõige sagedasemad külalised Tallinnas Harjumaa elanikud, neist 69% on käinud kümnel ja enamal korral. Suhteliselt sagedamini külastavad Tallinna ka Kesk-Eesti elanikud</a:t>
            </a:r>
            <a:r>
              <a:rPr lang="en-US" dirty="0"/>
              <a:t>, </a:t>
            </a:r>
            <a:r>
              <a:rPr lang="en-US" dirty="0" err="1"/>
              <a:t>kõige</a:t>
            </a:r>
            <a:r>
              <a:rPr lang="en-US" dirty="0"/>
              <a:t> </a:t>
            </a:r>
            <a:r>
              <a:rPr lang="et-EE" dirty="0"/>
              <a:t>harvem </a:t>
            </a:r>
            <a:r>
              <a:rPr lang="en-US" dirty="0"/>
              <a:t>aga</a:t>
            </a:r>
            <a:r>
              <a:rPr lang="et-EE" dirty="0"/>
              <a:t> Lääne-Eesti elanikud.</a:t>
            </a:r>
          </a:p>
          <a:p>
            <a:r>
              <a:rPr lang="et-EE" dirty="0"/>
              <a:t>Kokku 23% külastajate</a:t>
            </a:r>
            <a:r>
              <a:rPr lang="en-US" dirty="0"/>
              <a:t>s</a:t>
            </a:r>
            <a:r>
              <a:rPr lang="et-EE" dirty="0"/>
              <a:t>t vastas, et ööbis aastal 2023 mõnes majutusasutuses. Uuringust selgus, et keskmisest sagedamini ööbisid Tallinnas nooremad inimesed (kuni 49-aastased), lisaks Kirde- ja Lõuna-Eesti elanikud ning lastega perede esindajad. </a:t>
            </a:r>
          </a:p>
          <a:p>
            <a:r>
              <a:rPr lang="et-EE" dirty="0"/>
              <a:t>Valdavalt on Tallinnas ööbijad peatunud hotellides (70%) või siis oma sugulaste/tuttavate juures (41%). Külaliskorteris ööbis 14% ja külalistemajas või </a:t>
            </a:r>
            <a:r>
              <a:rPr lang="et-EE" dirty="0" err="1"/>
              <a:t>hostelis</a:t>
            </a:r>
            <a:r>
              <a:rPr lang="et-EE" dirty="0"/>
              <a:t> 10% kõigist ööbijatest.</a:t>
            </a:r>
          </a:p>
          <a:p>
            <a:r>
              <a:rPr lang="et-EE" dirty="0"/>
              <a:t>Näeme, et kõige sa</a:t>
            </a:r>
            <a:r>
              <a:rPr lang="en-US" dirty="0"/>
              <a:t>g</a:t>
            </a:r>
            <a:r>
              <a:rPr lang="et-EE" dirty="0"/>
              <a:t>e</a:t>
            </a:r>
            <a:r>
              <a:rPr lang="en-US" dirty="0"/>
              <a:t>d</a:t>
            </a:r>
            <a:r>
              <a:rPr lang="et-EE" dirty="0"/>
              <a:t>asemaks eesmärgiks Tallinna külastamisel oli vastajatele sõprade või sugulaste külastamine (47%), seejärel puhkus ja meelelahutus (43%) ning sisseostude tegemine (37%). </a:t>
            </a:r>
            <a:r>
              <a:rPr lang="et-EE" dirty="0">
                <a:solidFill>
                  <a:schemeClr val="tx1"/>
                </a:solidFill>
              </a:rPr>
              <a:t>Pea kolmandik on inimestest on käinud Tallinnas terviseteenuste tõttu, samuti seoses välisreisile minekuga või kultuuri </a:t>
            </a:r>
            <a:r>
              <a:rPr lang="en-US" dirty="0">
                <a:solidFill>
                  <a:schemeClr val="tx1"/>
                </a:solidFill>
              </a:rPr>
              <a:t>ja</a:t>
            </a:r>
            <a:r>
              <a:rPr lang="et-EE" dirty="0">
                <a:solidFill>
                  <a:schemeClr val="tx1"/>
                </a:solidFill>
              </a:rPr>
              <a:t> spordisündmuse külastamisega.</a:t>
            </a:r>
            <a:endParaRPr lang="et-EE" dirty="0"/>
          </a:p>
          <a:p>
            <a:endParaRPr lang="et-EE" dirty="0"/>
          </a:p>
          <a:p>
            <a:endParaRPr lang="en-US" dirty="0"/>
          </a:p>
          <a:p>
            <a:endParaRPr lang="et-EE" dirty="0"/>
          </a:p>
          <a:p>
            <a:endParaRPr lang="et-EE" dirty="0"/>
          </a:p>
          <a:p>
            <a:endParaRPr lang="et-EE" dirty="0"/>
          </a:p>
          <a:p>
            <a:endParaRPr lang="et-EE" dirty="0"/>
          </a:p>
        </p:txBody>
      </p:sp>
      <p:sp>
        <p:nvSpPr>
          <p:cNvPr id="5" name="Title 2">
            <a:extLst>
              <a:ext uri="{FF2B5EF4-FFF2-40B4-BE49-F238E27FC236}">
                <a16:creationId xmlns:a16="http://schemas.microsoft.com/office/drawing/2014/main" id="{F3B1C08B-8462-199D-5315-8551A51FC436}"/>
              </a:ext>
            </a:extLst>
          </p:cNvPr>
          <p:cNvSpPr txBox="1">
            <a:spLocks/>
          </p:cNvSpPr>
          <p:nvPr/>
        </p:nvSpPr>
        <p:spPr>
          <a:xfrm>
            <a:off x="1302488" y="454548"/>
            <a:ext cx="10051312" cy="425303"/>
          </a:xfrm>
          <a:prstGeom prst="rect">
            <a:avLst/>
          </a:prstGeom>
        </p:spPr>
        <p:txBody>
          <a:bodyPr vert="horz" lIns="91440" tIns="45720" rIns="91440" bIns="45720" rtlCol="0" anchor="t">
            <a:noAutofit/>
          </a:bodyPr>
          <a:lstStyle>
            <a:lvl1pPr algn="l" defTabSz="914377" rtl="0" eaLnBrk="1" latinLnBrk="0" hangingPunct="1">
              <a:lnSpc>
                <a:spcPct val="90000"/>
              </a:lnSpc>
              <a:spcBef>
                <a:spcPct val="0"/>
              </a:spcBef>
              <a:buNone/>
              <a:defRPr sz="3200" kern="1200">
                <a:solidFill>
                  <a:srgbClr val="A01E28"/>
                </a:solidFill>
                <a:latin typeface="Helvetica" panose="020B0604020202030204" pitchFamily="34" charset="0"/>
                <a:ea typeface="+mj-ea"/>
                <a:cs typeface="+mj-cs"/>
              </a:defRPr>
            </a:lvl1pPr>
          </a:lstStyle>
          <a:p>
            <a:r>
              <a:rPr lang="et-EE" dirty="0"/>
              <a:t>Kokkuvõte</a:t>
            </a:r>
          </a:p>
        </p:txBody>
      </p:sp>
    </p:spTree>
    <p:extLst>
      <p:ext uri="{BB962C8B-B14F-4D97-AF65-F5344CB8AC3E}">
        <p14:creationId xmlns:p14="http://schemas.microsoft.com/office/powerpoint/2010/main" val="14005695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u kohatäide 1">
            <a:extLst>
              <a:ext uri="{FF2B5EF4-FFF2-40B4-BE49-F238E27FC236}">
                <a16:creationId xmlns:a16="http://schemas.microsoft.com/office/drawing/2014/main" id="{F559C5EA-8A24-312D-12AA-C8B0E2711CF0}"/>
              </a:ext>
            </a:extLst>
          </p:cNvPr>
          <p:cNvSpPr>
            <a:spLocks noGrp="1"/>
          </p:cNvSpPr>
          <p:nvPr>
            <p:ph sz="half" idx="1"/>
          </p:nvPr>
        </p:nvSpPr>
        <p:spPr>
          <a:xfrm>
            <a:off x="1226288" y="1200150"/>
            <a:ext cx="10051312" cy="5327817"/>
          </a:xfrm>
        </p:spPr>
        <p:txBody>
          <a:bodyPr>
            <a:normAutofit/>
          </a:bodyPr>
          <a:lstStyle/>
          <a:p>
            <a:r>
              <a:rPr lang="et-EE" dirty="0"/>
              <a:t>Peamine osa külastajatest tuleb pealinna autoga (74%), järgnevad buss ja rong.</a:t>
            </a:r>
            <a:r>
              <a:rPr lang="en-US" dirty="0"/>
              <a:t> </a:t>
            </a:r>
            <a:r>
              <a:rPr lang="et-EE" dirty="0"/>
              <a:t>Maal elavad inimesed on teistest märksa sagedamini tulnud autoga, linnades elavad inimesed kasutavad sagedamini ka rongi ja bussi.</a:t>
            </a:r>
            <a:endParaRPr lang="en-US" dirty="0"/>
          </a:p>
          <a:p>
            <a:r>
              <a:rPr lang="et-EE" dirty="0"/>
              <a:t>Tallinna külastajatest 65% on teinud sisseoste kauplustes. Kohvikuid, restorane ja muid söögikohti külastas 55% ning linnas on jalutanud ja linnaga tutvunud 39%, ligi kolmandik on külastanud Tallinna muuseume ja muid vaatamisväärsusi, kultuuriüritusi ja kogupereatraktsioone. Kõige vähem on osa võetud ekskursioonidest koos giidiga – 2% vastanutest. </a:t>
            </a:r>
          </a:p>
          <a:p>
            <a:r>
              <a:rPr lang="et-EE" dirty="0"/>
              <a:t>Uuringust selgus, et kolmandik Tallinna külastajatest (33%) kulutab pealinnas viibides ühe külastuse kohta 51-100 eurot ja pea samapalju (31%) kulutab 11-50 eurot. 100-500 eurot kulutab 20% ning alla 10 euro 5% külastajatest. Üle 500 euro kulutab enda sõnul 1% vastanutest.</a:t>
            </a:r>
          </a:p>
          <a:p>
            <a:r>
              <a:rPr lang="et-EE" dirty="0"/>
              <a:t>Tallinna eelmisel aastal külastanud vastajatele meeldib Tallinna puhul eelkõige selle vanalinn, millele järgneb võimalus osaleda paljudel üritustel (sh linnamelu), et on palju vaadata ja külastada.</a:t>
            </a:r>
          </a:p>
          <a:p>
            <a:r>
              <a:rPr lang="et-EE" dirty="0"/>
              <a:t>Puudujääkidest, mis </a:t>
            </a:r>
            <a:r>
              <a:rPr lang="en-US" dirty="0" err="1"/>
              <a:t>linna</a:t>
            </a:r>
            <a:r>
              <a:rPr lang="en-US" dirty="0"/>
              <a:t> </a:t>
            </a:r>
            <a:r>
              <a:rPr lang="et-EE" dirty="0"/>
              <a:t>külastajaid häirivad, toodi spontaanselt kõige sagedamini välja närvilist liikluskultuuri/ummikuid (21%)</a:t>
            </a:r>
            <a:r>
              <a:rPr lang="en-US" dirty="0"/>
              <a:t> ja </a:t>
            </a:r>
            <a:r>
              <a:rPr lang="et-EE" dirty="0"/>
              <a:t>seejärel ühistranspordiga seonduvat 7%. Eelmisel aastal häiris</a:t>
            </a:r>
            <a:r>
              <a:rPr lang="en-US" dirty="0"/>
              <a:t>id</a:t>
            </a:r>
            <a:r>
              <a:rPr lang="et-EE" dirty="0"/>
              <a:t> külastajaid ka teeremont/ümberehitused, parkimisprobleemid või puudujäägid linna puhtuse osas. Noored vastajad tõid teistest märksa sagedamini esile ohutuse probleeme jalakäija või ratturina liigeldes.</a:t>
            </a:r>
          </a:p>
          <a:p>
            <a:r>
              <a:rPr lang="et-EE" dirty="0"/>
              <a:t>Selgus, et tõenäoliselt külastab aastal 2024 Tallinna 61% mittetallinlastest, mis teeb ligikaudu 442 700 inimest, mis on veidi vähem, kui oli külastajaid aastal 2023. Üldiselt ei ole vastajatel probleeme info kättesaadavusega – Tallinna vaba aja veetmise võimalustega hästi kursisolevaks hindas end 37% vastanutest, lisaks valis variandi “nii ja naa” veel 37%. </a:t>
            </a:r>
          </a:p>
          <a:p>
            <a:r>
              <a:rPr lang="et-EE" dirty="0"/>
              <a:t>Üldiselt on külastajad vaba aja veetmise võimalustega Tallinnas hästi rahul. Mõnevõrra rohkem võiks veel olla kogupereatraktsioone (22%), linnaloodust aja veetmiseks (19%) ning ka suuri vabaõhusündmusi (18%). </a:t>
            </a:r>
          </a:p>
          <a:p>
            <a:endParaRPr lang="et-EE" dirty="0"/>
          </a:p>
          <a:p>
            <a:endParaRPr lang="en-US" dirty="0"/>
          </a:p>
          <a:p>
            <a:pPr marL="0" indent="0">
              <a:buNone/>
            </a:pPr>
            <a:endParaRPr lang="et-EE" dirty="0"/>
          </a:p>
          <a:p>
            <a:endParaRPr lang="et-EE" dirty="0"/>
          </a:p>
          <a:p>
            <a:endParaRPr lang="et-EE" dirty="0"/>
          </a:p>
          <a:p>
            <a:endParaRPr lang="et-EE" dirty="0"/>
          </a:p>
        </p:txBody>
      </p:sp>
      <p:sp>
        <p:nvSpPr>
          <p:cNvPr id="5" name="Title 2">
            <a:extLst>
              <a:ext uri="{FF2B5EF4-FFF2-40B4-BE49-F238E27FC236}">
                <a16:creationId xmlns:a16="http://schemas.microsoft.com/office/drawing/2014/main" id="{F3B1C08B-8462-199D-5315-8551A51FC436}"/>
              </a:ext>
            </a:extLst>
          </p:cNvPr>
          <p:cNvSpPr txBox="1">
            <a:spLocks/>
          </p:cNvSpPr>
          <p:nvPr/>
        </p:nvSpPr>
        <p:spPr>
          <a:xfrm>
            <a:off x="1302488" y="485984"/>
            <a:ext cx="10051312" cy="425303"/>
          </a:xfrm>
          <a:prstGeom prst="rect">
            <a:avLst/>
          </a:prstGeom>
        </p:spPr>
        <p:txBody>
          <a:bodyPr vert="horz" lIns="91440" tIns="45720" rIns="91440" bIns="45720" rtlCol="0" anchor="t">
            <a:noAutofit/>
          </a:bodyPr>
          <a:lstStyle>
            <a:lvl1pPr algn="l" defTabSz="914377" rtl="0" eaLnBrk="1" latinLnBrk="0" hangingPunct="1">
              <a:lnSpc>
                <a:spcPct val="90000"/>
              </a:lnSpc>
              <a:spcBef>
                <a:spcPct val="0"/>
              </a:spcBef>
              <a:buNone/>
              <a:defRPr sz="3200" kern="1200">
                <a:solidFill>
                  <a:srgbClr val="A01E28"/>
                </a:solidFill>
                <a:latin typeface="Helvetica" panose="020B0604020202030204" pitchFamily="34" charset="0"/>
                <a:ea typeface="+mj-ea"/>
                <a:cs typeface="+mj-cs"/>
              </a:defRPr>
            </a:lvl1pPr>
          </a:lstStyle>
          <a:p>
            <a:r>
              <a:rPr lang="et-EE" dirty="0"/>
              <a:t>Kokkuvõte</a:t>
            </a:r>
          </a:p>
        </p:txBody>
      </p:sp>
    </p:spTree>
    <p:extLst>
      <p:ext uri="{BB962C8B-B14F-4D97-AF65-F5344CB8AC3E}">
        <p14:creationId xmlns:p14="http://schemas.microsoft.com/office/powerpoint/2010/main" val="36874333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78A88-01DA-514C-9994-AB6B487186B8}"/>
              </a:ext>
            </a:extLst>
          </p:cNvPr>
          <p:cNvSpPr>
            <a:spLocks noGrp="1"/>
          </p:cNvSpPr>
          <p:nvPr>
            <p:ph type="title"/>
          </p:nvPr>
        </p:nvSpPr>
        <p:spPr/>
        <p:txBody>
          <a:bodyPr/>
          <a:lstStyle/>
          <a:p>
            <a:r>
              <a:rPr lang="et-EE" dirty="0"/>
              <a:t>Metoodika</a:t>
            </a:r>
          </a:p>
        </p:txBody>
      </p:sp>
      <p:sp>
        <p:nvSpPr>
          <p:cNvPr id="7" name="Subtitle 6">
            <a:extLst>
              <a:ext uri="{FF2B5EF4-FFF2-40B4-BE49-F238E27FC236}">
                <a16:creationId xmlns:a16="http://schemas.microsoft.com/office/drawing/2014/main" id="{B13B8702-A798-5A46-837F-A120CDA5C2A6}"/>
              </a:ext>
            </a:extLst>
          </p:cNvPr>
          <p:cNvSpPr>
            <a:spLocks noGrp="1"/>
          </p:cNvSpPr>
          <p:nvPr>
            <p:ph type="subTitle" idx="14"/>
          </p:nvPr>
        </p:nvSpPr>
        <p:spPr/>
        <p:txBody>
          <a:bodyPr/>
          <a:lstStyle/>
          <a:p>
            <a:r>
              <a:rPr lang="et-EE" dirty="0"/>
              <a:t>Vastajate jagunemine</a:t>
            </a:r>
          </a:p>
        </p:txBody>
      </p:sp>
      <p:pic>
        <p:nvPicPr>
          <p:cNvPr id="12" name="Sisu kohatäide 11">
            <a:extLst>
              <a:ext uri="{FF2B5EF4-FFF2-40B4-BE49-F238E27FC236}">
                <a16:creationId xmlns:a16="http://schemas.microsoft.com/office/drawing/2014/main" id="{3D9874E0-5E93-C9C8-D178-31BE343917CB}"/>
              </a:ext>
            </a:extLst>
          </p:cNvPr>
          <p:cNvPicPr>
            <a:picLocks noGrp="1" noChangeAspect="1"/>
          </p:cNvPicPr>
          <p:nvPr>
            <p:ph sz="half" idx="13"/>
          </p:nvPr>
        </p:nvPicPr>
        <p:blipFill>
          <a:blip r:embed="rId2"/>
          <a:stretch>
            <a:fillRect/>
          </a:stretch>
        </p:blipFill>
        <p:spPr>
          <a:xfrm>
            <a:off x="6871183" y="1498600"/>
            <a:ext cx="4105897" cy="4886325"/>
          </a:xfrm>
          <a:prstGeom prst="rect">
            <a:avLst/>
          </a:prstGeom>
        </p:spPr>
      </p:pic>
      <p:pic>
        <p:nvPicPr>
          <p:cNvPr id="11" name="Sisu kohatäide 10">
            <a:extLst>
              <a:ext uri="{FF2B5EF4-FFF2-40B4-BE49-F238E27FC236}">
                <a16:creationId xmlns:a16="http://schemas.microsoft.com/office/drawing/2014/main" id="{5915C11C-0A44-72BD-5866-02C40D764B27}"/>
              </a:ext>
            </a:extLst>
          </p:cNvPr>
          <p:cNvPicPr>
            <a:picLocks noGrp="1" noChangeAspect="1"/>
          </p:cNvPicPr>
          <p:nvPr>
            <p:ph sz="half" idx="1"/>
          </p:nvPr>
        </p:nvPicPr>
        <p:blipFill>
          <a:blip r:embed="rId3"/>
          <a:stretch>
            <a:fillRect/>
          </a:stretch>
        </p:blipFill>
        <p:spPr>
          <a:xfrm>
            <a:off x="1806305" y="1498600"/>
            <a:ext cx="3851815" cy="4886325"/>
          </a:xfrm>
          <a:prstGeom prst="rect">
            <a:avLst/>
          </a:prstGeom>
        </p:spPr>
      </p:pic>
    </p:spTree>
    <p:extLst>
      <p:ext uri="{BB962C8B-B14F-4D97-AF65-F5344CB8AC3E}">
        <p14:creationId xmlns:p14="http://schemas.microsoft.com/office/powerpoint/2010/main" val="21423415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1EBB4-DA3E-014B-856C-02594819B6EF}"/>
              </a:ext>
            </a:extLst>
          </p:cNvPr>
          <p:cNvSpPr>
            <a:spLocks noGrp="1"/>
          </p:cNvSpPr>
          <p:nvPr>
            <p:ph type="ctrTitle"/>
          </p:nvPr>
        </p:nvSpPr>
        <p:spPr>
          <a:xfrm>
            <a:off x="2586504" y="2962546"/>
            <a:ext cx="9051380" cy="861238"/>
          </a:xfrm>
        </p:spPr>
        <p:txBody>
          <a:bodyPr>
            <a:normAutofit fontScale="90000"/>
          </a:bodyPr>
          <a:lstStyle/>
          <a:p>
            <a:r>
              <a:rPr lang="en-US" dirty="0" err="1"/>
              <a:t>Tulemused</a:t>
            </a:r>
            <a:endParaRPr lang="en-US" dirty="0"/>
          </a:p>
        </p:txBody>
      </p:sp>
    </p:spTree>
    <p:extLst>
      <p:ext uri="{BB962C8B-B14F-4D97-AF65-F5344CB8AC3E}">
        <p14:creationId xmlns:p14="http://schemas.microsoft.com/office/powerpoint/2010/main" val="42150784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023BA11D-57AF-42FB-294B-2A1E97386048}"/>
              </a:ext>
            </a:extLst>
          </p:cNvPr>
          <p:cNvSpPr>
            <a:spLocks noGrp="1"/>
          </p:cNvSpPr>
          <p:nvPr>
            <p:ph type="title"/>
          </p:nvPr>
        </p:nvSpPr>
        <p:spPr/>
        <p:txBody>
          <a:bodyPr/>
          <a:lstStyle/>
          <a:p>
            <a:r>
              <a:rPr lang="et-EE" dirty="0"/>
              <a:t>Seosed Tallinnaga, </a:t>
            </a:r>
            <a:r>
              <a:rPr lang="et-EE" sz="1800" dirty="0"/>
              <a:t>n=672, kes ei ela Tallinnas</a:t>
            </a:r>
          </a:p>
        </p:txBody>
      </p:sp>
      <p:sp>
        <p:nvSpPr>
          <p:cNvPr id="3" name="Sisu kohatäide 2">
            <a:extLst>
              <a:ext uri="{FF2B5EF4-FFF2-40B4-BE49-F238E27FC236}">
                <a16:creationId xmlns:a16="http://schemas.microsoft.com/office/drawing/2014/main" id="{A13C75B9-DDCA-F94D-7FF5-5DB9056F2206}"/>
              </a:ext>
            </a:extLst>
          </p:cNvPr>
          <p:cNvSpPr>
            <a:spLocks noGrp="1"/>
          </p:cNvSpPr>
          <p:nvPr>
            <p:ph sz="half" idx="1"/>
          </p:nvPr>
        </p:nvSpPr>
        <p:spPr>
          <a:xfrm>
            <a:off x="1302488" y="1499191"/>
            <a:ext cx="4558816" cy="4885901"/>
          </a:xfrm>
        </p:spPr>
        <p:txBody>
          <a:bodyPr/>
          <a:lstStyle/>
          <a:p>
            <a:r>
              <a:rPr lang="et-EE" dirty="0"/>
              <a:t>Ülekaalukalt seostub mittetallinlastele seoses Tallinnaga spontaanselt see, et tegemist on Eesti pealinnaga (55%). Edasi seostuvad neile võrdselt tihe liiklus, sh ummikud/müra ning vanalinn (17%).</a:t>
            </a:r>
          </a:p>
          <a:p>
            <a:r>
              <a:rPr lang="et-EE" dirty="0"/>
              <a:t>Küllalt sageli nimetati ka linna suurust ja ilu, seejärel aga ka negatiivset, sh korruptsiooni ja kõrgeid hindu (kokku 11 protsenti vastanutest).</a:t>
            </a:r>
          </a:p>
          <a:p>
            <a:r>
              <a:rPr lang="et-EE" dirty="0"/>
              <a:t>Veel nimetati sagedamini, et linnas on palju inimesi, turiste ja välismaalasi. Märgiti ka konkreetseid kohti, nagu Raekoja Plats, Paks Margareeta, Viru Väljak jmt.</a:t>
            </a:r>
          </a:p>
          <a:p>
            <a:r>
              <a:rPr lang="et-EE" dirty="0"/>
              <a:t>Noorematel inimestel seostub keskmisest sagedamini Tallinnaga kiire elutempo ja närvilisus, vanematel inimestel seevastu sagedamini linna suurus ja pealinna staatus.</a:t>
            </a:r>
          </a:p>
          <a:p>
            <a:r>
              <a:rPr lang="et-EE" dirty="0"/>
              <a:t>Muude rahvuste esindajatele seostub eestlastest sagedamini vanalinn ja pealinn. Eestlased aga nimetasid sagedamini t</a:t>
            </a:r>
            <a:r>
              <a:rPr lang="en-US" dirty="0" err="1"/>
              <a:t>i</a:t>
            </a:r>
            <a:r>
              <a:rPr lang="et-EE" dirty="0" err="1"/>
              <a:t>hedat</a:t>
            </a:r>
            <a:r>
              <a:rPr lang="et-EE" dirty="0"/>
              <a:t> liiklust ja ummikuid.</a:t>
            </a:r>
          </a:p>
          <a:p>
            <a:r>
              <a:rPr lang="et-EE" dirty="0"/>
              <a:t>Vastajatel, kes Tallinnas töötavad või õpivad, on oodatult  rohkem isiklikku laadi seoseid.</a:t>
            </a:r>
          </a:p>
          <a:p>
            <a:endParaRPr lang="et-EE" dirty="0"/>
          </a:p>
        </p:txBody>
      </p:sp>
      <p:sp>
        <p:nvSpPr>
          <p:cNvPr id="5" name="Alapealkiri 4">
            <a:extLst>
              <a:ext uri="{FF2B5EF4-FFF2-40B4-BE49-F238E27FC236}">
                <a16:creationId xmlns:a16="http://schemas.microsoft.com/office/drawing/2014/main" id="{837EEAA6-6397-ABB1-BA70-67418A9ECDBA}"/>
              </a:ext>
            </a:extLst>
          </p:cNvPr>
          <p:cNvSpPr>
            <a:spLocks noGrp="1"/>
          </p:cNvSpPr>
          <p:nvPr>
            <p:ph type="subTitle" idx="14"/>
          </p:nvPr>
        </p:nvSpPr>
        <p:spPr/>
        <p:txBody>
          <a:bodyPr/>
          <a:lstStyle/>
          <a:p>
            <a:r>
              <a:rPr lang="en-US" dirty="0"/>
              <a:t>Mis </a:t>
            </a:r>
            <a:r>
              <a:rPr lang="et-EE" dirty="0"/>
              <a:t>teile esmajoones seostub Tallinnaga? Palun kirjutage vähemalt kolm märksõna</a:t>
            </a:r>
            <a:r>
              <a:rPr lang="en-US" dirty="0"/>
              <a:t>.</a:t>
            </a:r>
            <a:endParaRPr lang="et-EE" dirty="0"/>
          </a:p>
        </p:txBody>
      </p:sp>
      <p:pic>
        <p:nvPicPr>
          <p:cNvPr id="9" name="Sisu kohatäide 8">
            <a:extLst>
              <a:ext uri="{FF2B5EF4-FFF2-40B4-BE49-F238E27FC236}">
                <a16:creationId xmlns:a16="http://schemas.microsoft.com/office/drawing/2014/main" id="{01091247-CD52-A64E-F9A0-CA312EEBFED5}"/>
              </a:ext>
            </a:extLst>
          </p:cNvPr>
          <p:cNvPicPr>
            <a:picLocks noGrp="1" noChangeAspect="1"/>
          </p:cNvPicPr>
          <p:nvPr>
            <p:ph sz="half" idx="13"/>
          </p:nvPr>
        </p:nvPicPr>
        <p:blipFill>
          <a:blip r:embed="rId2"/>
          <a:stretch>
            <a:fillRect/>
          </a:stretch>
        </p:blipFill>
        <p:spPr>
          <a:xfrm>
            <a:off x="6204289" y="1499191"/>
            <a:ext cx="5757169" cy="5068784"/>
          </a:xfrm>
          <a:prstGeom prst="rect">
            <a:avLst/>
          </a:prstGeom>
        </p:spPr>
      </p:pic>
    </p:spTree>
    <p:extLst>
      <p:ext uri="{BB962C8B-B14F-4D97-AF65-F5344CB8AC3E}">
        <p14:creationId xmlns:p14="http://schemas.microsoft.com/office/powerpoint/2010/main" val="3636325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0E8FACA-AF02-F04A-8A92-8DBF183E715C}"/>
              </a:ext>
            </a:extLst>
          </p:cNvPr>
          <p:cNvSpPr>
            <a:spLocks noGrp="1"/>
          </p:cNvSpPr>
          <p:nvPr>
            <p:ph type="title"/>
          </p:nvPr>
        </p:nvSpPr>
        <p:spPr/>
        <p:txBody>
          <a:bodyPr/>
          <a:lstStyle/>
          <a:p>
            <a:r>
              <a:rPr lang="et-EE" dirty="0"/>
              <a:t>Hinnangud Tallinnale, </a:t>
            </a:r>
            <a:r>
              <a:rPr lang="et-EE" sz="1800" dirty="0"/>
              <a:t>kõik vastajad, n=1008</a:t>
            </a:r>
          </a:p>
        </p:txBody>
      </p:sp>
      <p:sp>
        <p:nvSpPr>
          <p:cNvPr id="4" name="Subtitle 3">
            <a:extLst>
              <a:ext uri="{FF2B5EF4-FFF2-40B4-BE49-F238E27FC236}">
                <a16:creationId xmlns:a16="http://schemas.microsoft.com/office/drawing/2014/main" id="{9350CC26-1062-6347-B88A-C3BB1435A1EA}"/>
              </a:ext>
            </a:extLst>
          </p:cNvPr>
          <p:cNvSpPr>
            <a:spLocks noGrp="1"/>
          </p:cNvSpPr>
          <p:nvPr>
            <p:ph type="subTitle" idx="14"/>
          </p:nvPr>
        </p:nvSpPr>
        <p:spPr/>
        <p:txBody>
          <a:bodyPr>
            <a:normAutofit/>
          </a:bodyPr>
          <a:lstStyle/>
          <a:p>
            <a:r>
              <a:rPr lang="et-EE" dirty="0"/>
              <a:t>Kuivõrd te nõustute järgmiste väidetega Tallinna kohta?</a:t>
            </a:r>
          </a:p>
        </p:txBody>
      </p:sp>
      <p:cxnSp>
        <p:nvCxnSpPr>
          <p:cNvPr id="14" name="Straight Connector 13">
            <a:extLst>
              <a:ext uri="{FF2B5EF4-FFF2-40B4-BE49-F238E27FC236}">
                <a16:creationId xmlns:a16="http://schemas.microsoft.com/office/drawing/2014/main" id="{157DBAF1-9504-5B48-8B5B-5473951225A0}"/>
              </a:ext>
            </a:extLst>
          </p:cNvPr>
          <p:cNvCxnSpPr>
            <a:cxnSpLocks/>
          </p:cNvCxnSpPr>
          <p:nvPr/>
        </p:nvCxnSpPr>
        <p:spPr>
          <a:xfrm>
            <a:off x="10694289" y="2138363"/>
            <a:ext cx="0" cy="4033837"/>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7" name="Sisu kohatäide 6">
            <a:extLst>
              <a:ext uri="{FF2B5EF4-FFF2-40B4-BE49-F238E27FC236}">
                <a16:creationId xmlns:a16="http://schemas.microsoft.com/office/drawing/2014/main" id="{4B212B2A-316F-28A8-A9E2-026DFAED8BAC}"/>
              </a:ext>
            </a:extLst>
          </p:cNvPr>
          <p:cNvSpPr>
            <a:spLocks noGrp="1"/>
          </p:cNvSpPr>
          <p:nvPr>
            <p:ph sz="half" idx="1"/>
          </p:nvPr>
        </p:nvSpPr>
        <p:spPr>
          <a:xfrm>
            <a:off x="821933" y="1499191"/>
            <a:ext cx="5340555" cy="4885901"/>
          </a:xfrm>
        </p:spPr>
        <p:txBody>
          <a:bodyPr/>
          <a:lstStyle/>
          <a:p>
            <a:r>
              <a:rPr lang="et-EE" dirty="0"/>
              <a:t>Vastajad hindasid Tallinna erinevate aspektide poolest.</a:t>
            </a:r>
          </a:p>
          <a:p>
            <a:r>
              <a:rPr lang="et-EE" dirty="0"/>
              <a:t>Selgus, et kõige kõrgemalt hinnatakse Tallinna puhul muuseume/näituseid, huvitavaid kultuuri- ja meelelahutussündmusi ning häid restorane ja kohvikuid. Antud aspektidega on rahul vähemalt 80% vastanutest.</a:t>
            </a:r>
          </a:p>
          <a:p>
            <a:r>
              <a:rPr lang="et-EE" dirty="0"/>
              <a:t>Turvalisusega ja looduses viibimise võimalustega on rahul võrdselt 73% vastanutest. Ühtlasi ollakse rahul ka ostuvõimalustega ja info leidmisega toimuva kohta.</a:t>
            </a:r>
          </a:p>
          <a:p>
            <a:r>
              <a:rPr lang="et-EE" dirty="0"/>
              <a:t>60% vastanutest arvab, et Tallinnas on kõik väga kallis, </a:t>
            </a:r>
            <a:r>
              <a:rPr lang="et-EE" dirty="0">
                <a:solidFill>
                  <a:schemeClr val="tx1"/>
                </a:solidFill>
              </a:rPr>
              <a:t>tallinlaste endi seas on vastav näitaja 72</a:t>
            </a:r>
            <a:r>
              <a:rPr lang="et-EE" dirty="0"/>
              <a:t>%. Kolmandikule kõigist vastanutest pole kõrge hinnatase siiski probleemiks.</a:t>
            </a:r>
          </a:p>
          <a:p>
            <a:r>
              <a:rPr lang="et-EE" dirty="0"/>
              <a:t>Võimalustega lastele ja pubide/baaride atmosfääriga on rahulolu samuti küllaltki kõrge. Vastandlikud on aga vastajate hinnangud pealinnas ringiliikumise lihtsusele – </a:t>
            </a:r>
            <a:r>
              <a:rPr lang="et-EE" dirty="0">
                <a:solidFill>
                  <a:schemeClr val="tx1"/>
                </a:solidFill>
              </a:rPr>
              <a:t>rahul on sellega 56% kuid 375 ei ole.</a:t>
            </a:r>
          </a:p>
          <a:p>
            <a:r>
              <a:rPr lang="et-EE" dirty="0"/>
              <a:t>Tallinnas leiab tegevust ka kohalik inimene, nii arvab 67% vastanutest. Fookust vaid turistidele näeb 28% vastanutest (tallinlastest 19%). </a:t>
            </a:r>
          </a:p>
        </p:txBody>
      </p:sp>
      <p:pic>
        <p:nvPicPr>
          <p:cNvPr id="12" name="Sisu kohatäide 11">
            <a:extLst>
              <a:ext uri="{FF2B5EF4-FFF2-40B4-BE49-F238E27FC236}">
                <a16:creationId xmlns:a16="http://schemas.microsoft.com/office/drawing/2014/main" id="{F9BE1488-9E2B-087F-1865-99EF6AB461CD}"/>
              </a:ext>
            </a:extLst>
          </p:cNvPr>
          <p:cNvPicPr>
            <a:picLocks noGrp="1" noChangeAspect="1"/>
          </p:cNvPicPr>
          <p:nvPr>
            <p:ph sz="half" idx="13"/>
          </p:nvPr>
        </p:nvPicPr>
        <p:blipFill>
          <a:blip r:embed="rId2"/>
          <a:stretch>
            <a:fillRect/>
          </a:stretch>
        </p:blipFill>
        <p:spPr>
          <a:xfrm>
            <a:off x="6328144" y="1412905"/>
            <a:ext cx="5489137" cy="4901606"/>
          </a:xfrm>
          <a:prstGeom prst="rect">
            <a:avLst/>
          </a:prstGeom>
        </p:spPr>
      </p:pic>
    </p:spTree>
    <p:extLst>
      <p:ext uri="{BB962C8B-B14F-4D97-AF65-F5344CB8AC3E}">
        <p14:creationId xmlns:p14="http://schemas.microsoft.com/office/powerpoint/2010/main" val="19109639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D915FDCE-2053-1765-A84D-17957A11C57F}"/>
              </a:ext>
            </a:extLst>
          </p:cNvPr>
          <p:cNvSpPr>
            <a:spLocks noGrp="1"/>
          </p:cNvSpPr>
          <p:nvPr>
            <p:ph type="title"/>
          </p:nvPr>
        </p:nvSpPr>
        <p:spPr/>
        <p:txBody>
          <a:bodyPr/>
          <a:lstStyle/>
          <a:p>
            <a:r>
              <a:rPr lang="et-EE" dirty="0"/>
              <a:t>Hinnangud Tallinnale, </a:t>
            </a:r>
            <a:r>
              <a:rPr lang="et-EE" sz="1800" dirty="0"/>
              <a:t>tallinlaste tulemus n=338 </a:t>
            </a:r>
          </a:p>
        </p:txBody>
      </p:sp>
      <p:sp>
        <p:nvSpPr>
          <p:cNvPr id="3" name="Sisu kohatäide 2">
            <a:extLst>
              <a:ext uri="{FF2B5EF4-FFF2-40B4-BE49-F238E27FC236}">
                <a16:creationId xmlns:a16="http://schemas.microsoft.com/office/drawing/2014/main" id="{06EA8262-338D-D064-B719-DA1091F3D394}"/>
              </a:ext>
            </a:extLst>
          </p:cNvPr>
          <p:cNvSpPr>
            <a:spLocks noGrp="1"/>
          </p:cNvSpPr>
          <p:nvPr>
            <p:ph sz="half" idx="1"/>
          </p:nvPr>
        </p:nvSpPr>
        <p:spPr/>
        <p:txBody>
          <a:bodyPr/>
          <a:lstStyle/>
          <a:p>
            <a:r>
              <a:rPr lang="et-EE" dirty="0"/>
              <a:t>Vaadeldes eraldi tallinlaste arvamusi, siis näeme, et võrreldes </a:t>
            </a:r>
            <a:r>
              <a:rPr lang="et-EE" dirty="0" err="1"/>
              <a:t>üldtulemusega</a:t>
            </a:r>
            <a:r>
              <a:rPr lang="et-EE" dirty="0"/>
              <a:t> hindavad nad pea kõiki tegureid keskmisest kõrgemalt, eriti  linna turvalisust, looduses viibimise võimalusi ja ringiliikumise lihtsust.</a:t>
            </a:r>
          </a:p>
          <a:p>
            <a:r>
              <a:rPr lang="et-EE" dirty="0"/>
              <a:t>Lääne- ja Lõuna-Eesti elanikud hindavad keskmisest madalamalt nii turvalisust kui ka liiklemise lihtsust Tallinnas. Kirde-Eesti elanikud hindavad keskmisest kõrgemalt Tallinna häid ostuvõimalusi ja pakutavaid tegevusi lastele, lisaks muretsevad nad vähem kõrgete hindade pärast. Harjumaa elanikud (väljaspool Tallinna) hindavad kõiki tegureid keskmise tulemusega üsna võrdselt (erisused puuduvad).</a:t>
            </a:r>
          </a:p>
          <a:p>
            <a:r>
              <a:rPr lang="et-EE" dirty="0"/>
              <a:t>Näeme, et maal elavad inimesed hindavad Tallinna turvalisust ja looduses viibimise võimalusi linnainimestest madalamalt, samuti arvavad nad sagedamini, et linn on huvitav vaid turistidele. Maal elavad inimesed on teistest oluliselt sagedamini jätnud vastamata </a:t>
            </a:r>
            <a:r>
              <a:rPr lang="et-EE" dirty="0" err="1"/>
              <a:t>ööelu</a:t>
            </a:r>
            <a:r>
              <a:rPr lang="en-US" dirty="0"/>
              <a:t>/</a:t>
            </a:r>
            <a:r>
              <a:rPr lang="et-EE" dirty="0"/>
              <a:t>restorane, info leidmise</a:t>
            </a:r>
            <a:r>
              <a:rPr lang="en-US" dirty="0"/>
              <a:t> </a:t>
            </a:r>
            <a:r>
              <a:rPr lang="en-US" dirty="0" err="1"/>
              <a:t>lihtsuse</a:t>
            </a:r>
            <a:r>
              <a:rPr lang="et-EE" dirty="0"/>
              <a:t> ja laste tegevuste teemalistele küsimustele, millega ilmselt on </a:t>
            </a:r>
            <a:r>
              <a:rPr lang="en-US" dirty="0" err="1"/>
              <a:t>neil</a:t>
            </a:r>
            <a:r>
              <a:rPr lang="en-US" dirty="0"/>
              <a:t> </a:t>
            </a:r>
            <a:r>
              <a:rPr lang="et-EE" dirty="0"/>
              <a:t>vähe kokkupuuteid.</a:t>
            </a:r>
          </a:p>
          <a:p>
            <a:endParaRPr lang="et-EE" dirty="0"/>
          </a:p>
        </p:txBody>
      </p:sp>
      <p:sp>
        <p:nvSpPr>
          <p:cNvPr id="5" name="Alapealkiri 4">
            <a:extLst>
              <a:ext uri="{FF2B5EF4-FFF2-40B4-BE49-F238E27FC236}">
                <a16:creationId xmlns:a16="http://schemas.microsoft.com/office/drawing/2014/main" id="{901394EA-207A-82CF-180C-0041219B54DD}"/>
              </a:ext>
            </a:extLst>
          </p:cNvPr>
          <p:cNvSpPr>
            <a:spLocks noGrp="1"/>
          </p:cNvSpPr>
          <p:nvPr>
            <p:ph type="subTitle" idx="14"/>
          </p:nvPr>
        </p:nvSpPr>
        <p:spPr/>
        <p:txBody>
          <a:bodyPr/>
          <a:lstStyle/>
          <a:p>
            <a:r>
              <a:rPr lang="et-EE" dirty="0"/>
              <a:t>Kuivõrd te nõustute järgmiste väidetega Tallinna kohta?</a:t>
            </a:r>
          </a:p>
          <a:p>
            <a:endParaRPr lang="et-EE" dirty="0"/>
          </a:p>
        </p:txBody>
      </p:sp>
      <p:pic>
        <p:nvPicPr>
          <p:cNvPr id="12" name="Sisu kohatäide 11">
            <a:extLst>
              <a:ext uri="{FF2B5EF4-FFF2-40B4-BE49-F238E27FC236}">
                <a16:creationId xmlns:a16="http://schemas.microsoft.com/office/drawing/2014/main" id="{B4E75170-6429-D270-B02F-1F05EE30BAC9}"/>
              </a:ext>
            </a:extLst>
          </p:cNvPr>
          <p:cNvPicPr>
            <a:picLocks noGrp="1" noChangeAspect="1"/>
          </p:cNvPicPr>
          <p:nvPr>
            <p:ph sz="half" idx="13"/>
          </p:nvPr>
        </p:nvPicPr>
        <p:blipFill>
          <a:blip r:embed="rId2"/>
          <a:stretch>
            <a:fillRect/>
          </a:stretch>
        </p:blipFill>
        <p:spPr>
          <a:xfrm>
            <a:off x="6653862" y="1462190"/>
            <a:ext cx="4860000" cy="5230116"/>
          </a:xfrm>
          <a:prstGeom prst="rect">
            <a:avLst/>
          </a:prstGeom>
        </p:spPr>
      </p:pic>
    </p:spTree>
    <p:extLst>
      <p:ext uri="{BB962C8B-B14F-4D97-AF65-F5344CB8AC3E}">
        <p14:creationId xmlns:p14="http://schemas.microsoft.com/office/powerpoint/2010/main" val="13309153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u kohatäide 1">
            <a:extLst>
              <a:ext uri="{FF2B5EF4-FFF2-40B4-BE49-F238E27FC236}">
                <a16:creationId xmlns:a16="http://schemas.microsoft.com/office/drawing/2014/main" id="{F559C5EA-8A24-312D-12AA-C8B0E2711CF0}"/>
              </a:ext>
            </a:extLst>
          </p:cNvPr>
          <p:cNvSpPr>
            <a:spLocks noGrp="1"/>
          </p:cNvSpPr>
          <p:nvPr>
            <p:ph sz="half" idx="1"/>
          </p:nvPr>
        </p:nvSpPr>
        <p:spPr/>
        <p:txBody>
          <a:bodyPr/>
          <a:lstStyle/>
          <a:p>
            <a:r>
              <a:rPr lang="et-EE" dirty="0"/>
              <a:t>Mittetallinlastelt (672 inimest) küsiti, kas nad on viimase (2023) aasta jooksul Tallinna külastanud.</a:t>
            </a:r>
          </a:p>
          <a:p>
            <a:r>
              <a:rPr lang="et-EE" dirty="0"/>
              <a:t>Selgus, et 74% sihtrühmast on külastanud linna aastal 2023, mis teeb arvuliselt ligikaudu 537 890 inimest ja lisaks veel 11% töötab või õpib pealinnas (ligikaudu 83 720 inimest), 15% vastas eitavalt (slaid 9).</a:t>
            </a:r>
          </a:p>
          <a:p>
            <a:r>
              <a:rPr lang="et-EE" dirty="0"/>
              <a:t>Keskmisest sagedamini töötavad ja õpivad Tallinnas inimesed vanuses 25-49a, mittekülastajate seas näeme kõige enam vanima vanuserühma esindajaid (30%).</a:t>
            </a:r>
          </a:p>
          <a:p>
            <a:r>
              <a:rPr lang="et-EE" dirty="0"/>
              <a:t>Neilt, kes olid Tallinna viimasel aastal külastanud (496 inimest) küsiti lisaks, mitmel korral nad Tallinnas käisid. Selgus, et enamasti oli külastuskordi kas 2-3 (32%) või 4-10 (29%) ning 26% vastanutest on käinud 10 või enam korda. Ühel korral käis Tallinnas 11%.</a:t>
            </a:r>
          </a:p>
          <a:p>
            <a:r>
              <a:rPr lang="et-EE" dirty="0"/>
              <a:t>Oodatult on kõige sagedasemad külalised Tallinnas Harjumaa elanikud, neist 69% on käinud kümnel ja enamal korral. Suhteliselt sagedamini külastavad Tallinna ka Kesk-Eesti elanikud – 10 ja enam korda aasta jooksul 37%. Kirde- ja Lõuna-Eestist käiakse pealinnas mõnevõrra harvem ning kõige harvem külastavad Tallinna Lääne-Eesti elanikud.</a:t>
            </a:r>
          </a:p>
          <a:p>
            <a:r>
              <a:rPr lang="et-EE" dirty="0"/>
              <a:t>Lisaks selgus uuringust, et võrreldes teistega käivad Tallinnas sagedamini aega veetmas inimesed, kelle sissetulek on kõige kõrgem (üle 1300 euro pereliikme kohta).</a:t>
            </a:r>
          </a:p>
        </p:txBody>
      </p:sp>
      <p:sp>
        <p:nvSpPr>
          <p:cNvPr id="4" name="Alapealkiri 3">
            <a:extLst>
              <a:ext uri="{FF2B5EF4-FFF2-40B4-BE49-F238E27FC236}">
                <a16:creationId xmlns:a16="http://schemas.microsoft.com/office/drawing/2014/main" id="{394BA3B1-439F-4436-8E7D-2C54189D45F5}"/>
              </a:ext>
            </a:extLst>
          </p:cNvPr>
          <p:cNvSpPr>
            <a:spLocks noGrp="1"/>
          </p:cNvSpPr>
          <p:nvPr>
            <p:ph type="subTitle" idx="14"/>
          </p:nvPr>
        </p:nvSpPr>
        <p:spPr/>
        <p:txBody>
          <a:bodyPr/>
          <a:lstStyle/>
          <a:p>
            <a:r>
              <a:rPr lang="et-EE" dirty="0"/>
              <a:t>Kas te olete aasta 2023 jooksul Tallinna külastanud?</a:t>
            </a:r>
          </a:p>
        </p:txBody>
      </p:sp>
      <p:sp>
        <p:nvSpPr>
          <p:cNvPr id="5" name="Title 2">
            <a:extLst>
              <a:ext uri="{FF2B5EF4-FFF2-40B4-BE49-F238E27FC236}">
                <a16:creationId xmlns:a16="http://schemas.microsoft.com/office/drawing/2014/main" id="{F3B1C08B-8462-199D-5315-8551A51FC436}"/>
              </a:ext>
            </a:extLst>
          </p:cNvPr>
          <p:cNvSpPr txBox="1">
            <a:spLocks/>
          </p:cNvSpPr>
          <p:nvPr/>
        </p:nvSpPr>
        <p:spPr>
          <a:xfrm>
            <a:off x="1302488" y="454548"/>
            <a:ext cx="10051312" cy="425303"/>
          </a:xfrm>
          <a:prstGeom prst="rect">
            <a:avLst/>
          </a:prstGeom>
        </p:spPr>
        <p:txBody>
          <a:bodyPr vert="horz" lIns="91440" tIns="45720" rIns="91440" bIns="45720" rtlCol="0" anchor="t">
            <a:noAutofit/>
          </a:bodyPr>
          <a:lstStyle>
            <a:lvl1pPr algn="l" defTabSz="914377" rtl="0" eaLnBrk="1" latinLnBrk="0" hangingPunct="1">
              <a:lnSpc>
                <a:spcPct val="90000"/>
              </a:lnSpc>
              <a:spcBef>
                <a:spcPct val="0"/>
              </a:spcBef>
              <a:buNone/>
              <a:defRPr sz="3200" kern="1200">
                <a:solidFill>
                  <a:srgbClr val="A01E28"/>
                </a:solidFill>
                <a:latin typeface="Helvetica" panose="020B0604020202030204" pitchFamily="34" charset="0"/>
                <a:ea typeface="+mj-ea"/>
                <a:cs typeface="+mj-cs"/>
              </a:defRPr>
            </a:lvl1pPr>
          </a:lstStyle>
          <a:p>
            <a:r>
              <a:rPr lang="et-EE" dirty="0"/>
              <a:t>Tallinna külastamine aastal 2023</a:t>
            </a:r>
          </a:p>
        </p:txBody>
      </p:sp>
    </p:spTree>
    <p:extLst>
      <p:ext uri="{BB962C8B-B14F-4D97-AF65-F5344CB8AC3E}">
        <p14:creationId xmlns:p14="http://schemas.microsoft.com/office/powerpoint/2010/main" val="8990214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0E8FACA-AF02-F04A-8A92-8DBF183E715C}"/>
              </a:ext>
            </a:extLst>
          </p:cNvPr>
          <p:cNvSpPr>
            <a:spLocks noGrp="1"/>
          </p:cNvSpPr>
          <p:nvPr>
            <p:ph type="title"/>
          </p:nvPr>
        </p:nvSpPr>
        <p:spPr/>
        <p:txBody>
          <a:bodyPr/>
          <a:lstStyle/>
          <a:p>
            <a:r>
              <a:rPr lang="et-EE" dirty="0"/>
              <a:t>Tallinna külastamine aastal 2023</a:t>
            </a:r>
            <a:r>
              <a:rPr lang="en-US" dirty="0"/>
              <a:t>, </a:t>
            </a:r>
            <a:r>
              <a:rPr lang="et-EE" sz="1800" dirty="0"/>
              <a:t>mittetallinlased</a:t>
            </a:r>
            <a:r>
              <a:rPr lang="en-US" sz="1800" dirty="0"/>
              <a:t> n=672</a:t>
            </a:r>
            <a:endParaRPr lang="et-EE" sz="1800" dirty="0"/>
          </a:p>
        </p:txBody>
      </p:sp>
      <p:sp>
        <p:nvSpPr>
          <p:cNvPr id="4" name="Subtitle 3">
            <a:extLst>
              <a:ext uri="{FF2B5EF4-FFF2-40B4-BE49-F238E27FC236}">
                <a16:creationId xmlns:a16="http://schemas.microsoft.com/office/drawing/2014/main" id="{9350CC26-1062-6347-B88A-C3BB1435A1EA}"/>
              </a:ext>
            </a:extLst>
          </p:cNvPr>
          <p:cNvSpPr>
            <a:spLocks noGrp="1"/>
          </p:cNvSpPr>
          <p:nvPr>
            <p:ph type="subTitle" idx="14"/>
          </p:nvPr>
        </p:nvSpPr>
        <p:spPr/>
        <p:txBody>
          <a:bodyPr>
            <a:normAutofit/>
          </a:bodyPr>
          <a:lstStyle/>
          <a:p>
            <a:r>
              <a:rPr lang="en-US" dirty="0"/>
              <a:t>Kas </a:t>
            </a:r>
            <a:r>
              <a:rPr lang="et-EE" dirty="0"/>
              <a:t>te olete aasta 2023 jooksul Tallinna külastanud? Mitmel korral te käisite Tallinnas 2023?</a:t>
            </a:r>
          </a:p>
        </p:txBody>
      </p:sp>
      <p:pic>
        <p:nvPicPr>
          <p:cNvPr id="11" name="Sisu kohatäide 10">
            <a:extLst>
              <a:ext uri="{FF2B5EF4-FFF2-40B4-BE49-F238E27FC236}">
                <a16:creationId xmlns:a16="http://schemas.microsoft.com/office/drawing/2014/main" id="{E1081B75-A623-7D2A-B6A8-247EBBC15DDA}"/>
              </a:ext>
            </a:extLst>
          </p:cNvPr>
          <p:cNvPicPr>
            <a:picLocks noGrp="1" noChangeAspect="1"/>
          </p:cNvPicPr>
          <p:nvPr>
            <p:ph sz="half" idx="1"/>
          </p:nvPr>
        </p:nvPicPr>
        <p:blipFill>
          <a:blip r:embed="rId2"/>
          <a:stretch>
            <a:fillRect/>
          </a:stretch>
        </p:blipFill>
        <p:spPr>
          <a:xfrm>
            <a:off x="1146302" y="2147834"/>
            <a:ext cx="4860925" cy="3587855"/>
          </a:xfrm>
          <a:prstGeom prst="rect">
            <a:avLst/>
          </a:prstGeom>
        </p:spPr>
      </p:pic>
      <p:pic>
        <p:nvPicPr>
          <p:cNvPr id="23" name="Sisu kohatäide 22">
            <a:extLst>
              <a:ext uri="{FF2B5EF4-FFF2-40B4-BE49-F238E27FC236}">
                <a16:creationId xmlns:a16="http://schemas.microsoft.com/office/drawing/2014/main" id="{0D1D1BF6-E057-50C7-8D28-D4A4A9689665}"/>
              </a:ext>
            </a:extLst>
          </p:cNvPr>
          <p:cNvPicPr>
            <a:picLocks noGrp="1" noChangeAspect="1"/>
          </p:cNvPicPr>
          <p:nvPr>
            <p:ph sz="half" idx="13"/>
          </p:nvPr>
        </p:nvPicPr>
        <p:blipFill>
          <a:blip r:embed="rId3"/>
          <a:stretch>
            <a:fillRect/>
          </a:stretch>
        </p:blipFill>
        <p:spPr>
          <a:xfrm>
            <a:off x="6393879" y="1605834"/>
            <a:ext cx="4859337" cy="4671854"/>
          </a:xfrm>
          <a:prstGeom prst="rect">
            <a:avLst/>
          </a:prstGeom>
        </p:spPr>
      </p:pic>
    </p:spTree>
    <p:extLst>
      <p:ext uri="{BB962C8B-B14F-4D97-AF65-F5344CB8AC3E}">
        <p14:creationId xmlns:p14="http://schemas.microsoft.com/office/powerpoint/2010/main" val="718423955"/>
      </p:ext>
    </p:extLst>
  </p:cSld>
  <p:clrMapOvr>
    <a:masterClrMapping/>
  </p:clrMapOvr>
</p:sld>
</file>

<file path=ppt/theme/theme1.xml><?xml version="1.0" encoding="utf-8"?>
<a:theme xmlns:a="http://schemas.openxmlformats.org/drawingml/2006/main" name="TU_2018_ppt">
  <a:themeElements>
    <a:clrScheme name="TU_Diverge">
      <a:dk1>
        <a:srgbClr val="3F3F3F"/>
      </a:dk1>
      <a:lt1>
        <a:srgbClr val="FFFFFF"/>
      </a:lt1>
      <a:dk2>
        <a:srgbClr val="242424"/>
      </a:dk2>
      <a:lt2>
        <a:srgbClr val="E6E6E6"/>
      </a:lt2>
      <a:accent1>
        <a:srgbClr val="B2182B"/>
      </a:accent1>
      <a:accent2>
        <a:srgbClr val="EF8A62"/>
      </a:accent2>
      <a:accent3>
        <a:srgbClr val="FDDBC7"/>
      </a:accent3>
      <a:accent4>
        <a:srgbClr val="D1E5F0"/>
      </a:accent4>
      <a:accent5>
        <a:srgbClr val="67A9CF"/>
      </a:accent5>
      <a:accent6>
        <a:srgbClr val="2166AC"/>
      </a:accent6>
      <a:hlink>
        <a:srgbClr val="21ABF5"/>
      </a:hlink>
      <a:folHlink>
        <a:srgbClr val="EA7E89"/>
      </a:folHlink>
    </a:clrScheme>
    <a:fontScheme name="TU_2018">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U template" id="{1235B8A7-D9A6-614A-BA4E-07A723CE86A8}" vid="{1B4F7CCA-7AA5-3448-A875-7F64CF9C061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TU_2018_ppt</Template>
  <TotalTime>29271</TotalTime>
  <Words>3812</Words>
  <Application>Microsoft Office PowerPoint</Application>
  <PresentationFormat>Laiekraan</PresentationFormat>
  <Paragraphs>174</Paragraphs>
  <Slides>29</Slides>
  <Notes>4</Notes>
  <HiddenSlides>0</HiddenSlides>
  <MMClips>0</MMClips>
  <ScaleCrop>false</ScaleCrop>
  <HeadingPairs>
    <vt:vector size="6" baseType="variant">
      <vt:variant>
        <vt:lpstr>Kasutatud fondid</vt:lpstr>
      </vt:variant>
      <vt:variant>
        <vt:i4>3</vt:i4>
      </vt:variant>
      <vt:variant>
        <vt:lpstr>Kujundus</vt:lpstr>
      </vt:variant>
      <vt:variant>
        <vt:i4>1</vt:i4>
      </vt:variant>
      <vt:variant>
        <vt:lpstr>Slaidipealkirjad</vt:lpstr>
      </vt:variant>
      <vt:variant>
        <vt:i4>29</vt:i4>
      </vt:variant>
    </vt:vector>
  </HeadingPairs>
  <TitlesOfParts>
    <vt:vector size="33" baseType="lpstr">
      <vt:lpstr>Arial</vt:lpstr>
      <vt:lpstr>Calibri</vt:lpstr>
      <vt:lpstr>Helvetica</vt:lpstr>
      <vt:lpstr>TU_2018_ppt</vt:lpstr>
      <vt:lpstr>Tallinna Sisekülastajate uuring 2023</vt:lpstr>
      <vt:lpstr>Metoodika</vt:lpstr>
      <vt:lpstr>Metoodika</vt:lpstr>
      <vt:lpstr>Tulemused</vt:lpstr>
      <vt:lpstr>Seosed Tallinnaga, n=672, kes ei ela Tallinnas</vt:lpstr>
      <vt:lpstr>Hinnangud Tallinnale, kõik vastajad, n=1008</vt:lpstr>
      <vt:lpstr>Hinnangud Tallinnale, tallinlaste tulemus n=338 </vt:lpstr>
      <vt:lpstr>PowerPointi esitlus</vt:lpstr>
      <vt:lpstr>Tallinna külastamine aastal 2023, mittetallinlased n=672</vt:lpstr>
      <vt:lpstr>Ööbimine Tallinnas</vt:lpstr>
      <vt:lpstr>Ööbimine Tallinnas</vt:lpstr>
      <vt:lpstr>Külastuseesmärgid, n=496, külastas Tallinna</vt:lpstr>
      <vt:lpstr>Reisikaaslased</vt:lpstr>
      <vt:lpstr>Reisikaaslaste olemasolu</vt:lpstr>
      <vt:lpstr>Transport Tallinnasse tulekuks</vt:lpstr>
      <vt:lpstr>Tegevused Tallinnas</vt:lpstr>
      <vt:lpstr>Tegevused Tallinnas</vt:lpstr>
      <vt:lpstr>Kulutused Tallinnas</vt:lpstr>
      <vt:lpstr>Tallinnas tehtud kulutused kokku ja eesmärkide kaupa</vt:lpstr>
      <vt:lpstr>Mis meeldib Tallinnas, puudujäägid</vt:lpstr>
      <vt:lpstr>Mis meeldib Tallinnas ja millega ei jäänud rahule</vt:lpstr>
      <vt:lpstr>Soovitamine</vt:lpstr>
      <vt:lpstr>Valmidus külastada aastal 2024</vt:lpstr>
      <vt:lpstr>Valmidus külastada aastal 2024, kõik mittetallinlased n=672</vt:lpstr>
      <vt:lpstr>Kursisolu vaba aja veetmise võimalustega, kõik vastajad</vt:lpstr>
      <vt:lpstr>Infoallikad, tõenäolised külastajad 2024 ja tallinlased, n=761</vt:lpstr>
      <vt:lpstr>Külastajate ootused, kõik n=1008</vt:lpstr>
      <vt:lpstr>PowerPointi esitlus</vt:lpstr>
      <vt:lpstr>PowerPointi esitlus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Suhtumine Euroopa Liitu</dc:title>
  <dc:creator>Liis Grünberg</dc:creator>
  <cp:lastModifiedBy>karin</cp:lastModifiedBy>
  <cp:revision>508</cp:revision>
  <cp:lastPrinted>2020-01-23T10:52:16Z</cp:lastPrinted>
  <dcterms:created xsi:type="dcterms:W3CDTF">2020-01-07T10:59:44Z</dcterms:created>
  <dcterms:modified xsi:type="dcterms:W3CDTF">2024-01-30T08:48:50Z</dcterms:modified>
</cp:coreProperties>
</file>