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0"/>
  </p:notesMasterIdLst>
  <p:sldIdLst>
    <p:sldId id="2079" r:id="rId2"/>
    <p:sldId id="3157" r:id="rId3"/>
    <p:sldId id="3135" r:id="rId4"/>
    <p:sldId id="3158" r:id="rId5"/>
    <p:sldId id="3383" r:id="rId6"/>
    <p:sldId id="3366" r:id="rId7"/>
    <p:sldId id="3367" r:id="rId8"/>
    <p:sldId id="3139" r:id="rId9"/>
    <p:sldId id="3159" r:id="rId10"/>
    <p:sldId id="3384" r:id="rId11"/>
    <p:sldId id="3373" r:id="rId12"/>
    <p:sldId id="3365" r:id="rId13"/>
    <p:sldId id="3141" r:id="rId14"/>
    <p:sldId id="3368" r:id="rId15"/>
    <p:sldId id="3369" r:id="rId16"/>
    <p:sldId id="3370" r:id="rId17"/>
    <p:sldId id="3371" r:id="rId18"/>
    <p:sldId id="3372" r:id="rId19"/>
    <p:sldId id="3160" r:id="rId20"/>
    <p:sldId id="3163" r:id="rId21"/>
    <p:sldId id="3149" r:id="rId22"/>
    <p:sldId id="3150" r:id="rId23"/>
    <p:sldId id="3156" r:id="rId24"/>
    <p:sldId id="3375" r:id="rId25"/>
    <p:sldId id="3155" r:id="rId26"/>
    <p:sldId id="3165" r:id="rId27"/>
    <p:sldId id="3166" r:id="rId28"/>
    <p:sldId id="3167" r:id="rId29"/>
    <p:sldId id="3168" r:id="rId30"/>
    <p:sldId id="3169" r:id="rId31"/>
    <p:sldId id="3170" r:id="rId32"/>
    <p:sldId id="3171" r:id="rId33"/>
    <p:sldId id="3172" r:id="rId34"/>
    <p:sldId id="3173" r:id="rId35"/>
    <p:sldId id="3174" r:id="rId36"/>
    <p:sldId id="3175" r:id="rId37"/>
    <p:sldId id="3176" r:id="rId38"/>
    <p:sldId id="3177" r:id="rId39"/>
    <p:sldId id="3178" r:id="rId40"/>
    <p:sldId id="3179" r:id="rId41"/>
    <p:sldId id="3180" r:id="rId42"/>
    <p:sldId id="3151" r:id="rId43"/>
    <p:sldId id="3152" r:id="rId44"/>
    <p:sldId id="3340" r:id="rId45"/>
    <p:sldId id="3299" r:id="rId46"/>
    <p:sldId id="3357" r:id="rId47"/>
    <p:sldId id="3306" r:id="rId48"/>
    <p:sldId id="3307" r:id="rId49"/>
    <p:sldId id="3308" r:id="rId50"/>
    <p:sldId id="3376" r:id="rId51"/>
    <p:sldId id="3183" r:id="rId52"/>
    <p:sldId id="3185" r:id="rId53"/>
    <p:sldId id="3186" r:id="rId54"/>
    <p:sldId id="3187" r:id="rId55"/>
    <p:sldId id="3188" r:id="rId56"/>
    <p:sldId id="3189" r:id="rId57"/>
    <p:sldId id="3190" r:id="rId58"/>
    <p:sldId id="3199" r:id="rId59"/>
    <p:sldId id="3203" r:id="rId60"/>
    <p:sldId id="3210" r:id="rId61"/>
    <p:sldId id="3211" r:id="rId62"/>
    <p:sldId id="3212" r:id="rId63"/>
    <p:sldId id="3213" r:id="rId64"/>
    <p:sldId id="3214" r:id="rId65"/>
    <p:sldId id="3215" r:id="rId66"/>
    <p:sldId id="3385" r:id="rId67"/>
    <p:sldId id="3347" r:id="rId68"/>
    <p:sldId id="3342" r:id="rId69"/>
    <p:sldId id="3301" r:id="rId70"/>
    <p:sldId id="3358" r:id="rId71"/>
    <p:sldId id="3309" r:id="rId72"/>
    <p:sldId id="3310" r:id="rId73"/>
    <p:sldId id="3311" r:id="rId74"/>
    <p:sldId id="3377" r:id="rId75"/>
    <p:sldId id="3217" r:id="rId76"/>
    <p:sldId id="3218" r:id="rId77"/>
    <p:sldId id="3219" r:id="rId78"/>
    <p:sldId id="3220" r:id="rId79"/>
    <p:sldId id="3223" r:id="rId80"/>
    <p:sldId id="3221" r:id="rId81"/>
    <p:sldId id="3224" r:id="rId82"/>
    <p:sldId id="3225" r:id="rId83"/>
    <p:sldId id="3226" r:id="rId84"/>
    <p:sldId id="3227" r:id="rId85"/>
    <p:sldId id="3228" r:id="rId86"/>
    <p:sldId id="3229" r:id="rId87"/>
    <p:sldId id="3230" r:id="rId88"/>
    <p:sldId id="3231" r:id="rId89"/>
    <p:sldId id="3232" r:id="rId90"/>
    <p:sldId id="3233" r:id="rId91"/>
    <p:sldId id="3386" r:id="rId92"/>
    <p:sldId id="3348" r:id="rId93"/>
    <p:sldId id="3351" r:id="rId94"/>
    <p:sldId id="3300" r:id="rId95"/>
    <p:sldId id="3359" r:id="rId96"/>
    <p:sldId id="3312" r:id="rId97"/>
    <p:sldId id="3313" r:id="rId98"/>
    <p:sldId id="3314" r:id="rId99"/>
    <p:sldId id="3378" r:id="rId100"/>
    <p:sldId id="3191" r:id="rId101"/>
    <p:sldId id="3192" r:id="rId102"/>
    <p:sldId id="3194" r:id="rId103"/>
    <p:sldId id="3195" r:id="rId104"/>
    <p:sldId id="3196" r:id="rId105"/>
    <p:sldId id="3197" r:id="rId106"/>
    <p:sldId id="3198" r:id="rId107"/>
    <p:sldId id="3200" r:id="rId108"/>
    <p:sldId id="3201" r:id="rId109"/>
    <p:sldId id="3202" r:id="rId110"/>
    <p:sldId id="3209" r:id="rId111"/>
    <p:sldId id="3204" r:id="rId112"/>
    <p:sldId id="3205" r:id="rId113"/>
    <p:sldId id="3206" r:id="rId114"/>
    <p:sldId id="3207" r:id="rId115"/>
    <p:sldId id="3208" r:id="rId116"/>
    <p:sldId id="3352" r:id="rId117"/>
    <p:sldId id="3345" r:id="rId118"/>
    <p:sldId id="3350" r:id="rId119"/>
    <p:sldId id="3305" r:id="rId120"/>
    <p:sldId id="3360" r:id="rId121"/>
    <p:sldId id="3315" r:id="rId122"/>
    <p:sldId id="3316" r:id="rId123"/>
    <p:sldId id="3317" r:id="rId124"/>
    <p:sldId id="3379" r:id="rId125"/>
    <p:sldId id="3283" r:id="rId126"/>
    <p:sldId id="3285" r:id="rId127"/>
    <p:sldId id="3284" r:id="rId128"/>
    <p:sldId id="3286" r:id="rId129"/>
    <p:sldId id="3287" r:id="rId130"/>
    <p:sldId id="3288" r:id="rId131"/>
    <p:sldId id="3289" r:id="rId132"/>
    <p:sldId id="3290" r:id="rId133"/>
    <p:sldId id="3291" r:id="rId134"/>
    <p:sldId id="3292" r:id="rId135"/>
    <p:sldId id="3293" r:id="rId136"/>
    <p:sldId id="3294" r:id="rId137"/>
    <p:sldId id="3295" r:id="rId138"/>
    <p:sldId id="3296" r:id="rId139"/>
    <p:sldId id="3297" r:id="rId140"/>
    <p:sldId id="3298" r:id="rId141"/>
    <p:sldId id="3353" r:id="rId142"/>
    <p:sldId id="3302" r:id="rId143"/>
    <p:sldId id="3361" r:id="rId144"/>
    <p:sldId id="3318" r:id="rId145"/>
    <p:sldId id="3319" r:id="rId146"/>
    <p:sldId id="3320" r:id="rId147"/>
    <p:sldId id="3380" r:id="rId148"/>
    <p:sldId id="3235" r:id="rId149"/>
    <p:sldId id="3236" r:id="rId150"/>
    <p:sldId id="3237" r:id="rId151"/>
    <p:sldId id="3238" r:id="rId152"/>
    <p:sldId id="3239" r:id="rId153"/>
    <p:sldId id="3240" r:id="rId154"/>
    <p:sldId id="3241" r:id="rId155"/>
    <p:sldId id="3242" r:id="rId156"/>
    <p:sldId id="3243" r:id="rId157"/>
    <p:sldId id="3244" r:id="rId158"/>
    <p:sldId id="3245" r:id="rId159"/>
    <p:sldId id="3246" r:id="rId160"/>
    <p:sldId id="3247" r:id="rId161"/>
    <p:sldId id="3248" r:id="rId162"/>
    <p:sldId id="3249" r:id="rId163"/>
    <p:sldId id="3250" r:id="rId164"/>
    <p:sldId id="3388" r:id="rId165"/>
    <p:sldId id="3387" r:id="rId166"/>
    <p:sldId id="3349" r:id="rId167"/>
    <p:sldId id="3303" r:id="rId168"/>
    <p:sldId id="3362" r:id="rId169"/>
    <p:sldId id="3321" r:id="rId170"/>
    <p:sldId id="3322" r:id="rId171"/>
    <p:sldId id="3323" r:id="rId172"/>
    <p:sldId id="3381" r:id="rId173"/>
    <p:sldId id="3251" r:id="rId174"/>
    <p:sldId id="3252" r:id="rId175"/>
    <p:sldId id="3253" r:id="rId176"/>
    <p:sldId id="3254" r:id="rId177"/>
    <p:sldId id="3255" r:id="rId178"/>
    <p:sldId id="3256" r:id="rId179"/>
    <p:sldId id="3257" r:id="rId180"/>
    <p:sldId id="3258" r:id="rId181"/>
    <p:sldId id="3259" r:id="rId182"/>
    <p:sldId id="3260" r:id="rId183"/>
    <p:sldId id="3261" r:id="rId184"/>
    <p:sldId id="3262" r:id="rId185"/>
    <p:sldId id="3263" r:id="rId186"/>
    <p:sldId id="3264" r:id="rId187"/>
    <p:sldId id="3265" r:id="rId188"/>
    <p:sldId id="3266" r:id="rId189"/>
    <p:sldId id="3355" r:id="rId190"/>
    <p:sldId id="3304" r:id="rId191"/>
    <p:sldId id="3363" r:id="rId192"/>
    <p:sldId id="3324" r:id="rId193"/>
    <p:sldId id="3325" r:id="rId194"/>
    <p:sldId id="3326" r:id="rId195"/>
    <p:sldId id="3382" r:id="rId196"/>
    <p:sldId id="3267" r:id="rId197"/>
    <p:sldId id="3268" r:id="rId198"/>
    <p:sldId id="3269" r:id="rId199"/>
    <p:sldId id="3270" r:id="rId200"/>
    <p:sldId id="3271" r:id="rId201"/>
    <p:sldId id="3272" r:id="rId202"/>
    <p:sldId id="3273" r:id="rId203"/>
    <p:sldId id="3274" r:id="rId204"/>
    <p:sldId id="3275" r:id="rId205"/>
    <p:sldId id="3276" r:id="rId206"/>
    <p:sldId id="3277" r:id="rId207"/>
    <p:sldId id="3278" r:id="rId208"/>
    <p:sldId id="3279" r:id="rId209"/>
    <p:sldId id="3280" r:id="rId210"/>
    <p:sldId id="3281" r:id="rId211"/>
    <p:sldId id="3282" r:id="rId212"/>
    <p:sldId id="3356" r:id="rId213"/>
    <p:sldId id="3328" r:id="rId214"/>
    <p:sldId id="3331" r:id="rId215"/>
    <p:sldId id="3330" r:id="rId216"/>
    <p:sldId id="3329" r:id="rId217"/>
    <p:sldId id="3333" r:id="rId218"/>
    <p:sldId id="3332" r:id="rId219"/>
    <p:sldId id="3334" r:id="rId220"/>
    <p:sldId id="3335" r:id="rId221"/>
    <p:sldId id="3336" r:id="rId222"/>
    <p:sldId id="3337" r:id="rId223"/>
    <p:sldId id="3338" r:id="rId224"/>
    <p:sldId id="3339" r:id="rId225"/>
    <p:sldId id="3364" r:id="rId226"/>
    <p:sldId id="3327" r:id="rId227"/>
    <p:sldId id="3389" r:id="rId228"/>
    <p:sldId id="3390" r:id="rId229"/>
  </p:sldIdLst>
  <p:sldSz cx="12192000" cy="6858000"/>
  <p:notesSz cx="6797675" cy="9928225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ikejaotis" id="{84FBCE71-BFD7-4E66-81E0-90584EFCD638}">
          <p14:sldIdLst>
            <p14:sldId id="2079"/>
          </p14:sldIdLst>
        </p14:section>
        <p14:section name="Sissejuhatus" id="{E7B11707-0F88-4519-8AEB-CA777C75A5CB}">
          <p14:sldIdLst>
            <p14:sldId id="3157"/>
            <p14:sldId id="3135"/>
          </p14:sldIdLst>
        </p14:section>
        <p14:section name="Metoodika" id="{C3B0FF42-9CF5-4D73-9FEF-A2C815E074E3}">
          <p14:sldIdLst>
            <p14:sldId id="3158"/>
            <p14:sldId id="3383"/>
            <p14:sldId id="3366"/>
            <p14:sldId id="3367"/>
            <p14:sldId id="3139"/>
          </p14:sldIdLst>
        </p14:section>
        <p14:section name="Tulemuste koondülevaade" id="{2473CD49-18E9-4E69-909B-09398A3D1794}">
          <p14:sldIdLst>
            <p14:sldId id="3159"/>
            <p14:sldId id="3384"/>
            <p14:sldId id="3373"/>
            <p14:sldId id="3365"/>
            <p14:sldId id="3141"/>
            <p14:sldId id="3368"/>
            <p14:sldId id="3369"/>
            <p14:sldId id="3370"/>
            <p14:sldId id="3371"/>
            <p14:sldId id="3372"/>
          </p14:sldIdLst>
        </p14:section>
        <p14:section name="Huvitegevus" id="{32B5D218-F6D2-4847-BD82-2155E136C8DE}">
          <p14:sldIdLst>
            <p14:sldId id="3160"/>
            <p14:sldId id="3163"/>
            <p14:sldId id="3149"/>
            <p14:sldId id="3150"/>
            <p14:sldId id="3156"/>
            <p14:sldId id="3375"/>
            <p14:sldId id="3155"/>
            <p14:sldId id="3165"/>
            <p14:sldId id="3166"/>
            <p14:sldId id="3167"/>
            <p14:sldId id="3168"/>
            <p14:sldId id="3169"/>
            <p14:sldId id="3170"/>
            <p14:sldId id="3171"/>
            <p14:sldId id="3172"/>
            <p14:sldId id="3173"/>
            <p14:sldId id="3174"/>
            <p14:sldId id="3175"/>
            <p14:sldId id="3176"/>
            <p14:sldId id="3177"/>
            <p14:sldId id="3178"/>
            <p14:sldId id="3179"/>
            <p14:sldId id="3180"/>
            <p14:sldId id="3151"/>
            <p14:sldId id="3152"/>
            <p14:sldId id="3340"/>
          </p14:sldIdLst>
        </p14:section>
        <p14:section name="Huviharidus" id="{2B78C61B-2166-4EB2-97AE-5059B9DA81B4}">
          <p14:sldIdLst>
            <p14:sldId id="3299"/>
            <p14:sldId id="3357"/>
            <p14:sldId id="3306"/>
            <p14:sldId id="3307"/>
            <p14:sldId id="3308"/>
            <p14:sldId id="3376"/>
            <p14:sldId id="3183"/>
            <p14:sldId id="3185"/>
            <p14:sldId id="3186"/>
            <p14:sldId id="3187"/>
            <p14:sldId id="3188"/>
            <p14:sldId id="3189"/>
            <p14:sldId id="3190"/>
            <p14:sldId id="3199"/>
            <p14:sldId id="3203"/>
            <p14:sldId id="3210"/>
            <p14:sldId id="3211"/>
            <p14:sldId id="3212"/>
            <p14:sldId id="3213"/>
            <p14:sldId id="3214"/>
            <p14:sldId id="3215"/>
            <p14:sldId id="3385"/>
            <p14:sldId id="3347"/>
            <p14:sldId id="3342"/>
          </p14:sldIdLst>
        </p14:section>
        <p14:section name="Avatud noorsootöö" id="{889914DF-D3FC-464B-8B5A-F6929C28C5AC}">
          <p14:sldIdLst>
            <p14:sldId id="3301"/>
            <p14:sldId id="3358"/>
            <p14:sldId id="3309"/>
            <p14:sldId id="3310"/>
            <p14:sldId id="3311"/>
            <p14:sldId id="3377"/>
            <p14:sldId id="3217"/>
            <p14:sldId id="3218"/>
            <p14:sldId id="3219"/>
            <p14:sldId id="3220"/>
            <p14:sldId id="3223"/>
            <p14:sldId id="3221"/>
            <p14:sldId id="3224"/>
            <p14:sldId id="3225"/>
            <p14:sldId id="3226"/>
            <p14:sldId id="3227"/>
            <p14:sldId id="3228"/>
            <p14:sldId id="3229"/>
            <p14:sldId id="3230"/>
            <p14:sldId id="3231"/>
            <p14:sldId id="3232"/>
            <p14:sldId id="3233"/>
            <p14:sldId id="3386"/>
            <p14:sldId id="3348"/>
            <p14:sldId id="3351"/>
          </p14:sldIdLst>
        </p14:section>
        <p14:section name="Noortelaager" id="{943D1F21-9413-483F-8583-4E693CD8AC02}">
          <p14:sldIdLst>
            <p14:sldId id="3300"/>
            <p14:sldId id="3359"/>
            <p14:sldId id="3312"/>
            <p14:sldId id="3313"/>
            <p14:sldId id="3314"/>
            <p14:sldId id="3378"/>
            <p14:sldId id="3191"/>
            <p14:sldId id="3192"/>
            <p14:sldId id="3194"/>
            <p14:sldId id="3195"/>
            <p14:sldId id="3196"/>
            <p14:sldId id="3197"/>
            <p14:sldId id="3198"/>
            <p14:sldId id="3200"/>
            <p14:sldId id="3201"/>
            <p14:sldId id="3202"/>
            <p14:sldId id="3209"/>
            <p14:sldId id="3204"/>
            <p14:sldId id="3205"/>
            <p14:sldId id="3206"/>
            <p14:sldId id="3207"/>
            <p14:sldId id="3208"/>
            <p14:sldId id="3352"/>
            <p14:sldId id="3345"/>
            <p14:sldId id="3350"/>
          </p14:sldIdLst>
        </p14:section>
        <p14:section name="Noortemalev" id="{1EA7496B-6B73-437A-85E0-A6B9C057FE72}">
          <p14:sldIdLst>
            <p14:sldId id="3305"/>
            <p14:sldId id="3360"/>
            <p14:sldId id="3315"/>
            <p14:sldId id="3316"/>
            <p14:sldId id="3317"/>
            <p14:sldId id="3379"/>
            <p14:sldId id="3283"/>
            <p14:sldId id="3285"/>
            <p14:sldId id="3284"/>
            <p14:sldId id="3286"/>
            <p14:sldId id="3287"/>
            <p14:sldId id="3288"/>
            <p14:sldId id="3289"/>
            <p14:sldId id="3290"/>
            <p14:sldId id="3291"/>
            <p14:sldId id="3292"/>
            <p14:sldId id="3293"/>
            <p14:sldId id="3294"/>
            <p14:sldId id="3295"/>
            <p14:sldId id="3296"/>
            <p14:sldId id="3297"/>
            <p14:sldId id="3298"/>
            <p14:sldId id="3353"/>
          </p14:sldIdLst>
        </p14:section>
        <p14:section name="Osalus- või esinduskogu" id="{83F1B61A-AB1C-4BD2-B16A-4DF237B30460}">
          <p14:sldIdLst>
            <p14:sldId id="3302"/>
            <p14:sldId id="3361"/>
            <p14:sldId id="3318"/>
            <p14:sldId id="3319"/>
            <p14:sldId id="3320"/>
            <p14:sldId id="3380"/>
            <p14:sldId id="3235"/>
            <p14:sldId id="3236"/>
            <p14:sldId id="3237"/>
            <p14:sldId id="3238"/>
            <p14:sldId id="3239"/>
            <p14:sldId id="3240"/>
            <p14:sldId id="3241"/>
            <p14:sldId id="3242"/>
            <p14:sldId id="3243"/>
            <p14:sldId id="3244"/>
            <p14:sldId id="3245"/>
            <p14:sldId id="3246"/>
            <p14:sldId id="3247"/>
            <p14:sldId id="3248"/>
            <p14:sldId id="3249"/>
            <p14:sldId id="3250"/>
            <p14:sldId id="3388"/>
            <p14:sldId id="3387"/>
            <p14:sldId id="3349"/>
          </p14:sldIdLst>
        </p14:section>
        <p14:section name="Noorteühing või -ühendus" id="{E4BF7803-9156-42D8-BD31-009B22780A65}">
          <p14:sldIdLst>
            <p14:sldId id="3303"/>
            <p14:sldId id="3362"/>
            <p14:sldId id="3321"/>
            <p14:sldId id="3322"/>
            <p14:sldId id="3323"/>
            <p14:sldId id="3381"/>
            <p14:sldId id="3251"/>
            <p14:sldId id="3252"/>
            <p14:sldId id="3253"/>
            <p14:sldId id="3254"/>
            <p14:sldId id="3255"/>
            <p14:sldId id="3256"/>
            <p14:sldId id="3257"/>
            <p14:sldId id="3258"/>
            <p14:sldId id="3259"/>
            <p14:sldId id="3260"/>
            <p14:sldId id="3261"/>
            <p14:sldId id="3262"/>
            <p14:sldId id="3263"/>
            <p14:sldId id="3264"/>
            <p14:sldId id="3265"/>
            <p14:sldId id="3266"/>
            <p14:sldId id="3355"/>
          </p14:sldIdLst>
        </p14:section>
        <p14:section name="Noorteprojekt" id="{9D1EFFF7-E4A4-45EF-85F1-D61207C7A4F2}">
          <p14:sldIdLst>
            <p14:sldId id="3304"/>
            <p14:sldId id="3363"/>
            <p14:sldId id="3324"/>
            <p14:sldId id="3325"/>
            <p14:sldId id="3326"/>
            <p14:sldId id="3382"/>
            <p14:sldId id="3267"/>
            <p14:sldId id="3268"/>
            <p14:sldId id="3269"/>
            <p14:sldId id="3270"/>
            <p14:sldId id="3271"/>
            <p14:sldId id="3272"/>
            <p14:sldId id="3273"/>
            <p14:sldId id="3274"/>
            <p14:sldId id="3275"/>
            <p14:sldId id="3276"/>
            <p14:sldId id="3277"/>
            <p14:sldId id="3278"/>
            <p14:sldId id="3279"/>
            <p14:sldId id="3280"/>
            <p14:sldId id="3281"/>
            <p14:sldId id="3282"/>
            <p14:sldId id="3356"/>
          </p14:sldIdLst>
        </p14:section>
        <p14:section name="Noorsootöö tegevustes mitteosalemine" id="{BF4697E1-02F8-453E-843E-79A268B3C39D}">
          <p14:sldIdLst>
            <p14:sldId id="3328"/>
            <p14:sldId id="3331"/>
            <p14:sldId id="3330"/>
          </p14:sldIdLst>
        </p14:section>
        <p14:section name="Noorteinfo" id="{F572C4CC-7D88-462C-81BF-58FC28466514}">
          <p14:sldIdLst>
            <p14:sldId id="3329"/>
            <p14:sldId id="3333"/>
            <p14:sldId id="3332"/>
            <p14:sldId id="3334"/>
            <p14:sldId id="3335"/>
            <p14:sldId id="3336"/>
            <p14:sldId id="3337"/>
            <p14:sldId id="3338"/>
            <p14:sldId id="3339"/>
            <p14:sldId id="3364"/>
          </p14:sldIdLst>
        </p14:section>
        <p14:section name="Kokkuvõte" id="{C6A0EA5B-4B42-4FB3-BB48-E42F4E260B9A}">
          <p14:sldIdLst>
            <p14:sldId id="3327"/>
            <p14:sldId id="3389"/>
            <p14:sldId id="3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38" userDrawn="1">
          <p15:clr>
            <a:srgbClr val="A4A3A4"/>
          </p15:clr>
        </p15:guide>
        <p15:guide id="2" pos="6425" userDrawn="1">
          <p15:clr>
            <a:srgbClr val="A4A3A4"/>
          </p15:clr>
        </p15:guide>
        <p15:guide id="3" pos="1493" userDrawn="1">
          <p15:clr>
            <a:srgbClr val="A4A3A4"/>
          </p15:clr>
        </p15:guide>
        <p15:guide id="4" pos="7680" userDrawn="1">
          <p15:clr>
            <a:srgbClr val="A4A3A4"/>
          </p15:clr>
        </p15:guide>
        <p15:guide id="5" orient="horz" pos="708" userDrawn="1">
          <p15:clr>
            <a:srgbClr val="A4A3A4"/>
          </p15:clr>
        </p15:guide>
        <p15:guide id="6" pos="4199" userDrawn="1">
          <p15:clr>
            <a:srgbClr val="A4A3A4"/>
          </p15:clr>
        </p15:guide>
        <p15:guide id="7" orient="horz" pos="436" userDrawn="1">
          <p15:clr>
            <a:srgbClr val="A4A3A4"/>
          </p15:clr>
        </p15:guide>
        <p15:guide id="8" orient="horz" pos="1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val k30" initials="hk" lastIdx="1" clrIdx="0">
    <p:extLst>
      <p:ext uri="{19B8F6BF-5375-455C-9EA6-DF929625EA0E}">
        <p15:presenceInfo xmlns:p15="http://schemas.microsoft.com/office/powerpoint/2012/main" userId="4c2cd0fc2fce1c86" providerId="Windows Live"/>
      </p:ext>
    </p:extLst>
  </p:cmAuthor>
  <p:cmAuthor id="2" name="Tõnu Hein" initials="TH" lastIdx="22" clrIdx="1">
    <p:extLst>
      <p:ext uri="{19B8F6BF-5375-455C-9EA6-DF929625EA0E}">
        <p15:presenceInfo xmlns:p15="http://schemas.microsoft.com/office/powerpoint/2012/main" userId="d91bed004788a051" providerId="Windows Live"/>
      </p:ext>
    </p:extLst>
  </p:cmAuthor>
  <p:cmAuthor id="3" name="Mihkel" initials="M" lastIdx="1" clrIdx="2">
    <p:extLst>
      <p:ext uri="{19B8F6BF-5375-455C-9EA6-DF929625EA0E}">
        <p15:presenceInfo xmlns:p15="http://schemas.microsoft.com/office/powerpoint/2012/main" userId="Mihkel" providerId="None"/>
      </p:ext>
    </p:extLst>
  </p:cmAuthor>
  <p:cmAuthor id="4" name="Marek Kullerkupp" initials="MK" lastIdx="14" clrIdx="3">
    <p:extLst>
      <p:ext uri="{19B8F6BF-5375-455C-9EA6-DF929625EA0E}">
        <p15:presenceInfo xmlns:p15="http://schemas.microsoft.com/office/powerpoint/2012/main" userId="ad6513156271a4eb" providerId="Windows Live"/>
      </p:ext>
    </p:extLst>
  </p:cmAuthor>
  <p:cmAuthor id="5" name="Aima Allik" initials="AA" lastIdx="17" clrIdx="4">
    <p:extLst>
      <p:ext uri="{19B8F6BF-5375-455C-9EA6-DF929625EA0E}">
        <p15:presenceInfo xmlns:p15="http://schemas.microsoft.com/office/powerpoint/2012/main" userId="599ee6c99e6005bc" providerId="Windows Live"/>
      </p:ext>
    </p:extLst>
  </p:cmAuthor>
  <p:cmAuthor id="6" name="Anna-Kaisa Adamson" initials="AKA" lastIdx="2" clrIdx="5">
    <p:extLst>
      <p:ext uri="{19B8F6BF-5375-455C-9EA6-DF929625EA0E}">
        <p15:presenceInfo xmlns:p15="http://schemas.microsoft.com/office/powerpoint/2012/main" userId="6bd9d94d00ae7a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89"/>
    <a:srgbClr val="010163"/>
    <a:srgbClr val="FB821E"/>
    <a:srgbClr val="504C8B"/>
    <a:srgbClr val="FFFFFF"/>
    <a:srgbClr val="5CB141"/>
    <a:srgbClr val="C0E4B8"/>
    <a:srgbClr val="E0E3EC"/>
    <a:srgbClr val="464646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1535B4-54FD-4FD2-970D-094751374B07}" v="2" dt="2021-07-03T16:49:03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Hele laad 1 – rõhk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Laadita, tabeliruudustik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Tume laad 2 – rõhk 1 / rõhk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Keskmine laad 4 – rõh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Kujunduslaad 1 – rõh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Keskmine laad 2 – rõh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60"/>
  </p:normalViewPr>
  <p:slideViewPr>
    <p:cSldViewPr snapToGrid="0">
      <p:cViewPr varScale="1">
        <p:scale>
          <a:sx n="66" d="100"/>
          <a:sy n="66" d="100"/>
        </p:scale>
        <p:origin x="77" y="322"/>
      </p:cViewPr>
      <p:guideLst>
        <p:guide orient="horz" pos="4138"/>
        <p:guide pos="6425"/>
        <p:guide pos="1493"/>
        <p:guide pos="7680"/>
        <p:guide orient="horz" pos="708"/>
        <p:guide pos="4199"/>
        <p:guide orient="horz" pos="436"/>
        <p:guide orient="horz" pos="1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32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notesMaster" Target="notesMasters/notesMaster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microsoft.com/office/2015/10/relationships/revisionInfo" Target="revisionInfo.xml"/><Relationship Id="rId26" Type="http://schemas.openxmlformats.org/officeDocument/2006/relationships/slide" Target="slides/slide25.xml"/><Relationship Id="rId231" Type="http://schemas.openxmlformats.org/officeDocument/2006/relationships/commentAuthors" Target="commentAuthor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viewProps" Target="viewProps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tableStyles" Target="tableStyles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83CD4-0812-4B01-AB00-A99727DD2695}" type="doc">
      <dgm:prSet loTypeId="urn:microsoft.com/office/officeart/2005/8/layout/hChevron3" loCatId="process" qsTypeId="urn:microsoft.com/office/officeart/2005/8/quickstyle/simple2" qsCatId="simple" csTypeId="urn:microsoft.com/office/officeart/2005/8/colors/accent1_2" csCatId="accent1" phldr="1"/>
      <dgm:spPr/>
    </dgm:pt>
    <dgm:pt modelId="{8A21A17C-71C5-4723-9FF4-D09F93695834}">
      <dgm:prSet phldrT="[Tekst]" custT="1"/>
      <dgm:spPr/>
      <dgm:t>
        <a:bodyPr/>
        <a:lstStyle/>
        <a:p>
          <a:pPr algn="l"/>
          <a:r>
            <a:rPr lang="et-EE" sz="1800" dirty="0"/>
            <a:t>  I etapp: uuringu</a:t>
          </a:r>
          <a:br>
            <a:rPr lang="et-EE" sz="1800" dirty="0"/>
          </a:br>
          <a:r>
            <a:rPr lang="et-EE" sz="1800" dirty="0"/>
            <a:t>    ettevalmistus</a:t>
          </a:r>
        </a:p>
      </dgm:t>
    </dgm:pt>
    <dgm:pt modelId="{B5AA4E71-781B-4A3D-B4A5-2B8CF415A3C5}" type="parTrans" cxnId="{2E73ABD6-B473-40DB-933F-1957E59BB45A}">
      <dgm:prSet/>
      <dgm:spPr/>
      <dgm:t>
        <a:bodyPr/>
        <a:lstStyle/>
        <a:p>
          <a:endParaRPr lang="et-EE"/>
        </a:p>
      </dgm:t>
    </dgm:pt>
    <dgm:pt modelId="{DAF62EC1-6C71-4546-80A4-B6D57820D962}" type="sibTrans" cxnId="{2E73ABD6-B473-40DB-933F-1957E59BB45A}">
      <dgm:prSet/>
      <dgm:spPr/>
      <dgm:t>
        <a:bodyPr/>
        <a:lstStyle/>
        <a:p>
          <a:endParaRPr lang="et-EE"/>
        </a:p>
      </dgm:t>
    </dgm:pt>
    <dgm:pt modelId="{F3EE431D-3650-4267-B68D-1C0F2A3B834C}">
      <dgm:prSet phldrT="[Teks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t-EE" sz="1800" noProof="0" dirty="0"/>
            <a:t>II etapp: ankeetküsitluse</a:t>
          </a:r>
          <a:endParaRPr lang="en-US" sz="1800" noProof="0" dirty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noProof="0" dirty="0"/>
            <a:t>v</a:t>
          </a:r>
          <a:r>
            <a:rPr lang="et-EE" sz="1800" noProof="0" dirty="0" err="1"/>
            <a:t>eebistamine</a:t>
          </a:r>
          <a:r>
            <a:rPr lang="en-US" sz="1800" noProof="0" dirty="0"/>
            <a:t> </a:t>
          </a:r>
          <a:r>
            <a:rPr lang="et-EE" sz="1800" noProof="0" dirty="0"/>
            <a:t>ja andmete</a:t>
          </a:r>
          <a:endParaRPr lang="en-US" sz="1800" noProof="0" dirty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t-EE" sz="1800" noProof="0" dirty="0"/>
            <a:t>kogumine</a:t>
          </a:r>
        </a:p>
      </dgm:t>
    </dgm:pt>
    <dgm:pt modelId="{7979F9B6-88EA-4952-9491-9E3D5F80FD85}" type="parTrans" cxnId="{1237C77E-FD2B-4108-A9CA-3A9BEE57645E}">
      <dgm:prSet/>
      <dgm:spPr/>
      <dgm:t>
        <a:bodyPr/>
        <a:lstStyle/>
        <a:p>
          <a:endParaRPr lang="et-EE"/>
        </a:p>
      </dgm:t>
    </dgm:pt>
    <dgm:pt modelId="{9A1E9E79-CB83-4DF8-B87B-BA1FD8BC0EBF}" type="sibTrans" cxnId="{1237C77E-FD2B-4108-A9CA-3A9BEE57645E}">
      <dgm:prSet/>
      <dgm:spPr/>
      <dgm:t>
        <a:bodyPr/>
        <a:lstStyle/>
        <a:p>
          <a:endParaRPr lang="et-EE"/>
        </a:p>
      </dgm:t>
    </dgm:pt>
    <dgm:pt modelId="{1FE19303-3532-484A-A804-858CB2FFF8C6}">
      <dgm:prSet custT="1"/>
      <dgm:spPr/>
      <dgm:t>
        <a:bodyPr/>
        <a:lstStyle/>
        <a:p>
          <a:pPr algn="l"/>
          <a:r>
            <a:rPr lang="et-EE" sz="1800" dirty="0"/>
            <a:t>III etapp: andmete analüüs</a:t>
          </a:r>
          <a:r>
            <a:rPr lang="en-US" sz="1800" dirty="0"/>
            <a:t> </a:t>
          </a:r>
          <a:r>
            <a:rPr lang="et-EE" sz="1800" dirty="0"/>
            <a:t>ja </a:t>
          </a:r>
          <a:br>
            <a:rPr lang="et-EE" sz="1800" dirty="0"/>
          </a:br>
          <a:r>
            <a:rPr lang="et-EE" sz="1800" dirty="0"/>
            <a:t>aruande koostamine</a:t>
          </a:r>
        </a:p>
      </dgm:t>
    </dgm:pt>
    <dgm:pt modelId="{1C37835F-EEC2-4580-82CB-3326D73E5D6D}" type="parTrans" cxnId="{A2E88FB4-A760-4708-9F65-1FCCCF83C001}">
      <dgm:prSet/>
      <dgm:spPr/>
      <dgm:t>
        <a:bodyPr/>
        <a:lstStyle/>
        <a:p>
          <a:endParaRPr lang="et-EE"/>
        </a:p>
      </dgm:t>
    </dgm:pt>
    <dgm:pt modelId="{91EE8496-57EB-45B1-B362-B6B72989D24A}" type="sibTrans" cxnId="{A2E88FB4-A760-4708-9F65-1FCCCF83C001}">
      <dgm:prSet/>
      <dgm:spPr/>
      <dgm:t>
        <a:bodyPr/>
        <a:lstStyle/>
        <a:p>
          <a:endParaRPr lang="et-EE"/>
        </a:p>
      </dgm:t>
    </dgm:pt>
    <dgm:pt modelId="{59E53EA4-B346-427B-94AE-8545185B5707}" type="pres">
      <dgm:prSet presAssocID="{DD383CD4-0812-4B01-AB00-A99727DD2695}" presName="Name0" presStyleCnt="0">
        <dgm:presLayoutVars>
          <dgm:dir/>
          <dgm:resizeHandles val="exact"/>
        </dgm:presLayoutVars>
      </dgm:prSet>
      <dgm:spPr/>
    </dgm:pt>
    <dgm:pt modelId="{9D016D37-FB75-4BBF-A2BD-F10363E17ABD}" type="pres">
      <dgm:prSet presAssocID="{8A21A17C-71C5-4723-9FF4-D09F93695834}" presName="parTxOnly" presStyleLbl="node1" presStyleIdx="0" presStyleCnt="3" custScaleX="49245" custLinFactNeighborX="-1827" custLinFactNeighborY="21934">
        <dgm:presLayoutVars>
          <dgm:bulletEnabled val="1"/>
        </dgm:presLayoutVars>
      </dgm:prSet>
      <dgm:spPr/>
    </dgm:pt>
    <dgm:pt modelId="{00410E35-C50A-44F3-B78D-372330202F1B}" type="pres">
      <dgm:prSet presAssocID="{DAF62EC1-6C71-4546-80A4-B6D57820D962}" presName="parSpace" presStyleCnt="0"/>
      <dgm:spPr/>
    </dgm:pt>
    <dgm:pt modelId="{84D601A0-A216-4123-9911-4B2DD9C4721D}" type="pres">
      <dgm:prSet presAssocID="{F3EE431D-3650-4267-B68D-1C0F2A3B834C}" presName="parTxOnly" presStyleLbl="node1" presStyleIdx="1" presStyleCnt="3" custScaleX="56928">
        <dgm:presLayoutVars>
          <dgm:bulletEnabled val="1"/>
        </dgm:presLayoutVars>
      </dgm:prSet>
      <dgm:spPr/>
    </dgm:pt>
    <dgm:pt modelId="{F2E2E410-C721-4058-83D4-A3E0D6245BFC}" type="pres">
      <dgm:prSet presAssocID="{9A1E9E79-CB83-4DF8-B87B-BA1FD8BC0EBF}" presName="parSpace" presStyleCnt="0"/>
      <dgm:spPr/>
    </dgm:pt>
    <dgm:pt modelId="{2E91E613-74AB-4572-9D12-66F5282C9402}" type="pres">
      <dgm:prSet presAssocID="{1FE19303-3532-484A-A804-858CB2FFF8C6}" presName="parTxOnly" presStyleLbl="node1" presStyleIdx="2" presStyleCnt="3" custScaleX="40709" custLinFactNeighborX="1151">
        <dgm:presLayoutVars>
          <dgm:bulletEnabled val="1"/>
        </dgm:presLayoutVars>
      </dgm:prSet>
      <dgm:spPr/>
    </dgm:pt>
  </dgm:ptLst>
  <dgm:cxnLst>
    <dgm:cxn modelId="{30E2254A-ABDD-4A70-BC8D-81A941BBA70D}" type="presOf" srcId="{DD383CD4-0812-4B01-AB00-A99727DD2695}" destId="{59E53EA4-B346-427B-94AE-8545185B5707}" srcOrd="0" destOrd="0" presId="urn:microsoft.com/office/officeart/2005/8/layout/hChevron3"/>
    <dgm:cxn modelId="{1237C77E-FD2B-4108-A9CA-3A9BEE57645E}" srcId="{DD383CD4-0812-4B01-AB00-A99727DD2695}" destId="{F3EE431D-3650-4267-B68D-1C0F2A3B834C}" srcOrd="1" destOrd="0" parTransId="{7979F9B6-88EA-4952-9491-9E3D5F80FD85}" sibTransId="{9A1E9E79-CB83-4DF8-B87B-BA1FD8BC0EBF}"/>
    <dgm:cxn modelId="{57D5D99C-76EE-4F21-A1B9-272FB623369D}" type="presOf" srcId="{F3EE431D-3650-4267-B68D-1C0F2A3B834C}" destId="{84D601A0-A216-4123-9911-4B2DD9C4721D}" srcOrd="0" destOrd="0" presId="urn:microsoft.com/office/officeart/2005/8/layout/hChevron3"/>
    <dgm:cxn modelId="{A2E88FB4-A760-4708-9F65-1FCCCF83C001}" srcId="{DD383CD4-0812-4B01-AB00-A99727DD2695}" destId="{1FE19303-3532-484A-A804-858CB2FFF8C6}" srcOrd="2" destOrd="0" parTransId="{1C37835F-EEC2-4580-82CB-3326D73E5D6D}" sibTransId="{91EE8496-57EB-45B1-B362-B6B72989D24A}"/>
    <dgm:cxn modelId="{0B40DCC9-DF18-4F07-8368-3CA8F2AA4671}" type="presOf" srcId="{1FE19303-3532-484A-A804-858CB2FFF8C6}" destId="{2E91E613-74AB-4572-9D12-66F5282C9402}" srcOrd="0" destOrd="0" presId="urn:microsoft.com/office/officeart/2005/8/layout/hChevron3"/>
    <dgm:cxn modelId="{AF4A57CF-5797-4E67-9E7C-0429691C8088}" type="presOf" srcId="{8A21A17C-71C5-4723-9FF4-D09F93695834}" destId="{9D016D37-FB75-4BBF-A2BD-F10363E17ABD}" srcOrd="0" destOrd="0" presId="urn:microsoft.com/office/officeart/2005/8/layout/hChevron3"/>
    <dgm:cxn modelId="{2E73ABD6-B473-40DB-933F-1957E59BB45A}" srcId="{DD383CD4-0812-4B01-AB00-A99727DD2695}" destId="{8A21A17C-71C5-4723-9FF4-D09F93695834}" srcOrd="0" destOrd="0" parTransId="{B5AA4E71-781B-4A3D-B4A5-2B8CF415A3C5}" sibTransId="{DAF62EC1-6C71-4546-80A4-B6D57820D962}"/>
    <dgm:cxn modelId="{8588BA0D-7D6D-42FD-B340-5A4C62EA2BB7}" type="presParOf" srcId="{59E53EA4-B346-427B-94AE-8545185B5707}" destId="{9D016D37-FB75-4BBF-A2BD-F10363E17ABD}" srcOrd="0" destOrd="0" presId="urn:microsoft.com/office/officeart/2005/8/layout/hChevron3"/>
    <dgm:cxn modelId="{304FC5FA-A0F5-447B-A817-718C19FD2266}" type="presParOf" srcId="{59E53EA4-B346-427B-94AE-8545185B5707}" destId="{00410E35-C50A-44F3-B78D-372330202F1B}" srcOrd="1" destOrd="0" presId="urn:microsoft.com/office/officeart/2005/8/layout/hChevron3"/>
    <dgm:cxn modelId="{A76FA3A5-CCF5-468D-896B-736B74ED8DB2}" type="presParOf" srcId="{59E53EA4-B346-427B-94AE-8545185B5707}" destId="{84D601A0-A216-4123-9911-4B2DD9C4721D}" srcOrd="2" destOrd="0" presId="urn:microsoft.com/office/officeart/2005/8/layout/hChevron3"/>
    <dgm:cxn modelId="{056E0503-3544-407F-8168-E603407AE426}" type="presParOf" srcId="{59E53EA4-B346-427B-94AE-8545185B5707}" destId="{F2E2E410-C721-4058-83D4-A3E0D6245BFC}" srcOrd="3" destOrd="0" presId="urn:microsoft.com/office/officeart/2005/8/layout/hChevron3"/>
    <dgm:cxn modelId="{23CE1DE3-72CD-4A5F-AB6B-D0B120ACFA77}" type="presParOf" srcId="{59E53EA4-B346-427B-94AE-8545185B5707}" destId="{2E91E613-74AB-4572-9D12-66F5282C940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16D37-FB75-4BBF-A2BD-F10363E17ABD}">
      <dsp:nvSpPr>
        <dsp:cNvPr id="0" name=""/>
        <dsp:cNvSpPr/>
      </dsp:nvSpPr>
      <dsp:spPr>
        <a:xfrm>
          <a:off x="0" y="0"/>
          <a:ext cx="4189519" cy="9274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800" kern="1200" dirty="0"/>
            <a:t>  I etapp: uuringu</a:t>
          </a:r>
          <a:br>
            <a:rPr lang="et-EE" sz="1800" kern="1200" dirty="0"/>
          </a:br>
          <a:r>
            <a:rPr lang="et-EE" sz="1800" kern="1200" dirty="0"/>
            <a:t>    ettevalmistus</a:t>
          </a:r>
        </a:p>
      </dsp:txBody>
      <dsp:txXfrm>
        <a:off x="0" y="0"/>
        <a:ext cx="3957649" cy="927479"/>
      </dsp:txXfrm>
    </dsp:sp>
    <dsp:sp modelId="{84D601A0-A216-4123-9911-4B2DD9C4721D}">
      <dsp:nvSpPr>
        <dsp:cNvPr id="0" name=""/>
        <dsp:cNvSpPr/>
      </dsp:nvSpPr>
      <dsp:spPr>
        <a:xfrm>
          <a:off x="2488331" y="0"/>
          <a:ext cx="4843150" cy="927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t-EE" sz="1800" kern="1200" noProof="0" dirty="0"/>
            <a:t>II etapp: ankeetküsitluse</a:t>
          </a:r>
          <a:endParaRPr lang="en-US" sz="1800" kern="1200" noProof="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noProof="0" dirty="0"/>
            <a:t>v</a:t>
          </a:r>
          <a:r>
            <a:rPr lang="et-EE" sz="1800" kern="1200" noProof="0" dirty="0" err="1"/>
            <a:t>eebistamine</a:t>
          </a:r>
          <a:r>
            <a:rPr lang="en-US" sz="1800" kern="1200" noProof="0" dirty="0"/>
            <a:t> </a:t>
          </a:r>
          <a:r>
            <a:rPr lang="et-EE" sz="1800" kern="1200" noProof="0" dirty="0"/>
            <a:t>ja andmete</a:t>
          </a:r>
          <a:endParaRPr lang="en-US" sz="1800" kern="1200" noProof="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t-EE" sz="1800" kern="1200" noProof="0" dirty="0"/>
            <a:t>kogumine</a:t>
          </a:r>
        </a:p>
      </dsp:txBody>
      <dsp:txXfrm>
        <a:off x="2952071" y="0"/>
        <a:ext cx="3915671" cy="927479"/>
      </dsp:txXfrm>
    </dsp:sp>
    <dsp:sp modelId="{2E91E613-74AB-4572-9D12-66F5282C9402}">
      <dsp:nvSpPr>
        <dsp:cNvPr id="0" name=""/>
        <dsp:cNvSpPr/>
      </dsp:nvSpPr>
      <dsp:spPr>
        <a:xfrm>
          <a:off x="5630294" y="0"/>
          <a:ext cx="3463319" cy="9274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800" kern="1200" dirty="0"/>
            <a:t>III etapp: andmete analüüs</a:t>
          </a:r>
          <a:r>
            <a:rPr lang="en-US" sz="1800" kern="1200" dirty="0"/>
            <a:t> </a:t>
          </a:r>
          <a:r>
            <a:rPr lang="et-EE" sz="1800" kern="1200" dirty="0"/>
            <a:t>ja </a:t>
          </a:r>
          <a:br>
            <a:rPr lang="et-EE" sz="1800" kern="1200" dirty="0"/>
          </a:br>
          <a:r>
            <a:rPr lang="et-EE" sz="1800" kern="1200" dirty="0"/>
            <a:t>aruande koostamine</a:t>
          </a:r>
        </a:p>
      </dsp:txBody>
      <dsp:txXfrm>
        <a:off x="6094034" y="0"/>
        <a:ext cx="2535840" cy="927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0DA98-D81A-4C39-B5AD-BA1E9A5A5E88}" type="datetimeFigureOut">
              <a:rPr lang="et-EE" smtClean="0"/>
              <a:pPr/>
              <a:t>09.07.2021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09918-B844-4398-B31D-D81648D0CB0D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0706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9A10F7-07BE-42E9-B0A5-82AB05ACB6B5}" type="slidenum">
              <a:rPr lang="et-EE" smtClean="0"/>
              <a:pPr>
                <a:defRPr/>
              </a:pPr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6373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6819777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150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3650863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151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1522315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152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6093329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153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1673692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154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4889558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155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1913773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156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020540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157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0975435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158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4780419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159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8371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46376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160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399185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161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8756892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162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3922829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163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0383917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167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290593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170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6218358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173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6265701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174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2308176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175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7699395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176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99261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30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7540063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177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42807786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178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619098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179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180935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180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5392344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181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34753287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182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5968308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183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5849938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184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9344863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185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9318278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186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73437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31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00615668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187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70447414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188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36452678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190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35573458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193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2343099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196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7657449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197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093736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198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6681499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199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63889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200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38668237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201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69200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4302638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202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73426765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203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7354954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204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857401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205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002642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206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23214594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207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44120365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208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4739280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209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79168411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0907508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5713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834857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56573403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81728656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226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80948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34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75245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35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09745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36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87593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37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1461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82947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38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4640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39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3372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40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68508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41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08901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45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9839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48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27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49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1674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51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8431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52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4494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53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194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43071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54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9379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55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135387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56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69111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57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979917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58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69993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59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344312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60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480602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61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352044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62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356084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63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312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72722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64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887798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65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39511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69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569844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72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59182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75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850520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76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803563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77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355116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78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157421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79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14593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80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59345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460435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81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12741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82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18285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83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39989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84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78905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85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741367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86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306333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87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14062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88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995944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89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8770558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90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763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0887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94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915590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97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273906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100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757086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101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0812203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102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12340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103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531150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104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2037388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105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6369246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106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605636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107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91595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748020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108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0640919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109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9020583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503259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5323438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8120634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503032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1695679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1343254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2520100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66635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683823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125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7209429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126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4379037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127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7850360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128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0690076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129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50981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130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34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131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2127949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0858972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7448340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134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2358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27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2897298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135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1515234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136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1298697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137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2347714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138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071381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139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2557656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140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5794461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142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7350333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145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9747206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148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2155096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9918-B844-4398-B31D-D81648D0CB0D}" type="slidenum">
              <a:rPr lang="et-EE" smtClean="0"/>
              <a:pPr/>
              <a:t>149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2095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Kaido\Desktop\HeiVal.png">
            <a:extLst>
              <a:ext uri="{FF2B5EF4-FFF2-40B4-BE49-F238E27FC236}">
                <a16:creationId xmlns:a16="http://schemas.microsoft.com/office/drawing/2014/main" id="{A88100DD-5E23-4908-9E2F-34893CB5AE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38940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44" y="274639"/>
            <a:ext cx="10938456" cy="11430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44" y="1600201"/>
            <a:ext cx="10938456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946" y="6356352"/>
            <a:ext cx="423285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348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944" y="274639"/>
            <a:ext cx="10938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944" y="6356352"/>
            <a:ext cx="4232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944" y="1600201"/>
            <a:ext cx="109384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lt 4" descr="C:\Users\Tonu\AppData\Local\Microsoft\Windows\INetCacheContent.Word\logo_vaike.jpg">
            <a:extLst>
              <a:ext uri="{FF2B5EF4-FFF2-40B4-BE49-F238E27FC236}">
                <a16:creationId xmlns:a16="http://schemas.microsoft.com/office/drawing/2014/main" id="{C818EB77-8B78-4BD3-AF6B-D57516911A03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6" y="127540"/>
            <a:ext cx="2381250" cy="4381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000" kern="1200">
          <a:solidFill>
            <a:srgbClr val="010163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ido.valjaots@heival.e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eival.e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3" Type="http://schemas.openxmlformats.org/officeDocument/2006/relationships/image" Target="../media/image546.png"/><Relationship Id="rId7" Type="http://schemas.openxmlformats.org/officeDocument/2006/relationships/image" Target="../media/image55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9.png"/><Relationship Id="rId5" Type="http://schemas.openxmlformats.org/officeDocument/2006/relationships/image" Target="../media/image548.png"/><Relationship Id="rId10" Type="http://schemas.openxmlformats.org/officeDocument/2006/relationships/image" Target="../media/image553.png"/><Relationship Id="rId4" Type="http://schemas.openxmlformats.org/officeDocument/2006/relationships/image" Target="../media/image547.png"/><Relationship Id="rId9" Type="http://schemas.openxmlformats.org/officeDocument/2006/relationships/image" Target="../media/image552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9.png"/><Relationship Id="rId3" Type="http://schemas.openxmlformats.org/officeDocument/2006/relationships/image" Target="../media/image554.png"/><Relationship Id="rId7" Type="http://schemas.openxmlformats.org/officeDocument/2006/relationships/image" Target="../media/image55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7.png"/><Relationship Id="rId5" Type="http://schemas.openxmlformats.org/officeDocument/2006/relationships/image" Target="../media/image556.png"/><Relationship Id="rId10" Type="http://schemas.openxmlformats.org/officeDocument/2006/relationships/image" Target="../media/image561.png"/><Relationship Id="rId4" Type="http://schemas.openxmlformats.org/officeDocument/2006/relationships/image" Target="../media/image555.png"/><Relationship Id="rId9" Type="http://schemas.openxmlformats.org/officeDocument/2006/relationships/image" Target="../media/image560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7.png"/><Relationship Id="rId3" Type="http://schemas.openxmlformats.org/officeDocument/2006/relationships/image" Target="../media/image562.png"/><Relationship Id="rId7" Type="http://schemas.openxmlformats.org/officeDocument/2006/relationships/image" Target="../media/image56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5.png"/><Relationship Id="rId5" Type="http://schemas.openxmlformats.org/officeDocument/2006/relationships/image" Target="../media/image564.png"/><Relationship Id="rId10" Type="http://schemas.openxmlformats.org/officeDocument/2006/relationships/image" Target="../media/image569.png"/><Relationship Id="rId4" Type="http://schemas.openxmlformats.org/officeDocument/2006/relationships/image" Target="../media/image563.png"/><Relationship Id="rId9" Type="http://schemas.openxmlformats.org/officeDocument/2006/relationships/image" Target="../media/image568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5.png"/><Relationship Id="rId3" Type="http://schemas.openxmlformats.org/officeDocument/2006/relationships/image" Target="../media/image570.png"/><Relationship Id="rId7" Type="http://schemas.openxmlformats.org/officeDocument/2006/relationships/image" Target="../media/image57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3.png"/><Relationship Id="rId5" Type="http://schemas.openxmlformats.org/officeDocument/2006/relationships/image" Target="../media/image572.png"/><Relationship Id="rId10" Type="http://schemas.openxmlformats.org/officeDocument/2006/relationships/image" Target="../media/image577.png"/><Relationship Id="rId4" Type="http://schemas.openxmlformats.org/officeDocument/2006/relationships/image" Target="../media/image571.png"/><Relationship Id="rId9" Type="http://schemas.openxmlformats.org/officeDocument/2006/relationships/image" Target="../media/image576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3.png"/><Relationship Id="rId3" Type="http://schemas.openxmlformats.org/officeDocument/2006/relationships/image" Target="../media/image578.png"/><Relationship Id="rId7" Type="http://schemas.openxmlformats.org/officeDocument/2006/relationships/image" Target="../media/image58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1.png"/><Relationship Id="rId5" Type="http://schemas.openxmlformats.org/officeDocument/2006/relationships/image" Target="../media/image580.png"/><Relationship Id="rId10" Type="http://schemas.openxmlformats.org/officeDocument/2006/relationships/image" Target="../media/image585.png"/><Relationship Id="rId4" Type="http://schemas.openxmlformats.org/officeDocument/2006/relationships/image" Target="../media/image579.png"/><Relationship Id="rId9" Type="http://schemas.openxmlformats.org/officeDocument/2006/relationships/image" Target="../media/image584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1.png"/><Relationship Id="rId3" Type="http://schemas.openxmlformats.org/officeDocument/2006/relationships/image" Target="../media/image586.png"/><Relationship Id="rId7" Type="http://schemas.openxmlformats.org/officeDocument/2006/relationships/image" Target="../media/image59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9.png"/><Relationship Id="rId5" Type="http://schemas.openxmlformats.org/officeDocument/2006/relationships/image" Target="../media/image588.png"/><Relationship Id="rId10" Type="http://schemas.openxmlformats.org/officeDocument/2006/relationships/image" Target="../media/image593.png"/><Relationship Id="rId4" Type="http://schemas.openxmlformats.org/officeDocument/2006/relationships/image" Target="../media/image587.png"/><Relationship Id="rId9" Type="http://schemas.openxmlformats.org/officeDocument/2006/relationships/image" Target="../media/image592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9.png"/><Relationship Id="rId3" Type="http://schemas.openxmlformats.org/officeDocument/2006/relationships/image" Target="../media/image594.png"/><Relationship Id="rId7" Type="http://schemas.openxmlformats.org/officeDocument/2006/relationships/image" Target="../media/image59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7.png"/><Relationship Id="rId5" Type="http://schemas.openxmlformats.org/officeDocument/2006/relationships/image" Target="../media/image596.png"/><Relationship Id="rId10" Type="http://schemas.openxmlformats.org/officeDocument/2006/relationships/image" Target="../media/image601.png"/><Relationship Id="rId4" Type="http://schemas.openxmlformats.org/officeDocument/2006/relationships/image" Target="../media/image595.png"/><Relationship Id="rId9" Type="http://schemas.openxmlformats.org/officeDocument/2006/relationships/image" Target="../media/image600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7.png"/><Relationship Id="rId3" Type="http://schemas.openxmlformats.org/officeDocument/2006/relationships/image" Target="../media/image602.png"/><Relationship Id="rId7" Type="http://schemas.openxmlformats.org/officeDocument/2006/relationships/image" Target="../media/image60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5.png"/><Relationship Id="rId5" Type="http://schemas.openxmlformats.org/officeDocument/2006/relationships/image" Target="../media/image604.png"/><Relationship Id="rId10" Type="http://schemas.openxmlformats.org/officeDocument/2006/relationships/image" Target="../media/image609.png"/><Relationship Id="rId4" Type="http://schemas.openxmlformats.org/officeDocument/2006/relationships/image" Target="../media/image603.png"/><Relationship Id="rId9" Type="http://schemas.openxmlformats.org/officeDocument/2006/relationships/image" Target="../media/image608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5.png"/><Relationship Id="rId3" Type="http://schemas.openxmlformats.org/officeDocument/2006/relationships/image" Target="../media/image610.png"/><Relationship Id="rId7" Type="http://schemas.openxmlformats.org/officeDocument/2006/relationships/image" Target="../media/image61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3.png"/><Relationship Id="rId5" Type="http://schemas.openxmlformats.org/officeDocument/2006/relationships/image" Target="../media/image612.png"/><Relationship Id="rId10" Type="http://schemas.openxmlformats.org/officeDocument/2006/relationships/image" Target="../media/image617.png"/><Relationship Id="rId4" Type="http://schemas.openxmlformats.org/officeDocument/2006/relationships/image" Target="../media/image611.png"/><Relationship Id="rId9" Type="http://schemas.openxmlformats.org/officeDocument/2006/relationships/image" Target="../media/image616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3.png"/><Relationship Id="rId3" Type="http://schemas.openxmlformats.org/officeDocument/2006/relationships/image" Target="../media/image618.png"/><Relationship Id="rId7" Type="http://schemas.openxmlformats.org/officeDocument/2006/relationships/image" Target="../media/image62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1.png"/><Relationship Id="rId5" Type="http://schemas.openxmlformats.org/officeDocument/2006/relationships/image" Target="../media/image620.png"/><Relationship Id="rId10" Type="http://schemas.openxmlformats.org/officeDocument/2006/relationships/image" Target="../media/image625.png"/><Relationship Id="rId4" Type="http://schemas.openxmlformats.org/officeDocument/2006/relationships/image" Target="../media/image619.png"/><Relationship Id="rId9" Type="http://schemas.openxmlformats.org/officeDocument/2006/relationships/image" Target="../media/image6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1.png"/><Relationship Id="rId3" Type="http://schemas.openxmlformats.org/officeDocument/2006/relationships/image" Target="../media/image626.png"/><Relationship Id="rId7" Type="http://schemas.openxmlformats.org/officeDocument/2006/relationships/image" Target="../media/image63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9.png"/><Relationship Id="rId5" Type="http://schemas.openxmlformats.org/officeDocument/2006/relationships/image" Target="../media/image628.png"/><Relationship Id="rId10" Type="http://schemas.openxmlformats.org/officeDocument/2006/relationships/image" Target="../media/image633.png"/><Relationship Id="rId4" Type="http://schemas.openxmlformats.org/officeDocument/2006/relationships/image" Target="../media/image627.png"/><Relationship Id="rId9" Type="http://schemas.openxmlformats.org/officeDocument/2006/relationships/image" Target="../media/image632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9.png"/><Relationship Id="rId3" Type="http://schemas.openxmlformats.org/officeDocument/2006/relationships/image" Target="../media/image634.png"/><Relationship Id="rId7" Type="http://schemas.openxmlformats.org/officeDocument/2006/relationships/image" Target="../media/image63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7.png"/><Relationship Id="rId5" Type="http://schemas.openxmlformats.org/officeDocument/2006/relationships/image" Target="../media/image636.png"/><Relationship Id="rId10" Type="http://schemas.openxmlformats.org/officeDocument/2006/relationships/image" Target="../media/image641.png"/><Relationship Id="rId4" Type="http://schemas.openxmlformats.org/officeDocument/2006/relationships/image" Target="../media/image635.png"/><Relationship Id="rId9" Type="http://schemas.openxmlformats.org/officeDocument/2006/relationships/image" Target="../media/image640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7.png"/><Relationship Id="rId3" Type="http://schemas.openxmlformats.org/officeDocument/2006/relationships/image" Target="../media/image642.png"/><Relationship Id="rId7" Type="http://schemas.openxmlformats.org/officeDocument/2006/relationships/image" Target="../media/image64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5.png"/><Relationship Id="rId5" Type="http://schemas.openxmlformats.org/officeDocument/2006/relationships/image" Target="../media/image644.png"/><Relationship Id="rId10" Type="http://schemas.openxmlformats.org/officeDocument/2006/relationships/image" Target="../media/image649.png"/><Relationship Id="rId4" Type="http://schemas.openxmlformats.org/officeDocument/2006/relationships/image" Target="../media/image643.png"/><Relationship Id="rId9" Type="http://schemas.openxmlformats.org/officeDocument/2006/relationships/image" Target="../media/image648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5.png"/><Relationship Id="rId3" Type="http://schemas.openxmlformats.org/officeDocument/2006/relationships/image" Target="../media/image650.png"/><Relationship Id="rId7" Type="http://schemas.openxmlformats.org/officeDocument/2006/relationships/image" Target="../media/image65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3.png"/><Relationship Id="rId5" Type="http://schemas.openxmlformats.org/officeDocument/2006/relationships/image" Target="../media/image652.png"/><Relationship Id="rId10" Type="http://schemas.openxmlformats.org/officeDocument/2006/relationships/image" Target="../media/image657.png"/><Relationship Id="rId4" Type="http://schemas.openxmlformats.org/officeDocument/2006/relationships/image" Target="../media/image651.png"/><Relationship Id="rId9" Type="http://schemas.openxmlformats.org/officeDocument/2006/relationships/image" Target="../media/image656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3.png"/><Relationship Id="rId3" Type="http://schemas.openxmlformats.org/officeDocument/2006/relationships/image" Target="../media/image658.png"/><Relationship Id="rId7" Type="http://schemas.openxmlformats.org/officeDocument/2006/relationships/image" Target="../media/image66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1.png"/><Relationship Id="rId5" Type="http://schemas.openxmlformats.org/officeDocument/2006/relationships/image" Target="../media/image660.png"/><Relationship Id="rId10" Type="http://schemas.openxmlformats.org/officeDocument/2006/relationships/image" Target="../media/image665.png"/><Relationship Id="rId4" Type="http://schemas.openxmlformats.org/officeDocument/2006/relationships/image" Target="../media/image659.png"/><Relationship Id="rId9" Type="http://schemas.openxmlformats.org/officeDocument/2006/relationships/image" Target="../media/image664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1.png"/><Relationship Id="rId3" Type="http://schemas.openxmlformats.org/officeDocument/2006/relationships/image" Target="../media/image666.png"/><Relationship Id="rId7" Type="http://schemas.openxmlformats.org/officeDocument/2006/relationships/image" Target="../media/image67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9.png"/><Relationship Id="rId5" Type="http://schemas.openxmlformats.org/officeDocument/2006/relationships/image" Target="../media/image668.png"/><Relationship Id="rId10" Type="http://schemas.openxmlformats.org/officeDocument/2006/relationships/image" Target="../media/image673.png"/><Relationship Id="rId4" Type="http://schemas.openxmlformats.org/officeDocument/2006/relationships/image" Target="../media/image667.png"/><Relationship Id="rId9" Type="http://schemas.openxmlformats.org/officeDocument/2006/relationships/image" Target="../media/image672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4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2.png"/><Relationship Id="rId3" Type="http://schemas.openxmlformats.org/officeDocument/2006/relationships/image" Target="../media/image677.png"/><Relationship Id="rId7" Type="http://schemas.openxmlformats.org/officeDocument/2006/relationships/image" Target="../media/image681.png"/><Relationship Id="rId2" Type="http://schemas.openxmlformats.org/officeDocument/2006/relationships/image" Target="../media/image6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5" Type="http://schemas.openxmlformats.org/officeDocument/2006/relationships/image" Target="../media/image679.png"/><Relationship Id="rId4" Type="http://schemas.openxmlformats.org/officeDocument/2006/relationships/image" Target="../media/image678.png"/><Relationship Id="rId9" Type="http://schemas.openxmlformats.org/officeDocument/2006/relationships/image" Target="../media/image683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5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6.pn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8.png"/><Relationship Id="rId2" Type="http://schemas.openxmlformats.org/officeDocument/2006/relationships/image" Target="../media/image6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9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5.png"/><Relationship Id="rId3" Type="http://schemas.openxmlformats.org/officeDocument/2006/relationships/image" Target="../media/image690.png"/><Relationship Id="rId7" Type="http://schemas.openxmlformats.org/officeDocument/2006/relationships/image" Target="../media/image69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3.png"/><Relationship Id="rId5" Type="http://schemas.openxmlformats.org/officeDocument/2006/relationships/image" Target="../media/image692.png"/><Relationship Id="rId4" Type="http://schemas.openxmlformats.org/officeDocument/2006/relationships/image" Target="../media/image691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1.png"/><Relationship Id="rId3" Type="http://schemas.openxmlformats.org/officeDocument/2006/relationships/image" Target="../media/image696.png"/><Relationship Id="rId7" Type="http://schemas.openxmlformats.org/officeDocument/2006/relationships/image" Target="../media/image70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9.png"/><Relationship Id="rId5" Type="http://schemas.openxmlformats.org/officeDocument/2006/relationships/image" Target="../media/image698.png"/><Relationship Id="rId4" Type="http://schemas.openxmlformats.org/officeDocument/2006/relationships/image" Target="../media/image697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2.png"/><Relationship Id="rId7" Type="http://schemas.openxmlformats.org/officeDocument/2006/relationships/image" Target="../media/image70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5.png"/><Relationship Id="rId5" Type="http://schemas.openxmlformats.org/officeDocument/2006/relationships/image" Target="../media/image704.png"/><Relationship Id="rId4" Type="http://schemas.openxmlformats.org/officeDocument/2006/relationships/image" Target="../media/image703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7.png"/><Relationship Id="rId7" Type="http://schemas.openxmlformats.org/officeDocument/2006/relationships/image" Target="../media/image71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709.png"/><Relationship Id="rId4" Type="http://schemas.openxmlformats.org/officeDocument/2006/relationships/image" Target="../media/image708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2.png"/><Relationship Id="rId7" Type="http://schemas.openxmlformats.org/officeDocument/2006/relationships/image" Target="../media/image71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5.png"/><Relationship Id="rId5" Type="http://schemas.openxmlformats.org/officeDocument/2006/relationships/image" Target="../media/image714.png"/><Relationship Id="rId4" Type="http://schemas.openxmlformats.org/officeDocument/2006/relationships/image" Target="../media/image7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7.png"/><Relationship Id="rId7" Type="http://schemas.openxmlformats.org/officeDocument/2006/relationships/image" Target="../media/image72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719.png"/><Relationship Id="rId4" Type="http://schemas.openxmlformats.org/officeDocument/2006/relationships/image" Target="../media/image718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2.png"/><Relationship Id="rId7" Type="http://schemas.openxmlformats.org/officeDocument/2006/relationships/image" Target="../media/image72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5.png"/><Relationship Id="rId5" Type="http://schemas.openxmlformats.org/officeDocument/2006/relationships/image" Target="../media/image724.png"/><Relationship Id="rId4" Type="http://schemas.openxmlformats.org/officeDocument/2006/relationships/image" Target="../media/image723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7.png"/><Relationship Id="rId7" Type="http://schemas.openxmlformats.org/officeDocument/2006/relationships/image" Target="../media/image73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9.png"/><Relationship Id="rId4" Type="http://schemas.openxmlformats.org/officeDocument/2006/relationships/image" Target="../media/image728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2.png"/><Relationship Id="rId7" Type="http://schemas.openxmlformats.org/officeDocument/2006/relationships/image" Target="../media/image73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5.png"/><Relationship Id="rId5" Type="http://schemas.openxmlformats.org/officeDocument/2006/relationships/image" Target="../media/image734.png"/><Relationship Id="rId4" Type="http://schemas.openxmlformats.org/officeDocument/2006/relationships/image" Target="../media/image733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7.png"/><Relationship Id="rId7" Type="http://schemas.openxmlformats.org/officeDocument/2006/relationships/image" Target="../media/image74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739.png"/><Relationship Id="rId4" Type="http://schemas.openxmlformats.org/officeDocument/2006/relationships/image" Target="../media/image738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2.png"/><Relationship Id="rId7" Type="http://schemas.openxmlformats.org/officeDocument/2006/relationships/image" Target="../media/image74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5.png"/><Relationship Id="rId5" Type="http://schemas.openxmlformats.org/officeDocument/2006/relationships/image" Target="../media/image744.png"/><Relationship Id="rId4" Type="http://schemas.openxmlformats.org/officeDocument/2006/relationships/image" Target="../media/image743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7.png"/><Relationship Id="rId7" Type="http://schemas.openxmlformats.org/officeDocument/2006/relationships/image" Target="../media/image74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719.png"/><Relationship Id="rId4" Type="http://schemas.openxmlformats.org/officeDocument/2006/relationships/image" Target="../media/image748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7" Type="http://schemas.openxmlformats.org/officeDocument/2006/relationships/image" Target="../media/image75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3.png"/><Relationship Id="rId5" Type="http://schemas.openxmlformats.org/officeDocument/2006/relationships/image" Target="../media/image752.png"/><Relationship Id="rId4" Type="http://schemas.openxmlformats.org/officeDocument/2006/relationships/image" Target="../media/image751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5.png"/><Relationship Id="rId7" Type="http://schemas.openxmlformats.org/officeDocument/2006/relationships/image" Target="../media/image75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4.png"/><Relationship Id="rId5" Type="http://schemas.openxmlformats.org/officeDocument/2006/relationships/image" Target="../media/image757.png"/><Relationship Id="rId4" Type="http://schemas.openxmlformats.org/officeDocument/2006/relationships/image" Target="../media/image756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9.png"/><Relationship Id="rId7" Type="http://schemas.openxmlformats.org/officeDocument/2006/relationships/image" Target="../media/image76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1.png"/><Relationship Id="rId5" Type="http://schemas.openxmlformats.org/officeDocument/2006/relationships/image" Target="../media/image724.png"/><Relationship Id="rId4" Type="http://schemas.openxmlformats.org/officeDocument/2006/relationships/image" Target="../media/image7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3.png"/><Relationship Id="rId7" Type="http://schemas.openxmlformats.org/officeDocument/2006/relationships/image" Target="../media/image76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5.png"/><Relationship Id="rId5" Type="http://schemas.openxmlformats.org/officeDocument/2006/relationships/image" Target="../media/image709.png"/><Relationship Id="rId4" Type="http://schemas.openxmlformats.org/officeDocument/2006/relationships/image" Target="../media/image764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7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4.png"/><Relationship Id="rId3" Type="http://schemas.openxmlformats.org/officeDocument/2006/relationships/image" Target="../media/image769.png"/><Relationship Id="rId7" Type="http://schemas.openxmlformats.org/officeDocument/2006/relationships/image" Target="../media/image773.png"/><Relationship Id="rId2" Type="http://schemas.openxmlformats.org/officeDocument/2006/relationships/image" Target="../media/image7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2.png"/><Relationship Id="rId5" Type="http://schemas.openxmlformats.org/officeDocument/2006/relationships/image" Target="../media/image771.png"/><Relationship Id="rId4" Type="http://schemas.openxmlformats.org/officeDocument/2006/relationships/image" Target="../media/image770.png"/><Relationship Id="rId9" Type="http://schemas.openxmlformats.org/officeDocument/2006/relationships/image" Target="../media/image775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8.png"/><Relationship Id="rId4" Type="http://schemas.openxmlformats.org/officeDocument/2006/relationships/image" Target="../media/image777.png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9.png"/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1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2.png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8.png"/><Relationship Id="rId3" Type="http://schemas.openxmlformats.org/officeDocument/2006/relationships/image" Target="../media/image783.png"/><Relationship Id="rId7" Type="http://schemas.openxmlformats.org/officeDocument/2006/relationships/image" Target="../media/image78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6.png"/><Relationship Id="rId5" Type="http://schemas.openxmlformats.org/officeDocument/2006/relationships/image" Target="../media/image785.png"/><Relationship Id="rId4" Type="http://schemas.openxmlformats.org/officeDocument/2006/relationships/image" Target="../media/image784.png"/><Relationship Id="rId9" Type="http://schemas.openxmlformats.org/officeDocument/2006/relationships/image" Target="../media/image789.png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5.png"/><Relationship Id="rId3" Type="http://schemas.openxmlformats.org/officeDocument/2006/relationships/image" Target="../media/image790.png"/><Relationship Id="rId7" Type="http://schemas.openxmlformats.org/officeDocument/2006/relationships/image" Target="../media/image79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3.png"/><Relationship Id="rId5" Type="http://schemas.openxmlformats.org/officeDocument/2006/relationships/image" Target="../media/image792.png"/><Relationship Id="rId4" Type="http://schemas.openxmlformats.org/officeDocument/2006/relationships/image" Target="../media/image791.png"/><Relationship Id="rId9" Type="http://schemas.openxmlformats.org/officeDocument/2006/relationships/image" Target="../media/image79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2.png"/><Relationship Id="rId3" Type="http://schemas.openxmlformats.org/officeDocument/2006/relationships/image" Target="../media/image797.png"/><Relationship Id="rId7" Type="http://schemas.openxmlformats.org/officeDocument/2006/relationships/image" Target="../media/image80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799.png"/><Relationship Id="rId4" Type="http://schemas.openxmlformats.org/officeDocument/2006/relationships/image" Target="../media/image798.png"/><Relationship Id="rId9" Type="http://schemas.openxmlformats.org/officeDocument/2006/relationships/image" Target="../media/image803.pn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9.png"/><Relationship Id="rId3" Type="http://schemas.openxmlformats.org/officeDocument/2006/relationships/image" Target="../media/image804.png"/><Relationship Id="rId7" Type="http://schemas.openxmlformats.org/officeDocument/2006/relationships/image" Target="../media/image80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7.png"/><Relationship Id="rId5" Type="http://schemas.openxmlformats.org/officeDocument/2006/relationships/image" Target="../media/image806.png"/><Relationship Id="rId4" Type="http://schemas.openxmlformats.org/officeDocument/2006/relationships/image" Target="../media/image805.png"/><Relationship Id="rId9" Type="http://schemas.openxmlformats.org/officeDocument/2006/relationships/image" Target="../media/image810.png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6.png"/><Relationship Id="rId3" Type="http://schemas.openxmlformats.org/officeDocument/2006/relationships/image" Target="../media/image811.png"/><Relationship Id="rId7" Type="http://schemas.openxmlformats.org/officeDocument/2006/relationships/image" Target="../media/image81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4.png"/><Relationship Id="rId5" Type="http://schemas.openxmlformats.org/officeDocument/2006/relationships/image" Target="../media/image813.png"/><Relationship Id="rId4" Type="http://schemas.openxmlformats.org/officeDocument/2006/relationships/image" Target="../media/image812.png"/><Relationship Id="rId9" Type="http://schemas.openxmlformats.org/officeDocument/2006/relationships/image" Target="../media/image817.png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3.png"/><Relationship Id="rId3" Type="http://schemas.openxmlformats.org/officeDocument/2006/relationships/image" Target="../media/image818.png"/><Relationship Id="rId7" Type="http://schemas.openxmlformats.org/officeDocument/2006/relationships/image" Target="../media/image82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1.png"/><Relationship Id="rId5" Type="http://schemas.openxmlformats.org/officeDocument/2006/relationships/image" Target="../media/image820.png"/><Relationship Id="rId4" Type="http://schemas.openxmlformats.org/officeDocument/2006/relationships/image" Target="../media/image819.png"/><Relationship Id="rId9" Type="http://schemas.openxmlformats.org/officeDocument/2006/relationships/image" Target="../media/image824.png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image" Target="../media/image825.png"/><Relationship Id="rId7" Type="http://schemas.openxmlformats.org/officeDocument/2006/relationships/image" Target="../media/image82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8.png"/><Relationship Id="rId5" Type="http://schemas.openxmlformats.org/officeDocument/2006/relationships/image" Target="../media/image827.png"/><Relationship Id="rId4" Type="http://schemas.openxmlformats.org/officeDocument/2006/relationships/image" Target="../media/image826.png"/><Relationship Id="rId9" Type="http://schemas.openxmlformats.org/officeDocument/2006/relationships/image" Target="../media/image831.png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7.png"/><Relationship Id="rId3" Type="http://schemas.openxmlformats.org/officeDocument/2006/relationships/image" Target="../media/image832.png"/><Relationship Id="rId7" Type="http://schemas.openxmlformats.org/officeDocument/2006/relationships/image" Target="../media/image83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5.png"/><Relationship Id="rId5" Type="http://schemas.openxmlformats.org/officeDocument/2006/relationships/image" Target="../media/image834.png"/><Relationship Id="rId4" Type="http://schemas.openxmlformats.org/officeDocument/2006/relationships/image" Target="../media/image833.png"/><Relationship Id="rId9" Type="http://schemas.openxmlformats.org/officeDocument/2006/relationships/image" Target="../media/image838.png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4.png"/><Relationship Id="rId3" Type="http://schemas.openxmlformats.org/officeDocument/2006/relationships/image" Target="../media/image839.png"/><Relationship Id="rId7" Type="http://schemas.openxmlformats.org/officeDocument/2006/relationships/image" Target="../media/image84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2.png"/><Relationship Id="rId5" Type="http://schemas.openxmlformats.org/officeDocument/2006/relationships/image" Target="../media/image841.png"/><Relationship Id="rId4" Type="http://schemas.openxmlformats.org/officeDocument/2006/relationships/image" Target="../media/image840.png"/><Relationship Id="rId9" Type="http://schemas.openxmlformats.org/officeDocument/2006/relationships/image" Target="../media/image845.png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1.png"/><Relationship Id="rId3" Type="http://schemas.openxmlformats.org/officeDocument/2006/relationships/image" Target="../media/image846.png"/><Relationship Id="rId7" Type="http://schemas.openxmlformats.org/officeDocument/2006/relationships/image" Target="../media/image85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9.png"/><Relationship Id="rId5" Type="http://schemas.openxmlformats.org/officeDocument/2006/relationships/image" Target="../media/image848.png"/><Relationship Id="rId4" Type="http://schemas.openxmlformats.org/officeDocument/2006/relationships/image" Target="../media/image847.png"/><Relationship Id="rId9" Type="http://schemas.openxmlformats.org/officeDocument/2006/relationships/image" Target="../media/image852.png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8.png"/><Relationship Id="rId3" Type="http://schemas.openxmlformats.org/officeDocument/2006/relationships/image" Target="../media/image853.png"/><Relationship Id="rId7" Type="http://schemas.openxmlformats.org/officeDocument/2006/relationships/image" Target="../media/image85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6.png"/><Relationship Id="rId5" Type="http://schemas.openxmlformats.org/officeDocument/2006/relationships/image" Target="../media/image855.png"/><Relationship Id="rId4" Type="http://schemas.openxmlformats.org/officeDocument/2006/relationships/image" Target="../media/image854.png"/><Relationship Id="rId9" Type="http://schemas.openxmlformats.org/officeDocument/2006/relationships/image" Target="../media/image859.png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5.png"/><Relationship Id="rId3" Type="http://schemas.openxmlformats.org/officeDocument/2006/relationships/image" Target="../media/image860.png"/><Relationship Id="rId7" Type="http://schemas.openxmlformats.org/officeDocument/2006/relationships/image" Target="../media/image86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3.png"/><Relationship Id="rId5" Type="http://schemas.openxmlformats.org/officeDocument/2006/relationships/image" Target="../media/image862.png"/><Relationship Id="rId4" Type="http://schemas.openxmlformats.org/officeDocument/2006/relationships/image" Target="../media/image861.png"/><Relationship Id="rId9" Type="http://schemas.openxmlformats.org/officeDocument/2006/relationships/image" Target="../media/image8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2.png"/><Relationship Id="rId3" Type="http://schemas.openxmlformats.org/officeDocument/2006/relationships/image" Target="../media/image867.png"/><Relationship Id="rId7" Type="http://schemas.openxmlformats.org/officeDocument/2006/relationships/image" Target="../media/image871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0.png"/><Relationship Id="rId5" Type="http://schemas.openxmlformats.org/officeDocument/2006/relationships/image" Target="../media/image869.png"/><Relationship Id="rId4" Type="http://schemas.openxmlformats.org/officeDocument/2006/relationships/image" Target="../media/image868.png"/><Relationship Id="rId9" Type="http://schemas.openxmlformats.org/officeDocument/2006/relationships/image" Target="../media/image873.png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9.png"/><Relationship Id="rId3" Type="http://schemas.openxmlformats.org/officeDocument/2006/relationships/image" Target="../media/image874.png"/><Relationship Id="rId7" Type="http://schemas.openxmlformats.org/officeDocument/2006/relationships/image" Target="../media/image87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7.png"/><Relationship Id="rId5" Type="http://schemas.openxmlformats.org/officeDocument/2006/relationships/image" Target="../media/image876.png"/><Relationship Id="rId4" Type="http://schemas.openxmlformats.org/officeDocument/2006/relationships/image" Target="../media/image875.png"/><Relationship Id="rId9" Type="http://schemas.openxmlformats.org/officeDocument/2006/relationships/image" Target="../media/image880.png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6.png"/><Relationship Id="rId3" Type="http://schemas.openxmlformats.org/officeDocument/2006/relationships/image" Target="../media/image881.png"/><Relationship Id="rId7" Type="http://schemas.openxmlformats.org/officeDocument/2006/relationships/image" Target="../media/image88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4.png"/><Relationship Id="rId5" Type="http://schemas.openxmlformats.org/officeDocument/2006/relationships/image" Target="../media/image883.png"/><Relationship Id="rId4" Type="http://schemas.openxmlformats.org/officeDocument/2006/relationships/image" Target="../media/image882.png"/><Relationship Id="rId9" Type="http://schemas.openxmlformats.org/officeDocument/2006/relationships/image" Target="../media/image887.png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3.png"/><Relationship Id="rId3" Type="http://schemas.openxmlformats.org/officeDocument/2006/relationships/image" Target="../media/image888.png"/><Relationship Id="rId7" Type="http://schemas.openxmlformats.org/officeDocument/2006/relationships/image" Target="../media/image89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1.png"/><Relationship Id="rId5" Type="http://schemas.openxmlformats.org/officeDocument/2006/relationships/image" Target="../media/image890.png"/><Relationship Id="rId4" Type="http://schemas.openxmlformats.org/officeDocument/2006/relationships/image" Target="../media/image889.png"/><Relationship Id="rId9" Type="http://schemas.openxmlformats.org/officeDocument/2006/relationships/image" Target="../media/image894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5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6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3.png"/><Relationship Id="rId3" Type="http://schemas.openxmlformats.org/officeDocument/2006/relationships/image" Target="../media/image898.png"/><Relationship Id="rId7" Type="http://schemas.openxmlformats.org/officeDocument/2006/relationships/image" Target="../media/image902.png"/><Relationship Id="rId2" Type="http://schemas.openxmlformats.org/officeDocument/2006/relationships/image" Target="../media/image8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1.png"/><Relationship Id="rId5" Type="http://schemas.openxmlformats.org/officeDocument/2006/relationships/image" Target="../media/image900.png"/><Relationship Id="rId4" Type="http://schemas.openxmlformats.org/officeDocument/2006/relationships/image" Target="../media/image899.png"/><Relationship Id="rId9" Type="http://schemas.openxmlformats.org/officeDocument/2006/relationships/image" Target="../media/image90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5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7.png"/><Relationship Id="rId4" Type="http://schemas.openxmlformats.org/officeDocument/2006/relationships/image" Target="../media/image906.png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8.png"/><Relationship Id="rId1" Type="http://schemas.openxmlformats.org/officeDocument/2006/relationships/slideLayout" Target="../slideLayouts/slideLayout4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909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5.png"/><Relationship Id="rId3" Type="http://schemas.openxmlformats.org/officeDocument/2006/relationships/image" Target="../media/image911.png"/><Relationship Id="rId7" Type="http://schemas.openxmlformats.org/officeDocument/2006/relationships/image" Target="../media/image914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9.png"/><Relationship Id="rId5" Type="http://schemas.openxmlformats.org/officeDocument/2006/relationships/image" Target="../media/image913.png"/><Relationship Id="rId10" Type="http://schemas.openxmlformats.org/officeDocument/2006/relationships/image" Target="../media/image917.png"/><Relationship Id="rId4" Type="http://schemas.openxmlformats.org/officeDocument/2006/relationships/image" Target="../media/image912.png"/><Relationship Id="rId9" Type="http://schemas.openxmlformats.org/officeDocument/2006/relationships/image" Target="../media/image916.png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3.png"/><Relationship Id="rId3" Type="http://schemas.openxmlformats.org/officeDocument/2006/relationships/image" Target="../media/image918.png"/><Relationship Id="rId7" Type="http://schemas.openxmlformats.org/officeDocument/2006/relationships/image" Target="../media/image92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1.png"/><Relationship Id="rId5" Type="http://schemas.openxmlformats.org/officeDocument/2006/relationships/image" Target="../media/image920.png"/><Relationship Id="rId10" Type="http://schemas.openxmlformats.org/officeDocument/2006/relationships/image" Target="../media/image925.png"/><Relationship Id="rId4" Type="http://schemas.openxmlformats.org/officeDocument/2006/relationships/image" Target="../media/image919.png"/><Relationship Id="rId9" Type="http://schemas.openxmlformats.org/officeDocument/2006/relationships/image" Target="../media/image924.png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1.png"/><Relationship Id="rId3" Type="http://schemas.openxmlformats.org/officeDocument/2006/relationships/image" Target="../media/image926.png"/><Relationship Id="rId7" Type="http://schemas.openxmlformats.org/officeDocument/2006/relationships/image" Target="../media/image930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9.png"/><Relationship Id="rId5" Type="http://schemas.openxmlformats.org/officeDocument/2006/relationships/image" Target="../media/image928.png"/><Relationship Id="rId10" Type="http://schemas.openxmlformats.org/officeDocument/2006/relationships/image" Target="../media/image933.png"/><Relationship Id="rId4" Type="http://schemas.openxmlformats.org/officeDocument/2006/relationships/image" Target="../media/image927.png"/><Relationship Id="rId9" Type="http://schemas.openxmlformats.org/officeDocument/2006/relationships/image" Target="../media/image932.png"/></Relationships>
</file>

<file path=ppt/slides/_rels/slide1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9.png"/><Relationship Id="rId3" Type="http://schemas.openxmlformats.org/officeDocument/2006/relationships/image" Target="../media/image934.png"/><Relationship Id="rId7" Type="http://schemas.openxmlformats.org/officeDocument/2006/relationships/image" Target="../media/image938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7.png"/><Relationship Id="rId5" Type="http://schemas.openxmlformats.org/officeDocument/2006/relationships/image" Target="../media/image936.png"/><Relationship Id="rId10" Type="http://schemas.openxmlformats.org/officeDocument/2006/relationships/image" Target="../media/image941.png"/><Relationship Id="rId4" Type="http://schemas.openxmlformats.org/officeDocument/2006/relationships/image" Target="../media/image935.png"/><Relationship Id="rId9" Type="http://schemas.openxmlformats.org/officeDocument/2006/relationships/image" Target="../media/image940.png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7.png"/><Relationship Id="rId3" Type="http://schemas.openxmlformats.org/officeDocument/2006/relationships/image" Target="../media/image942.png"/><Relationship Id="rId7" Type="http://schemas.openxmlformats.org/officeDocument/2006/relationships/image" Target="../media/image946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5.png"/><Relationship Id="rId5" Type="http://schemas.openxmlformats.org/officeDocument/2006/relationships/image" Target="../media/image944.png"/><Relationship Id="rId10" Type="http://schemas.openxmlformats.org/officeDocument/2006/relationships/image" Target="../media/image949.png"/><Relationship Id="rId4" Type="http://schemas.openxmlformats.org/officeDocument/2006/relationships/image" Target="../media/image943.png"/><Relationship Id="rId9" Type="http://schemas.openxmlformats.org/officeDocument/2006/relationships/image" Target="../media/image948.png"/></Relationships>
</file>

<file path=ppt/slides/_rels/slide1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5.png"/><Relationship Id="rId3" Type="http://schemas.openxmlformats.org/officeDocument/2006/relationships/image" Target="../media/image950.png"/><Relationship Id="rId7" Type="http://schemas.openxmlformats.org/officeDocument/2006/relationships/image" Target="../media/image954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3.png"/><Relationship Id="rId5" Type="http://schemas.openxmlformats.org/officeDocument/2006/relationships/image" Target="../media/image952.png"/><Relationship Id="rId10" Type="http://schemas.openxmlformats.org/officeDocument/2006/relationships/image" Target="../media/image957.png"/><Relationship Id="rId4" Type="http://schemas.openxmlformats.org/officeDocument/2006/relationships/image" Target="../media/image951.png"/><Relationship Id="rId9" Type="http://schemas.openxmlformats.org/officeDocument/2006/relationships/image" Target="../media/image956.png"/></Relationships>
</file>

<file path=ppt/slides/_rels/slide1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3.png"/><Relationship Id="rId3" Type="http://schemas.openxmlformats.org/officeDocument/2006/relationships/image" Target="../media/image958.png"/><Relationship Id="rId7" Type="http://schemas.openxmlformats.org/officeDocument/2006/relationships/image" Target="../media/image962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1.png"/><Relationship Id="rId5" Type="http://schemas.openxmlformats.org/officeDocument/2006/relationships/image" Target="../media/image960.png"/><Relationship Id="rId10" Type="http://schemas.openxmlformats.org/officeDocument/2006/relationships/image" Target="../media/image965.png"/><Relationship Id="rId4" Type="http://schemas.openxmlformats.org/officeDocument/2006/relationships/image" Target="../media/image959.png"/><Relationship Id="rId9" Type="http://schemas.openxmlformats.org/officeDocument/2006/relationships/image" Target="../media/image9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1.png"/><Relationship Id="rId3" Type="http://schemas.openxmlformats.org/officeDocument/2006/relationships/image" Target="../media/image966.png"/><Relationship Id="rId7" Type="http://schemas.openxmlformats.org/officeDocument/2006/relationships/image" Target="../media/image970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9.png"/><Relationship Id="rId5" Type="http://schemas.openxmlformats.org/officeDocument/2006/relationships/image" Target="../media/image968.png"/><Relationship Id="rId10" Type="http://schemas.openxmlformats.org/officeDocument/2006/relationships/image" Target="../media/image973.png"/><Relationship Id="rId4" Type="http://schemas.openxmlformats.org/officeDocument/2006/relationships/image" Target="../media/image967.png"/><Relationship Id="rId9" Type="http://schemas.openxmlformats.org/officeDocument/2006/relationships/image" Target="../media/image972.png"/></Relationships>
</file>

<file path=ppt/slides/_rels/slide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9.png"/><Relationship Id="rId3" Type="http://schemas.openxmlformats.org/officeDocument/2006/relationships/image" Target="../media/image974.png"/><Relationship Id="rId7" Type="http://schemas.openxmlformats.org/officeDocument/2006/relationships/image" Target="../media/image978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7.png"/><Relationship Id="rId5" Type="http://schemas.openxmlformats.org/officeDocument/2006/relationships/image" Target="../media/image976.png"/><Relationship Id="rId10" Type="http://schemas.openxmlformats.org/officeDocument/2006/relationships/image" Target="../media/image981.png"/><Relationship Id="rId4" Type="http://schemas.openxmlformats.org/officeDocument/2006/relationships/image" Target="../media/image975.png"/><Relationship Id="rId9" Type="http://schemas.openxmlformats.org/officeDocument/2006/relationships/image" Target="../media/image980.png"/></Relationships>
</file>

<file path=ppt/slides/_rels/slide1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7.png"/><Relationship Id="rId3" Type="http://schemas.openxmlformats.org/officeDocument/2006/relationships/image" Target="../media/image982.png"/><Relationship Id="rId7" Type="http://schemas.openxmlformats.org/officeDocument/2006/relationships/image" Target="../media/image986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5.png"/><Relationship Id="rId5" Type="http://schemas.openxmlformats.org/officeDocument/2006/relationships/image" Target="../media/image984.png"/><Relationship Id="rId10" Type="http://schemas.openxmlformats.org/officeDocument/2006/relationships/image" Target="../media/image989.png"/><Relationship Id="rId4" Type="http://schemas.openxmlformats.org/officeDocument/2006/relationships/image" Target="../media/image983.png"/><Relationship Id="rId9" Type="http://schemas.openxmlformats.org/officeDocument/2006/relationships/image" Target="../media/image988.png"/></Relationships>
</file>

<file path=ppt/slides/_rels/slide1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5.png"/><Relationship Id="rId3" Type="http://schemas.openxmlformats.org/officeDocument/2006/relationships/image" Target="../media/image990.png"/><Relationship Id="rId7" Type="http://schemas.openxmlformats.org/officeDocument/2006/relationships/image" Target="../media/image994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3.png"/><Relationship Id="rId5" Type="http://schemas.openxmlformats.org/officeDocument/2006/relationships/image" Target="../media/image992.png"/><Relationship Id="rId10" Type="http://schemas.openxmlformats.org/officeDocument/2006/relationships/image" Target="../media/image997.png"/><Relationship Id="rId4" Type="http://schemas.openxmlformats.org/officeDocument/2006/relationships/image" Target="../media/image991.png"/><Relationship Id="rId9" Type="http://schemas.openxmlformats.org/officeDocument/2006/relationships/image" Target="../media/image996.png"/></Relationships>
</file>

<file path=ppt/slides/_rels/slide1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3.png"/><Relationship Id="rId3" Type="http://schemas.openxmlformats.org/officeDocument/2006/relationships/image" Target="../media/image998.png"/><Relationship Id="rId7" Type="http://schemas.openxmlformats.org/officeDocument/2006/relationships/image" Target="../media/image1002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1.png"/><Relationship Id="rId5" Type="http://schemas.openxmlformats.org/officeDocument/2006/relationships/image" Target="../media/image1000.png"/><Relationship Id="rId10" Type="http://schemas.openxmlformats.org/officeDocument/2006/relationships/image" Target="../media/image1005.png"/><Relationship Id="rId4" Type="http://schemas.openxmlformats.org/officeDocument/2006/relationships/image" Target="../media/image999.png"/><Relationship Id="rId9" Type="http://schemas.openxmlformats.org/officeDocument/2006/relationships/image" Target="../media/image1004.png"/></Relationships>
</file>

<file path=ppt/slides/_rels/slide1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1.png"/><Relationship Id="rId3" Type="http://schemas.openxmlformats.org/officeDocument/2006/relationships/image" Target="../media/image1006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9.png"/><Relationship Id="rId5" Type="http://schemas.openxmlformats.org/officeDocument/2006/relationships/image" Target="../media/image1008.png"/><Relationship Id="rId10" Type="http://schemas.openxmlformats.org/officeDocument/2006/relationships/image" Target="../media/image1013.png"/><Relationship Id="rId4" Type="http://schemas.openxmlformats.org/officeDocument/2006/relationships/image" Target="../media/image1007.png"/><Relationship Id="rId9" Type="http://schemas.openxmlformats.org/officeDocument/2006/relationships/image" Target="../media/image1012.png"/></Relationships>
</file>

<file path=ppt/slides/_rels/slide1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9.png"/><Relationship Id="rId3" Type="http://schemas.openxmlformats.org/officeDocument/2006/relationships/image" Target="../media/image1014.png"/><Relationship Id="rId7" Type="http://schemas.openxmlformats.org/officeDocument/2006/relationships/image" Target="../media/image1018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7.png"/><Relationship Id="rId5" Type="http://schemas.openxmlformats.org/officeDocument/2006/relationships/image" Target="../media/image1016.png"/><Relationship Id="rId10" Type="http://schemas.openxmlformats.org/officeDocument/2006/relationships/image" Target="../media/image1021.png"/><Relationship Id="rId4" Type="http://schemas.openxmlformats.org/officeDocument/2006/relationships/image" Target="../media/image1015.png"/><Relationship Id="rId9" Type="http://schemas.openxmlformats.org/officeDocument/2006/relationships/image" Target="../media/image1020.png"/></Relationships>
</file>

<file path=ppt/slides/_rels/slide1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7.png"/><Relationship Id="rId3" Type="http://schemas.openxmlformats.org/officeDocument/2006/relationships/image" Target="../media/image1022.png"/><Relationship Id="rId7" Type="http://schemas.openxmlformats.org/officeDocument/2006/relationships/image" Target="../media/image1026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5.png"/><Relationship Id="rId5" Type="http://schemas.openxmlformats.org/officeDocument/2006/relationships/image" Target="../media/image1024.png"/><Relationship Id="rId10" Type="http://schemas.openxmlformats.org/officeDocument/2006/relationships/image" Target="../media/image1029.png"/><Relationship Id="rId4" Type="http://schemas.openxmlformats.org/officeDocument/2006/relationships/image" Target="../media/image1023.png"/><Relationship Id="rId9" Type="http://schemas.openxmlformats.org/officeDocument/2006/relationships/image" Target="../media/image1028.png"/></Relationships>
</file>

<file path=ppt/slides/_rels/slide1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5.png"/><Relationship Id="rId3" Type="http://schemas.openxmlformats.org/officeDocument/2006/relationships/image" Target="../media/image1030.png"/><Relationship Id="rId7" Type="http://schemas.openxmlformats.org/officeDocument/2006/relationships/image" Target="../media/image1034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3.png"/><Relationship Id="rId5" Type="http://schemas.openxmlformats.org/officeDocument/2006/relationships/image" Target="../media/image1032.png"/><Relationship Id="rId10" Type="http://schemas.openxmlformats.org/officeDocument/2006/relationships/image" Target="../media/image1037.png"/><Relationship Id="rId4" Type="http://schemas.openxmlformats.org/officeDocument/2006/relationships/image" Target="../media/image1031.png"/><Relationship Id="rId9" Type="http://schemas.openxmlformats.org/officeDocument/2006/relationships/image" Target="../media/image1036.png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8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5.png"/><Relationship Id="rId3" Type="http://schemas.openxmlformats.org/officeDocument/2006/relationships/image" Target="../media/image1040.png"/><Relationship Id="rId7" Type="http://schemas.openxmlformats.org/officeDocument/2006/relationships/image" Target="../media/image1044.png"/><Relationship Id="rId2" Type="http://schemas.openxmlformats.org/officeDocument/2006/relationships/image" Target="../media/image10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3.png"/><Relationship Id="rId5" Type="http://schemas.openxmlformats.org/officeDocument/2006/relationships/image" Target="../media/image1042.png"/><Relationship Id="rId4" Type="http://schemas.openxmlformats.org/officeDocument/2006/relationships/image" Target="../media/image1041.png"/><Relationship Id="rId9" Type="http://schemas.openxmlformats.org/officeDocument/2006/relationships/image" Target="../media/image1046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7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9.png"/><Relationship Id="rId4" Type="http://schemas.openxmlformats.org/officeDocument/2006/relationships/image" Target="../media/image1048.png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4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2.png"/><Relationship Id="rId2" Type="http://schemas.openxmlformats.org/officeDocument/2006/relationships/image" Target="../media/image1051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8.png"/><Relationship Id="rId3" Type="http://schemas.openxmlformats.org/officeDocument/2006/relationships/image" Target="../media/image1053.png"/><Relationship Id="rId7" Type="http://schemas.openxmlformats.org/officeDocument/2006/relationships/image" Target="../media/image1057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6.png"/><Relationship Id="rId5" Type="http://schemas.openxmlformats.org/officeDocument/2006/relationships/image" Target="../media/image1055.png"/><Relationship Id="rId4" Type="http://schemas.openxmlformats.org/officeDocument/2006/relationships/image" Target="../media/image1054.png"/><Relationship Id="rId9" Type="http://schemas.openxmlformats.org/officeDocument/2006/relationships/image" Target="../media/image1059.png"/></Relationships>
</file>

<file path=ppt/slides/_rels/slide1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4.png"/><Relationship Id="rId3" Type="http://schemas.openxmlformats.org/officeDocument/2006/relationships/image" Target="../media/image1060.png"/><Relationship Id="rId7" Type="http://schemas.openxmlformats.org/officeDocument/2006/relationships/image" Target="../media/image1063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6.png"/><Relationship Id="rId5" Type="http://schemas.openxmlformats.org/officeDocument/2006/relationships/image" Target="../media/image1062.png"/><Relationship Id="rId4" Type="http://schemas.openxmlformats.org/officeDocument/2006/relationships/image" Target="../media/image1061.png"/><Relationship Id="rId9" Type="http://schemas.openxmlformats.org/officeDocument/2006/relationships/image" Target="../media/image1065.png"/></Relationships>
</file>

<file path=ppt/slides/_rels/slide1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1.png"/><Relationship Id="rId3" Type="http://schemas.openxmlformats.org/officeDocument/2006/relationships/image" Target="../media/image1066.png"/><Relationship Id="rId7" Type="http://schemas.openxmlformats.org/officeDocument/2006/relationships/image" Target="../media/image1070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9.png"/><Relationship Id="rId5" Type="http://schemas.openxmlformats.org/officeDocument/2006/relationships/image" Target="../media/image1068.png"/><Relationship Id="rId4" Type="http://schemas.openxmlformats.org/officeDocument/2006/relationships/image" Target="../media/image1067.png"/><Relationship Id="rId9" Type="http://schemas.openxmlformats.org/officeDocument/2006/relationships/image" Target="../media/image1065.png"/></Relationships>
</file>

<file path=ppt/slides/_rels/slide1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7.png"/><Relationship Id="rId3" Type="http://schemas.openxmlformats.org/officeDocument/2006/relationships/image" Target="../media/image1072.png"/><Relationship Id="rId7" Type="http://schemas.openxmlformats.org/officeDocument/2006/relationships/image" Target="../media/image1076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5.png"/><Relationship Id="rId5" Type="http://schemas.openxmlformats.org/officeDocument/2006/relationships/image" Target="../media/image1074.png"/><Relationship Id="rId4" Type="http://schemas.openxmlformats.org/officeDocument/2006/relationships/image" Target="../media/image1073.png"/><Relationship Id="rId9" Type="http://schemas.openxmlformats.org/officeDocument/2006/relationships/image" Target="../media/image10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4.png"/><Relationship Id="rId3" Type="http://schemas.openxmlformats.org/officeDocument/2006/relationships/image" Target="../media/image1079.png"/><Relationship Id="rId7" Type="http://schemas.openxmlformats.org/officeDocument/2006/relationships/image" Target="../media/image1083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2.png"/><Relationship Id="rId5" Type="http://schemas.openxmlformats.org/officeDocument/2006/relationships/image" Target="../media/image1081.png"/><Relationship Id="rId4" Type="http://schemas.openxmlformats.org/officeDocument/2006/relationships/image" Target="../media/image1080.png"/><Relationship Id="rId9" Type="http://schemas.openxmlformats.org/officeDocument/2006/relationships/image" Target="../media/image1085.png"/></Relationships>
</file>

<file path=ppt/slides/_rels/slide2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1.png"/><Relationship Id="rId3" Type="http://schemas.openxmlformats.org/officeDocument/2006/relationships/image" Target="../media/image1086.png"/><Relationship Id="rId7" Type="http://schemas.openxmlformats.org/officeDocument/2006/relationships/image" Target="../media/image1090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9.png"/><Relationship Id="rId5" Type="http://schemas.openxmlformats.org/officeDocument/2006/relationships/image" Target="../media/image1088.png"/><Relationship Id="rId4" Type="http://schemas.openxmlformats.org/officeDocument/2006/relationships/image" Target="../media/image1087.png"/><Relationship Id="rId9" Type="http://schemas.openxmlformats.org/officeDocument/2006/relationships/image" Target="../media/image1092.png"/></Relationships>
</file>

<file path=ppt/slides/_rels/slide2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8.png"/><Relationship Id="rId3" Type="http://schemas.openxmlformats.org/officeDocument/2006/relationships/image" Target="../media/image1093.png"/><Relationship Id="rId7" Type="http://schemas.openxmlformats.org/officeDocument/2006/relationships/image" Target="../media/image1097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6.png"/><Relationship Id="rId5" Type="http://schemas.openxmlformats.org/officeDocument/2006/relationships/image" Target="../media/image1095.png"/><Relationship Id="rId4" Type="http://schemas.openxmlformats.org/officeDocument/2006/relationships/image" Target="../media/image1094.png"/><Relationship Id="rId9" Type="http://schemas.openxmlformats.org/officeDocument/2006/relationships/image" Target="../media/image1099.png"/></Relationships>
</file>

<file path=ppt/slides/_rels/slide2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4.png"/><Relationship Id="rId3" Type="http://schemas.openxmlformats.org/officeDocument/2006/relationships/image" Target="../media/image1100.png"/><Relationship Id="rId7" Type="http://schemas.openxmlformats.org/officeDocument/2006/relationships/image" Target="../media/image1103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5.png"/><Relationship Id="rId5" Type="http://schemas.openxmlformats.org/officeDocument/2006/relationships/image" Target="../media/image1102.png"/><Relationship Id="rId4" Type="http://schemas.openxmlformats.org/officeDocument/2006/relationships/image" Target="../media/image1101.png"/><Relationship Id="rId9" Type="http://schemas.openxmlformats.org/officeDocument/2006/relationships/image" Target="../media/image1105.png"/></Relationships>
</file>

<file path=ppt/slides/_rels/slide2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1.png"/><Relationship Id="rId3" Type="http://schemas.openxmlformats.org/officeDocument/2006/relationships/image" Target="../media/image1106.png"/><Relationship Id="rId7" Type="http://schemas.openxmlformats.org/officeDocument/2006/relationships/image" Target="../media/image1110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9.png"/><Relationship Id="rId5" Type="http://schemas.openxmlformats.org/officeDocument/2006/relationships/image" Target="../media/image1108.png"/><Relationship Id="rId4" Type="http://schemas.openxmlformats.org/officeDocument/2006/relationships/image" Target="../media/image1107.png"/><Relationship Id="rId9" Type="http://schemas.openxmlformats.org/officeDocument/2006/relationships/image" Target="../media/image1112.png"/></Relationships>
</file>

<file path=ppt/slides/_rels/slide2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8.png"/><Relationship Id="rId3" Type="http://schemas.openxmlformats.org/officeDocument/2006/relationships/image" Target="../media/image1113.png"/><Relationship Id="rId7" Type="http://schemas.openxmlformats.org/officeDocument/2006/relationships/image" Target="../media/image1117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6.png"/><Relationship Id="rId5" Type="http://schemas.openxmlformats.org/officeDocument/2006/relationships/image" Target="../media/image1115.png"/><Relationship Id="rId4" Type="http://schemas.openxmlformats.org/officeDocument/2006/relationships/image" Target="../media/image1114.png"/><Relationship Id="rId9" Type="http://schemas.openxmlformats.org/officeDocument/2006/relationships/image" Target="../media/image1119.png"/></Relationships>
</file>

<file path=ppt/slides/_rels/slide2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5.png"/><Relationship Id="rId3" Type="http://schemas.openxmlformats.org/officeDocument/2006/relationships/image" Target="../media/image1120.png"/><Relationship Id="rId7" Type="http://schemas.openxmlformats.org/officeDocument/2006/relationships/image" Target="../media/image1124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3.png"/><Relationship Id="rId5" Type="http://schemas.openxmlformats.org/officeDocument/2006/relationships/image" Target="../media/image1122.png"/><Relationship Id="rId4" Type="http://schemas.openxmlformats.org/officeDocument/2006/relationships/image" Target="../media/image1121.png"/><Relationship Id="rId9" Type="http://schemas.openxmlformats.org/officeDocument/2006/relationships/image" Target="../media/image1126.png"/></Relationships>
</file>

<file path=ppt/slides/_rels/slide2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1.png"/><Relationship Id="rId3" Type="http://schemas.openxmlformats.org/officeDocument/2006/relationships/image" Target="../media/image1127.png"/><Relationship Id="rId7" Type="http://schemas.openxmlformats.org/officeDocument/2006/relationships/image" Target="../media/image1131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0.png"/><Relationship Id="rId5" Type="http://schemas.openxmlformats.org/officeDocument/2006/relationships/image" Target="../media/image1129.png"/><Relationship Id="rId4" Type="http://schemas.openxmlformats.org/officeDocument/2006/relationships/image" Target="../media/image1128.png"/><Relationship Id="rId9" Type="http://schemas.openxmlformats.org/officeDocument/2006/relationships/image" Target="../media/image1132.png"/></Relationships>
</file>

<file path=ppt/slides/_rels/slide2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4.png"/><Relationship Id="rId3" Type="http://schemas.openxmlformats.org/officeDocument/2006/relationships/image" Target="../media/image1133.png"/><Relationship Id="rId7" Type="http://schemas.openxmlformats.org/officeDocument/2006/relationships/image" Target="../media/image1137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6.png"/><Relationship Id="rId5" Type="http://schemas.openxmlformats.org/officeDocument/2006/relationships/image" Target="../media/image1135.png"/><Relationship Id="rId4" Type="http://schemas.openxmlformats.org/officeDocument/2006/relationships/image" Target="../media/image1134.png"/><Relationship Id="rId9" Type="http://schemas.openxmlformats.org/officeDocument/2006/relationships/image" Target="../media/image1138.png"/></Relationships>
</file>

<file path=ppt/slides/_rels/slide2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1.png"/><Relationship Id="rId3" Type="http://schemas.openxmlformats.org/officeDocument/2006/relationships/image" Target="../media/image1139.png"/><Relationship Id="rId7" Type="http://schemas.openxmlformats.org/officeDocument/2006/relationships/image" Target="../media/image1142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1.png"/><Relationship Id="rId5" Type="http://schemas.openxmlformats.org/officeDocument/2006/relationships/image" Target="../media/image1129.png"/><Relationship Id="rId4" Type="http://schemas.openxmlformats.org/officeDocument/2006/relationships/image" Target="../media/image1140.png"/><Relationship Id="rId9" Type="http://schemas.openxmlformats.org/officeDocument/2006/relationships/image" Target="../media/image11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9.png"/><Relationship Id="rId3" Type="http://schemas.openxmlformats.org/officeDocument/2006/relationships/image" Target="../media/image1144.png"/><Relationship Id="rId7" Type="http://schemas.openxmlformats.org/officeDocument/2006/relationships/image" Target="../media/image1148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7.png"/><Relationship Id="rId5" Type="http://schemas.openxmlformats.org/officeDocument/2006/relationships/image" Target="../media/image1146.png"/><Relationship Id="rId4" Type="http://schemas.openxmlformats.org/officeDocument/2006/relationships/image" Target="../media/image1145.png"/><Relationship Id="rId9" Type="http://schemas.openxmlformats.org/officeDocument/2006/relationships/image" Target="../media/image1112.png"/></Relationships>
</file>

<file path=ppt/slides/_rels/slide2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5.png"/><Relationship Id="rId3" Type="http://schemas.openxmlformats.org/officeDocument/2006/relationships/image" Target="../media/image1150.png"/><Relationship Id="rId7" Type="http://schemas.openxmlformats.org/officeDocument/2006/relationships/image" Target="../media/image1154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3.png"/><Relationship Id="rId5" Type="http://schemas.openxmlformats.org/officeDocument/2006/relationships/image" Target="../media/image1152.png"/><Relationship Id="rId4" Type="http://schemas.openxmlformats.org/officeDocument/2006/relationships/image" Target="../media/image1151.png"/><Relationship Id="rId9" Type="http://schemas.openxmlformats.org/officeDocument/2006/relationships/image" Target="../media/image1156.png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7.pn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8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9.pn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2.pn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3.pn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4.pn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5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6.pn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0" Type="http://schemas.openxmlformats.org/officeDocument/2006/relationships/image" Target="../media/image18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11" Type="http://schemas.openxmlformats.org/officeDocument/2006/relationships/image" Target="../media/image193.png"/><Relationship Id="rId5" Type="http://schemas.openxmlformats.org/officeDocument/2006/relationships/image" Target="../media/image187.png"/><Relationship Id="rId10" Type="http://schemas.openxmlformats.org/officeDocument/2006/relationships/image" Target="../media/image192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5" Type="http://schemas.openxmlformats.org/officeDocument/2006/relationships/image" Target="../media/image205.png"/><Relationship Id="rId10" Type="http://schemas.openxmlformats.org/officeDocument/2006/relationships/image" Target="../media/image210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223.png"/><Relationship Id="rId10" Type="http://schemas.openxmlformats.org/officeDocument/2006/relationships/image" Target="../media/image228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3" Type="http://schemas.openxmlformats.org/officeDocument/2006/relationships/image" Target="../media/image232.png"/><Relationship Id="rId7" Type="http://schemas.openxmlformats.org/officeDocument/2006/relationships/image" Target="../media/image236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Relationship Id="rId9" Type="http://schemas.openxmlformats.org/officeDocument/2006/relationships/image" Target="../media/image2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1.png"/><Relationship Id="rId4" Type="http://schemas.openxmlformats.org/officeDocument/2006/relationships/image" Target="../media/image2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6.png"/><Relationship Id="rId4" Type="http://schemas.openxmlformats.org/officeDocument/2006/relationships/image" Target="../media/image24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55.png"/><Relationship Id="rId5" Type="http://schemas.openxmlformats.org/officeDocument/2006/relationships/image" Target="../media/image249.png"/><Relationship Id="rId10" Type="http://schemas.openxmlformats.org/officeDocument/2006/relationships/image" Target="../media/image254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56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11" Type="http://schemas.openxmlformats.org/officeDocument/2006/relationships/image" Target="../media/image264.png"/><Relationship Id="rId5" Type="http://schemas.openxmlformats.org/officeDocument/2006/relationships/image" Target="../media/image258.png"/><Relationship Id="rId10" Type="http://schemas.openxmlformats.org/officeDocument/2006/relationships/image" Target="../media/image263.png"/><Relationship Id="rId4" Type="http://schemas.openxmlformats.org/officeDocument/2006/relationships/image" Target="../media/image257.png"/><Relationship Id="rId9" Type="http://schemas.openxmlformats.org/officeDocument/2006/relationships/image" Target="../media/image26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65.png"/><Relationship Id="rId7" Type="http://schemas.openxmlformats.org/officeDocument/2006/relationships/image" Target="../media/image26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.png"/><Relationship Id="rId11" Type="http://schemas.openxmlformats.org/officeDocument/2006/relationships/image" Target="../media/image273.png"/><Relationship Id="rId5" Type="http://schemas.openxmlformats.org/officeDocument/2006/relationships/image" Target="../media/image267.png"/><Relationship Id="rId10" Type="http://schemas.openxmlformats.org/officeDocument/2006/relationships/image" Target="../media/image272.png"/><Relationship Id="rId4" Type="http://schemas.openxmlformats.org/officeDocument/2006/relationships/image" Target="../media/image266.png"/><Relationship Id="rId9" Type="http://schemas.openxmlformats.org/officeDocument/2006/relationships/image" Target="../media/image27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image" Target="../media/image274.png"/><Relationship Id="rId7" Type="http://schemas.openxmlformats.org/officeDocument/2006/relationships/image" Target="../media/image27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7.png"/><Relationship Id="rId11" Type="http://schemas.openxmlformats.org/officeDocument/2006/relationships/image" Target="../media/image282.png"/><Relationship Id="rId5" Type="http://schemas.openxmlformats.org/officeDocument/2006/relationships/image" Target="../media/image276.png"/><Relationship Id="rId10" Type="http://schemas.openxmlformats.org/officeDocument/2006/relationships/image" Target="../media/image281.png"/><Relationship Id="rId4" Type="http://schemas.openxmlformats.org/officeDocument/2006/relationships/image" Target="../media/image275.png"/><Relationship Id="rId9" Type="http://schemas.openxmlformats.org/officeDocument/2006/relationships/image" Target="../media/image28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3" Type="http://schemas.openxmlformats.org/officeDocument/2006/relationships/image" Target="../media/image283.png"/><Relationship Id="rId7" Type="http://schemas.openxmlformats.org/officeDocument/2006/relationships/image" Target="../media/image28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6.png"/><Relationship Id="rId11" Type="http://schemas.openxmlformats.org/officeDocument/2006/relationships/image" Target="../media/image291.png"/><Relationship Id="rId5" Type="http://schemas.openxmlformats.org/officeDocument/2006/relationships/image" Target="../media/image285.png"/><Relationship Id="rId10" Type="http://schemas.openxmlformats.org/officeDocument/2006/relationships/image" Target="../media/image290.png"/><Relationship Id="rId4" Type="http://schemas.openxmlformats.org/officeDocument/2006/relationships/image" Target="../media/image284.png"/><Relationship Id="rId9" Type="http://schemas.openxmlformats.org/officeDocument/2006/relationships/image" Target="../media/image28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92.png"/><Relationship Id="rId7" Type="http://schemas.openxmlformats.org/officeDocument/2006/relationships/image" Target="../media/image29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00.png"/><Relationship Id="rId5" Type="http://schemas.openxmlformats.org/officeDocument/2006/relationships/image" Target="../media/image294.png"/><Relationship Id="rId10" Type="http://schemas.openxmlformats.org/officeDocument/2006/relationships/image" Target="../media/image299.png"/><Relationship Id="rId4" Type="http://schemas.openxmlformats.org/officeDocument/2006/relationships/image" Target="../media/image293.png"/><Relationship Id="rId9" Type="http://schemas.openxmlformats.org/officeDocument/2006/relationships/image" Target="../media/image29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3" Type="http://schemas.openxmlformats.org/officeDocument/2006/relationships/image" Target="../media/image301.png"/><Relationship Id="rId7" Type="http://schemas.openxmlformats.org/officeDocument/2006/relationships/image" Target="../media/image30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4.png"/><Relationship Id="rId11" Type="http://schemas.openxmlformats.org/officeDocument/2006/relationships/image" Target="../media/image309.png"/><Relationship Id="rId5" Type="http://schemas.openxmlformats.org/officeDocument/2006/relationships/image" Target="../media/image303.png"/><Relationship Id="rId10" Type="http://schemas.openxmlformats.org/officeDocument/2006/relationships/image" Target="../media/image308.png"/><Relationship Id="rId4" Type="http://schemas.openxmlformats.org/officeDocument/2006/relationships/image" Target="../media/image302.png"/><Relationship Id="rId9" Type="http://schemas.openxmlformats.org/officeDocument/2006/relationships/image" Target="../media/image30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310.png"/><Relationship Id="rId7" Type="http://schemas.openxmlformats.org/officeDocument/2006/relationships/image" Target="../media/image3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3.png"/><Relationship Id="rId11" Type="http://schemas.openxmlformats.org/officeDocument/2006/relationships/image" Target="../media/image318.png"/><Relationship Id="rId5" Type="http://schemas.openxmlformats.org/officeDocument/2006/relationships/image" Target="../media/image312.png"/><Relationship Id="rId10" Type="http://schemas.openxmlformats.org/officeDocument/2006/relationships/image" Target="../media/image317.png"/><Relationship Id="rId4" Type="http://schemas.openxmlformats.org/officeDocument/2006/relationships/image" Target="../media/image311.png"/><Relationship Id="rId9" Type="http://schemas.openxmlformats.org/officeDocument/2006/relationships/image" Target="../media/image31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3" Type="http://schemas.openxmlformats.org/officeDocument/2006/relationships/image" Target="../media/image319.png"/><Relationship Id="rId7" Type="http://schemas.openxmlformats.org/officeDocument/2006/relationships/image" Target="../media/image3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11" Type="http://schemas.openxmlformats.org/officeDocument/2006/relationships/image" Target="../media/image327.png"/><Relationship Id="rId5" Type="http://schemas.openxmlformats.org/officeDocument/2006/relationships/image" Target="../media/image321.png"/><Relationship Id="rId10" Type="http://schemas.openxmlformats.org/officeDocument/2006/relationships/image" Target="../media/image326.png"/><Relationship Id="rId4" Type="http://schemas.openxmlformats.org/officeDocument/2006/relationships/image" Target="../media/image320.png"/><Relationship Id="rId9" Type="http://schemas.openxmlformats.org/officeDocument/2006/relationships/image" Target="../media/image3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png"/><Relationship Id="rId3" Type="http://schemas.openxmlformats.org/officeDocument/2006/relationships/image" Target="../media/image328.png"/><Relationship Id="rId7" Type="http://schemas.openxmlformats.org/officeDocument/2006/relationships/image" Target="../media/image3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Relationship Id="rId11" Type="http://schemas.openxmlformats.org/officeDocument/2006/relationships/image" Target="../media/image336.png"/><Relationship Id="rId5" Type="http://schemas.openxmlformats.org/officeDocument/2006/relationships/image" Target="../media/image330.png"/><Relationship Id="rId10" Type="http://schemas.openxmlformats.org/officeDocument/2006/relationships/image" Target="../media/image335.png"/><Relationship Id="rId4" Type="http://schemas.openxmlformats.org/officeDocument/2006/relationships/image" Target="../media/image329.png"/><Relationship Id="rId9" Type="http://schemas.openxmlformats.org/officeDocument/2006/relationships/image" Target="../media/image33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2.png"/><Relationship Id="rId3" Type="http://schemas.openxmlformats.org/officeDocument/2006/relationships/image" Target="../media/image337.png"/><Relationship Id="rId7" Type="http://schemas.openxmlformats.org/officeDocument/2006/relationships/image" Target="../media/image3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45.png"/><Relationship Id="rId5" Type="http://schemas.openxmlformats.org/officeDocument/2006/relationships/image" Target="../media/image339.png"/><Relationship Id="rId10" Type="http://schemas.openxmlformats.org/officeDocument/2006/relationships/image" Target="../media/image344.png"/><Relationship Id="rId4" Type="http://schemas.openxmlformats.org/officeDocument/2006/relationships/image" Target="../media/image338.png"/><Relationship Id="rId9" Type="http://schemas.openxmlformats.org/officeDocument/2006/relationships/image" Target="../media/image34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3" Type="http://schemas.openxmlformats.org/officeDocument/2006/relationships/image" Target="../media/image346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9.png"/><Relationship Id="rId11" Type="http://schemas.openxmlformats.org/officeDocument/2006/relationships/image" Target="../media/image354.png"/><Relationship Id="rId5" Type="http://schemas.openxmlformats.org/officeDocument/2006/relationships/image" Target="../media/image348.png"/><Relationship Id="rId10" Type="http://schemas.openxmlformats.org/officeDocument/2006/relationships/image" Target="../media/image353.png"/><Relationship Id="rId4" Type="http://schemas.openxmlformats.org/officeDocument/2006/relationships/image" Target="../media/image347.png"/><Relationship Id="rId9" Type="http://schemas.openxmlformats.org/officeDocument/2006/relationships/image" Target="../media/image35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55.png"/><Relationship Id="rId7" Type="http://schemas.openxmlformats.org/officeDocument/2006/relationships/image" Target="../media/image3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63.png"/><Relationship Id="rId5" Type="http://schemas.openxmlformats.org/officeDocument/2006/relationships/image" Target="../media/image357.png"/><Relationship Id="rId10" Type="http://schemas.openxmlformats.org/officeDocument/2006/relationships/image" Target="../media/image362.png"/><Relationship Id="rId4" Type="http://schemas.openxmlformats.org/officeDocument/2006/relationships/image" Target="../media/image356.png"/><Relationship Id="rId9" Type="http://schemas.openxmlformats.org/officeDocument/2006/relationships/image" Target="../media/image36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png"/><Relationship Id="rId3" Type="http://schemas.openxmlformats.org/officeDocument/2006/relationships/image" Target="../media/image364.png"/><Relationship Id="rId7" Type="http://schemas.openxmlformats.org/officeDocument/2006/relationships/image" Target="../media/image3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7.png"/><Relationship Id="rId11" Type="http://schemas.openxmlformats.org/officeDocument/2006/relationships/image" Target="../media/image372.png"/><Relationship Id="rId5" Type="http://schemas.openxmlformats.org/officeDocument/2006/relationships/image" Target="../media/image366.png"/><Relationship Id="rId10" Type="http://schemas.openxmlformats.org/officeDocument/2006/relationships/image" Target="../media/image371.png"/><Relationship Id="rId4" Type="http://schemas.openxmlformats.org/officeDocument/2006/relationships/image" Target="../media/image365.png"/><Relationship Id="rId9" Type="http://schemas.openxmlformats.org/officeDocument/2006/relationships/image" Target="../media/image37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8.png"/><Relationship Id="rId3" Type="http://schemas.openxmlformats.org/officeDocument/2006/relationships/image" Target="../media/image373.png"/><Relationship Id="rId7" Type="http://schemas.openxmlformats.org/officeDocument/2006/relationships/image" Target="../media/image37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11" Type="http://schemas.openxmlformats.org/officeDocument/2006/relationships/image" Target="../media/image381.png"/><Relationship Id="rId5" Type="http://schemas.openxmlformats.org/officeDocument/2006/relationships/image" Target="../media/image375.png"/><Relationship Id="rId10" Type="http://schemas.openxmlformats.org/officeDocument/2006/relationships/image" Target="../media/image380.png"/><Relationship Id="rId4" Type="http://schemas.openxmlformats.org/officeDocument/2006/relationships/image" Target="../media/image374.png"/><Relationship Id="rId9" Type="http://schemas.openxmlformats.org/officeDocument/2006/relationships/image" Target="../media/image37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85.png"/><Relationship Id="rId7" Type="http://schemas.openxmlformats.org/officeDocument/2006/relationships/image" Target="../media/image389.png"/><Relationship Id="rId2" Type="http://schemas.openxmlformats.org/officeDocument/2006/relationships/image" Target="../media/image3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5" Type="http://schemas.openxmlformats.org/officeDocument/2006/relationships/image" Target="../media/image387.png"/><Relationship Id="rId4" Type="http://schemas.openxmlformats.org/officeDocument/2006/relationships/image" Target="../media/image386.png"/><Relationship Id="rId9" Type="http://schemas.openxmlformats.org/officeDocument/2006/relationships/image" Target="../media/image39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4.png"/><Relationship Id="rId4" Type="http://schemas.openxmlformats.org/officeDocument/2006/relationships/image" Target="../media/image39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5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7.png"/><Relationship Id="rId2" Type="http://schemas.openxmlformats.org/officeDocument/2006/relationships/image" Target="../media/image3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9.png"/><Relationship Id="rId4" Type="http://schemas.openxmlformats.org/officeDocument/2006/relationships/image" Target="../media/image39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5.png"/><Relationship Id="rId3" Type="http://schemas.openxmlformats.org/officeDocument/2006/relationships/image" Target="../media/image400.png"/><Relationship Id="rId7" Type="http://schemas.openxmlformats.org/officeDocument/2006/relationships/image" Target="../media/image40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3.png"/><Relationship Id="rId5" Type="http://schemas.openxmlformats.org/officeDocument/2006/relationships/image" Target="../media/image402.png"/><Relationship Id="rId10" Type="http://schemas.openxmlformats.org/officeDocument/2006/relationships/image" Target="../media/image407.png"/><Relationship Id="rId4" Type="http://schemas.openxmlformats.org/officeDocument/2006/relationships/image" Target="../media/image401.png"/><Relationship Id="rId9" Type="http://schemas.openxmlformats.org/officeDocument/2006/relationships/image" Target="../media/image40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3.png"/><Relationship Id="rId3" Type="http://schemas.openxmlformats.org/officeDocument/2006/relationships/image" Target="../media/image408.png"/><Relationship Id="rId7" Type="http://schemas.openxmlformats.org/officeDocument/2006/relationships/image" Target="../media/image4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410.png"/><Relationship Id="rId10" Type="http://schemas.openxmlformats.org/officeDocument/2006/relationships/image" Target="../media/image415.png"/><Relationship Id="rId4" Type="http://schemas.openxmlformats.org/officeDocument/2006/relationships/image" Target="../media/image409.png"/><Relationship Id="rId9" Type="http://schemas.openxmlformats.org/officeDocument/2006/relationships/image" Target="../media/image41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3" Type="http://schemas.openxmlformats.org/officeDocument/2006/relationships/image" Target="../media/image416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9.png"/><Relationship Id="rId5" Type="http://schemas.openxmlformats.org/officeDocument/2006/relationships/image" Target="../media/image418.png"/><Relationship Id="rId10" Type="http://schemas.openxmlformats.org/officeDocument/2006/relationships/image" Target="../media/image423.png"/><Relationship Id="rId4" Type="http://schemas.openxmlformats.org/officeDocument/2006/relationships/image" Target="../media/image417.png"/><Relationship Id="rId9" Type="http://schemas.openxmlformats.org/officeDocument/2006/relationships/image" Target="../media/image422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9.png"/><Relationship Id="rId3" Type="http://schemas.openxmlformats.org/officeDocument/2006/relationships/image" Target="../media/image424.png"/><Relationship Id="rId7" Type="http://schemas.openxmlformats.org/officeDocument/2006/relationships/image" Target="../media/image4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7.png"/><Relationship Id="rId5" Type="http://schemas.openxmlformats.org/officeDocument/2006/relationships/image" Target="../media/image426.png"/><Relationship Id="rId10" Type="http://schemas.openxmlformats.org/officeDocument/2006/relationships/image" Target="../media/image431.png"/><Relationship Id="rId4" Type="http://schemas.openxmlformats.org/officeDocument/2006/relationships/image" Target="../media/image425.png"/><Relationship Id="rId9" Type="http://schemas.openxmlformats.org/officeDocument/2006/relationships/image" Target="../media/image43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7.png"/><Relationship Id="rId3" Type="http://schemas.openxmlformats.org/officeDocument/2006/relationships/image" Target="../media/image432.png"/><Relationship Id="rId7" Type="http://schemas.openxmlformats.org/officeDocument/2006/relationships/image" Target="../media/image4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5" Type="http://schemas.openxmlformats.org/officeDocument/2006/relationships/image" Target="../media/image434.png"/><Relationship Id="rId10" Type="http://schemas.openxmlformats.org/officeDocument/2006/relationships/image" Target="../media/image439.png"/><Relationship Id="rId4" Type="http://schemas.openxmlformats.org/officeDocument/2006/relationships/image" Target="../media/image433.png"/><Relationship Id="rId9" Type="http://schemas.openxmlformats.org/officeDocument/2006/relationships/image" Target="../media/image4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5.png"/><Relationship Id="rId3" Type="http://schemas.openxmlformats.org/officeDocument/2006/relationships/image" Target="../media/image440.png"/><Relationship Id="rId7" Type="http://schemas.openxmlformats.org/officeDocument/2006/relationships/image" Target="../media/image4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5" Type="http://schemas.openxmlformats.org/officeDocument/2006/relationships/image" Target="../media/image442.png"/><Relationship Id="rId10" Type="http://schemas.openxmlformats.org/officeDocument/2006/relationships/image" Target="../media/image447.png"/><Relationship Id="rId4" Type="http://schemas.openxmlformats.org/officeDocument/2006/relationships/image" Target="../media/image441.png"/><Relationship Id="rId9" Type="http://schemas.openxmlformats.org/officeDocument/2006/relationships/image" Target="../media/image446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3.png"/><Relationship Id="rId3" Type="http://schemas.openxmlformats.org/officeDocument/2006/relationships/image" Target="../media/image448.png"/><Relationship Id="rId7" Type="http://schemas.openxmlformats.org/officeDocument/2006/relationships/image" Target="../media/image4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1.png"/><Relationship Id="rId5" Type="http://schemas.openxmlformats.org/officeDocument/2006/relationships/image" Target="../media/image450.png"/><Relationship Id="rId10" Type="http://schemas.openxmlformats.org/officeDocument/2006/relationships/image" Target="../media/image455.png"/><Relationship Id="rId4" Type="http://schemas.openxmlformats.org/officeDocument/2006/relationships/image" Target="../media/image449.png"/><Relationship Id="rId9" Type="http://schemas.openxmlformats.org/officeDocument/2006/relationships/image" Target="../media/image45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png"/><Relationship Id="rId3" Type="http://schemas.openxmlformats.org/officeDocument/2006/relationships/image" Target="../media/image456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9.png"/><Relationship Id="rId5" Type="http://schemas.openxmlformats.org/officeDocument/2006/relationships/image" Target="../media/image458.png"/><Relationship Id="rId10" Type="http://schemas.openxmlformats.org/officeDocument/2006/relationships/image" Target="../media/image463.png"/><Relationship Id="rId4" Type="http://schemas.openxmlformats.org/officeDocument/2006/relationships/image" Target="../media/image457.png"/><Relationship Id="rId9" Type="http://schemas.openxmlformats.org/officeDocument/2006/relationships/image" Target="../media/image462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9.png"/><Relationship Id="rId3" Type="http://schemas.openxmlformats.org/officeDocument/2006/relationships/image" Target="../media/image464.png"/><Relationship Id="rId7" Type="http://schemas.openxmlformats.org/officeDocument/2006/relationships/image" Target="../media/image46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7.png"/><Relationship Id="rId5" Type="http://schemas.openxmlformats.org/officeDocument/2006/relationships/image" Target="../media/image466.png"/><Relationship Id="rId10" Type="http://schemas.openxmlformats.org/officeDocument/2006/relationships/image" Target="../media/image471.png"/><Relationship Id="rId4" Type="http://schemas.openxmlformats.org/officeDocument/2006/relationships/image" Target="../media/image465.png"/><Relationship Id="rId9" Type="http://schemas.openxmlformats.org/officeDocument/2006/relationships/image" Target="../media/image47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7.png"/><Relationship Id="rId3" Type="http://schemas.openxmlformats.org/officeDocument/2006/relationships/image" Target="../media/image472.png"/><Relationship Id="rId7" Type="http://schemas.openxmlformats.org/officeDocument/2006/relationships/image" Target="../media/image47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5.png"/><Relationship Id="rId5" Type="http://schemas.openxmlformats.org/officeDocument/2006/relationships/image" Target="../media/image474.png"/><Relationship Id="rId10" Type="http://schemas.openxmlformats.org/officeDocument/2006/relationships/image" Target="../media/image479.png"/><Relationship Id="rId4" Type="http://schemas.openxmlformats.org/officeDocument/2006/relationships/image" Target="../media/image473.png"/><Relationship Id="rId9" Type="http://schemas.openxmlformats.org/officeDocument/2006/relationships/image" Target="../media/image478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png"/><Relationship Id="rId3" Type="http://schemas.openxmlformats.org/officeDocument/2006/relationships/image" Target="../media/image480.png"/><Relationship Id="rId7" Type="http://schemas.openxmlformats.org/officeDocument/2006/relationships/image" Target="../media/image48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3.png"/><Relationship Id="rId5" Type="http://schemas.openxmlformats.org/officeDocument/2006/relationships/image" Target="../media/image482.png"/><Relationship Id="rId10" Type="http://schemas.openxmlformats.org/officeDocument/2006/relationships/image" Target="../media/image487.png"/><Relationship Id="rId4" Type="http://schemas.openxmlformats.org/officeDocument/2006/relationships/image" Target="../media/image481.png"/><Relationship Id="rId9" Type="http://schemas.openxmlformats.org/officeDocument/2006/relationships/image" Target="../media/image486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3.png"/><Relationship Id="rId3" Type="http://schemas.openxmlformats.org/officeDocument/2006/relationships/image" Target="../media/image488.png"/><Relationship Id="rId7" Type="http://schemas.openxmlformats.org/officeDocument/2006/relationships/image" Target="../media/image49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5" Type="http://schemas.openxmlformats.org/officeDocument/2006/relationships/image" Target="../media/image490.png"/><Relationship Id="rId10" Type="http://schemas.openxmlformats.org/officeDocument/2006/relationships/image" Target="../media/image495.png"/><Relationship Id="rId4" Type="http://schemas.openxmlformats.org/officeDocument/2006/relationships/image" Target="../media/image489.png"/><Relationship Id="rId9" Type="http://schemas.openxmlformats.org/officeDocument/2006/relationships/image" Target="../media/image494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1.png"/><Relationship Id="rId3" Type="http://schemas.openxmlformats.org/officeDocument/2006/relationships/image" Target="../media/image496.png"/><Relationship Id="rId7" Type="http://schemas.openxmlformats.org/officeDocument/2006/relationships/image" Target="../media/image50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9.png"/><Relationship Id="rId5" Type="http://schemas.openxmlformats.org/officeDocument/2006/relationships/image" Target="../media/image498.png"/><Relationship Id="rId10" Type="http://schemas.openxmlformats.org/officeDocument/2006/relationships/image" Target="../media/image503.png"/><Relationship Id="rId4" Type="http://schemas.openxmlformats.org/officeDocument/2006/relationships/image" Target="../media/image497.png"/><Relationship Id="rId9" Type="http://schemas.openxmlformats.org/officeDocument/2006/relationships/image" Target="../media/image502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9.png"/><Relationship Id="rId3" Type="http://schemas.openxmlformats.org/officeDocument/2006/relationships/image" Target="../media/image504.png"/><Relationship Id="rId7" Type="http://schemas.openxmlformats.org/officeDocument/2006/relationships/image" Target="../media/image50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7.png"/><Relationship Id="rId5" Type="http://schemas.openxmlformats.org/officeDocument/2006/relationships/image" Target="../media/image506.png"/><Relationship Id="rId10" Type="http://schemas.openxmlformats.org/officeDocument/2006/relationships/image" Target="../media/image511.png"/><Relationship Id="rId4" Type="http://schemas.openxmlformats.org/officeDocument/2006/relationships/image" Target="../media/image505.png"/><Relationship Id="rId9" Type="http://schemas.openxmlformats.org/officeDocument/2006/relationships/image" Target="../media/image51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7.png"/><Relationship Id="rId3" Type="http://schemas.openxmlformats.org/officeDocument/2006/relationships/image" Target="../media/image512.png"/><Relationship Id="rId7" Type="http://schemas.openxmlformats.org/officeDocument/2006/relationships/image" Target="../media/image51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5.png"/><Relationship Id="rId5" Type="http://schemas.openxmlformats.org/officeDocument/2006/relationships/image" Target="../media/image514.png"/><Relationship Id="rId10" Type="http://schemas.openxmlformats.org/officeDocument/2006/relationships/image" Target="../media/image519.png"/><Relationship Id="rId4" Type="http://schemas.openxmlformats.org/officeDocument/2006/relationships/image" Target="../media/image513.png"/><Relationship Id="rId9" Type="http://schemas.openxmlformats.org/officeDocument/2006/relationships/image" Target="../media/image5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5.png"/><Relationship Id="rId3" Type="http://schemas.openxmlformats.org/officeDocument/2006/relationships/image" Target="../media/image520.png"/><Relationship Id="rId7" Type="http://schemas.openxmlformats.org/officeDocument/2006/relationships/image" Target="../media/image5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3.png"/><Relationship Id="rId5" Type="http://schemas.openxmlformats.org/officeDocument/2006/relationships/image" Target="../media/image522.png"/><Relationship Id="rId10" Type="http://schemas.openxmlformats.org/officeDocument/2006/relationships/image" Target="../media/image527.png"/><Relationship Id="rId4" Type="http://schemas.openxmlformats.org/officeDocument/2006/relationships/image" Target="../media/image521.png"/><Relationship Id="rId9" Type="http://schemas.openxmlformats.org/officeDocument/2006/relationships/image" Target="../media/image526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6.png"/><Relationship Id="rId3" Type="http://schemas.openxmlformats.org/officeDocument/2006/relationships/image" Target="../media/image531.png"/><Relationship Id="rId7" Type="http://schemas.openxmlformats.org/officeDocument/2006/relationships/image" Target="../media/image535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4.png"/><Relationship Id="rId5" Type="http://schemas.openxmlformats.org/officeDocument/2006/relationships/image" Target="../media/image533.png"/><Relationship Id="rId4" Type="http://schemas.openxmlformats.org/officeDocument/2006/relationships/image" Target="../media/image532.png"/><Relationship Id="rId9" Type="http://schemas.openxmlformats.org/officeDocument/2006/relationships/image" Target="../media/image53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0.png"/><Relationship Id="rId4" Type="http://schemas.openxmlformats.org/officeDocument/2006/relationships/image" Target="../media/image539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3.png"/><Relationship Id="rId2" Type="http://schemas.openxmlformats.org/officeDocument/2006/relationships/image" Target="../media/image5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5.png"/><Relationship Id="rId4" Type="http://schemas.openxmlformats.org/officeDocument/2006/relationships/image" Target="../media/image5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>
            <a:extLst>
              <a:ext uri="{FF2B5EF4-FFF2-40B4-BE49-F238E27FC236}">
                <a16:creationId xmlns:a16="http://schemas.microsoft.com/office/drawing/2014/main" id="{76C71ED7-52DF-44DF-88E6-2A3EE1E8E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3040" y="5255903"/>
            <a:ext cx="3581400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101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101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101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101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101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101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101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101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101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t-EE" altLang="et-EE" sz="140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HeiVäl</a:t>
            </a:r>
            <a:r>
              <a:rPr lang="et-EE" altLang="et-EE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40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Consulting</a:t>
            </a:r>
            <a:r>
              <a:rPr lang="et-EE" altLang="et-EE" sz="1400" baseline="3000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TM</a:t>
            </a:r>
            <a:r>
              <a:rPr lang="et-EE" altLang="et-EE" sz="1400" baseline="300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/ </a:t>
            </a:r>
            <a:r>
              <a:rPr lang="et-EE" altLang="et-EE" sz="140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HeiVäl</a:t>
            </a:r>
            <a:r>
              <a:rPr lang="et-EE" altLang="et-EE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OÜ</a:t>
            </a:r>
            <a:br>
              <a:rPr lang="et-EE" altLang="et-EE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t-EE" altLang="et-EE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Lai 30, 51005 Tartu</a:t>
            </a:r>
            <a:br>
              <a:rPr lang="et-EE" altLang="et-EE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t-EE" altLang="et-EE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GSM:  +372 528 0270</a:t>
            </a:r>
            <a:br>
              <a:rPr lang="et-EE" altLang="et-EE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t-EE" altLang="et-EE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Skype: </a:t>
            </a:r>
            <a:r>
              <a:rPr lang="et-EE" altLang="et-EE" sz="140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kaidovaljaots</a:t>
            </a:r>
            <a:br>
              <a:rPr lang="et-EE" altLang="et-EE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t-EE" altLang="et-EE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e-mail: </a:t>
            </a:r>
            <a:r>
              <a:rPr lang="et-EE" altLang="et-EE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kaido.valjaots@heival.ee</a:t>
            </a:r>
            <a:br>
              <a:rPr lang="et-EE" altLang="et-EE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t-EE" altLang="et-EE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4"/>
              </a:rPr>
              <a:t>http://www.heival.ee</a:t>
            </a:r>
            <a:endParaRPr lang="et-EE" altLang="et-EE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A0A30EF-98CF-4B01-9479-4E2BC5938A42}"/>
              </a:ext>
            </a:extLst>
          </p:cNvPr>
          <p:cNvSpPr txBox="1">
            <a:spLocks/>
          </p:cNvSpPr>
          <p:nvPr/>
        </p:nvSpPr>
        <p:spPr>
          <a:xfrm>
            <a:off x="1562098" y="2206280"/>
            <a:ext cx="10236199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>
                <a:solidFill>
                  <a:srgbClr val="010163"/>
                </a:solidFill>
                <a:latin typeface="Arial Narrow" panose="020B0606020202030204" pitchFamily="34" charset="0"/>
              </a:rPr>
              <a:t>Noorsootöös osalevate noorte rahulolu noorsootööga Tallinna linnas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D1C54EF-819A-499B-83B7-ADF550C4D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6797" y="6360541"/>
            <a:ext cx="3581401" cy="45576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05</a:t>
            </a:r>
            <a:r>
              <a:rPr lang="et-EE" sz="2400" dirty="0">
                <a:solidFill>
                  <a:schemeClr val="tx1"/>
                </a:solidFill>
                <a:latin typeface="Arial Narrow" panose="020B0606020202030204" pitchFamily="34" charset="0"/>
              </a:rPr>
              <a:t>.0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7</a:t>
            </a:r>
            <a:r>
              <a:rPr lang="et-EE" sz="2400" dirty="0">
                <a:solidFill>
                  <a:schemeClr val="tx1"/>
                </a:solidFill>
                <a:latin typeface="Arial Narrow" panose="020B0606020202030204" pitchFamily="34" charset="0"/>
              </a:rPr>
              <a:t>.2021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3527BEAC-401D-4D03-BFF6-8B8C95F01CF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01960" y="5420313"/>
            <a:ext cx="7526507" cy="99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10163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10163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10163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10163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10163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10163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10163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10163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10163"/>
                </a:solidFill>
                <a:latin typeface="+mn-lt"/>
                <a:cs typeface="+mn-cs"/>
              </a:defRPr>
            </a:lvl9pPr>
          </a:lstStyle>
          <a:p>
            <a:pPr algn="l" eaLnBrk="1" hangingPunct="1"/>
            <a:r>
              <a:rPr lang="et-EE">
                <a:solidFill>
                  <a:schemeClr val="tx1"/>
                </a:solidFill>
                <a:latin typeface="Arial Narrow" panose="020B0606020202030204" pitchFamily="34" charset="0"/>
              </a:rPr>
              <a:t>Tellija: Tallinna Linnavalitsus</a:t>
            </a:r>
          </a:p>
          <a:p>
            <a:pPr algn="l" eaLnBrk="1" hangingPunct="1"/>
            <a:r>
              <a:rPr lang="et-EE">
                <a:solidFill>
                  <a:schemeClr val="tx1"/>
                </a:solidFill>
                <a:latin typeface="Arial Narrow" panose="020B0606020202030204" pitchFamily="34" charset="0"/>
              </a:rPr>
              <a:t>  Teostaja: HeiVäl O</a:t>
            </a:r>
            <a:r>
              <a:rPr lang="en-US">
                <a:solidFill>
                  <a:schemeClr val="tx1"/>
                </a:solidFill>
                <a:latin typeface="Arial Narrow" panose="020B0606020202030204" pitchFamily="34" charset="0"/>
              </a:rPr>
              <a:t>Ü</a:t>
            </a:r>
            <a:endParaRPr lang="et-EE" sz="1467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7667D58-1236-425F-AE69-AB3CF8202C7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97795" y="3758509"/>
            <a:ext cx="5364807" cy="98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10163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10163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10163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10163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10163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10163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10163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10163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10163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t-EE" sz="1600">
                <a:solidFill>
                  <a:schemeClr val="tx1"/>
                </a:solidFill>
                <a:latin typeface="Arial Narrow" panose="020B0606020202030204" pitchFamily="34" charset="0"/>
              </a:rPr>
              <a:t>Analüüsi aluseks on üleriigilise uuringu „Noorsootöös osalevate noorte rahulolu noorsootööga 2020“ läbiviimisel kogutud andmed </a:t>
            </a:r>
          </a:p>
        </p:txBody>
      </p:sp>
    </p:spTree>
    <p:extLst>
      <p:ext uri="{BB962C8B-B14F-4D97-AF65-F5344CB8AC3E}">
        <p14:creationId xmlns:p14="http://schemas.microsoft.com/office/powerpoint/2010/main" val="75510558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D7E7AB1-B8A9-4F2B-99A2-4229CD06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Vastajate</a:t>
            </a:r>
            <a:r>
              <a:rPr lang="en-US" dirty="0"/>
              <a:t> </a:t>
            </a:r>
            <a:r>
              <a:rPr lang="en-US" dirty="0" err="1"/>
              <a:t>taust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20E1512-493B-48A2-A733-E49E97082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153191"/>
            <a:ext cx="6886513" cy="5302848"/>
          </a:xfrm>
        </p:spPr>
        <p:txBody>
          <a:bodyPr>
            <a:normAutofit fontScale="92500"/>
          </a:bodyPr>
          <a:lstStyle/>
          <a:p>
            <a:r>
              <a:rPr lang="en-US" sz="2000" dirty="0" err="1"/>
              <a:t>Tallinna</a:t>
            </a:r>
            <a:r>
              <a:rPr lang="en-US" sz="2000" dirty="0"/>
              <a:t> </a:t>
            </a:r>
            <a:r>
              <a:rPr lang="en-US" sz="2000" dirty="0" err="1"/>
              <a:t>linnast</a:t>
            </a:r>
            <a:r>
              <a:rPr lang="en-US" sz="2000" dirty="0"/>
              <a:t> </a:t>
            </a:r>
            <a:r>
              <a:rPr lang="en-US" sz="2000" dirty="0" err="1"/>
              <a:t>osales</a:t>
            </a:r>
            <a:r>
              <a:rPr lang="en-US" sz="2000" dirty="0"/>
              <a:t> </a:t>
            </a:r>
            <a:r>
              <a:rPr lang="en-US" sz="2000" dirty="0" err="1"/>
              <a:t>uuringus</a:t>
            </a:r>
            <a:r>
              <a:rPr lang="en-US" sz="2000" dirty="0"/>
              <a:t> 513 </a:t>
            </a:r>
            <a:r>
              <a:rPr lang="en-US" sz="2000" dirty="0" err="1"/>
              <a:t>noort</a:t>
            </a:r>
            <a:r>
              <a:rPr lang="en-US" sz="2000" dirty="0"/>
              <a:t> </a:t>
            </a:r>
            <a:r>
              <a:rPr lang="en-US" sz="2000" dirty="0" err="1"/>
              <a:t>vanuses</a:t>
            </a:r>
            <a:r>
              <a:rPr lang="en-US" sz="2000" dirty="0"/>
              <a:t> 7–26 </a:t>
            </a:r>
            <a:r>
              <a:rPr lang="en-US" sz="2000" dirty="0" err="1"/>
              <a:t>aastat</a:t>
            </a:r>
            <a:endParaRPr lang="en-US" sz="2000" dirty="0"/>
          </a:p>
          <a:p>
            <a:r>
              <a:rPr lang="en-US" sz="2100" dirty="0" err="1"/>
              <a:t>Vastajatest</a:t>
            </a:r>
            <a:r>
              <a:rPr lang="en-US" sz="2100" dirty="0"/>
              <a:t> </a:t>
            </a:r>
            <a:r>
              <a:rPr lang="en-US" sz="2100" dirty="0" err="1"/>
              <a:t>olid</a:t>
            </a:r>
            <a:r>
              <a:rPr lang="en-US" sz="2100" dirty="0"/>
              <a:t> 206 (40 %) </a:t>
            </a:r>
            <a:r>
              <a:rPr lang="en-US" sz="2100" dirty="0" err="1"/>
              <a:t>noormehed</a:t>
            </a:r>
            <a:r>
              <a:rPr lang="en-US" sz="2100" dirty="0"/>
              <a:t> ja 294 (57%) </a:t>
            </a:r>
            <a:r>
              <a:rPr lang="en-US" sz="2100" dirty="0" err="1"/>
              <a:t>tütarlapsed</a:t>
            </a:r>
            <a:r>
              <a:rPr lang="en-US" sz="2100" dirty="0"/>
              <a:t>, 3% </a:t>
            </a:r>
            <a:r>
              <a:rPr lang="en-US" sz="2100" dirty="0" err="1"/>
              <a:t>vastanutest</a:t>
            </a:r>
            <a:r>
              <a:rPr lang="en-US" sz="2100" dirty="0"/>
              <a:t> </a:t>
            </a:r>
            <a:r>
              <a:rPr lang="en-US" sz="2100" dirty="0" err="1"/>
              <a:t>ei</a:t>
            </a:r>
            <a:r>
              <a:rPr lang="en-US" sz="2100" dirty="0"/>
              <a:t> </a:t>
            </a:r>
            <a:r>
              <a:rPr lang="en-US" sz="2100" dirty="0" err="1"/>
              <a:t>soovinud</a:t>
            </a:r>
            <a:r>
              <a:rPr lang="en-US" sz="2100" dirty="0"/>
              <a:t> </a:t>
            </a:r>
            <a:r>
              <a:rPr lang="en-US" sz="2100" dirty="0" err="1"/>
              <a:t>oma</a:t>
            </a:r>
            <a:r>
              <a:rPr lang="en-US" sz="2100" dirty="0"/>
              <a:t> </a:t>
            </a:r>
            <a:r>
              <a:rPr lang="en-US" sz="2100" dirty="0" err="1"/>
              <a:t>sugu</a:t>
            </a:r>
            <a:r>
              <a:rPr lang="en-US" sz="2100" dirty="0"/>
              <a:t> </a:t>
            </a:r>
            <a:r>
              <a:rPr lang="en-US" sz="2100" dirty="0" err="1"/>
              <a:t>määratleda</a:t>
            </a:r>
            <a:endParaRPr lang="en-US" sz="2100" dirty="0"/>
          </a:p>
          <a:p>
            <a:r>
              <a:rPr lang="en-US" sz="2000" dirty="0"/>
              <a:t>48% </a:t>
            </a:r>
            <a:r>
              <a:rPr lang="en-US" sz="2000" dirty="0" err="1"/>
              <a:t>vastajatest</a:t>
            </a:r>
            <a:r>
              <a:rPr lang="en-US" sz="2000" dirty="0"/>
              <a:t> </a:t>
            </a:r>
            <a:r>
              <a:rPr lang="en-US" sz="2000" dirty="0" err="1"/>
              <a:t>täitis</a:t>
            </a:r>
            <a:r>
              <a:rPr lang="en-US" sz="2000" dirty="0"/>
              <a:t> </a:t>
            </a:r>
            <a:r>
              <a:rPr lang="en-US" sz="2000" dirty="0" err="1"/>
              <a:t>küsimustiku</a:t>
            </a:r>
            <a:r>
              <a:rPr lang="en-US" sz="2000" dirty="0"/>
              <a:t> </a:t>
            </a:r>
            <a:r>
              <a:rPr lang="en-US" sz="2000" dirty="0" err="1"/>
              <a:t>eesti</a:t>
            </a:r>
            <a:r>
              <a:rPr lang="en-US" sz="2000" dirty="0"/>
              <a:t> </a:t>
            </a:r>
            <a:r>
              <a:rPr lang="en-US" sz="2000" dirty="0" err="1"/>
              <a:t>keeles</a:t>
            </a:r>
            <a:r>
              <a:rPr lang="en-US" sz="2000" dirty="0"/>
              <a:t> ja 52% </a:t>
            </a:r>
            <a:r>
              <a:rPr lang="en-US" sz="2000" dirty="0" err="1"/>
              <a:t>vene</a:t>
            </a:r>
            <a:r>
              <a:rPr lang="en-US" sz="2000" dirty="0"/>
              <a:t> </a:t>
            </a:r>
            <a:r>
              <a:rPr lang="en-US" sz="2000" dirty="0" err="1"/>
              <a:t>keeles</a:t>
            </a:r>
            <a:endParaRPr lang="en-US" sz="2000" dirty="0"/>
          </a:p>
          <a:p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vastajaid</a:t>
            </a:r>
            <a:r>
              <a:rPr lang="en-US" sz="2000" dirty="0"/>
              <a:t> </a:t>
            </a:r>
            <a:r>
              <a:rPr lang="en-US" sz="2000" dirty="0" err="1"/>
              <a:t>oli</a:t>
            </a:r>
            <a:r>
              <a:rPr lang="en-US" sz="2000" dirty="0"/>
              <a:t> </a:t>
            </a:r>
            <a:r>
              <a:rPr lang="en-US" sz="2000" dirty="0" err="1"/>
              <a:t>piirkonniti</a:t>
            </a:r>
            <a:r>
              <a:rPr lang="en-US" sz="2000" dirty="0"/>
              <a:t> </a:t>
            </a:r>
            <a:r>
              <a:rPr lang="en-US" sz="2000" dirty="0" err="1"/>
              <a:t>Lasnamäe</a:t>
            </a:r>
            <a:r>
              <a:rPr lang="en-US" sz="2000" dirty="0"/>
              <a:t> (25%), </a:t>
            </a:r>
            <a:r>
              <a:rPr lang="en-US" sz="2000" dirty="0" err="1"/>
              <a:t>Mustamäe</a:t>
            </a:r>
            <a:r>
              <a:rPr lang="en-US" sz="2000" dirty="0"/>
              <a:t> (19%), </a:t>
            </a:r>
            <a:r>
              <a:rPr lang="en-US" sz="2000" dirty="0" err="1"/>
              <a:t>Haabersti</a:t>
            </a:r>
            <a:r>
              <a:rPr lang="en-US" sz="2000" dirty="0"/>
              <a:t> (15%) </a:t>
            </a:r>
            <a:r>
              <a:rPr lang="en-US" sz="2000" dirty="0" err="1"/>
              <a:t>ning</a:t>
            </a:r>
            <a:r>
              <a:rPr lang="en-US" sz="2000" dirty="0"/>
              <a:t> </a:t>
            </a:r>
            <a:r>
              <a:rPr lang="en-US" sz="2000" dirty="0" err="1"/>
              <a:t>Põhja-Tallinna</a:t>
            </a:r>
            <a:r>
              <a:rPr lang="en-US" sz="2000" dirty="0"/>
              <a:t> (14%) </a:t>
            </a:r>
            <a:r>
              <a:rPr lang="en-US" sz="2000" dirty="0" err="1"/>
              <a:t>linnaosast</a:t>
            </a:r>
            <a:endParaRPr lang="en-US" sz="2000" dirty="0"/>
          </a:p>
          <a:p>
            <a:r>
              <a:rPr lang="en-US" sz="2000" dirty="0" err="1"/>
              <a:t>Jaotus</a:t>
            </a:r>
            <a:r>
              <a:rPr lang="en-US" sz="2000" dirty="0"/>
              <a:t> </a:t>
            </a:r>
            <a:r>
              <a:rPr lang="en-US" sz="2000" dirty="0" err="1"/>
              <a:t>vanusegrupiti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6-11 a (19%)</a:t>
            </a:r>
          </a:p>
          <a:p>
            <a:pPr lvl="1"/>
            <a:r>
              <a:rPr lang="en-US" sz="1800" dirty="0"/>
              <a:t>12-16 a (44%)</a:t>
            </a:r>
          </a:p>
          <a:p>
            <a:pPr lvl="1"/>
            <a:r>
              <a:rPr lang="en-US" sz="1800" dirty="0"/>
              <a:t>17-19 a (24%)</a:t>
            </a:r>
          </a:p>
          <a:p>
            <a:pPr lvl="1"/>
            <a:r>
              <a:rPr lang="en-US" sz="1800" dirty="0"/>
              <a:t>20-26 a (13%)</a:t>
            </a:r>
            <a:endParaRPr lang="en-US" sz="2867" dirty="0"/>
          </a:p>
          <a:p>
            <a:pPr marL="361949" indent="-285750"/>
            <a:r>
              <a:rPr lang="en-US" dirty="0" err="1"/>
              <a:t>Vastajad</a:t>
            </a:r>
            <a:r>
              <a:rPr lang="en-US" dirty="0"/>
              <a:t> on </a:t>
            </a:r>
            <a:r>
              <a:rPr lang="en-US" dirty="0" err="1"/>
              <a:t>peamiselt</a:t>
            </a:r>
            <a:r>
              <a:rPr lang="en-US" dirty="0"/>
              <a:t> </a:t>
            </a:r>
            <a:r>
              <a:rPr lang="en-US" dirty="0" err="1"/>
              <a:t>kutsekooli</a:t>
            </a:r>
            <a:r>
              <a:rPr lang="en-US" dirty="0"/>
              <a:t>- (20%), </a:t>
            </a:r>
            <a:r>
              <a:rPr lang="en-US" dirty="0" err="1"/>
              <a:t>põhikooli</a:t>
            </a:r>
            <a:r>
              <a:rPr lang="en-US" dirty="0"/>
              <a:t>- (20%)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gümnaasiumiõpilased</a:t>
            </a:r>
            <a:r>
              <a:rPr lang="en-US" dirty="0"/>
              <a:t> (14%) </a:t>
            </a:r>
          </a:p>
          <a:p>
            <a:pPr marL="361949" indent="-285750"/>
            <a:r>
              <a:rPr lang="en-US" dirty="0" err="1"/>
              <a:t>Vastajate</a:t>
            </a:r>
            <a:r>
              <a:rPr lang="en-US" dirty="0"/>
              <a:t> seas 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neid</a:t>
            </a:r>
            <a:r>
              <a:rPr lang="en-US" dirty="0"/>
              <a:t>, </a:t>
            </a:r>
            <a:r>
              <a:rPr lang="en-US" dirty="0" err="1"/>
              <a:t>kelle</a:t>
            </a:r>
            <a:r>
              <a:rPr lang="en-US" dirty="0"/>
              <a:t> ema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põhihooldaja</a:t>
            </a:r>
            <a:r>
              <a:rPr lang="en-US" dirty="0"/>
              <a:t> on </a:t>
            </a:r>
            <a:r>
              <a:rPr lang="en-US" dirty="0" err="1"/>
              <a:t>kõrgharitud</a:t>
            </a:r>
            <a:r>
              <a:rPr lang="en-US" dirty="0"/>
              <a:t> (44%)</a:t>
            </a:r>
          </a:p>
          <a:p>
            <a:pPr marL="609585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t-EE" sz="1800" dirty="0"/>
          </a:p>
          <a:p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B621930-B2CD-48B4-A8F4-608C47C4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8" name="Pilt 17">
            <a:extLst>
              <a:ext uri="{FF2B5EF4-FFF2-40B4-BE49-F238E27FC236}">
                <a16:creationId xmlns:a16="http://schemas.microsoft.com/office/drawing/2014/main" id="{F66C51F4-9A0C-4F40-A4BD-BB07F2EED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57" y="1060568"/>
            <a:ext cx="3778009" cy="53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129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füüsilise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 err="1">
                <a:solidFill>
                  <a:srgbClr val="010163"/>
                </a:solidFill>
              </a:rPr>
              <a:t>Kohalejõudmise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mugavus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lihtsus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83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73CA4A9F-132B-4282-ACEC-89E69D1A8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56" y="1637463"/>
            <a:ext cx="2991267" cy="828791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3768880F-A06F-49F2-B500-C163296B3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3" y="3429000"/>
            <a:ext cx="3324689" cy="1448002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7EB5FBE8-44FE-4C1A-AEE2-EF3FACAB3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0" y="4875940"/>
            <a:ext cx="2991267" cy="1124107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7EFB35FC-98EB-4477-9B7E-B2C324C453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20" y="1637463"/>
            <a:ext cx="4410691" cy="2400635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734B6A6F-8683-47D1-A8B5-FE5392839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16" y="4114298"/>
            <a:ext cx="4410691" cy="1267002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2A4A250D-C390-4C52-A0AC-3CB8E01074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82" y="1642971"/>
            <a:ext cx="2991267" cy="1733792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6D977F1B-12F3-4527-AFB7-9483A2C2B0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7" y="5380036"/>
            <a:ext cx="4096322" cy="914528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1198130" y="1928091"/>
            <a:ext cx="2195945" cy="14835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ounded Rectangle 14">
            <a:extLst>
              <a:ext uri="{FF2B5EF4-FFF2-40B4-BE49-F238E27FC236}">
                <a16:creationId xmlns:a16="http://schemas.microsoft.com/office/drawing/2014/main" id="{9AFD9E27-5C23-404D-ADED-C063B5169CDE}"/>
              </a:ext>
            </a:extLst>
          </p:cNvPr>
          <p:cNvSpPr/>
          <p:nvPr/>
        </p:nvSpPr>
        <p:spPr bwMode="auto">
          <a:xfrm>
            <a:off x="5094388" y="5854701"/>
            <a:ext cx="3576537" cy="17780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73EF6C35-D66A-4E23-845F-5C08311FB2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0" y="2543632"/>
            <a:ext cx="2991267" cy="866896"/>
          </a:xfrm>
          <a:prstGeom prst="rect">
            <a:avLst/>
          </a:prstGeom>
        </p:spPr>
      </p:pic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4167" y="3648753"/>
            <a:ext cx="3147462" cy="29346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Tütarlapsed</a:t>
            </a:r>
            <a:r>
              <a:rPr lang="en-US" sz="1600"/>
              <a:t> </a:t>
            </a:r>
            <a:r>
              <a:rPr lang="en-US" sz="1600" err="1"/>
              <a:t>hindasid</a:t>
            </a:r>
            <a:r>
              <a:rPr lang="en-US" sz="1600"/>
              <a:t> </a:t>
            </a:r>
            <a:r>
              <a:rPr lang="en-US" sz="1600" err="1"/>
              <a:t>kohalejõudmise</a:t>
            </a:r>
            <a:r>
              <a:rPr lang="en-US" sz="1600"/>
              <a:t> </a:t>
            </a:r>
            <a:r>
              <a:rPr lang="en-US" sz="1600" err="1"/>
              <a:t>mugavust</a:t>
            </a:r>
            <a:r>
              <a:rPr lang="en-US" sz="1600"/>
              <a:t>/</a:t>
            </a:r>
            <a:r>
              <a:rPr lang="en-US" sz="1600" err="1"/>
              <a:t>lihtsust</a:t>
            </a:r>
            <a:r>
              <a:rPr lang="en-US" sz="1600"/>
              <a:t> </a:t>
            </a:r>
            <a:r>
              <a:rPr lang="en-US" sz="1600" err="1"/>
              <a:t>märkimisväärselt</a:t>
            </a:r>
            <a:r>
              <a:rPr lang="en-US" sz="1600"/>
              <a:t> </a:t>
            </a:r>
            <a:r>
              <a:rPr lang="en-US" sz="1600" err="1"/>
              <a:t>kõrgemalt</a:t>
            </a:r>
            <a:r>
              <a:rPr lang="en-US" sz="1600"/>
              <a:t> </a:t>
            </a:r>
            <a:r>
              <a:rPr lang="en-US" sz="1600" err="1"/>
              <a:t>kui</a:t>
            </a:r>
            <a:r>
              <a:rPr lang="en-US" sz="1600"/>
              <a:t> </a:t>
            </a:r>
            <a:r>
              <a:rPr lang="en-US" sz="1600" err="1"/>
              <a:t>noormehed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Iseseisvat</a:t>
            </a:r>
            <a:r>
              <a:rPr lang="en-US" sz="1600"/>
              <a:t> </a:t>
            </a:r>
            <a:r>
              <a:rPr lang="en-US" sz="1600" err="1"/>
              <a:t>elu</a:t>
            </a:r>
            <a:r>
              <a:rPr lang="en-US" sz="1600"/>
              <a:t> </a:t>
            </a:r>
            <a:r>
              <a:rPr lang="en-US" sz="1600" err="1"/>
              <a:t>elavad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kohalejõudmise</a:t>
            </a:r>
            <a:r>
              <a:rPr lang="en-US" sz="1600"/>
              <a:t> </a:t>
            </a:r>
            <a:r>
              <a:rPr lang="en-US" sz="1600" err="1"/>
              <a:t>mugavusele</a:t>
            </a:r>
            <a:r>
              <a:rPr lang="en-US" sz="1600"/>
              <a:t>/</a:t>
            </a:r>
            <a:r>
              <a:rPr lang="en-US" sz="1600" err="1"/>
              <a:t>lihtsusele</a:t>
            </a:r>
            <a:r>
              <a:rPr lang="en-US" sz="1600"/>
              <a:t> </a:t>
            </a:r>
            <a:r>
              <a:rPr lang="en-US" sz="1600" err="1"/>
              <a:t>maksimaalse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Üldiselt</a:t>
            </a:r>
            <a:r>
              <a:rPr lang="en-US" sz="1600"/>
              <a:t> </a:t>
            </a:r>
            <a:r>
              <a:rPr lang="en-US" sz="1600" err="1"/>
              <a:t>hindavad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kohalejõudmise</a:t>
            </a:r>
            <a:r>
              <a:rPr lang="en-US" sz="1600"/>
              <a:t> </a:t>
            </a:r>
            <a:r>
              <a:rPr lang="en-US" sz="1600" err="1"/>
              <a:t>mugavust</a:t>
            </a:r>
            <a:r>
              <a:rPr lang="en-US" sz="1600"/>
              <a:t>/</a:t>
            </a:r>
            <a:r>
              <a:rPr lang="en-US" sz="1600" err="1"/>
              <a:t>lihtsust</a:t>
            </a:r>
            <a:r>
              <a:rPr lang="en-US" sz="1600"/>
              <a:t> </a:t>
            </a:r>
            <a:r>
              <a:rPr lang="en-US" sz="1600" err="1"/>
              <a:t>kõrgelt</a:t>
            </a:r>
            <a:endParaRPr lang="en-US" sz="160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</p:spTree>
    <p:extLst>
      <p:ext uri="{BB962C8B-B14F-4D97-AF65-F5344CB8AC3E}">
        <p14:creationId xmlns:p14="http://schemas.microsoft.com/office/powerpoint/2010/main" val="120529651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füüsilise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 err="1">
                <a:solidFill>
                  <a:srgbClr val="010163"/>
                </a:solidFill>
              </a:rPr>
              <a:t>Tegevusvahendid</a:t>
            </a:r>
            <a:r>
              <a:rPr lang="en-US" sz="2000" b="1">
                <a:solidFill>
                  <a:srgbClr val="010163"/>
                </a:solidFill>
              </a:rPr>
              <a:t> ja </a:t>
            </a:r>
            <a:r>
              <a:rPr lang="en-US" sz="2000" b="1" err="1">
                <a:solidFill>
                  <a:srgbClr val="010163"/>
                </a:solidFill>
              </a:rPr>
              <a:t>materjalid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19570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küsimusele</a:t>
            </a:r>
            <a:r>
              <a:rPr lang="en-US" sz="1600"/>
              <a:t> “</a:t>
            </a:r>
            <a:r>
              <a:rPr lang="en-US" sz="1600" err="1"/>
              <a:t>Tegevusvahendid</a:t>
            </a:r>
            <a:r>
              <a:rPr lang="en-US" sz="1600"/>
              <a:t> ja </a:t>
            </a:r>
            <a:r>
              <a:rPr lang="en-US" sz="1600" err="1"/>
              <a:t>materjalid</a:t>
            </a:r>
            <a:r>
              <a:rPr lang="en-US" sz="1600"/>
              <a:t>” </a:t>
            </a:r>
            <a:r>
              <a:rPr lang="en-US" sz="1600" err="1"/>
              <a:t>kõrgeid</a:t>
            </a:r>
            <a:r>
              <a:rPr lang="en-US" sz="1600"/>
              <a:t> </a:t>
            </a:r>
            <a:r>
              <a:rPr lang="en-US" sz="1600" err="1"/>
              <a:t>hinnanguid</a:t>
            </a:r>
            <a:r>
              <a:rPr lang="en-US" sz="1600"/>
              <a:t>.</a:t>
            </a: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89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BCB0DFAE-3199-4C9C-AC9A-9A1E61C73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8" y="1633840"/>
            <a:ext cx="2991267" cy="828791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FEEED301-0DDA-4346-903C-3AD69FB18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3" y="3428644"/>
            <a:ext cx="3324689" cy="1448002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4EFE752C-73D5-439F-9D72-8615CAB42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92" y="4877359"/>
            <a:ext cx="2991267" cy="1124107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9A7CEED6-8698-40A7-BF6D-E11DAADCC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11" y="5380036"/>
            <a:ext cx="3324689" cy="914528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21C5559F-3480-41B1-831C-F903B582E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96" y="1633840"/>
            <a:ext cx="4410691" cy="2400635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077E7449-E631-4EB5-8CD1-C6B9C9E63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88" y="4119064"/>
            <a:ext cx="4410691" cy="1267002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D4857C23-F75C-4461-A76B-DA013823FF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80" y="1642229"/>
            <a:ext cx="2991267" cy="1733792"/>
          </a:xfrm>
          <a:prstGeom prst="rect">
            <a:avLst/>
          </a:prstGeom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D14528F4-E171-442F-9422-86F5880B49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3" y="2544477"/>
            <a:ext cx="2991267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677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füüsilise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 err="1">
                <a:solidFill>
                  <a:srgbClr val="010163"/>
                </a:solidFill>
              </a:rPr>
              <a:t>Toimumiskoha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ruumid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19570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Kutsekoolis</a:t>
            </a:r>
            <a:r>
              <a:rPr lang="en-US" sz="1600"/>
              <a:t> </a:t>
            </a:r>
            <a:r>
              <a:rPr lang="en-US" sz="1600" err="1"/>
              <a:t>õppivad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madala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toimumiskoha</a:t>
            </a:r>
            <a:r>
              <a:rPr lang="en-US" sz="1600"/>
              <a:t> </a:t>
            </a:r>
            <a:r>
              <a:rPr lang="en-US" sz="1600" err="1"/>
              <a:t>ruumidele</a:t>
            </a:r>
            <a:r>
              <a:rPr lang="en-US" sz="1600"/>
              <a:t>. </a:t>
            </a: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ka </a:t>
            </a:r>
            <a:r>
              <a:rPr lang="en-US" sz="1600" err="1"/>
              <a:t>Haaberstis</a:t>
            </a:r>
            <a:r>
              <a:rPr lang="en-US" sz="1600"/>
              <a:t> </a:t>
            </a:r>
            <a:r>
              <a:rPr lang="en-US" sz="1600" err="1"/>
              <a:t>elavad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Väga</a:t>
            </a:r>
            <a:r>
              <a:rPr lang="en-US" sz="1600"/>
              <a:t> </a:t>
            </a:r>
            <a:r>
              <a:rPr lang="en-US" sz="1600" err="1"/>
              <a:t>kõrge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toimumiskoha</a:t>
            </a:r>
            <a:r>
              <a:rPr lang="en-US" sz="1600"/>
              <a:t> </a:t>
            </a:r>
            <a:r>
              <a:rPr lang="en-US" sz="1600" err="1"/>
              <a:t>ruumidele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, </a:t>
            </a:r>
            <a:r>
              <a:rPr lang="en-US" sz="1600" err="1"/>
              <a:t>kellel</a:t>
            </a:r>
            <a:r>
              <a:rPr lang="en-US" sz="1600"/>
              <a:t> on </a:t>
            </a:r>
            <a:r>
              <a:rPr lang="en-US" sz="1600" err="1"/>
              <a:t>kolm</a:t>
            </a:r>
            <a:r>
              <a:rPr lang="en-US" sz="1600"/>
              <a:t> </a:t>
            </a:r>
            <a:r>
              <a:rPr lang="en-US" sz="1600" err="1"/>
              <a:t>õde</a:t>
            </a:r>
            <a:r>
              <a:rPr lang="en-US" sz="1600"/>
              <a:t>/</a:t>
            </a:r>
            <a:r>
              <a:rPr lang="en-US" sz="1600" err="1"/>
              <a:t>venda</a:t>
            </a:r>
            <a:r>
              <a:rPr lang="en-US" sz="1600"/>
              <a:t>.</a:t>
            </a: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83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A01D88ED-A767-4DBD-A45C-65449EBC1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6" y="1633840"/>
            <a:ext cx="2991267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68AAF49D-C626-466D-9345-1311832A6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7" y="3428563"/>
            <a:ext cx="3324689" cy="1448002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E65CBF60-155A-4814-AD8C-31DF9DFE7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3" y="4876690"/>
            <a:ext cx="2991267" cy="1124107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64B14D3B-2EFD-40F8-AEBE-F5AFE7F0A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11" y="5376830"/>
            <a:ext cx="3324689" cy="914528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0B79D399-D80B-485E-87B5-7FC178C3A5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445" y="1633840"/>
            <a:ext cx="4410691" cy="2400635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F27AF9D2-42EC-4AEF-B4F9-CECCC80886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14" y="4119064"/>
            <a:ext cx="4410691" cy="1267002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86C68C84-3A66-4CF7-A697-87B079657B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461" y="1633840"/>
            <a:ext cx="2991267" cy="1733792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5219700" y="2266949"/>
            <a:ext cx="2435225" cy="17145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08D568-D840-42CE-B3DB-4AD49B013535}"/>
              </a:ext>
            </a:extLst>
          </p:cNvPr>
          <p:cNvSpPr txBox="1"/>
          <p:nvPr/>
        </p:nvSpPr>
        <p:spPr>
          <a:xfrm>
            <a:off x="7561169" y="2133484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A8DDBB92-35BC-461B-9C0E-8EFA5EC0036C}"/>
              </a:ext>
            </a:extLst>
          </p:cNvPr>
          <p:cNvSpPr/>
          <p:nvPr/>
        </p:nvSpPr>
        <p:spPr bwMode="auto">
          <a:xfrm>
            <a:off x="9153524" y="2524125"/>
            <a:ext cx="2022475" cy="14922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091FEF0A-AE4B-4F74-9FF0-CCC738104BA2}"/>
              </a:ext>
            </a:extLst>
          </p:cNvPr>
          <p:cNvSpPr/>
          <p:nvPr/>
        </p:nvSpPr>
        <p:spPr bwMode="auto">
          <a:xfrm>
            <a:off x="1533814" y="4171951"/>
            <a:ext cx="2107911" cy="15240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FEBEE3E2-E052-4891-BF64-7074C83FE1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8" y="2537579"/>
            <a:ext cx="2991267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16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 err="1">
                <a:solidFill>
                  <a:srgbClr val="010163"/>
                </a:solidFill>
              </a:rPr>
              <a:t>Kasvatajad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arvestavad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minu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soovide</a:t>
            </a:r>
            <a:r>
              <a:rPr lang="en-US" sz="2000" b="1">
                <a:solidFill>
                  <a:srgbClr val="010163"/>
                </a:solidFill>
              </a:rPr>
              <a:t> ja </a:t>
            </a:r>
            <a:r>
              <a:rPr lang="en-US" sz="2000" b="1" err="1">
                <a:solidFill>
                  <a:srgbClr val="010163"/>
                </a:solidFill>
              </a:rPr>
              <a:t>arvamustega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19569"/>
            <a:ext cx="3147462" cy="323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Iseseisvat</a:t>
            </a:r>
            <a:r>
              <a:rPr lang="en-US" sz="1600" dirty="0"/>
              <a:t> </a:t>
            </a:r>
            <a:r>
              <a:rPr lang="en-US" sz="1600" dirty="0" err="1"/>
              <a:t>elu</a:t>
            </a:r>
            <a:r>
              <a:rPr lang="en-US" sz="1600" dirty="0"/>
              <a:t> </a:t>
            </a:r>
            <a:r>
              <a:rPr lang="en-US" sz="1600" dirty="0" err="1"/>
              <a:t>elavad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tundsid</a:t>
            </a:r>
            <a:r>
              <a:rPr lang="en-US" sz="1600" dirty="0"/>
              <a:t>, et </a:t>
            </a:r>
            <a:r>
              <a:rPr lang="en-US" sz="1600" dirty="0" err="1"/>
              <a:t>kasvatajad</a:t>
            </a:r>
            <a:r>
              <a:rPr lang="en-US" sz="1600" dirty="0"/>
              <a:t> </a:t>
            </a:r>
            <a:r>
              <a:rPr lang="en-US" sz="1600" dirty="0" err="1"/>
              <a:t>arvestavad</a:t>
            </a:r>
            <a:r>
              <a:rPr lang="en-US" sz="1600" dirty="0"/>
              <a:t> </a:t>
            </a:r>
            <a:r>
              <a:rPr lang="en-US" sz="1600" dirty="0" err="1"/>
              <a:t>nende</a:t>
            </a:r>
            <a:r>
              <a:rPr lang="en-US" sz="1600" dirty="0"/>
              <a:t> </a:t>
            </a:r>
            <a:r>
              <a:rPr lang="en-US" sz="1600" dirty="0" err="1"/>
              <a:t>soovide</a:t>
            </a:r>
            <a:r>
              <a:rPr lang="en-US" sz="1600" dirty="0"/>
              <a:t> ja </a:t>
            </a:r>
            <a:r>
              <a:rPr lang="en-US" sz="1600" dirty="0" err="1"/>
              <a:t>arvamustega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Mida</a:t>
            </a:r>
            <a:r>
              <a:rPr lang="en-US" sz="1600" dirty="0"/>
              <a:t> </a:t>
            </a:r>
            <a:r>
              <a:rPr lang="en-US" sz="1600" dirty="0" err="1"/>
              <a:t>rohkem</a:t>
            </a:r>
            <a:r>
              <a:rPr lang="en-US" sz="1600" dirty="0"/>
              <a:t> on </a:t>
            </a:r>
            <a:r>
              <a:rPr lang="en-US" sz="1600" dirty="0" err="1"/>
              <a:t>noorel</a:t>
            </a:r>
            <a:r>
              <a:rPr lang="en-US" sz="1600" dirty="0"/>
              <a:t> </a:t>
            </a:r>
            <a:r>
              <a:rPr lang="en-US" sz="1600" dirty="0" err="1"/>
              <a:t>õdesid</a:t>
            </a:r>
            <a:r>
              <a:rPr lang="en-US" sz="1600" dirty="0"/>
              <a:t>/</a:t>
            </a:r>
            <a:r>
              <a:rPr lang="en-US" sz="1600" dirty="0" err="1"/>
              <a:t>vendi</a:t>
            </a:r>
            <a:r>
              <a:rPr lang="en-US" sz="1600" dirty="0"/>
              <a:t>, </a:t>
            </a:r>
            <a:r>
              <a:rPr lang="en-US" sz="1600" dirty="0" err="1"/>
              <a:t>seda</a:t>
            </a:r>
            <a:r>
              <a:rPr lang="en-US" sz="1600" dirty="0"/>
              <a:t> </a:t>
            </a:r>
            <a:r>
              <a:rPr lang="en-US" sz="1600" dirty="0" err="1"/>
              <a:t>vähem</a:t>
            </a:r>
            <a:r>
              <a:rPr lang="et-EE" sz="1600" dirty="0"/>
              <a:t> ta</a:t>
            </a:r>
            <a:r>
              <a:rPr lang="en-US" sz="1600" dirty="0"/>
              <a:t> </a:t>
            </a:r>
            <a:r>
              <a:rPr lang="en-US" sz="1600" dirty="0" err="1"/>
              <a:t>tunneb</a:t>
            </a:r>
            <a:r>
              <a:rPr lang="en-US" sz="1600" dirty="0"/>
              <a:t>, et </a:t>
            </a:r>
            <a:r>
              <a:rPr lang="en-US" sz="1600" dirty="0" err="1"/>
              <a:t>kasvatajad</a:t>
            </a:r>
            <a:r>
              <a:rPr lang="en-US" sz="1600" dirty="0"/>
              <a:t> </a:t>
            </a:r>
            <a:r>
              <a:rPr lang="en-US" sz="1600" dirty="0" err="1"/>
              <a:t>arvesta</a:t>
            </a:r>
            <a:r>
              <a:rPr lang="et-EE" sz="1600" dirty="0" err="1"/>
              <a:t>vad</a:t>
            </a:r>
            <a:r>
              <a:rPr lang="en-US" sz="1600" dirty="0"/>
              <a:t> </a:t>
            </a:r>
            <a:r>
              <a:rPr lang="en-US" sz="1600" dirty="0" err="1"/>
              <a:t>tema</a:t>
            </a:r>
            <a:r>
              <a:rPr lang="en-US" sz="1600" dirty="0"/>
              <a:t> </a:t>
            </a:r>
            <a:r>
              <a:rPr lang="en-US" sz="1600" dirty="0" err="1"/>
              <a:t>soovide</a:t>
            </a:r>
            <a:r>
              <a:rPr lang="en-US" sz="1600" dirty="0"/>
              <a:t> ja </a:t>
            </a:r>
            <a:r>
              <a:rPr lang="en-US" sz="1600" dirty="0" err="1"/>
              <a:t>arvamustega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Noormehed</a:t>
            </a:r>
            <a:r>
              <a:rPr lang="en-US" sz="1600" dirty="0"/>
              <a:t> </a:t>
            </a:r>
            <a:r>
              <a:rPr lang="en-US" sz="1600" dirty="0" err="1"/>
              <a:t>tunnevad</a:t>
            </a:r>
            <a:r>
              <a:rPr lang="en-US" sz="1600" dirty="0"/>
              <a:t>, et </a:t>
            </a:r>
            <a:r>
              <a:rPr lang="en-US" sz="1600" dirty="0" err="1"/>
              <a:t>nende</a:t>
            </a:r>
            <a:r>
              <a:rPr lang="en-US" sz="1600" dirty="0"/>
              <a:t> </a:t>
            </a:r>
            <a:r>
              <a:rPr lang="en-US" sz="1600" dirty="0" err="1"/>
              <a:t>soovide</a:t>
            </a:r>
            <a:r>
              <a:rPr lang="en-US" sz="1600" dirty="0"/>
              <a:t> ja </a:t>
            </a:r>
            <a:r>
              <a:rPr lang="en-US" sz="1600" dirty="0" err="1"/>
              <a:t>arvamustega</a:t>
            </a:r>
            <a:r>
              <a:rPr lang="en-US" sz="1600" dirty="0"/>
              <a:t> </a:t>
            </a:r>
            <a:r>
              <a:rPr lang="en-US" sz="1600" dirty="0" err="1"/>
              <a:t>arvestatakse</a:t>
            </a:r>
            <a:r>
              <a:rPr lang="en-US" sz="1600" dirty="0"/>
              <a:t> </a:t>
            </a:r>
            <a:r>
              <a:rPr lang="en-US" sz="1600" dirty="0" err="1"/>
              <a:t>võrreldes</a:t>
            </a:r>
            <a:r>
              <a:rPr lang="en-US" sz="1600" dirty="0"/>
              <a:t> </a:t>
            </a:r>
            <a:r>
              <a:rPr lang="en-US" sz="1600" dirty="0" err="1"/>
              <a:t>tütarlastega</a:t>
            </a:r>
            <a:r>
              <a:rPr lang="en-US" sz="1600" dirty="0"/>
              <a:t> </a:t>
            </a:r>
            <a:r>
              <a:rPr lang="en-US" sz="1600" dirty="0" err="1"/>
              <a:t>vähem</a:t>
            </a:r>
            <a:r>
              <a:rPr lang="en-US" sz="1600" dirty="0"/>
              <a:t>.</a:t>
            </a:r>
            <a:endParaRPr lang="et-EE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80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12AA459E-008B-4EA3-B9FC-3142A0A94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8" y="1636466"/>
            <a:ext cx="2991267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D7F1A764-EFD3-47DA-AA1D-CEDF55951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9" y="3428438"/>
            <a:ext cx="3324689" cy="1448002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3F5BC552-6F9D-4D84-96C0-FF7A0004F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5" y="4876440"/>
            <a:ext cx="2991267" cy="1124107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171E4350-AF90-4393-A251-9E5FFF0741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11" y="5376376"/>
            <a:ext cx="3324689" cy="914528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9414A25C-F1E7-41D3-A903-BE766DAFD7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39" y="1636755"/>
            <a:ext cx="4410691" cy="2400635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F53B0EFC-8675-42B5-9634-75C067D3E7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60" y="4113590"/>
            <a:ext cx="4410691" cy="1267002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4A468598-8E2F-41DC-893B-1E192D2C04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091" y="1636755"/>
            <a:ext cx="2991267" cy="1733792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5088369" y="5854708"/>
            <a:ext cx="2865005" cy="177792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3">
            <a:extLst>
              <a:ext uri="{FF2B5EF4-FFF2-40B4-BE49-F238E27FC236}">
                <a16:creationId xmlns:a16="http://schemas.microsoft.com/office/drawing/2014/main" id="{10083ADB-56A7-4285-90F5-4DFFC832E907}"/>
              </a:ext>
            </a:extLst>
          </p:cNvPr>
          <p:cNvCxnSpPr>
            <a:cxnSpLocks/>
          </p:cNvCxnSpPr>
          <p:nvPr/>
        </p:nvCxnSpPr>
        <p:spPr bwMode="auto">
          <a:xfrm flipH="1">
            <a:off x="3376635" y="3881217"/>
            <a:ext cx="236003" cy="424547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4DA88133-80C9-44CF-B1DB-C008F9A18920}"/>
              </a:ext>
            </a:extLst>
          </p:cNvPr>
          <p:cNvSpPr/>
          <p:nvPr/>
        </p:nvSpPr>
        <p:spPr bwMode="auto">
          <a:xfrm>
            <a:off x="1219200" y="1933575"/>
            <a:ext cx="2155825" cy="14287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01E52275-4865-4684-9E55-531A510E6B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5" y="2541746"/>
            <a:ext cx="2991267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0878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 err="1">
                <a:solidFill>
                  <a:srgbClr val="010163"/>
                </a:solidFill>
              </a:rPr>
              <a:t>Kasvatajad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meeldisid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mulle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tegid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oma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tööd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hästi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19570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kasvatajate</a:t>
            </a:r>
            <a:r>
              <a:rPr lang="en-US" sz="1600"/>
              <a:t> </a:t>
            </a:r>
            <a:r>
              <a:rPr lang="en-US" sz="1600" err="1"/>
              <a:t>tööle</a:t>
            </a:r>
            <a:r>
              <a:rPr lang="en-US" sz="1600"/>
              <a:t> </a:t>
            </a:r>
            <a:r>
              <a:rPr lang="en-US" sz="1600" err="1"/>
              <a:t>kõrgeid</a:t>
            </a:r>
            <a:r>
              <a:rPr lang="en-US" sz="1600"/>
              <a:t> </a:t>
            </a:r>
            <a:r>
              <a:rPr lang="en-US" sz="1600" err="1"/>
              <a:t>hinnanguid</a:t>
            </a:r>
            <a:r>
              <a:rPr lang="en-US" sz="1600"/>
              <a:t>.</a:t>
            </a: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92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F7BA57BD-53CE-41EC-9AD4-E15B5B098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6" y="1640040"/>
            <a:ext cx="2991267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4ADBB7A5-D2DE-4010-B95B-45668F259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8" y="3422487"/>
            <a:ext cx="3324689" cy="1448002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1D447E53-A401-44E5-B852-B7B34AB8C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5" y="4870489"/>
            <a:ext cx="2991267" cy="1124107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5C1C1318-11FC-4210-A8AF-4B9E7A67C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11" y="5380036"/>
            <a:ext cx="3324689" cy="914528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95C8CC13-CC5D-42B2-9724-6F68C1809D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38" y="1636755"/>
            <a:ext cx="4410691" cy="2400635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1BD02E95-B6D4-452F-A1F0-E12C82FCE5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25" y="4111056"/>
            <a:ext cx="4410691" cy="1267002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3FBCC0C6-E903-4840-B6A5-1AE892764C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462" y="1640040"/>
            <a:ext cx="2991267" cy="1733792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A8BC6E3A-FCF9-4092-B2E0-425953ACA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5" y="2541432"/>
            <a:ext cx="2991267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7683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>
                <a:solidFill>
                  <a:srgbClr val="010163"/>
                </a:solidFill>
              </a:rPr>
              <a:t>Minu </a:t>
            </a:r>
            <a:r>
              <a:rPr lang="en-US" sz="2000" b="1" err="1">
                <a:solidFill>
                  <a:srgbClr val="010163"/>
                </a:solidFill>
              </a:rPr>
              <a:t>probleeme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märgati</a:t>
            </a:r>
            <a:r>
              <a:rPr lang="en-US" sz="2000" b="1">
                <a:solidFill>
                  <a:srgbClr val="010163"/>
                </a:solidFill>
              </a:rPr>
              <a:t>, mind </a:t>
            </a:r>
            <a:r>
              <a:rPr lang="en-US" sz="2000" b="1" err="1">
                <a:solidFill>
                  <a:srgbClr val="010163"/>
                </a:solidFill>
              </a:rPr>
              <a:t>kuulati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ära</a:t>
            </a:r>
            <a:r>
              <a:rPr lang="en-US" sz="2000" b="1">
                <a:solidFill>
                  <a:srgbClr val="010163"/>
                </a:solidFill>
              </a:rPr>
              <a:t> ja anti </a:t>
            </a:r>
            <a:r>
              <a:rPr lang="en-US" sz="2000" b="1" err="1">
                <a:solidFill>
                  <a:srgbClr val="010163"/>
                </a:solidFill>
              </a:rPr>
              <a:t>nõu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58482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Mida</a:t>
            </a:r>
            <a:r>
              <a:rPr lang="en-US" sz="1600"/>
              <a:t> </a:t>
            </a:r>
            <a:r>
              <a:rPr lang="en-US" sz="1600" err="1"/>
              <a:t>vanem</a:t>
            </a:r>
            <a:r>
              <a:rPr lang="en-US" sz="1600"/>
              <a:t> </a:t>
            </a:r>
            <a:r>
              <a:rPr lang="en-US" sz="1600" err="1"/>
              <a:t>noor</a:t>
            </a:r>
            <a:r>
              <a:rPr lang="en-US" sz="1600"/>
              <a:t> (</a:t>
            </a:r>
            <a:r>
              <a:rPr lang="en-US" sz="1600" err="1"/>
              <a:t>v.a</a:t>
            </a:r>
            <a:r>
              <a:rPr lang="en-US" sz="1600"/>
              <a:t> 20+ a), </a:t>
            </a:r>
            <a:r>
              <a:rPr lang="en-US" sz="1600" err="1"/>
              <a:t>seda</a:t>
            </a:r>
            <a:r>
              <a:rPr lang="en-US" sz="1600"/>
              <a:t> rohkem </a:t>
            </a:r>
            <a:r>
              <a:rPr lang="en-US" sz="1600" err="1"/>
              <a:t>tundis</a:t>
            </a:r>
            <a:r>
              <a:rPr lang="en-US" sz="1600"/>
              <a:t> ta, et </a:t>
            </a:r>
            <a:r>
              <a:rPr lang="en-US" sz="1600" err="1"/>
              <a:t>teda</a:t>
            </a:r>
            <a:r>
              <a:rPr lang="en-US" sz="1600"/>
              <a:t> </a:t>
            </a:r>
            <a:r>
              <a:rPr lang="en-US" sz="1600" err="1"/>
              <a:t>kuulatakse</a:t>
            </a:r>
            <a:r>
              <a:rPr lang="en-US" sz="1600"/>
              <a:t> </a:t>
            </a:r>
            <a:r>
              <a:rPr lang="en-US" sz="1600" err="1"/>
              <a:t>ära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antakse</a:t>
            </a:r>
            <a:r>
              <a:rPr lang="en-US" sz="1600"/>
              <a:t> </a:t>
            </a:r>
            <a:r>
              <a:rPr lang="en-US" sz="1600" err="1"/>
              <a:t>nõu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Noormehed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võrreldes</a:t>
            </a:r>
            <a:r>
              <a:rPr lang="en-US" sz="1600"/>
              <a:t> </a:t>
            </a:r>
            <a:r>
              <a:rPr lang="en-US" sz="1600" err="1"/>
              <a:t>tütarlastega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Kui</a:t>
            </a:r>
            <a:r>
              <a:rPr lang="en-US" sz="1600"/>
              <a:t> </a:t>
            </a:r>
            <a:r>
              <a:rPr lang="en-US" sz="1600" err="1"/>
              <a:t>noor</a:t>
            </a:r>
            <a:r>
              <a:rPr lang="en-US" sz="1600"/>
              <a:t> on </a:t>
            </a:r>
            <a:r>
              <a:rPr lang="en-US" sz="1600" err="1"/>
              <a:t>peres</a:t>
            </a:r>
            <a:r>
              <a:rPr lang="en-US" sz="1600"/>
              <a:t> </a:t>
            </a:r>
            <a:r>
              <a:rPr lang="en-US" sz="1600" err="1"/>
              <a:t>ainus</a:t>
            </a:r>
            <a:r>
              <a:rPr lang="en-US" sz="1600"/>
              <a:t> laps, </a:t>
            </a:r>
            <a:r>
              <a:rPr lang="en-US" sz="1600" err="1"/>
              <a:t>tunneb</a:t>
            </a:r>
            <a:r>
              <a:rPr lang="en-US" sz="1600"/>
              <a:t> ta, et </a:t>
            </a:r>
            <a:r>
              <a:rPr lang="en-US" sz="1600" err="1"/>
              <a:t>teda</a:t>
            </a:r>
            <a:r>
              <a:rPr lang="en-US" sz="1600"/>
              <a:t> </a:t>
            </a:r>
            <a:r>
              <a:rPr lang="en-US" sz="1600" err="1"/>
              <a:t>kuulatakse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talle</a:t>
            </a:r>
            <a:r>
              <a:rPr lang="en-US" sz="1600"/>
              <a:t> </a:t>
            </a:r>
            <a:r>
              <a:rPr lang="en-US" sz="1600" err="1"/>
              <a:t>antakse</a:t>
            </a:r>
            <a:r>
              <a:rPr lang="en-US" sz="1600"/>
              <a:t> </a:t>
            </a:r>
            <a:r>
              <a:rPr lang="en-US" sz="1600" err="1"/>
              <a:t>nõu</a:t>
            </a:r>
            <a:r>
              <a:rPr lang="en-US" sz="1600"/>
              <a:t>. </a:t>
            </a:r>
            <a:r>
              <a:rPr lang="en-US" sz="1600" err="1"/>
              <a:t>Mida</a:t>
            </a:r>
            <a:r>
              <a:rPr lang="en-US" sz="1600"/>
              <a:t> rohkem </a:t>
            </a:r>
            <a:r>
              <a:rPr lang="en-US" sz="1600" err="1"/>
              <a:t>õdesid</a:t>
            </a:r>
            <a:r>
              <a:rPr lang="en-US" sz="1600"/>
              <a:t>/</a:t>
            </a:r>
            <a:r>
              <a:rPr lang="en-US" sz="1600" err="1"/>
              <a:t>vendi</a:t>
            </a:r>
            <a:r>
              <a:rPr lang="en-US" sz="1600"/>
              <a:t> </a:t>
            </a:r>
            <a:r>
              <a:rPr lang="en-US" sz="1600" err="1"/>
              <a:t>seda</a:t>
            </a:r>
            <a:r>
              <a:rPr lang="en-US" sz="1600"/>
              <a:t> </a:t>
            </a: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noor</a:t>
            </a:r>
            <a:r>
              <a:rPr lang="en-US" sz="1600"/>
              <a:t> </a:t>
            </a:r>
            <a:r>
              <a:rPr lang="en-US" sz="1600" err="1"/>
              <a:t>annab</a:t>
            </a:r>
            <a:r>
              <a:rPr lang="en-US" sz="1600"/>
              <a:t>.</a:t>
            </a: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79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5E383EF1-C8F3-45BC-80C1-9334FE7B2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6" y="1636755"/>
            <a:ext cx="2991267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59A367AC-0A3B-4410-A1C0-B3AD5A631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8" y="3437961"/>
            <a:ext cx="3324689" cy="1448002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410E7FE4-4DA3-4A64-9D10-7CF12E26D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4" y="4885963"/>
            <a:ext cx="2991267" cy="1124107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F7363A25-46C3-415E-BBCA-CCDCF6BC7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11" y="5371356"/>
            <a:ext cx="3324689" cy="914528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74364842-FCBB-4532-AD92-635F5E188D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38" y="1636755"/>
            <a:ext cx="4410691" cy="2400635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504D441D-C1FA-41B4-96D9-CE49B7207F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9" y="4113590"/>
            <a:ext cx="4410691" cy="1267002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5A67FBB2-E68E-48B5-84A7-12C9F2A57F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75" y="1642971"/>
            <a:ext cx="2991267" cy="1733792"/>
          </a:xfrm>
          <a:prstGeom prst="rect">
            <a:avLst/>
          </a:prstGeom>
        </p:spPr>
      </p:pic>
      <p:cxnSp>
        <p:nvCxnSpPr>
          <p:cNvPr id="21" name="Straight Arrow Connector 23">
            <a:extLst>
              <a:ext uri="{FF2B5EF4-FFF2-40B4-BE49-F238E27FC236}">
                <a16:creationId xmlns:a16="http://schemas.microsoft.com/office/drawing/2014/main" id="{10083ADB-56A7-4285-90F5-4DFFC832E907}"/>
              </a:ext>
            </a:extLst>
          </p:cNvPr>
          <p:cNvCxnSpPr>
            <a:cxnSpLocks/>
          </p:cNvCxnSpPr>
          <p:nvPr/>
        </p:nvCxnSpPr>
        <p:spPr bwMode="auto">
          <a:xfrm>
            <a:off x="3369650" y="5154570"/>
            <a:ext cx="198233" cy="404694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23">
            <a:extLst>
              <a:ext uri="{FF2B5EF4-FFF2-40B4-BE49-F238E27FC236}">
                <a16:creationId xmlns:a16="http://schemas.microsoft.com/office/drawing/2014/main" id="{8957F1C3-23E9-4863-A16B-3174005430A5}"/>
              </a:ext>
            </a:extLst>
          </p:cNvPr>
          <p:cNvCxnSpPr>
            <a:cxnSpLocks/>
          </p:cNvCxnSpPr>
          <p:nvPr/>
        </p:nvCxnSpPr>
        <p:spPr bwMode="auto">
          <a:xfrm flipH="1">
            <a:off x="3352799" y="5536126"/>
            <a:ext cx="198232" cy="302019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Pilt 8">
            <a:extLst>
              <a:ext uri="{FF2B5EF4-FFF2-40B4-BE49-F238E27FC236}">
                <a16:creationId xmlns:a16="http://schemas.microsoft.com/office/drawing/2014/main" id="{C7997300-134D-43C0-BBAF-9C45A0D42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6" y="2555266"/>
            <a:ext cx="2991267" cy="866896"/>
          </a:xfrm>
          <a:prstGeom prst="rect">
            <a:avLst/>
          </a:prstGeom>
        </p:spPr>
      </p:pic>
      <p:cxnSp>
        <p:nvCxnSpPr>
          <p:cNvPr id="41" name="Straight Arrow Connector 23">
            <a:extLst>
              <a:ext uri="{FF2B5EF4-FFF2-40B4-BE49-F238E27FC236}">
                <a16:creationId xmlns:a16="http://schemas.microsoft.com/office/drawing/2014/main" id="{BBB9F914-529C-48B9-8011-390717DF0B1B}"/>
              </a:ext>
            </a:extLst>
          </p:cNvPr>
          <p:cNvCxnSpPr>
            <a:cxnSpLocks/>
          </p:cNvCxnSpPr>
          <p:nvPr/>
        </p:nvCxnSpPr>
        <p:spPr bwMode="auto">
          <a:xfrm flipH="1">
            <a:off x="3275173" y="3820991"/>
            <a:ext cx="331154" cy="521773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4C5DCBB-2286-4A07-8171-D9F7CD157B2F}"/>
              </a:ext>
            </a:extLst>
          </p:cNvPr>
          <p:cNvSpPr txBox="1"/>
          <p:nvPr/>
        </p:nvSpPr>
        <p:spPr>
          <a:xfrm>
            <a:off x="2995166" y="4071762"/>
            <a:ext cx="22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0B610B09-AA19-4DB5-816F-02690F3FDFF7}"/>
              </a:ext>
            </a:extLst>
          </p:cNvPr>
          <p:cNvSpPr/>
          <p:nvPr/>
        </p:nvSpPr>
        <p:spPr bwMode="auto">
          <a:xfrm>
            <a:off x="1260475" y="1930400"/>
            <a:ext cx="2076450" cy="1460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409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>
                <a:solidFill>
                  <a:srgbClr val="010163"/>
                </a:solidFill>
              </a:rPr>
              <a:t>Minu </a:t>
            </a:r>
            <a:r>
              <a:rPr lang="en-US" sz="2000" b="1" err="1">
                <a:solidFill>
                  <a:srgbClr val="010163"/>
                </a:solidFill>
              </a:rPr>
              <a:t>suhted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teiste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osalejatega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olid</a:t>
            </a:r>
            <a:r>
              <a:rPr lang="en-US" sz="2000" b="1">
                <a:solidFill>
                  <a:srgbClr val="010163"/>
                </a:solidFill>
              </a:rPr>
              <a:t> head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19570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hindasid</a:t>
            </a:r>
            <a:r>
              <a:rPr lang="en-US" sz="1600"/>
              <a:t> </a:t>
            </a:r>
            <a:r>
              <a:rPr lang="en-US" sz="1600" err="1"/>
              <a:t>suhteid</a:t>
            </a:r>
            <a:r>
              <a:rPr lang="en-US" sz="1600"/>
              <a:t> </a:t>
            </a:r>
            <a:r>
              <a:rPr lang="en-US" sz="1600" err="1"/>
              <a:t>teiste</a:t>
            </a:r>
            <a:r>
              <a:rPr lang="en-US" sz="1600"/>
              <a:t> </a:t>
            </a:r>
            <a:r>
              <a:rPr lang="en-US" sz="1600" err="1"/>
              <a:t>osalejatega</a:t>
            </a:r>
            <a:r>
              <a:rPr lang="en-US" sz="1600"/>
              <a:t> </a:t>
            </a:r>
            <a:r>
              <a:rPr lang="en-US" sz="1600" err="1"/>
              <a:t>kõrgelt</a:t>
            </a:r>
            <a:r>
              <a:rPr lang="en-US" sz="1600"/>
              <a:t>.</a:t>
            </a: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90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6D7BD873-BF6E-4D54-A1A3-A1F819697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4" y="1640040"/>
            <a:ext cx="2991267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BCB10E80-279A-4D64-9AC2-55BC8BC4A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6" y="3422482"/>
            <a:ext cx="3324689" cy="1448002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71F0D7AF-3989-4A96-85C4-F75F40E74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2" y="4864244"/>
            <a:ext cx="2991267" cy="1124107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D76DD60F-F5F8-4B32-A61B-CA2A6FF5B4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35" y="1640040"/>
            <a:ext cx="4410691" cy="2400635"/>
          </a:xfrm>
          <a:prstGeom prst="rect">
            <a:avLst/>
          </a:prstGeom>
        </p:spPr>
      </p:pic>
      <p:pic>
        <p:nvPicPr>
          <p:cNvPr id="34" name="Pilt 33">
            <a:extLst>
              <a:ext uri="{FF2B5EF4-FFF2-40B4-BE49-F238E27FC236}">
                <a16:creationId xmlns:a16="http://schemas.microsoft.com/office/drawing/2014/main" id="{557A4DF1-97C0-4CD2-B34D-B29CD14EF3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75" y="1640040"/>
            <a:ext cx="2991267" cy="1733792"/>
          </a:xfrm>
          <a:prstGeom prst="rect">
            <a:avLst/>
          </a:prstGeom>
        </p:spPr>
      </p:pic>
      <p:pic>
        <p:nvPicPr>
          <p:cNvPr id="36" name="Pilt 35">
            <a:extLst>
              <a:ext uri="{FF2B5EF4-FFF2-40B4-BE49-F238E27FC236}">
                <a16:creationId xmlns:a16="http://schemas.microsoft.com/office/drawing/2014/main" id="{04915284-4EF6-4EFA-AEB9-143A6A5BE7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8" y="4118435"/>
            <a:ext cx="4410691" cy="1267002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D56E2CDF-415C-490A-B719-A7EBAC7DFB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" y="2548500"/>
            <a:ext cx="2991267" cy="866896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28E1EDC4-866B-4A20-8F43-E13D274857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07" y="5387852"/>
            <a:ext cx="3745628" cy="9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6035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 err="1">
                <a:solidFill>
                  <a:srgbClr val="010163"/>
                </a:solidFill>
              </a:rPr>
              <a:t>Suhted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kasvatajatega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olid</a:t>
            </a:r>
            <a:r>
              <a:rPr lang="en-US" sz="2000" b="1">
                <a:solidFill>
                  <a:srgbClr val="010163"/>
                </a:solidFill>
              </a:rPr>
              <a:t> head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19570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hindasid</a:t>
            </a:r>
            <a:r>
              <a:rPr lang="en-US" sz="1600"/>
              <a:t> </a:t>
            </a:r>
            <a:r>
              <a:rPr lang="en-US" sz="1600" err="1"/>
              <a:t>suhteid</a:t>
            </a:r>
            <a:r>
              <a:rPr lang="en-US" sz="1600"/>
              <a:t> </a:t>
            </a:r>
            <a:r>
              <a:rPr lang="en-US" sz="1600" err="1"/>
              <a:t>kasvatajatega</a:t>
            </a:r>
            <a:r>
              <a:rPr lang="en-US" sz="1600"/>
              <a:t> </a:t>
            </a:r>
            <a:r>
              <a:rPr lang="en-US" sz="1600" err="1"/>
              <a:t>kõrgelt</a:t>
            </a:r>
            <a:r>
              <a:rPr lang="en-US" sz="1600"/>
              <a:t>.</a:t>
            </a: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91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4A8685B6-3FD6-41B9-8EE7-19B80DB28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3" y="1640040"/>
            <a:ext cx="2991267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17051D49-3778-4751-BC5E-D0B319DE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6" y="3422486"/>
            <a:ext cx="3324689" cy="1448002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ADF402E3-0158-4CD2-BC59-DCE04026B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1" y="4864248"/>
            <a:ext cx="2991267" cy="1124107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C4242B35-5DC9-4D3B-8D26-E044E99976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88" y="1632350"/>
            <a:ext cx="4410691" cy="2400635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6DD86F94-1CAD-495E-87AB-10732FC3A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08" y="4116875"/>
            <a:ext cx="4410691" cy="1267002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E8F31EE1-E83E-472B-8A45-2080F9D3F2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67" y="1632350"/>
            <a:ext cx="2991267" cy="1733792"/>
          </a:xfrm>
          <a:prstGeom prst="rect">
            <a:avLst/>
          </a:prstGeom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0C94D6A4-077A-439B-9B58-E3F31587F9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7" y="2545031"/>
            <a:ext cx="2991267" cy="866896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38685C78-B479-4BAB-AB97-EA8E563CA8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71" y="5384752"/>
            <a:ext cx="3743695" cy="9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4253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Leidsin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osalejate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seast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kaaslasi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sõpru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39025"/>
            <a:ext cx="3147462" cy="28526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Iseseisvalt</a:t>
            </a:r>
            <a:r>
              <a:rPr lang="en-US" sz="1600" dirty="0"/>
              <a:t> </a:t>
            </a:r>
            <a:r>
              <a:rPr lang="en-US" sz="1600" dirty="0" err="1"/>
              <a:t>elavad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,   20-26 </a:t>
            </a:r>
            <a:r>
              <a:rPr lang="en-US" sz="1600" dirty="0" err="1"/>
              <a:t>aastased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ei</a:t>
            </a:r>
            <a:r>
              <a:rPr lang="en-US" sz="1600" dirty="0"/>
              <a:t> </a:t>
            </a:r>
            <a:r>
              <a:rPr lang="en-US" sz="1600" dirty="0" err="1"/>
              <a:t>leidnud</a:t>
            </a:r>
            <a:r>
              <a:rPr lang="en-US" sz="1600" dirty="0"/>
              <a:t> </a:t>
            </a:r>
            <a:r>
              <a:rPr lang="en-US" sz="1600" dirty="0" err="1"/>
              <a:t>osalejate</a:t>
            </a:r>
            <a:r>
              <a:rPr lang="en-US" sz="1600" dirty="0"/>
              <a:t> </a:t>
            </a:r>
            <a:r>
              <a:rPr lang="en-US" sz="1600" dirty="0" err="1"/>
              <a:t>seast</a:t>
            </a:r>
            <a:r>
              <a:rPr lang="en-US" sz="1600" dirty="0"/>
              <a:t> </a:t>
            </a:r>
            <a:r>
              <a:rPr lang="en-US" sz="1600" dirty="0" err="1"/>
              <a:t>endale</a:t>
            </a:r>
            <a:r>
              <a:rPr lang="en-US" sz="1600" dirty="0"/>
              <a:t> </a:t>
            </a:r>
            <a:r>
              <a:rPr lang="en-US" sz="1600" dirty="0" err="1"/>
              <a:t>uusi</a:t>
            </a:r>
            <a:r>
              <a:rPr lang="en-US" sz="1600" dirty="0"/>
              <a:t> </a:t>
            </a:r>
            <a:r>
              <a:rPr lang="en-US" sz="1600" dirty="0" err="1"/>
              <a:t>kaaslasi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sõpru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Mida</a:t>
            </a:r>
            <a:r>
              <a:rPr lang="en-US" sz="1600" dirty="0"/>
              <a:t> </a:t>
            </a:r>
            <a:r>
              <a:rPr lang="en-US" sz="1600" dirty="0" err="1"/>
              <a:t>rohkem</a:t>
            </a:r>
            <a:r>
              <a:rPr lang="en-US" sz="1600" dirty="0"/>
              <a:t> </a:t>
            </a:r>
            <a:r>
              <a:rPr lang="en-US" sz="1600" dirty="0" err="1"/>
              <a:t>õdesid</a:t>
            </a:r>
            <a:r>
              <a:rPr lang="en-US" sz="1600" dirty="0"/>
              <a:t>/</a:t>
            </a:r>
            <a:r>
              <a:rPr lang="en-US" sz="1600" dirty="0" err="1"/>
              <a:t>vendi</a:t>
            </a:r>
            <a:r>
              <a:rPr lang="et-EE" sz="1600" dirty="0"/>
              <a:t>,</a:t>
            </a:r>
            <a:r>
              <a:rPr lang="en-US" sz="1600" dirty="0"/>
              <a:t> </a:t>
            </a:r>
            <a:r>
              <a:rPr lang="en-US" sz="1600" dirty="0" err="1"/>
              <a:t>seda</a:t>
            </a:r>
            <a:r>
              <a:rPr lang="en-US" sz="1600" dirty="0"/>
              <a:t> </a:t>
            </a:r>
            <a:r>
              <a:rPr lang="en-US" sz="1600" dirty="0" err="1"/>
              <a:t>väiksema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andis</a:t>
            </a:r>
            <a:r>
              <a:rPr lang="en-US" sz="1600" dirty="0"/>
              <a:t> </a:t>
            </a:r>
            <a:r>
              <a:rPr lang="en-US" sz="1600" dirty="0" err="1"/>
              <a:t>noor</a:t>
            </a:r>
            <a:r>
              <a:rPr lang="en-US" sz="1600" dirty="0"/>
              <a:t>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küsimusele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Mida</a:t>
            </a:r>
            <a:r>
              <a:rPr lang="en-US" sz="1600" dirty="0"/>
              <a:t> </a:t>
            </a:r>
            <a:r>
              <a:rPr lang="en-US" sz="1600" dirty="0" err="1"/>
              <a:t>kõrgem</a:t>
            </a:r>
            <a:r>
              <a:rPr lang="en-US" sz="1600" dirty="0"/>
              <a:t> on </a:t>
            </a:r>
            <a:r>
              <a:rPr lang="en-US" sz="1600" dirty="0" err="1"/>
              <a:t>noore</a:t>
            </a:r>
            <a:r>
              <a:rPr lang="et-EE" sz="1600" dirty="0"/>
              <a:t> ema/hooldaja</a:t>
            </a:r>
            <a:r>
              <a:rPr lang="en-US" sz="1600" dirty="0"/>
              <a:t> </a:t>
            </a:r>
            <a:r>
              <a:rPr lang="en-US" sz="1600" dirty="0" err="1"/>
              <a:t>haridus</a:t>
            </a:r>
            <a:r>
              <a:rPr lang="et-EE" sz="1600" dirty="0"/>
              <a:t>tase</a:t>
            </a:r>
            <a:r>
              <a:rPr lang="en-US" sz="1600" dirty="0"/>
              <a:t>, </a:t>
            </a:r>
            <a:r>
              <a:rPr lang="en-US" sz="1600" dirty="0" err="1"/>
              <a:t>seda</a:t>
            </a:r>
            <a:r>
              <a:rPr lang="en-US" sz="1600" dirty="0"/>
              <a:t> </a:t>
            </a:r>
            <a:r>
              <a:rPr lang="et-EE" sz="1600" dirty="0"/>
              <a:t>kõrgema hinnangu noor</a:t>
            </a:r>
            <a:r>
              <a:rPr lang="en-US" sz="1600" dirty="0"/>
              <a:t> </a:t>
            </a:r>
            <a:r>
              <a:rPr lang="en-US" sz="1600" dirty="0" err="1"/>
              <a:t>annab</a:t>
            </a:r>
            <a:r>
              <a:rPr lang="en-US" sz="1600" dirty="0"/>
              <a:t>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küsimusele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87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16974ABD-A28A-4E35-AA3C-F17B50F2B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3" y="1639755"/>
            <a:ext cx="2991267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00E946EF-1C61-4F82-95F1-46B3C3805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8" y="3422489"/>
            <a:ext cx="3324689" cy="1448002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D23DDF12-F592-432B-A602-FD10052CC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4" y="4864251"/>
            <a:ext cx="2991267" cy="1124107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403CEB8E-8AB2-4D19-B849-7B579B7F7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80" y="5379392"/>
            <a:ext cx="3324689" cy="914528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1F229578-0A2A-4FE5-9EE8-A8ADC4495E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24" y="1639755"/>
            <a:ext cx="4410691" cy="2400635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F8B68979-E4DC-4247-A3D1-40CC67BC8A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011" y="4116875"/>
            <a:ext cx="4410691" cy="1267002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2347956E-AC4D-4109-99D0-8E66854B4D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47" y="1639755"/>
            <a:ext cx="2991267" cy="1733792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5144249" y="5854701"/>
            <a:ext cx="2399145" cy="17144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ounded Rectangle 14">
            <a:extLst>
              <a:ext uri="{FF2B5EF4-FFF2-40B4-BE49-F238E27FC236}">
                <a16:creationId xmlns:a16="http://schemas.microsoft.com/office/drawing/2014/main" id="{9BEE60B0-256D-4AB2-A263-2D2D557DBD1D}"/>
              </a:ext>
            </a:extLst>
          </p:cNvPr>
          <p:cNvSpPr/>
          <p:nvPr/>
        </p:nvSpPr>
        <p:spPr bwMode="auto">
          <a:xfrm>
            <a:off x="1405842" y="5594351"/>
            <a:ext cx="1735786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3">
            <a:extLst>
              <a:ext uri="{FF2B5EF4-FFF2-40B4-BE49-F238E27FC236}">
                <a16:creationId xmlns:a16="http://schemas.microsoft.com/office/drawing/2014/main" id="{10083ADB-56A7-4285-90F5-4DFFC832E907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0787" y="3790547"/>
            <a:ext cx="187178" cy="551384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23">
            <a:extLst>
              <a:ext uri="{FF2B5EF4-FFF2-40B4-BE49-F238E27FC236}">
                <a16:creationId xmlns:a16="http://schemas.microsoft.com/office/drawing/2014/main" id="{05AB75E8-19EC-4D37-87A0-474CC800B800}"/>
              </a:ext>
            </a:extLst>
          </p:cNvPr>
          <p:cNvCxnSpPr>
            <a:cxnSpLocks/>
          </p:cNvCxnSpPr>
          <p:nvPr/>
        </p:nvCxnSpPr>
        <p:spPr bwMode="auto">
          <a:xfrm>
            <a:off x="7974880" y="4548846"/>
            <a:ext cx="215058" cy="342949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Pilt 6">
            <a:extLst>
              <a:ext uri="{FF2B5EF4-FFF2-40B4-BE49-F238E27FC236}">
                <a16:creationId xmlns:a16="http://schemas.microsoft.com/office/drawing/2014/main" id="{B4C6FAC8-5BB6-4B8D-BD85-A5C30D1C09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7" y="2552967"/>
            <a:ext cx="2991267" cy="86689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543F7E3-2F92-4095-A2D8-38FB5FDA5149}"/>
              </a:ext>
            </a:extLst>
          </p:cNvPr>
          <p:cNvSpPr txBox="1"/>
          <p:nvPr/>
        </p:nvSpPr>
        <p:spPr>
          <a:xfrm>
            <a:off x="3043049" y="5473484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4F2FAD-2DFB-4AF2-9E08-5DE2FD806281}"/>
              </a:ext>
            </a:extLst>
          </p:cNvPr>
          <p:cNvSpPr txBox="1"/>
          <p:nvPr/>
        </p:nvSpPr>
        <p:spPr>
          <a:xfrm>
            <a:off x="7442742" y="5745576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930322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Sain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tegevusi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üritusi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ise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algatada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läbi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viia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19570"/>
            <a:ext cx="3147462" cy="273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vanuses</a:t>
            </a:r>
            <a:r>
              <a:rPr lang="en-US" sz="1600"/>
              <a:t> 12-16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, </a:t>
            </a:r>
            <a:r>
              <a:rPr lang="en-US" sz="1600" err="1"/>
              <a:t>kes</a:t>
            </a:r>
            <a:r>
              <a:rPr lang="en-US" sz="1600"/>
              <a:t> </a:t>
            </a:r>
            <a:r>
              <a:rPr lang="en-US" sz="1600" err="1"/>
              <a:t>õpivad</a:t>
            </a:r>
            <a:r>
              <a:rPr lang="en-US" sz="1600"/>
              <a:t> </a:t>
            </a:r>
            <a:r>
              <a:rPr lang="en-US" sz="1600" err="1"/>
              <a:t>põhikoolis</a:t>
            </a:r>
            <a:r>
              <a:rPr lang="en-US" sz="1600"/>
              <a:t> </a:t>
            </a:r>
            <a:r>
              <a:rPr lang="en-US" sz="1600" err="1"/>
              <a:t>ei</a:t>
            </a:r>
            <a:r>
              <a:rPr lang="en-US" sz="1600"/>
              <a:t> </a:t>
            </a:r>
            <a:r>
              <a:rPr lang="en-US" sz="1600" err="1"/>
              <a:t>saanud</a:t>
            </a:r>
            <a:r>
              <a:rPr lang="en-US" sz="1600"/>
              <a:t> </a:t>
            </a:r>
            <a:r>
              <a:rPr lang="en-US" sz="1600" err="1"/>
              <a:t>ise</a:t>
            </a:r>
            <a:r>
              <a:rPr lang="en-US" sz="1600"/>
              <a:t> </a:t>
            </a:r>
            <a:r>
              <a:rPr lang="en-US" sz="1600" err="1"/>
              <a:t>tegevusi</a:t>
            </a:r>
            <a:r>
              <a:rPr lang="en-US" sz="1600"/>
              <a:t>/</a:t>
            </a:r>
            <a:r>
              <a:rPr lang="en-US" sz="1600" err="1"/>
              <a:t>üritusi</a:t>
            </a:r>
            <a:r>
              <a:rPr lang="en-US" sz="1600"/>
              <a:t> </a:t>
            </a:r>
            <a:r>
              <a:rPr lang="en-US" sz="1600" err="1"/>
              <a:t>algatada</a:t>
            </a:r>
            <a:r>
              <a:rPr lang="en-US" sz="1600"/>
              <a:t>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läbi</a:t>
            </a:r>
            <a:r>
              <a:rPr lang="en-US" sz="1600"/>
              <a:t> </a:t>
            </a:r>
            <a:r>
              <a:rPr lang="en-US" sz="1600" err="1"/>
              <a:t>viia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Nõmmel</a:t>
            </a:r>
            <a:r>
              <a:rPr lang="en-US" sz="1600"/>
              <a:t>, </a:t>
            </a:r>
            <a:r>
              <a:rPr lang="en-US" sz="1600" err="1"/>
              <a:t>Haaberstis</a:t>
            </a:r>
            <a:r>
              <a:rPr lang="en-US" sz="1600"/>
              <a:t>, </a:t>
            </a:r>
            <a:r>
              <a:rPr lang="en-US" sz="1600" err="1"/>
              <a:t>Mustamäel</a:t>
            </a:r>
            <a:r>
              <a:rPr lang="en-US" sz="1600"/>
              <a:t> </a:t>
            </a:r>
            <a:r>
              <a:rPr lang="en-US" sz="1600" err="1"/>
              <a:t>elavad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samuti</a:t>
            </a:r>
            <a:r>
              <a:rPr lang="en-US" sz="1600"/>
              <a:t> </a:t>
            </a:r>
            <a:r>
              <a:rPr lang="en-US" sz="1600" err="1"/>
              <a:t>väga</a:t>
            </a:r>
            <a:r>
              <a:rPr lang="en-US" sz="1600"/>
              <a:t> </a:t>
            </a:r>
            <a:r>
              <a:rPr lang="en-US" sz="1600" err="1"/>
              <a:t>madala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Väga</a:t>
            </a:r>
            <a:r>
              <a:rPr lang="en-US" sz="1600"/>
              <a:t> </a:t>
            </a:r>
            <a:r>
              <a:rPr lang="en-US" sz="1600" err="1"/>
              <a:t>madala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ka </a:t>
            </a:r>
            <a:r>
              <a:rPr lang="en-US" sz="1600" err="1"/>
              <a:t>noored</a:t>
            </a:r>
            <a:r>
              <a:rPr lang="en-US" sz="1600"/>
              <a:t>, </a:t>
            </a:r>
            <a:r>
              <a:rPr lang="en-US" sz="1600" err="1"/>
              <a:t>kellel</a:t>
            </a:r>
            <a:r>
              <a:rPr lang="en-US" sz="1600"/>
              <a:t> on </a:t>
            </a:r>
            <a:r>
              <a:rPr lang="en-US" sz="1600" err="1"/>
              <a:t>kolm</a:t>
            </a:r>
            <a:r>
              <a:rPr lang="en-US" sz="1600"/>
              <a:t> </a:t>
            </a:r>
            <a:r>
              <a:rPr lang="en-US" sz="1600" err="1"/>
              <a:t>õde</a:t>
            </a:r>
            <a:r>
              <a:rPr lang="en-US" sz="1600"/>
              <a:t>/</a:t>
            </a:r>
            <a:r>
              <a:rPr lang="en-US" sz="1600" err="1"/>
              <a:t>venda</a:t>
            </a:r>
            <a:r>
              <a:rPr lang="en-US" sz="1600"/>
              <a:t>.</a:t>
            </a:r>
          </a:p>
        </p:txBody>
      </p:sp>
      <p:sp>
        <p:nvSpPr>
          <p:cNvPr id="18" name="Oval 22">
            <a:extLst>
              <a:ext uri="{FF2B5EF4-FFF2-40B4-BE49-F238E27FC236}">
                <a16:creationId xmlns:a16="http://schemas.microsoft.com/office/drawing/2014/main" id="{C8EEFA72-6283-4118-A95B-B23DF19A0B87}"/>
              </a:ext>
            </a:extLst>
          </p:cNvPr>
          <p:cNvSpPr/>
          <p:nvPr/>
        </p:nvSpPr>
        <p:spPr>
          <a:xfrm>
            <a:off x="11331345" y="693977"/>
            <a:ext cx="636935" cy="607787"/>
          </a:xfrm>
          <a:prstGeom prst="ellipse">
            <a:avLst/>
          </a:prstGeom>
          <a:solidFill>
            <a:srgbClr val="FBF2B5"/>
          </a:solidFill>
          <a:ln>
            <a:solidFill>
              <a:srgbClr val="F1D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1D71F"/>
                </a:solidFill>
              </a:rPr>
              <a:t>66</a:t>
            </a:r>
            <a:endParaRPr lang="en-US" b="1">
              <a:solidFill>
                <a:srgbClr val="F1D71F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7962D406-A118-4B5A-B664-DB39DD4D9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0" y="1639755"/>
            <a:ext cx="2991267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745BFF77-D10F-4834-9A93-8ECE4E54F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3" y="3422482"/>
            <a:ext cx="3324689" cy="1448002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5789C18A-DD6E-4981-AB93-B16DA43F7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9" y="4870484"/>
            <a:ext cx="2991267" cy="1124107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AD7B99B6-94BE-4FDA-8F2A-ABEAB9614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80" y="5374641"/>
            <a:ext cx="3324689" cy="914528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918698D5-31CB-4B17-9915-0C5782610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21" y="1639755"/>
            <a:ext cx="4410691" cy="2400635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389BE4FA-0A8A-476F-BA5D-943F29D3A9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49" y="4116875"/>
            <a:ext cx="4410691" cy="1267002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FFE86556-89A8-4423-8F7D-43C2CA22C0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09" y="1639755"/>
            <a:ext cx="2991267" cy="1733792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1446176" y="5130800"/>
            <a:ext cx="1733550" cy="2095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ounded Rectangle 14">
            <a:extLst>
              <a:ext uri="{FF2B5EF4-FFF2-40B4-BE49-F238E27FC236}">
                <a16:creationId xmlns:a16="http://schemas.microsoft.com/office/drawing/2014/main" id="{3680ED08-679E-4BBB-8C62-9CCE6F6858AB}"/>
              </a:ext>
            </a:extLst>
          </p:cNvPr>
          <p:cNvSpPr/>
          <p:nvPr/>
        </p:nvSpPr>
        <p:spPr bwMode="auto">
          <a:xfrm>
            <a:off x="5295291" y="1922629"/>
            <a:ext cx="2359025" cy="16827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ounded Rectangle 14">
            <a:extLst>
              <a:ext uri="{FF2B5EF4-FFF2-40B4-BE49-F238E27FC236}">
                <a16:creationId xmlns:a16="http://schemas.microsoft.com/office/drawing/2014/main" id="{0E04E1A7-777C-4829-8E68-79561AC08B9A}"/>
              </a:ext>
            </a:extLst>
          </p:cNvPr>
          <p:cNvSpPr/>
          <p:nvPr/>
        </p:nvSpPr>
        <p:spPr bwMode="auto">
          <a:xfrm>
            <a:off x="9049968" y="2103637"/>
            <a:ext cx="2066925" cy="42859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4A062C-C29C-4E90-BB17-5C5444CAFD77}"/>
              </a:ext>
            </a:extLst>
          </p:cNvPr>
          <p:cNvSpPr txBox="1"/>
          <p:nvPr/>
        </p:nvSpPr>
        <p:spPr>
          <a:xfrm>
            <a:off x="3091472" y="4985869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39" name="Rounded Rectangle 14">
            <a:extLst>
              <a:ext uri="{FF2B5EF4-FFF2-40B4-BE49-F238E27FC236}">
                <a16:creationId xmlns:a16="http://schemas.microsoft.com/office/drawing/2014/main" id="{BEF7FCF7-1BB4-4AC7-BB9E-A9AAB3DEB01B}"/>
              </a:ext>
            </a:extLst>
          </p:cNvPr>
          <p:cNvSpPr/>
          <p:nvPr/>
        </p:nvSpPr>
        <p:spPr bwMode="auto">
          <a:xfrm>
            <a:off x="1613607" y="4165601"/>
            <a:ext cx="1267669" cy="15240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947133-505F-4DA3-B17B-F41DE2CF7675}"/>
              </a:ext>
            </a:extLst>
          </p:cNvPr>
          <p:cNvSpPr txBox="1"/>
          <p:nvPr/>
        </p:nvSpPr>
        <p:spPr>
          <a:xfrm>
            <a:off x="2781108" y="4026662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cxnSp>
        <p:nvCxnSpPr>
          <p:cNvPr id="21" name="Straight Arrow Connector 23">
            <a:extLst>
              <a:ext uri="{FF2B5EF4-FFF2-40B4-BE49-F238E27FC236}">
                <a16:creationId xmlns:a16="http://schemas.microsoft.com/office/drawing/2014/main" id="{10083ADB-56A7-4285-90F5-4DFFC832E907}"/>
              </a:ext>
            </a:extLst>
          </p:cNvPr>
          <p:cNvCxnSpPr>
            <a:cxnSpLocks/>
          </p:cNvCxnSpPr>
          <p:nvPr/>
        </p:nvCxnSpPr>
        <p:spPr bwMode="auto">
          <a:xfrm>
            <a:off x="3221334" y="3709237"/>
            <a:ext cx="306371" cy="335681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23">
            <a:extLst>
              <a:ext uri="{FF2B5EF4-FFF2-40B4-BE49-F238E27FC236}">
                <a16:creationId xmlns:a16="http://schemas.microsoft.com/office/drawing/2014/main" id="{F2E36BD0-6BC8-4B15-B1DA-D0F2BBD6EBC1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6692" y="4146037"/>
            <a:ext cx="428209" cy="132163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Pilt 2">
            <a:extLst>
              <a:ext uri="{FF2B5EF4-FFF2-40B4-BE49-F238E27FC236}">
                <a16:creationId xmlns:a16="http://schemas.microsoft.com/office/drawing/2014/main" id="{81289C1D-A918-4179-8DD9-5DFFF83196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9" y="2549708"/>
            <a:ext cx="2991267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6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D7E7AB1-B8A9-4F2B-99A2-4229CD06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Tulemuste koondülevaade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20E1512-493B-48A2-A733-E49E97082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778" y="1280512"/>
            <a:ext cx="10938456" cy="4525963"/>
          </a:xfrm>
        </p:spPr>
        <p:txBody>
          <a:bodyPr/>
          <a:lstStyle/>
          <a:p>
            <a:r>
              <a:rPr lang="en-US" sz="2000" dirty="0" err="1"/>
              <a:t>Kõige</a:t>
            </a:r>
            <a:r>
              <a:rPr lang="en-US" sz="2000" dirty="0"/>
              <a:t> </a:t>
            </a:r>
            <a:r>
              <a:rPr lang="en-US" sz="2000" dirty="0" err="1"/>
              <a:t>rohkem</a:t>
            </a:r>
            <a:r>
              <a:rPr lang="en-US" sz="2000" dirty="0"/>
              <a:t> </a:t>
            </a:r>
            <a:r>
              <a:rPr lang="en-US" sz="2000" dirty="0" err="1"/>
              <a:t>osalesid</a:t>
            </a:r>
            <a:r>
              <a:rPr lang="en-US" sz="2000" dirty="0"/>
              <a:t> </a:t>
            </a:r>
            <a:r>
              <a:rPr lang="en-US" sz="2000" dirty="0" err="1"/>
              <a:t>noored</a:t>
            </a:r>
            <a:r>
              <a:rPr lang="en-US" sz="2000" dirty="0"/>
              <a:t>:</a:t>
            </a:r>
          </a:p>
          <a:p>
            <a:pPr lvl="1"/>
            <a:r>
              <a:rPr lang="en-US" sz="1800" dirty="0" err="1"/>
              <a:t>Huvitegevuses</a:t>
            </a:r>
            <a:r>
              <a:rPr lang="en-US" sz="1800" dirty="0"/>
              <a:t> (59%)</a:t>
            </a:r>
          </a:p>
          <a:p>
            <a:pPr lvl="1"/>
            <a:r>
              <a:rPr lang="en-US" sz="1800" dirty="0" err="1"/>
              <a:t>Huvihariduses</a:t>
            </a:r>
            <a:r>
              <a:rPr lang="en-US" sz="1800" dirty="0"/>
              <a:t> (32%)</a:t>
            </a:r>
          </a:p>
          <a:p>
            <a:pPr lvl="1"/>
            <a:r>
              <a:rPr lang="en-US" sz="1800" dirty="0" err="1"/>
              <a:t>Noortelaagris</a:t>
            </a:r>
            <a:r>
              <a:rPr lang="en-US" sz="1800" dirty="0"/>
              <a:t> (22%)</a:t>
            </a:r>
            <a:endParaRPr lang="et-EE" sz="1800" dirty="0"/>
          </a:p>
          <a:p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B621930-B2CD-48B4-A8F4-608C47C4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13596F52-C089-4BFD-9B43-314530025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69" y="3093095"/>
            <a:ext cx="6286500" cy="3409950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7349F846-EC19-4D72-A76C-505C4DE3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347" y="3393131"/>
            <a:ext cx="4714875" cy="2286000"/>
          </a:xfrm>
          <a:prstGeom prst="rect">
            <a:avLst/>
          </a:prstGeom>
        </p:spPr>
      </p:pic>
      <p:sp>
        <p:nvSpPr>
          <p:cNvPr id="9" name="Sisu kohatäide 2">
            <a:extLst>
              <a:ext uri="{FF2B5EF4-FFF2-40B4-BE49-F238E27FC236}">
                <a16:creationId xmlns:a16="http://schemas.microsoft.com/office/drawing/2014/main" id="{A406F798-3AF0-421E-8226-A49E143423C9}"/>
              </a:ext>
            </a:extLst>
          </p:cNvPr>
          <p:cNvSpPr txBox="1">
            <a:spLocks/>
          </p:cNvSpPr>
          <p:nvPr/>
        </p:nvSpPr>
        <p:spPr>
          <a:xfrm>
            <a:off x="6799123" y="2908641"/>
            <a:ext cx="4651956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>
                <a:solidFill>
                  <a:srgbClr val="010163"/>
                </a:solidFill>
              </a:rPr>
              <a:t>Vastajate hinnatud noorsootöö tegevused </a:t>
            </a:r>
            <a:endParaRPr lang="et-EE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6D7A8F2B-1281-F04B-B73F-9A16E9F331A4}"/>
              </a:ext>
            </a:extLst>
          </p:cNvPr>
          <p:cNvSpPr txBox="1">
            <a:spLocks/>
          </p:cNvSpPr>
          <p:nvPr/>
        </p:nvSpPr>
        <p:spPr>
          <a:xfrm>
            <a:off x="643944" y="2904565"/>
            <a:ext cx="4651956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>
                <a:solidFill>
                  <a:srgbClr val="010163"/>
                </a:solidFill>
              </a:rPr>
              <a:t>Noorsootöö tegevustes osalemine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8883926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Osalemine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oli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minu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jaoks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huvitav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oluline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39026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vanuses</a:t>
            </a:r>
            <a:r>
              <a:rPr lang="en-US" sz="1600" dirty="0"/>
              <a:t> 20-26, </a:t>
            </a:r>
            <a:r>
              <a:rPr lang="en-US" sz="1600" dirty="0" err="1"/>
              <a:t>noored</a:t>
            </a:r>
            <a:r>
              <a:rPr lang="en-US" sz="1600" dirty="0"/>
              <a:t>, </a:t>
            </a:r>
            <a:r>
              <a:rPr lang="en-US" sz="1600" dirty="0" err="1"/>
              <a:t>kes</a:t>
            </a:r>
            <a:r>
              <a:rPr lang="en-US" sz="1600" dirty="0"/>
              <a:t> </a:t>
            </a:r>
            <a:r>
              <a:rPr lang="en-US" sz="1600" dirty="0" err="1"/>
              <a:t>õpivad</a:t>
            </a:r>
            <a:r>
              <a:rPr lang="en-US" sz="1600" dirty="0"/>
              <a:t> </a:t>
            </a:r>
            <a:r>
              <a:rPr lang="en-US" sz="1600" dirty="0" err="1"/>
              <a:t>kutsekoolis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, </a:t>
            </a:r>
            <a:r>
              <a:rPr lang="en-US" sz="1600" dirty="0" err="1"/>
              <a:t>ke</a:t>
            </a:r>
            <a:r>
              <a:rPr lang="et-EE" sz="1600" dirty="0" err="1"/>
              <a:t>lle</a:t>
            </a:r>
            <a:r>
              <a:rPr lang="et-EE" sz="1600" dirty="0"/>
              <a:t> vanemad</a:t>
            </a:r>
            <a:r>
              <a:rPr lang="en-US" sz="1600" dirty="0"/>
              <a:t> on </a:t>
            </a:r>
            <a:r>
              <a:rPr lang="en-US" sz="1600" dirty="0" err="1"/>
              <a:t>omandanud</a:t>
            </a:r>
            <a:r>
              <a:rPr lang="en-US" sz="1600" dirty="0"/>
              <a:t> </a:t>
            </a:r>
            <a:r>
              <a:rPr lang="en-US" sz="1600" dirty="0" err="1"/>
              <a:t>keskhariduse</a:t>
            </a:r>
            <a:r>
              <a:rPr lang="en-US" sz="1600" dirty="0"/>
              <a:t> </a:t>
            </a:r>
            <a:r>
              <a:rPr lang="en-US" sz="1600" dirty="0" err="1"/>
              <a:t>hindavad</a:t>
            </a:r>
            <a:r>
              <a:rPr lang="en-US" sz="1600" dirty="0"/>
              <a:t> </a:t>
            </a:r>
            <a:r>
              <a:rPr lang="en-US" sz="1600" dirty="0" err="1"/>
              <a:t>noortelaagri</a:t>
            </a:r>
            <a:r>
              <a:rPr lang="en-US" sz="1600" dirty="0"/>
              <a:t> </a:t>
            </a:r>
            <a:r>
              <a:rPr lang="en-US" sz="1600" dirty="0" err="1"/>
              <a:t>olulisust</a:t>
            </a:r>
            <a:r>
              <a:rPr lang="en-US" sz="1600" dirty="0"/>
              <a:t> </a:t>
            </a:r>
            <a:r>
              <a:rPr lang="en-US" sz="1600" dirty="0" err="1"/>
              <a:t>väga</a:t>
            </a:r>
            <a:r>
              <a:rPr lang="en-US" sz="1600" dirty="0"/>
              <a:t> </a:t>
            </a:r>
            <a:r>
              <a:rPr lang="en-US" sz="1600" dirty="0" err="1"/>
              <a:t>madalalt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Samuti</a:t>
            </a:r>
            <a:r>
              <a:rPr lang="en-US" sz="1600" dirty="0"/>
              <a:t> </a:t>
            </a:r>
            <a:r>
              <a:rPr lang="en-US" sz="1600" dirty="0" err="1"/>
              <a:t>hindavad</a:t>
            </a:r>
            <a:r>
              <a:rPr lang="en-US" sz="1600" dirty="0"/>
              <a:t> </a:t>
            </a:r>
            <a:r>
              <a:rPr lang="en-US" sz="1600" dirty="0" err="1"/>
              <a:t>olulisust</a:t>
            </a:r>
            <a:r>
              <a:rPr lang="en-US" sz="1600" dirty="0"/>
              <a:t> </a:t>
            </a:r>
            <a:r>
              <a:rPr lang="en-US" sz="1600" dirty="0" err="1"/>
              <a:t>madalalt</a:t>
            </a:r>
            <a:r>
              <a:rPr lang="en-US" sz="1600" dirty="0"/>
              <a:t> ka </a:t>
            </a:r>
            <a:r>
              <a:rPr lang="en-US" sz="1600" dirty="0" err="1"/>
              <a:t>noored</a:t>
            </a:r>
            <a:r>
              <a:rPr lang="en-US" sz="1600" dirty="0"/>
              <a:t>, </a:t>
            </a:r>
            <a:r>
              <a:rPr lang="en-US" sz="1600" dirty="0" err="1"/>
              <a:t>kellel</a:t>
            </a:r>
            <a:r>
              <a:rPr lang="en-US" sz="1600" dirty="0"/>
              <a:t> on </a:t>
            </a:r>
            <a:r>
              <a:rPr lang="en-US" sz="1600" dirty="0" err="1"/>
              <a:t>kolm</a:t>
            </a:r>
            <a:r>
              <a:rPr lang="en-US" sz="1600" dirty="0"/>
              <a:t> </a:t>
            </a:r>
            <a:r>
              <a:rPr lang="en-US" sz="1600" dirty="0" err="1"/>
              <a:t>õde</a:t>
            </a:r>
            <a:r>
              <a:rPr lang="en-US" sz="1600" dirty="0"/>
              <a:t>/</a:t>
            </a:r>
            <a:r>
              <a:rPr lang="en-US" sz="1600" dirty="0" err="1"/>
              <a:t>venda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83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A21B894E-4ADC-4AB1-9650-37A4C7C1D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0" y="1639760"/>
            <a:ext cx="2991267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3D3B611F-7259-4F2E-90E2-E81F84273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2" y="3426615"/>
            <a:ext cx="3324689" cy="1448002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A9C0F5FB-BB99-4668-9D95-1E2D1D4DB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9" y="4874617"/>
            <a:ext cx="2991267" cy="1124107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1948D506-9C51-4F80-ACF9-5763034D6C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93" y="5373196"/>
            <a:ext cx="3324689" cy="914528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3E51B3D3-B22B-4B32-B974-EFAA2A6DE5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479" y="1639757"/>
            <a:ext cx="4410691" cy="2400635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66AC6456-DA84-4E0B-B660-29BC707F71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22" y="4097419"/>
            <a:ext cx="4410691" cy="1267002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8E0AE81F-BEA7-40A7-A030-98F4A72088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21" y="1638491"/>
            <a:ext cx="2991267" cy="1733792"/>
          </a:xfrm>
          <a:prstGeom prst="rect">
            <a:avLst/>
          </a:prstGeom>
        </p:spPr>
      </p:pic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DAB2DA26-D245-44CD-9D81-9056270E4A9F}"/>
              </a:ext>
            </a:extLst>
          </p:cNvPr>
          <p:cNvSpPr/>
          <p:nvPr/>
        </p:nvSpPr>
        <p:spPr bwMode="auto">
          <a:xfrm>
            <a:off x="5254017" y="2268706"/>
            <a:ext cx="2413000" cy="1714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8A781AD1-E2AA-4226-BAD2-B935EB8A5805}"/>
              </a:ext>
            </a:extLst>
          </p:cNvPr>
          <p:cNvSpPr/>
          <p:nvPr/>
        </p:nvSpPr>
        <p:spPr bwMode="auto">
          <a:xfrm>
            <a:off x="5476266" y="4673194"/>
            <a:ext cx="2286000" cy="1587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7501CE-6AA8-4A0B-9199-F66F2CE8606A}"/>
              </a:ext>
            </a:extLst>
          </p:cNvPr>
          <p:cNvSpPr txBox="1"/>
          <p:nvPr/>
        </p:nvSpPr>
        <p:spPr>
          <a:xfrm>
            <a:off x="7580439" y="2132375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38" name="Rounded Rectangle 14">
            <a:extLst>
              <a:ext uri="{FF2B5EF4-FFF2-40B4-BE49-F238E27FC236}">
                <a16:creationId xmlns:a16="http://schemas.microsoft.com/office/drawing/2014/main" id="{339D7D69-9471-4719-9B44-542D5D1B505D}"/>
              </a:ext>
            </a:extLst>
          </p:cNvPr>
          <p:cNvSpPr/>
          <p:nvPr/>
        </p:nvSpPr>
        <p:spPr bwMode="auto">
          <a:xfrm>
            <a:off x="1417892" y="5607051"/>
            <a:ext cx="1825335" cy="1587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88D06A-A637-4A86-A98F-4BE2B4CF0295}"/>
              </a:ext>
            </a:extLst>
          </p:cNvPr>
          <p:cNvSpPr txBox="1"/>
          <p:nvPr/>
        </p:nvSpPr>
        <p:spPr>
          <a:xfrm>
            <a:off x="7666162" y="4521943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C5941D-F36E-4450-B119-D298CC5F7F36}"/>
              </a:ext>
            </a:extLst>
          </p:cNvPr>
          <p:cNvSpPr txBox="1"/>
          <p:nvPr/>
        </p:nvSpPr>
        <p:spPr>
          <a:xfrm>
            <a:off x="3152069" y="5489391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cxnSp>
        <p:nvCxnSpPr>
          <p:cNvPr id="21" name="Straight Arrow Connector 23">
            <a:extLst>
              <a:ext uri="{FF2B5EF4-FFF2-40B4-BE49-F238E27FC236}">
                <a16:creationId xmlns:a16="http://schemas.microsoft.com/office/drawing/2014/main" id="{10083ADB-56A7-4285-90F5-4DFFC832E907}"/>
              </a:ext>
            </a:extLst>
          </p:cNvPr>
          <p:cNvCxnSpPr>
            <a:cxnSpLocks/>
          </p:cNvCxnSpPr>
          <p:nvPr/>
        </p:nvCxnSpPr>
        <p:spPr bwMode="auto">
          <a:xfrm flipH="1">
            <a:off x="3344097" y="3810958"/>
            <a:ext cx="260437" cy="514124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Pilt 6">
            <a:extLst>
              <a:ext uri="{FF2B5EF4-FFF2-40B4-BE49-F238E27FC236}">
                <a16:creationId xmlns:a16="http://schemas.microsoft.com/office/drawing/2014/main" id="{4558CA79-BA0D-4854-BB7D-53BD26E15D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0" y="2545583"/>
            <a:ext cx="2991267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429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t 10">
            <a:extLst>
              <a:ext uri="{FF2B5EF4-FFF2-40B4-BE49-F238E27FC236}">
                <a16:creationId xmlns:a16="http://schemas.microsoft.com/office/drawing/2014/main" id="{2DBFF010-4D1A-4731-BE18-09B8CB6BD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86" y="1633850"/>
            <a:ext cx="4511046" cy="2384274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Sain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ürituste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tegevuste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korraldamisel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osaleda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19570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, </a:t>
            </a:r>
            <a:r>
              <a:rPr lang="en-US" sz="1600" err="1"/>
              <a:t>kellel</a:t>
            </a:r>
            <a:r>
              <a:rPr lang="en-US" sz="1600"/>
              <a:t> on </a:t>
            </a:r>
            <a:r>
              <a:rPr lang="en-US" sz="1600" err="1"/>
              <a:t>kolm</a:t>
            </a:r>
            <a:r>
              <a:rPr lang="en-US" sz="1600"/>
              <a:t> </a:t>
            </a:r>
            <a:r>
              <a:rPr lang="en-US" sz="1600" err="1"/>
              <a:t>õde</a:t>
            </a:r>
            <a:r>
              <a:rPr lang="en-US" sz="1600"/>
              <a:t>/</a:t>
            </a:r>
            <a:r>
              <a:rPr lang="en-US" sz="1600" err="1"/>
              <a:t>venda</a:t>
            </a:r>
            <a:r>
              <a:rPr lang="en-US" sz="1600"/>
              <a:t> </a:t>
            </a:r>
            <a:r>
              <a:rPr lang="en-US" sz="1600" err="1"/>
              <a:t>ei</a:t>
            </a:r>
            <a:r>
              <a:rPr lang="en-US" sz="1600"/>
              <a:t> </a:t>
            </a:r>
            <a:r>
              <a:rPr lang="en-US" sz="1600" err="1"/>
              <a:t>saa</a:t>
            </a:r>
            <a:r>
              <a:rPr lang="en-US" sz="1600"/>
              <a:t> </a:t>
            </a:r>
            <a:r>
              <a:rPr lang="en-US" sz="1600" err="1"/>
              <a:t>tegevuste</a:t>
            </a:r>
            <a:r>
              <a:rPr lang="en-US" sz="1600"/>
              <a:t>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ürituste</a:t>
            </a:r>
            <a:r>
              <a:rPr lang="en-US" sz="1600"/>
              <a:t> </a:t>
            </a:r>
            <a:r>
              <a:rPr lang="en-US" sz="1600" err="1"/>
              <a:t>korraldamisel</a:t>
            </a:r>
            <a:r>
              <a:rPr lang="en-US" sz="1600"/>
              <a:t> </a:t>
            </a:r>
            <a:r>
              <a:rPr lang="en-US" sz="1600" err="1"/>
              <a:t>osaleda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Maksimaalse</a:t>
            </a:r>
            <a:r>
              <a:rPr lang="en-US" sz="1600"/>
              <a:t> </a:t>
            </a:r>
            <a:r>
              <a:rPr lang="en-US" sz="1600" err="1"/>
              <a:t>võimaliku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vabatahtlikud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79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D788262A-1B43-420E-91A1-17B839B20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8" y="1634644"/>
            <a:ext cx="2991267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4F716B21-8910-495D-B764-EBF75CDE8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1" y="3426606"/>
            <a:ext cx="3324689" cy="1448002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558B2A33-A225-4E8B-87AF-2E08F272D9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8" y="4874608"/>
            <a:ext cx="2991267" cy="1124107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A325BF57-5A3D-4CC1-BB7B-5BBB7C59FC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82" y="5374333"/>
            <a:ext cx="3324689" cy="914528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7883CBEB-D5F8-4A0E-AAFE-B9FFAB05F1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33" y="4116567"/>
            <a:ext cx="4410691" cy="1267002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1557677" y="4171687"/>
            <a:ext cx="1520449" cy="152663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367C4C-3F41-469B-8044-915ED5F85D3D}"/>
              </a:ext>
            </a:extLst>
          </p:cNvPr>
          <p:cNvSpPr txBox="1"/>
          <p:nvPr/>
        </p:nvSpPr>
        <p:spPr>
          <a:xfrm>
            <a:off x="2983961" y="4042448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4186C3A1-B49D-4A4D-BFD7-DC4A82B5A7A3}"/>
              </a:ext>
            </a:extLst>
          </p:cNvPr>
          <p:cNvSpPr/>
          <p:nvPr/>
        </p:nvSpPr>
        <p:spPr bwMode="auto">
          <a:xfrm>
            <a:off x="5266513" y="2941398"/>
            <a:ext cx="3019425" cy="1714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2C4316C4-F7FA-4020-9366-7DE61F53DC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3" y="2540903"/>
            <a:ext cx="2991267" cy="866896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6E21614C-1F24-4454-8958-02E202E832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60" y="1634595"/>
            <a:ext cx="3057951" cy="173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6912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Tegin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kasvatajatele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ettepanekuid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19570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Mida</a:t>
            </a:r>
            <a:r>
              <a:rPr lang="en-US" sz="1600" dirty="0"/>
              <a:t> </a:t>
            </a:r>
            <a:r>
              <a:rPr lang="en-US" sz="1600" dirty="0" err="1"/>
              <a:t>kõrgem</a:t>
            </a:r>
            <a:r>
              <a:rPr lang="en-US" sz="1600" dirty="0"/>
              <a:t> on </a:t>
            </a:r>
            <a:r>
              <a:rPr lang="en-US" sz="1600" dirty="0" err="1"/>
              <a:t>noore</a:t>
            </a:r>
            <a:r>
              <a:rPr lang="en-US" sz="1600" dirty="0"/>
              <a:t> ema/</a:t>
            </a:r>
            <a:r>
              <a:rPr lang="en-US" sz="1600" dirty="0" err="1"/>
              <a:t>hooldaja</a:t>
            </a:r>
            <a:r>
              <a:rPr lang="en-US" sz="1600" dirty="0"/>
              <a:t> </a:t>
            </a:r>
            <a:r>
              <a:rPr lang="en-US" sz="1600" dirty="0" err="1"/>
              <a:t>haridustase</a:t>
            </a:r>
            <a:r>
              <a:rPr lang="en-US" sz="1600" dirty="0"/>
              <a:t>, </a:t>
            </a:r>
            <a:r>
              <a:rPr lang="en-US" sz="1600" dirty="0" err="1"/>
              <a:t>seda</a:t>
            </a:r>
            <a:r>
              <a:rPr lang="en-US" sz="1600" dirty="0"/>
              <a:t> </a:t>
            </a:r>
            <a:r>
              <a:rPr lang="en-US" sz="1600" dirty="0" err="1"/>
              <a:t>vähem</a:t>
            </a:r>
            <a:r>
              <a:rPr lang="en-US" sz="1600" dirty="0"/>
              <a:t> </a:t>
            </a:r>
            <a:r>
              <a:rPr lang="en-US" sz="1600" dirty="0" err="1"/>
              <a:t>teeb</a:t>
            </a:r>
            <a:r>
              <a:rPr lang="en-US" sz="1600" dirty="0"/>
              <a:t> </a:t>
            </a:r>
            <a:r>
              <a:rPr lang="en-US" sz="1600" dirty="0" err="1"/>
              <a:t>noor</a:t>
            </a:r>
            <a:r>
              <a:rPr lang="en-US" sz="1600" dirty="0"/>
              <a:t> </a:t>
            </a:r>
            <a:r>
              <a:rPr lang="en-US" sz="1600" dirty="0" err="1"/>
              <a:t>kasvatajatele</a:t>
            </a:r>
            <a:r>
              <a:rPr lang="en-US" sz="1600" dirty="0"/>
              <a:t> </a:t>
            </a:r>
            <a:r>
              <a:rPr lang="en-US" sz="1600" dirty="0" err="1"/>
              <a:t>ettepanekuid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Madala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andsid</a:t>
            </a:r>
            <a:r>
              <a:rPr lang="en-US" sz="1600" dirty="0"/>
              <a:t> ka </a:t>
            </a:r>
            <a:r>
              <a:rPr lang="en-US" sz="1600" dirty="0" err="1"/>
              <a:t>põhi</a:t>
            </a:r>
            <a:r>
              <a:rPr lang="en-US" sz="1600" dirty="0"/>
              <a:t>-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kutsekoolis</a:t>
            </a:r>
            <a:r>
              <a:rPr lang="en-US" sz="1600" dirty="0"/>
              <a:t> </a:t>
            </a:r>
            <a:r>
              <a:rPr lang="en-US" sz="1600" dirty="0" err="1"/>
              <a:t>õppivad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vanuses</a:t>
            </a:r>
            <a:r>
              <a:rPr lang="en-US" sz="1600" dirty="0"/>
              <a:t> 12-16 </a:t>
            </a:r>
            <a:r>
              <a:rPr lang="et-EE" sz="1600" dirty="0"/>
              <a:t>teevad vähem</a:t>
            </a:r>
            <a:r>
              <a:rPr lang="en-US" sz="1600" dirty="0"/>
              <a:t> </a:t>
            </a:r>
            <a:r>
              <a:rPr lang="en-US" sz="1600" dirty="0" err="1"/>
              <a:t>kasvatajatele</a:t>
            </a:r>
            <a:r>
              <a:rPr lang="en-US" sz="1600" dirty="0"/>
              <a:t> </a:t>
            </a:r>
            <a:r>
              <a:rPr lang="en-US" sz="1600" dirty="0" err="1"/>
              <a:t>ettepanekuid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 dirty="0"/>
          </a:p>
        </p:txBody>
      </p:sp>
      <p:sp>
        <p:nvSpPr>
          <p:cNvPr id="18" name="Oval 22">
            <a:extLst>
              <a:ext uri="{FF2B5EF4-FFF2-40B4-BE49-F238E27FC236}">
                <a16:creationId xmlns:a16="http://schemas.microsoft.com/office/drawing/2014/main" id="{C8EEFA72-6283-4118-A95B-B23DF19A0B87}"/>
              </a:ext>
            </a:extLst>
          </p:cNvPr>
          <p:cNvSpPr/>
          <p:nvPr/>
        </p:nvSpPr>
        <p:spPr>
          <a:xfrm>
            <a:off x="11331345" y="693977"/>
            <a:ext cx="636935" cy="607787"/>
          </a:xfrm>
          <a:prstGeom prst="ellipse">
            <a:avLst/>
          </a:prstGeom>
          <a:solidFill>
            <a:srgbClr val="FBF2B5"/>
          </a:solidFill>
          <a:ln>
            <a:solidFill>
              <a:srgbClr val="F1D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1D71F"/>
                </a:solidFill>
              </a:rPr>
              <a:t>65</a:t>
            </a:r>
            <a:endParaRPr lang="en-US" b="1">
              <a:solidFill>
                <a:srgbClr val="F1D71F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3271D4D3-71B3-452A-9D50-2519194EF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6" y="1634645"/>
            <a:ext cx="2991267" cy="828791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186D7B13-973E-4069-9F6A-FD43E5AD0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16" y="1634646"/>
            <a:ext cx="4410691" cy="2400635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8C2483BE-2EF0-4533-9C67-8C62838D5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70" y="4111764"/>
            <a:ext cx="4410691" cy="1267002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E0B064B8-6978-46AE-8F08-A5F75E27C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09" y="1632958"/>
            <a:ext cx="2991267" cy="1733792"/>
          </a:xfrm>
          <a:prstGeom prst="rect">
            <a:avLst/>
          </a:prstGeom>
        </p:spPr>
      </p:pic>
      <p:pic>
        <p:nvPicPr>
          <p:cNvPr id="38" name="Pilt 37">
            <a:extLst>
              <a:ext uri="{FF2B5EF4-FFF2-40B4-BE49-F238E27FC236}">
                <a16:creationId xmlns:a16="http://schemas.microsoft.com/office/drawing/2014/main" id="{14059D2E-7CAF-4624-9299-E13D349F2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75" y="5378766"/>
            <a:ext cx="3324689" cy="914528"/>
          </a:xfrm>
          <a:prstGeom prst="rect">
            <a:avLst/>
          </a:prstGeom>
        </p:spPr>
      </p:pic>
      <p:cxnSp>
        <p:nvCxnSpPr>
          <p:cNvPr id="21" name="Straight Arrow Connector 23">
            <a:extLst>
              <a:ext uri="{FF2B5EF4-FFF2-40B4-BE49-F238E27FC236}">
                <a16:creationId xmlns:a16="http://schemas.microsoft.com/office/drawing/2014/main" id="{10083ADB-56A7-4285-90F5-4DFFC832E907}"/>
              </a:ext>
            </a:extLst>
          </p:cNvPr>
          <p:cNvCxnSpPr>
            <a:cxnSpLocks/>
          </p:cNvCxnSpPr>
          <p:nvPr/>
        </p:nvCxnSpPr>
        <p:spPr bwMode="auto">
          <a:xfrm flipH="1">
            <a:off x="7828941" y="4548149"/>
            <a:ext cx="219534" cy="481051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5295088" y="1913106"/>
            <a:ext cx="2313453" cy="178704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14">
            <a:extLst>
              <a:ext uri="{FF2B5EF4-FFF2-40B4-BE49-F238E27FC236}">
                <a16:creationId xmlns:a16="http://schemas.microsoft.com/office/drawing/2014/main" id="{0FF252A6-65E7-4F4E-BD9C-BF0C0F3CF772}"/>
              </a:ext>
            </a:extLst>
          </p:cNvPr>
          <p:cNvSpPr/>
          <p:nvPr/>
        </p:nvSpPr>
        <p:spPr bwMode="auto">
          <a:xfrm>
            <a:off x="5228413" y="2262356"/>
            <a:ext cx="2492375" cy="17307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FDBF5028-741E-42C1-BE49-13C932125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9" y="3425697"/>
            <a:ext cx="3324689" cy="1448002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0608913D-FACC-4ADD-B82C-18E9350366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4870960"/>
            <a:ext cx="2991267" cy="1124107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CCA2EA61-4AE8-448D-AF86-05B2801420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5" y="2540465"/>
            <a:ext cx="2991267" cy="866896"/>
          </a:xfrm>
          <a:prstGeom prst="rect">
            <a:avLst/>
          </a:prstGeom>
        </p:spPr>
      </p:pic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F2EBD515-357C-418C-995B-33056B5DB5DD}"/>
              </a:ext>
            </a:extLst>
          </p:cNvPr>
          <p:cNvSpPr/>
          <p:nvPr/>
        </p:nvSpPr>
        <p:spPr bwMode="auto">
          <a:xfrm>
            <a:off x="1436940" y="5130801"/>
            <a:ext cx="1818986" cy="203666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11733F-C8A1-4982-9BD3-10F12FAFD07C}"/>
              </a:ext>
            </a:extLst>
          </p:cNvPr>
          <p:cNvSpPr txBox="1"/>
          <p:nvPr/>
        </p:nvSpPr>
        <p:spPr>
          <a:xfrm>
            <a:off x="3149382" y="4994242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9509661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Õppisin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midagi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uut</a:t>
            </a:r>
            <a:r>
              <a:rPr lang="en-US" sz="2000" b="1">
                <a:solidFill>
                  <a:srgbClr val="010163"/>
                </a:solidFill>
              </a:rPr>
              <a:t>, </a:t>
            </a:r>
            <a:r>
              <a:rPr lang="en-US" sz="2000" b="1" err="1">
                <a:solidFill>
                  <a:srgbClr val="010163"/>
                </a:solidFill>
              </a:rPr>
              <a:t>sain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juurde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oskuse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arenesin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mõnes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oskuses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47277"/>
            <a:ext cx="3147462" cy="2824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Mida</a:t>
            </a:r>
            <a:r>
              <a:rPr lang="en-US" sz="1600" dirty="0"/>
              <a:t> </a:t>
            </a:r>
            <a:r>
              <a:rPr lang="en-US" sz="1600" dirty="0" err="1"/>
              <a:t>kõrgem</a:t>
            </a:r>
            <a:r>
              <a:rPr lang="en-US" sz="1600" dirty="0"/>
              <a:t> on ema/</a:t>
            </a:r>
            <a:r>
              <a:rPr lang="en-US" sz="1600" dirty="0" err="1"/>
              <a:t>hooldaja</a:t>
            </a:r>
            <a:r>
              <a:rPr lang="en-US" sz="1600" dirty="0"/>
              <a:t> </a:t>
            </a:r>
            <a:r>
              <a:rPr lang="en-US" sz="1600" dirty="0" err="1"/>
              <a:t>haridustase</a:t>
            </a:r>
            <a:r>
              <a:rPr lang="en-US" sz="1600" dirty="0"/>
              <a:t>, </a:t>
            </a:r>
            <a:r>
              <a:rPr lang="en-US" sz="1600" dirty="0" err="1"/>
              <a:t>seda</a:t>
            </a:r>
            <a:r>
              <a:rPr lang="en-US" sz="1600" dirty="0"/>
              <a:t> </a:t>
            </a:r>
            <a:r>
              <a:rPr lang="en-US" sz="1600" dirty="0" err="1"/>
              <a:t>kõrgema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annab</a:t>
            </a:r>
            <a:r>
              <a:rPr lang="en-US" sz="1600" dirty="0"/>
              <a:t> </a:t>
            </a:r>
            <a:r>
              <a:rPr lang="en-US" sz="1600" dirty="0" err="1"/>
              <a:t>noor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Kutsekoolis</a:t>
            </a:r>
            <a:r>
              <a:rPr lang="en-US" sz="1600" dirty="0"/>
              <a:t> </a:t>
            </a:r>
            <a:r>
              <a:rPr lang="en-US" sz="1600" dirty="0" err="1"/>
              <a:t>õppivad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andsid</a:t>
            </a:r>
            <a:r>
              <a:rPr lang="en-US" sz="1600" dirty="0"/>
              <a:t> </a:t>
            </a:r>
            <a:r>
              <a:rPr lang="en-US" sz="1600" dirty="0" err="1"/>
              <a:t>madalama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võrreldes</a:t>
            </a:r>
            <a:r>
              <a:rPr lang="en-US" sz="1600" dirty="0"/>
              <a:t> </a:t>
            </a:r>
            <a:r>
              <a:rPr lang="en-US" sz="1600" dirty="0" err="1"/>
              <a:t>teiste</a:t>
            </a:r>
            <a:r>
              <a:rPr lang="en-US" sz="1600" dirty="0"/>
              <a:t> </a:t>
            </a:r>
            <a:r>
              <a:rPr lang="en-US" sz="1600" dirty="0" err="1"/>
              <a:t>tegevusaladega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õppisid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noortelaagris</a:t>
            </a:r>
            <a:r>
              <a:rPr lang="en-US" sz="1600" dirty="0"/>
              <a:t> </a:t>
            </a:r>
            <a:r>
              <a:rPr lang="en-US" sz="1600" dirty="0" err="1"/>
              <a:t>midagi</a:t>
            </a:r>
            <a:r>
              <a:rPr lang="en-US" sz="1600" dirty="0"/>
              <a:t> </a:t>
            </a:r>
            <a:r>
              <a:rPr lang="en-US" sz="1600" dirty="0" err="1"/>
              <a:t>uut</a:t>
            </a:r>
            <a:r>
              <a:rPr lang="en-US" sz="1600" dirty="0"/>
              <a:t>, said </a:t>
            </a:r>
            <a:r>
              <a:rPr lang="en-US" sz="1600" dirty="0" err="1"/>
              <a:t>juurde</a:t>
            </a:r>
            <a:r>
              <a:rPr lang="en-US" sz="1600" dirty="0"/>
              <a:t> </a:t>
            </a:r>
            <a:r>
              <a:rPr lang="en-US" sz="1600" dirty="0" err="1"/>
              <a:t>uue</a:t>
            </a:r>
            <a:r>
              <a:rPr lang="en-US" sz="1600" dirty="0"/>
              <a:t> </a:t>
            </a:r>
            <a:r>
              <a:rPr lang="en-US" sz="1600" dirty="0" err="1"/>
              <a:t>oskuse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arendasid</a:t>
            </a:r>
            <a:r>
              <a:rPr lang="en-US" sz="1600" dirty="0"/>
              <a:t> </a:t>
            </a:r>
            <a:r>
              <a:rPr lang="en-US" sz="1600" dirty="0" err="1"/>
              <a:t>mõnda</a:t>
            </a:r>
            <a:r>
              <a:rPr lang="en-US" sz="1600" dirty="0"/>
              <a:t> </a:t>
            </a:r>
            <a:r>
              <a:rPr lang="en-US" sz="1600" dirty="0" err="1"/>
              <a:t>oskust</a:t>
            </a:r>
            <a:r>
              <a:rPr lang="en-US" sz="1600" dirty="0"/>
              <a:t>.</a:t>
            </a:r>
            <a:endParaRPr lang="et-EE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87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5ADE2AA1-09E4-46DB-8C43-67A1306E0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5" y="1633450"/>
            <a:ext cx="2991267" cy="828791"/>
          </a:xfrm>
          <a:prstGeom prst="rect">
            <a:avLst/>
          </a:prstGeom>
        </p:spPr>
      </p:pic>
      <p:pic>
        <p:nvPicPr>
          <p:cNvPr id="36" name="Pilt 35">
            <a:extLst>
              <a:ext uri="{FF2B5EF4-FFF2-40B4-BE49-F238E27FC236}">
                <a16:creationId xmlns:a16="http://schemas.microsoft.com/office/drawing/2014/main" id="{4FB5E69A-991F-43B0-9528-C3DAE288B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91" y="4111670"/>
            <a:ext cx="4410691" cy="1267002"/>
          </a:xfrm>
          <a:prstGeom prst="rect">
            <a:avLst/>
          </a:prstGeom>
        </p:spPr>
      </p:pic>
      <p:pic>
        <p:nvPicPr>
          <p:cNvPr id="38" name="Pilt 37">
            <a:extLst>
              <a:ext uri="{FF2B5EF4-FFF2-40B4-BE49-F238E27FC236}">
                <a16:creationId xmlns:a16="http://schemas.microsoft.com/office/drawing/2014/main" id="{8FAED791-296C-4DB3-901F-D751CF176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17" y="1634550"/>
            <a:ext cx="4410691" cy="2400635"/>
          </a:xfrm>
          <a:prstGeom prst="rect">
            <a:avLst/>
          </a:prstGeom>
        </p:spPr>
      </p:pic>
      <p:pic>
        <p:nvPicPr>
          <p:cNvPr id="40" name="Pilt 39">
            <a:extLst>
              <a:ext uri="{FF2B5EF4-FFF2-40B4-BE49-F238E27FC236}">
                <a16:creationId xmlns:a16="http://schemas.microsoft.com/office/drawing/2014/main" id="{BFCA3DA1-9C7F-4637-B86C-3399A236AD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09" y="1632958"/>
            <a:ext cx="2991267" cy="1733792"/>
          </a:xfrm>
          <a:prstGeom prst="rect">
            <a:avLst/>
          </a:prstGeom>
        </p:spPr>
      </p:pic>
      <p:cxnSp>
        <p:nvCxnSpPr>
          <p:cNvPr id="21" name="Straight Arrow Connector 23">
            <a:extLst>
              <a:ext uri="{FF2B5EF4-FFF2-40B4-BE49-F238E27FC236}">
                <a16:creationId xmlns:a16="http://schemas.microsoft.com/office/drawing/2014/main" id="{10083ADB-56A7-4285-90F5-4DFFC832E907}"/>
              </a:ext>
            </a:extLst>
          </p:cNvPr>
          <p:cNvCxnSpPr>
            <a:cxnSpLocks/>
          </p:cNvCxnSpPr>
          <p:nvPr/>
        </p:nvCxnSpPr>
        <p:spPr bwMode="auto">
          <a:xfrm>
            <a:off x="8040983" y="4510646"/>
            <a:ext cx="255124" cy="404254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Rounded Rectangle 14">
            <a:extLst>
              <a:ext uri="{FF2B5EF4-FFF2-40B4-BE49-F238E27FC236}">
                <a16:creationId xmlns:a16="http://schemas.microsoft.com/office/drawing/2014/main" id="{AE5D3CE4-0A17-4D47-B74E-90D2A956E667}"/>
              </a:ext>
            </a:extLst>
          </p:cNvPr>
          <p:cNvSpPr/>
          <p:nvPr/>
        </p:nvSpPr>
        <p:spPr bwMode="auto">
          <a:xfrm>
            <a:off x="5229225" y="2265529"/>
            <a:ext cx="2549525" cy="174626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6C7F3541-7FDD-415B-92B1-33914771A2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0" y="2543609"/>
            <a:ext cx="2991267" cy="866896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725AC046-4CA3-4A63-869C-CE41DB0012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0" y="3424840"/>
            <a:ext cx="3324689" cy="1448002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AB250DAD-73D0-4CBB-B877-BF26862933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47" y="4868720"/>
            <a:ext cx="2991267" cy="1124107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567B4056-6683-42EB-B29C-CE709A14C6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80" y="5378665"/>
            <a:ext cx="3324689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3596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 dirty="0">
                <a:solidFill>
                  <a:srgbClr val="010163"/>
                </a:solidFill>
              </a:rPr>
              <a:t>Hinnangud </a:t>
            </a:r>
            <a:r>
              <a:rPr lang="en-US" sz="2000" dirty="0" err="1">
                <a:solidFill>
                  <a:srgbClr val="010163"/>
                </a:solidFill>
              </a:rPr>
              <a:t>üldise</a:t>
            </a:r>
            <a:r>
              <a:rPr lang="en-US" sz="2000" dirty="0">
                <a:solidFill>
                  <a:srgbClr val="010163"/>
                </a:solidFill>
              </a:rPr>
              <a:t> </a:t>
            </a:r>
            <a:r>
              <a:rPr lang="en-US" sz="2000" dirty="0" err="1">
                <a:solidFill>
                  <a:srgbClr val="010163"/>
                </a:solidFill>
              </a:rPr>
              <a:t>rahulolu</a:t>
            </a:r>
            <a:r>
              <a:rPr lang="en-US" sz="2000" dirty="0">
                <a:solidFill>
                  <a:srgbClr val="010163"/>
                </a:solidFill>
              </a:rPr>
              <a:t> </a:t>
            </a:r>
            <a:r>
              <a:rPr lang="et-EE" sz="2000" dirty="0">
                <a:solidFill>
                  <a:srgbClr val="010163"/>
                </a:solidFill>
              </a:rPr>
              <a:t>teemaploki küsimusele „</a:t>
            </a:r>
            <a:r>
              <a:rPr lang="en-US" sz="2000" b="1" dirty="0">
                <a:solidFill>
                  <a:srgbClr val="010163"/>
                </a:solidFill>
              </a:rPr>
              <a:t>Olen </a:t>
            </a:r>
            <a:r>
              <a:rPr lang="en-US" sz="2000" b="1" dirty="0" err="1">
                <a:solidFill>
                  <a:srgbClr val="010163"/>
                </a:solidFill>
              </a:rPr>
              <a:t>üldiselt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rahul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laagriga</a:t>
            </a:r>
            <a:r>
              <a:rPr lang="en-US" sz="2000" b="1" dirty="0">
                <a:solidFill>
                  <a:srgbClr val="010163"/>
                </a:solidFill>
              </a:rPr>
              <a:t>, </a:t>
            </a:r>
            <a:r>
              <a:rPr lang="en-US" sz="2000" b="1" dirty="0" err="1">
                <a:solidFill>
                  <a:srgbClr val="010163"/>
                </a:solidFill>
              </a:rPr>
              <a:t>kus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osalesin</a:t>
            </a:r>
            <a:r>
              <a:rPr lang="et-EE" sz="2000" dirty="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88231" y="3623091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rahul</a:t>
            </a:r>
            <a:r>
              <a:rPr lang="en-US" sz="1600" dirty="0"/>
              <a:t> </a:t>
            </a:r>
            <a:r>
              <a:rPr lang="en-US" sz="1600" dirty="0" err="1"/>
              <a:t>laagriga</a:t>
            </a:r>
            <a:r>
              <a:rPr lang="en-US" sz="1600" dirty="0"/>
              <a:t>, </a:t>
            </a:r>
            <a:r>
              <a:rPr lang="en-US" sz="1600" dirty="0" err="1"/>
              <a:t>kus</a:t>
            </a:r>
            <a:r>
              <a:rPr lang="en-US" sz="1600" dirty="0"/>
              <a:t> </a:t>
            </a:r>
            <a:r>
              <a:rPr lang="en-US" sz="1600" dirty="0" err="1"/>
              <a:t>osalesid</a:t>
            </a:r>
            <a:r>
              <a:rPr lang="en-US" sz="1600" dirty="0"/>
              <a:t>.</a:t>
            </a:r>
          </a:p>
          <a:p>
            <a:pPr marL="0" indent="0">
              <a:buClr>
                <a:srgbClr val="FB821E"/>
              </a:buClr>
              <a:buNone/>
            </a:pPr>
            <a:endParaRPr lang="et-EE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94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Noortelaager</a:t>
            </a:r>
            <a:endParaRPr lang="et-EE" dirty="0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25BA39C0-5E98-410A-8DC6-55E2760A7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0" y="1631557"/>
            <a:ext cx="2991267" cy="828791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1770009F-09DA-4314-AF78-B28293F6E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40" y="4108966"/>
            <a:ext cx="4410691" cy="1267002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DCF4234A-D6D9-4F6F-807D-61A9910CD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9" y="2536833"/>
            <a:ext cx="2991267" cy="866896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804AC41F-5B97-4911-93A7-CDD74A02A2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7" y="3423150"/>
            <a:ext cx="3324689" cy="1448002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C44E75CB-2817-44BA-A6F3-576634C01C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0" y="4871152"/>
            <a:ext cx="2991267" cy="1124107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E6295CE2-61F1-4BAE-AC1A-BD6222DCB9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28" y="5375968"/>
            <a:ext cx="3324689" cy="914528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F203D145-13E5-4B09-8697-D7C426C04E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07" y="1640793"/>
            <a:ext cx="2991267" cy="1733792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C98B5549-AE9D-4E77-9ADA-67A9D930F6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99" y="1633880"/>
            <a:ext cx="4535855" cy="241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5277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t 10">
            <a:extLst>
              <a:ext uri="{FF2B5EF4-FFF2-40B4-BE49-F238E27FC236}">
                <a16:creationId xmlns:a16="http://schemas.microsoft.com/office/drawing/2014/main" id="{64F9FAA5-FF06-4026-AFBF-4E45516E4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89" y="1639824"/>
            <a:ext cx="4474135" cy="2396858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soovitamise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Soovitaksin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seda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laagrit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teistele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0727" y="3623090"/>
            <a:ext cx="2678902" cy="296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kutsekoolis</a:t>
            </a:r>
            <a:r>
              <a:rPr lang="en-US" sz="1600"/>
              <a:t> </a:t>
            </a:r>
            <a:r>
              <a:rPr lang="en-US" sz="1600" err="1"/>
              <a:t>õppivad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Üldiselt</a:t>
            </a:r>
            <a:r>
              <a:rPr lang="en-US" sz="1600"/>
              <a:t> </a:t>
            </a:r>
            <a:r>
              <a:rPr lang="en-US" sz="1600" err="1"/>
              <a:t>soovitaksid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seda</a:t>
            </a:r>
            <a:r>
              <a:rPr lang="en-US" sz="1600"/>
              <a:t> </a:t>
            </a:r>
            <a:r>
              <a:rPr lang="en-US" sz="1600" err="1"/>
              <a:t>laagrit</a:t>
            </a:r>
            <a:r>
              <a:rPr lang="en-US" sz="1600"/>
              <a:t> </a:t>
            </a:r>
            <a:r>
              <a:rPr lang="en-US" sz="1600" err="1"/>
              <a:t>teistele</a:t>
            </a:r>
            <a:r>
              <a:rPr lang="en-US" sz="1600"/>
              <a:t>.</a:t>
            </a: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92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pic>
        <p:nvPicPr>
          <p:cNvPr id="30" name="Pilt 29">
            <a:extLst>
              <a:ext uri="{FF2B5EF4-FFF2-40B4-BE49-F238E27FC236}">
                <a16:creationId xmlns:a16="http://schemas.microsoft.com/office/drawing/2014/main" id="{9F0EC333-8885-49DF-8369-412E5848D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49" y="1637293"/>
            <a:ext cx="2991267" cy="1733792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ABE4F72E-7706-4148-A566-62F0B3935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3" y="1638277"/>
            <a:ext cx="2991267" cy="828791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29C10DFF-118C-4B37-9F2A-E790FF824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4" y="4868814"/>
            <a:ext cx="2991267" cy="1124107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76AECFF2-6210-4DC1-A822-58B515DF42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99" y="5375968"/>
            <a:ext cx="3324689" cy="914528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5242248" y="2256987"/>
            <a:ext cx="2460625" cy="17145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E627E368-F7DF-4F37-8FBD-7AE06D9B91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4" y="2543060"/>
            <a:ext cx="2991267" cy="866896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2C479757-BB08-44CC-BA0B-05DDFEC661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1" y="3382247"/>
            <a:ext cx="3562983" cy="1483069"/>
          </a:xfrm>
          <a:prstGeom prst="rect">
            <a:avLst/>
          </a:prstGeom>
        </p:spPr>
      </p:pic>
      <p:pic>
        <p:nvPicPr>
          <p:cNvPr id="17" name="Pilt 16">
            <a:extLst>
              <a:ext uri="{FF2B5EF4-FFF2-40B4-BE49-F238E27FC236}">
                <a16:creationId xmlns:a16="http://schemas.microsoft.com/office/drawing/2014/main" id="{6CA7D3A7-DAA4-46E4-8823-0C1E245170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04" y="4096692"/>
            <a:ext cx="4286848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8469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C12FA9C-C2C1-4FB7-8C93-414A8189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2" y="425588"/>
            <a:ext cx="10938456" cy="1143000"/>
          </a:xfrm>
        </p:spPr>
        <p:txBody>
          <a:bodyPr>
            <a:normAutofit fontScale="90000"/>
          </a:bodyPr>
          <a:lstStyle/>
          <a:p>
            <a:r>
              <a:rPr lang="en-US" i="1"/>
              <a:t>“</a:t>
            </a:r>
            <a:r>
              <a:rPr lang="fi-FI" i="1"/>
              <a:t>Kas </a:t>
            </a:r>
            <a:r>
              <a:rPr lang="et-EE" i="1"/>
              <a:t>midagi võiks selle </a:t>
            </a:r>
            <a:r>
              <a:rPr lang="et-EE" i="1" err="1"/>
              <a:t>noortelaagri</a:t>
            </a:r>
            <a:r>
              <a:rPr lang="et-EE" i="1"/>
              <a:t> juures teisiti olla?”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D4F1035-ABB6-43CE-B0EA-3042B50A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138" y="1417639"/>
            <a:ext cx="2659089" cy="418417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t-EE" sz="6400"/>
              <a:t>Kommentaaride koguarv</a:t>
            </a:r>
            <a:endParaRPr lang="en-US" sz="6400"/>
          </a:p>
          <a:p>
            <a:pPr marL="533386" lvl="1" indent="0">
              <a:lnSpc>
                <a:spcPct val="120000"/>
              </a:lnSpc>
              <a:buNone/>
            </a:pPr>
            <a:r>
              <a:rPr lang="en-US" sz="6400"/>
              <a:t>n </a:t>
            </a:r>
            <a:r>
              <a:rPr lang="et-EE" sz="6400"/>
              <a:t>= </a:t>
            </a:r>
            <a:r>
              <a:rPr lang="en-US" sz="6400"/>
              <a:t>26</a:t>
            </a:r>
          </a:p>
          <a:p>
            <a:pPr marL="533386" lvl="1" indent="0">
              <a:buNone/>
            </a:pPr>
            <a:endParaRPr lang="et-EE" sz="6400"/>
          </a:p>
          <a:p>
            <a:pPr>
              <a:lnSpc>
                <a:spcPct val="120000"/>
              </a:lnSpc>
            </a:pPr>
            <a:r>
              <a:rPr lang="et-EE" sz="6400"/>
              <a:t>Kiitvaid kommentaare, mis väljendasid tegevuse, juhendajate</a:t>
            </a:r>
            <a:r>
              <a:rPr lang="en-US" sz="6400"/>
              <a:t>, </a:t>
            </a:r>
            <a:r>
              <a:rPr lang="et-EE" sz="6400"/>
              <a:t>ruumide</a:t>
            </a:r>
            <a:r>
              <a:rPr lang="en-US" sz="6400"/>
              <a:t> </a:t>
            </a:r>
            <a:r>
              <a:rPr lang="en-US" sz="6400" err="1"/>
              <a:t>või</a:t>
            </a:r>
            <a:r>
              <a:rPr lang="en-US" sz="6400"/>
              <a:t> </a:t>
            </a:r>
            <a:r>
              <a:rPr lang="en-US" sz="6400" err="1"/>
              <a:t>üldise</a:t>
            </a:r>
            <a:r>
              <a:rPr lang="en-US" sz="6400"/>
              <a:t> </a:t>
            </a:r>
            <a:r>
              <a:rPr lang="en-US" sz="6400" err="1"/>
              <a:t>olustikuga</a:t>
            </a:r>
            <a:r>
              <a:rPr lang="et-EE" sz="6400"/>
              <a:t> rahulolu</a:t>
            </a:r>
            <a:endParaRPr lang="en-US" sz="6400"/>
          </a:p>
          <a:p>
            <a:pPr marL="533386" lvl="1" indent="0">
              <a:lnSpc>
                <a:spcPct val="120000"/>
              </a:lnSpc>
              <a:buFont typeface="Arial" pitchFamily="34" charset="0"/>
              <a:buNone/>
            </a:pPr>
            <a:r>
              <a:rPr lang="en-US" sz="6400"/>
              <a:t>n </a:t>
            </a:r>
            <a:r>
              <a:rPr lang="et-EE" sz="6400"/>
              <a:t>= </a:t>
            </a:r>
            <a:r>
              <a:rPr lang="en-US" sz="6400"/>
              <a:t>14</a:t>
            </a:r>
            <a:r>
              <a:rPr lang="et-EE" sz="6400"/>
              <a:t> (</a:t>
            </a:r>
            <a:r>
              <a:rPr lang="en-US" sz="6400"/>
              <a:t>54</a:t>
            </a:r>
            <a:r>
              <a:rPr lang="et-EE" sz="6400"/>
              <a:t>%)</a:t>
            </a:r>
            <a:endParaRPr lang="en-US" sz="6400"/>
          </a:p>
          <a:p>
            <a:pPr marL="533386" lvl="1" indent="0">
              <a:lnSpc>
                <a:spcPct val="120000"/>
              </a:lnSpc>
              <a:buFont typeface="Arial" pitchFamily="34" charset="0"/>
              <a:buNone/>
            </a:pPr>
            <a:endParaRPr lang="en-US" sz="6400"/>
          </a:p>
          <a:p>
            <a:pPr marL="457200" indent="-457200">
              <a:lnSpc>
                <a:spcPct val="120000"/>
              </a:lnSpc>
            </a:pPr>
            <a:r>
              <a:rPr lang="en-US" sz="6400" err="1"/>
              <a:t>Neutraalseid</a:t>
            </a:r>
            <a:r>
              <a:rPr lang="en-US" sz="6400"/>
              <a:t> </a:t>
            </a:r>
            <a:r>
              <a:rPr lang="en-US" sz="6400" err="1"/>
              <a:t>kommentaare</a:t>
            </a:r>
            <a:r>
              <a:rPr lang="en-US" sz="6400"/>
              <a:t>, </a:t>
            </a:r>
            <a:r>
              <a:rPr lang="en-US" sz="6400" err="1"/>
              <a:t>mille</a:t>
            </a:r>
            <a:r>
              <a:rPr lang="en-US" sz="6400"/>
              <a:t> </a:t>
            </a:r>
            <a:r>
              <a:rPr lang="en-US" sz="6400" err="1"/>
              <a:t>põhjal</a:t>
            </a:r>
            <a:r>
              <a:rPr lang="en-US" sz="6400"/>
              <a:t> pole </a:t>
            </a:r>
            <a:r>
              <a:rPr lang="en-US" sz="6400" err="1"/>
              <a:t>võimalik</a:t>
            </a:r>
            <a:r>
              <a:rPr lang="en-US" sz="6400"/>
              <a:t> </a:t>
            </a:r>
            <a:r>
              <a:rPr lang="en-US" sz="6400" err="1"/>
              <a:t>otseseid</a:t>
            </a:r>
            <a:r>
              <a:rPr lang="en-US" sz="6400"/>
              <a:t> </a:t>
            </a:r>
            <a:r>
              <a:rPr lang="en-US" sz="6400" err="1"/>
              <a:t>parendusi</a:t>
            </a:r>
            <a:r>
              <a:rPr lang="en-US" sz="6400"/>
              <a:t> </a:t>
            </a:r>
            <a:r>
              <a:rPr lang="en-US" sz="6400" err="1"/>
              <a:t>teha</a:t>
            </a:r>
            <a:r>
              <a:rPr lang="en-US" sz="6400"/>
              <a:t> </a:t>
            </a:r>
            <a:r>
              <a:rPr lang="en-US" sz="6400" err="1"/>
              <a:t>või</a:t>
            </a:r>
            <a:r>
              <a:rPr lang="en-US" sz="6400"/>
              <a:t> </a:t>
            </a:r>
            <a:r>
              <a:rPr lang="en-US" sz="6400" err="1"/>
              <a:t>teemasid</a:t>
            </a:r>
            <a:r>
              <a:rPr lang="en-US" sz="6400"/>
              <a:t> </a:t>
            </a:r>
            <a:r>
              <a:rPr lang="en-US" sz="6400" err="1"/>
              <a:t>mõjutada</a:t>
            </a:r>
            <a:endParaRPr lang="en-US" sz="6400"/>
          </a:p>
          <a:p>
            <a:pPr marL="533386" lvl="1" indent="0">
              <a:lnSpc>
                <a:spcPct val="120000"/>
              </a:lnSpc>
              <a:buNone/>
            </a:pPr>
            <a:r>
              <a:rPr lang="en-US" sz="6400"/>
              <a:t>n = 4 (15%)</a:t>
            </a:r>
            <a:endParaRPr lang="et-EE" sz="6400"/>
          </a:p>
          <a:p>
            <a:pPr marL="0" indent="0">
              <a:buNone/>
            </a:pPr>
            <a:br>
              <a:rPr lang="et-EE" sz="33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8C011D2-2C1F-4B00-BACD-915CDDCF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AF7C53EA-A2B6-4ABD-9C54-DAAAFBD7F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99960"/>
              </p:ext>
            </p:extLst>
          </p:nvPr>
        </p:nvGraphicFramePr>
        <p:xfrm>
          <a:off x="4192593" y="1417639"/>
          <a:ext cx="6504999" cy="3242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999">
                  <a:extLst>
                    <a:ext uri="{9D8B030D-6E8A-4147-A177-3AD203B41FA5}">
                      <a16:colId xmlns:a16="http://schemas.microsoft.com/office/drawing/2014/main" val="3811444870"/>
                    </a:ext>
                  </a:extLst>
                </a:gridCol>
              </a:tblGrid>
              <a:tr h="423485">
                <a:tc>
                  <a:txBody>
                    <a:bodyPr/>
                    <a:lstStyle/>
                    <a:p>
                      <a:r>
                        <a:rPr lang="et-EE" sz="1800" b="0" i="1" noProof="0">
                          <a:solidFill>
                            <a:schemeClr val="tx1"/>
                          </a:solidFill>
                        </a:rPr>
                        <a:t>Välja toodud parenduskohad / kriitika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5521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Laager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võiks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pikemalt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kesta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x2</a:t>
                      </a:r>
                      <a:endParaRPr lang="et-EE" sz="1600" b="0" i="1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83397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Tagatud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võiks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olla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internetiühendus</a:t>
                      </a:r>
                      <a:endParaRPr lang="en-US" sz="1600" b="0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369374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Majutusvõimalused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võiksid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olla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paremad</a:t>
                      </a:r>
                      <a:endParaRPr lang="et-EE" sz="1600" b="0" i="1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828850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Laagrites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võiks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anda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võimaluse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ise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midagi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teha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mitte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ainult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kindla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programmiga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kohtades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käia</a:t>
                      </a:r>
                      <a:endParaRPr lang="et-EE" sz="1600" b="0" i="1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661485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Laagriprogramm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võiks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olla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terviklik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planeeritud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tegevused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vaba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aeg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päevakava</a:t>
                      </a:r>
                      <a:endParaRPr lang="en-US" sz="1600" b="0" i="1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34142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Osalejaid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võiks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olla rohkem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29577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Mõelda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võiks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ka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näiteks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treenerite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kaasamisele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välismaalt</a:t>
                      </a:r>
                      <a:endParaRPr lang="en-US" sz="1600" b="0" i="1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4705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24139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60608A7-6E4A-4A89-A9AD-A3D26F3F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/>
          </a:p>
        </p:txBody>
      </p:sp>
      <p:pic>
        <p:nvPicPr>
          <p:cNvPr id="29" name="Pilt 28">
            <a:extLst>
              <a:ext uri="{FF2B5EF4-FFF2-40B4-BE49-F238E27FC236}">
                <a16:creationId xmlns:a16="http://schemas.microsoft.com/office/drawing/2014/main" id="{330CEFC3-95C3-4075-937A-6FA9A93AC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315" y="3114675"/>
            <a:ext cx="5717610" cy="1987969"/>
          </a:xfrm>
          <a:prstGeom prst="rect">
            <a:avLst/>
          </a:prstGeom>
        </p:spPr>
      </p:pic>
      <p:sp>
        <p:nvSpPr>
          <p:cNvPr id="30" name="Pealkiri 23">
            <a:extLst>
              <a:ext uri="{FF2B5EF4-FFF2-40B4-BE49-F238E27FC236}">
                <a16:creationId xmlns:a16="http://schemas.microsoft.com/office/drawing/2014/main" id="{5591A02A-522A-45B0-9D2A-673E82D9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44" y="274639"/>
            <a:ext cx="10938456" cy="1143000"/>
          </a:xfrm>
        </p:spPr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sp>
        <p:nvSpPr>
          <p:cNvPr id="31" name="Sisu kohatäide 2">
            <a:extLst>
              <a:ext uri="{FF2B5EF4-FFF2-40B4-BE49-F238E27FC236}">
                <a16:creationId xmlns:a16="http://schemas.microsoft.com/office/drawing/2014/main" id="{03FE2301-C80C-44E7-BDC0-1E91F841FDE1}"/>
              </a:ext>
            </a:extLst>
          </p:cNvPr>
          <p:cNvSpPr txBox="1">
            <a:spLocks/>
          </p:cNvSpPr>
          <p:nvPr/>
        </p:nvSpPr>
        <p:spPr>
          <a:xfrm>
            <a:off x="643944" y="1600201"/>
            <a:ext cx="10938456" cy="79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600"/>
              <a:t>Noored vanuses 7–26 aastat hindasid 1</a:t>
            </a:r>
            <a:r>
              <a:rPr lang="en-US" sz="1600"/>
              <a:t>6</a:t>
            </a:r>
            <a:r>
              <a:rPr lang="et-EE" sz="1600"/>
              <a:t> küsimust </a:t>
            </a:r>
            <a:r>
              <a:rPr lang="en-US" sz="1600" err="1"/>
              <a:t>noortelaagri</a:t>
            </a:r>
            <a:r>
              <a:rPr lang="et-EE" sz="1600"/>
              <a:t> kohta. Neist 1</a:t>
            </a:r>
            <a:r>
              <a:rPr lang="en-US" sz="1600"/>
              <a:t>4</a:t>
            </a:r>
            <a:r>
              <a:rPr lang="et-EE" sz="1600"/>
              <a:t> küsimust oli jaotatud kolme teemaplokki: füüsiline keskkond, sotsiaalne keskkond ja tajutud tulemus või kasulikkus. Eraldi küsiti hinnangut üldise rahulolu ja soovitamise kohta.</a:t>
            </a:r>
          </a:p>
        </p:txBody>
      </p:sp>
      <p:sp>
        <p:nvSpPr>
          <p:cNvPr id="32" name="Sisu kohatäide 7">
            <a:extLst>
              <a:ext uri="{FF2B5EF4-FFF2-40B4-BE49-F238E27FC236}">
                <a16:creationId xmlns:a16="http://schemas.microsoft.com/office/drawing/2014/main" id="{E3898B50-84FB-49F7-8A7A-067F51629C35}"/>
              </a:ext>
            </a:extLst>
          </p:cNvPr>
          <p:cNvSpPr txBox="1">
            <a:spLocks/>
          </p:cNvSpPr>
          <p:nvPr/>
        </p:nvSpPr>
        <p:spPr>
          <a:xfrm>
            <a:off x="643943" y="2577419"/>
            <a:ext cx="5061531" cy="3548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 dirty="0">
                <a:solidFill>
                  <a:srgbClr val="010163"/>
                </a:solidFill>
              </a:rPr>
              <a:t>RAHULOLUMUDEL</a:t>
            </a:r>
            <a:endParaRPr lang="et-EE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Clr>
                <a:schemeClr val="accent6"/>
              </a:buClr>
              <a:buNone/>
            </a:pPr>
            <a:r>
              <a:rPr lang="en-US" dirty="0" err="1"/>
              <a:t>Kõige</a:t>
            </a:r>
            <a:r>
              <a:rPr lang="en-US" dirty="0"/>
              <a:t> </a:t>
            </a:r>
            <a:r>
              <a:rPr lang="en-US" dirty="0" err="1"/>
              <a:t>rohkem</a:t>
            </a:r>
            <a:r>
              <a:rPr lang="en-US" dirty="0"/>
              <a:t> </a:t>
            </a:r>
            <a:r>
              <a:rPr lang="en-US" dirty="0" err="1"/>
              <a:t>avaldab</a:t>
            </a:r>
            <a:r>
              <a:rPr lang="en-US" dirty="0"/>
              <a:t> </a:t>
            </a:r>
            <a:r>
              <a:rPr lang="en-US" dirty="0" err="1"/>
              <a:t>mõju</a:t>
            </a:r>
            <a:r>
              <a:rPr lang="en-US" dirty="0"/>
              <a:t> </a:t>
            </a:r>
            <a:r>
              <a:rPr lang="en-US" dirty="0" err="1"/>
              <a:t>noortelaagri</a:t>
            </a:r>
            <a:r>
              <a:rPr lang="en-US" dirty="0"/>
              <a:t> </a:t>
            </a:r>
            <a:r>
              <a:rPr lang="en-US" dirty="0" err="1"/>
              <a:t>üldise</a:t>
            </a:r>
            <a:r>
              <a:rPr lang="en-US" dirty="0"/>
              <a:t> </a:t>
            </a:r>
            <a:r>
              <a:rPr lang="en-US" dirty="0" err="1"/>
              <a:t>rahulolu</a:t>
            </a:r>
            <a:r>
              <a:rPr lang="en-US" dirty="0"/>
              <a:t> </a:t>
            </a:r>
            <a:r>
              <a:rPr lang="en-US" dirty="0" err="1"/>
              <a:t>hinnangu</a:t>
            </a:r>
            <a:r>
              <a:rPr lang="en-US" dirty="0"/>
              <a:t> </a:t>
            </a:r>
            <a:r>
              <a:rPr lang="en-US" dirty="0" err="1"/>
              <a:t>kujunemisele</a:t>
            </a:r>
            <a:r>
              <a:rPr lang="en-US" dirty="0"/>
              <a:t>: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Sotsiaalne</a:t>
            </a:r>
            <a:r>
              <a:rPr lang="en-US" dirty="0"/>
              <a:t> </a:t>
            </a:r>
            <a:r>
              <a:rPr lang="en-US" dirty="0" err="1"/>
              <a:t>keskkond</a:t>
            </a:r>
            <a:r>
              <a:rPr lang="en-US" dirty="0"/>
              <a:t> (</a:t>
            </a:r>
            <a:r>
              <a:rPr lang="en-US" dirty="0" err="1"/>
              <a:t>mõju</a:t>
            </a:r>
            <a:r>
              <a:rPr lang="en-US" dirty="0"/>
              <a:t> 2,3 </a:t>
            </a:r>
            <a:r>
              <a:rPr lang="en-US" dirty="0" err="1"/>
              <a:t>punkti</a:t>
            </a:r>
            <a:r>
              <a:rPr lang="en-US" dirty="0"/>
              <a:t>).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618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u kohatäide 4">
            <a:extLst>
              <a:ext uri="{FF2B5EF4-FFF2-40B4-BE49-F238E27FC236}">
                <a16:creationId xmlns:a16="http://schemas.microsoft.com/office/drawing/2014/main" id="{77596EAE-C864-4FAC-B770-9DD9057698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892160"/>
              </p:ext>
            </p:extLst>
          </p:nvPr>
        </p:nvGraphicFramePr>
        <p:xfrm>
          <a:off x="5215056" y="2591328"/>
          <a:ext cx="6753225" cy="3765024"/>
        </p:xfrm>
        <a:graphic>
          <a:graphicData uri="http://schemas.openxmlformats.org/drawingml/2006/table">
            <a:tbl>
              <a:tblPr/>
              <a:tblGrid>
                <a:gridCol w="1079062">
                  <a:extLst>
                    <a:ext uri="{9D8B030D-6E8A-4147-A177-3AD203B41FA5}">
                      <a16:colId xmlns:a16="http://schemas.microsoft.com/office/drawing/2014/main" val="1187477133"/>
                    </a:ext>
                  </a:extLst>
                </a:gridCol>
                <a:gridCol w="788079">
                  <a:extLst>
                    <a:ext uri="{9D8B030D-6E8A-4147-A177-3AD203B41FA5}">
                      <a16:colId xmlns:a16="http://schemas.microsoft.com/office/drawing/2014/main" val="1556587294"/>
                    </a:ext>
                  </a:extLst>
                </a:gridCol>
                <a:gridCol w="3770652">
                  <a:extLst>
                    <a:ext uri="{9D8B030D-6E8A-4147-A177-3AD203B41FA5}">
                      <a16:colId xmlns:a16="http://schemas.microsoft.com/office/drawing/2014/main" val="2027464504"/>
                    </a:ext>
                  </a:extLst>
                </a:gridCol>
                <a:gridCol w="557716">
                  <a:extLst>
                    <a:ext uri="{9D8B030D-6E8A-4147-A177-3AD203B41FA5}">
                      <a16:colId xmlns:a16="http://schemas.microsoft.com/office/drawing/2014/main" val="1075063887"/>
                    </a:ext>
                  </a:extLst>
                </a:gridCol>
                <a:gridCol w="557716">
                  <a:extLst>
                    <a:ext uri="{9D8B030D-6E8A-4147-A177-3AD203B41FA5}">
                      <a16:colId xmlns:a16="http://schemas.microsoft.com/office/drawing/2014/main" val="591327444"/>
                    </a:ext>
                  </a:extLst>
                </a:gridCol>
              </a:tblGrid>
              <a:tr h="576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Tegur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Cronbachi kordaja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Küsimus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Hinnang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Suht. mõju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517260"/>
                  </a:ext>
                </a:extLst>
              </a:tr>
              <a:tr h="1916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Füüsiline keskkond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Kohalejõudmise mugavus/lihtsus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715810"/>
                  </a:ext>
                </a:extLst>
              </a:tr>
              <a:tr h="19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Tegevusvahendid ja materjalid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710995"/>
                  </a:ext>
                </a:extLst>
              </a:tr>
              <a:tr h="19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Toimumiskoha ruumid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868170"/>
                  </a:ext>
                </a:extLst>
              </a:tr>
              <a:tr h="19166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Sotsiaalne keskkond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Kasvatajad arvestavad minu soovide ja arvamustega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487300"/>
                  </a:ext>
                </a:extLst>
              </a:tr>
              <a:tr h="19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Kasvatajad meeldisid mulle / tegid oma tööd hästi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034380"/>
                  </a:ext>
                </a:extLst>
              </a:tr>
              <a:tr h="19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 probleeme märgati, mind kuulati ära ja anti nõu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63163"/>
                  </a:ext>
                </a:extLst>
              </a:tr>
              <a:tr h="19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 suhted teiste osalejatega olid head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547415"/>
                  </a:ext>
                </a:extLst>
              </a:tr>
              <a:tr h="19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Suhted kasvatajatega olid head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636239"/>
                  </a:ext>
                </a:extLst>
              </a:tr>
              <a:tr h="19166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Tajutud tulemus/kasulikkus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Leidsin osalejate seast uusi kaaslasi või sõpru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738612"/>
                  </a:ext>
                </a:extLst>
              </a:tr>
              <a:tr h="313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Õppisin midagi uut, sain juurde uue oskuse või arenesin mõnes oskuses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91949"/>
                  </a:ext>
                </a:extLst>
              </a:tr>
              <a:tr h="19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Osalemine oli minu jaoks huvitav/oluline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697304"/>
                  </a:ext>
                </a:extLst>
              </a:tr>
              <a:tr h="19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Sain tegevusi/üritusi ise algatada või läbi viia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632327"/>
                  </a:ext>
                </a:extLst>
              </a:tr>
              <a:tr h="19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Sain ürituste või tegevuste korraldamisel osaleda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433460"/>
                  </a:ext>
                </a:extLst>
              </a:tr>
              <a:tr h="19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Tegin kasvatajale ettepanekuid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842075"/>
                  </a:ext>
                </a:extLst>
              </a:tr>
              <a:tr h="1916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Soovitamine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Soovitaksin seda laagrit teistele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418959"/>
                  </a:ext>
                </a:extLst>
              </a:tr>
              <a:tr h="1916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Üldine rahulolu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üldiselt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rahul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laagriga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kus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i-FI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osalesin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63478"/>
                  </a:ext>
                </a:extLst>
              </a:tr>
            </a:tbl>
          </a:graphicData>
        </a:graphic>
      </p:graphicFrame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60608A7-6E4A-4A89-A9AD-A3D26F3F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30" name="Pealkiri 23">
            <a:extLst>
              <a:ext uri="{FF2B5EF4-FFF2-40B4-BE49-F238E27FC236}">
                <a16:creationId xmlns:a16="http://schemas.microsoft.com/office/drawing/2014/main" id="{5591A02A-522A-45B0-9D2A-673E82D9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44" y="274639"/>
            <a:ext cx="10938456" cy="1143000"/>
          </a:xfrm>
        </p:spPr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sp>
        <p:nvSpPr>
          <p:cNvPr id="8" name="Sisu kohatäide 2">
            <a:extLst>
              <a:ext uri="{FF2B5EF4-FFF2-40B4-BE49-F238E27FC236}">
                <a16:creationId xmlns:a16="http://schemas.microsoft.com/office/drawing/2014/main" id="{52FDF2FB-FE1C-4302-AE91-E2721FAFFB67}"/>
              </a:ext>
            </a:extLst>
          </p:cNvPr>
          <p:cNvSpPr txBox="1">
            <a:spLocks/>
          </p:cNvSpPr>
          <p:nvPr/>
        </p:nvSpPr>
        <p:spPr>
          <a:xfrm>
            <a:off x="643944" y="1600201"/>
            <a:ext cx="109384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>
                <a:solidFill>
                  <a:srgbClr val="010163"/>
                </a:solidFill>
              </a:rPr>
              <a:t>RAHULOLUMUDEL</a:t>
            </a:r>
            <a:endParaRPr lang="et-EE"/>
          </a:p>
          <a:p>
            <a:pPr marL="0" indent="0">
              <a:buNone/>
            </a:pPr>
            <a:r>
              <a:rPr lang="en-US" err="1"/>
              <a:t>Suurima</a:t>
            </a:r>
            <a:r>
              <a:rPr lang="en-US"/>
              <a:t> </a:t>
            </a:r>
            <a:r>
              <a:rPr lang="en-US" err="1"/>
              <a:t>suhtelise</a:t>
            </a:r>
            <a:r>
              <a:rPr lang="en-US"/>
              <a:t> </a:t>
            </a:r>
            <a:r>
              <a:rPr lang="en-US" err="1"/>
              <a:t>mõjuga</a:t>
            </a:r>
            <a:r>
              <a:rPr lang="en-US"/>
              <a:t> on </a:t>
            </a:r>
            <a:r>
              <a:rPr lang="en-US" err="1"/>
              <a:t>sotsiaalset</a:t>
            </a:r>
            <a:r>
              <a:rPr lang="en-US"/>
              <a:t> </a:t>
            </a:r>
            <a:r>
              <a:rPr lang="en-US" err="1"/>
              <a:t>keskkonda</a:t>
            </a:r>
            <a:r>
              <a:rPr lang="en-US"/>
              <a:t> </a:t>
            </a:r>
            <a:r>
              <a:rPr lang="en-US" err="1"/>
              <a:t>puudutavad</a:t>
            </a:r>
            <a:r>
              <a:rPr lang="en-US"/>
              <a:t> </a:t>
            </a:r>
            <a:r>
              <a:rPr lang="en-US" err="1"/>
              <a:t>küsimused</a:t>
            </a:r>
            <a:r>
              <a:rPr lang="en-US"/>
              <a:t>. </a:t>
            </a:r>
            <a:r>
              <a:rPr lang="en-US" err="1"/>
              <a:t>Noortelaagris</a:t>
            </a:r>
            <a:r>
              <a:rPr lang="en-US"/>
              <a:t> </a:t>
            </a:r>
            <a:r>
              <a:rPr lang="en-US" err="1"/>
              <a:t>osalevate</a:t>
            </a:r>
            <a:r>
              <a:rPr lang="en-US"/>
              <a:t> </a:t>
            </a:r>
            <a:r>
              <a:rPr lang="en-US" err="1"/>
              <a:t>noorte</a:t>
            </a:r>
            <a:r>
              <a:rPr lang="en-US"/>
              <a:t> </a:t>
            </a:r>
            <a:r>
              <a:rPr lang="en-US" err="1"/>
              <a:t>rahulolu</a:t>
            </a:r>
            <a:r>
              <a:rPr lang="en-US"/>
              <a:t> </a:t>
            </a:r>
            <a:r>
              <a:rPr lang="en-US" err="1"/>
              <a:t>tagamiseks</a:t>
            </a:r>
            <a:r>
              <a:rPr lang="en-US"/>
              <a:t> on </a:t>
            </a:r>
            <a:r>
              <a:rPr lang="en-US" err="1"/>
              <a:t>kõige</a:t>
            </a:r>
            <a:r>
              <a:rPr lang="en-US"/>
              <a:t> </a:t>
            </a:r>
            <a:r>
              <a:rPr lang="en-US" err="1"/>
              <a:t>tähtsamad</a:t>
            </a:r>
            <a:r>
              <a:rPr lang="en-US"/>
              <a:t> </a:t>
            </a:r>
            <a:r>
              <a:rPr lang="en-US" err="1"/>
              <a:t>aspektid</a:t>
            </a:r>
            <a:r>
              <a:rPr lang="en-US"/>
              <a:t>:</a:t>
            </a:r>
          </a:p>
          <a:p>
            <a:pPr marL="0" indent="0">
              <a:buNone/>
            </a:pPr>
            <a:endParaRPr lang="en-US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err="1"/>
              <a:t>Suhted</a:t>
            </a:r>
            <a:r>
              <a:rPr lang="en-US"/>
              <a:t> </a:t>
            </a:r>
            <a:r>
              <a:rPr lang="en-US" err="1"/>
              <a:t>teiste</a:t>
            </a:r>
            <a:r>
              <a:rPr lang="en-US"/>
              <a:t> </a:t>
            </a:r>
            <a:r>
              <a:rPr lang="en-US" err="1"/>
              <a:t>osalejatega</a:t>
            </a:r>
            <a:r>
              <a:rPr lang="en-US"/>
              <a:t> (14,15%)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err="1"/>
              <a:t>Suhted</a:t>
            </a:r>
            <a:r>
              <a:rPr lang="en-US"/>
              <a:t> </a:t>
            </a:r>
            <a:r>
              <a:rPr lang="en-US" err="1"/>
              <a:t>kasvatajatega</a:t>
            </a:r>
            <a:r>
              <a:rPr lang="en-US"/>
              <a:t> (14,01%)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err="1"/>
              <a:t>Probleemide</a:t>
            </a:r>
            <a:r>
              <a:rPr lang="en-US"/>
              <a:t> </a:t>
            </a:r>
            <a:r>
              <a:rPr lang="en-US" err="1"/>
              <a:t>märkamine</a:t>
            </a:r>
            <a:r>
              <a:rPr lang="en-US"/>
              <a:t> (12,15%)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err="1"/>
              <a:t>Kasvatajate</a:t>
            </a:r>
            <a:r>
              <a:rPr lang="en-US"/>
              <a:t> </a:t>
            </a:r>
            <a:r>
              <a:rPr lang="en-US" err="1"/>
              <a:t>meeldivus</a:t>
            </a:r>
            <a:r>
              <a:rPr lang="en-US"/>
              <a:t>/</a:t>
            </a:r>
            <a:r>
              <a:rPr lang="en-US" err="1"/>
              <a:t>pädevus</a:t>
            </a:r>
            <a:r>
              <a:rPr lang="en-US"/>
              <a:t> (11,14%)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/>
          </a:p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493058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F8117861-E4CD-4E4D-A5FB-69AB3D0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119</a:t>
            </a:fld>
            <a:endParaRPr lang="en-US"/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0E926893-9F93-A64B-9575-3D354BBAD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145740"/>
              </p:ext>
            </p:extLst>
          </p:nvPr>
        </p:nvGraphicFramePr>
        <p:xfrm>
          <a:off x="989712" y="1018322"/>
          <a:ext cx="7674004" cy="484770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929356">
                  <a:extLst>
                    <a:ext uri="{9D8B030D-6E8A-4147-A177-3AD203B41FA5}">
                      <a16:colId xmlns:a16="http://schemas.microsoft.com/office/drawing/2014/main" val="372071086"/>
                    </a:ext>
                  </a:extLst>
                </a:gridCol>
                <a:gridCol w="744648">
                  <a:extLst>
                    <a:ext uri="{9D8B030D-6E8A-4147-A177-3AD203B41FA5}">
                      <a16:colId xmlns:a16="http://schemas.microsoft.com/office/drawing/2014/main" val="3026324004"/>
                    </a:ext>
                  </a:extLst>
                </a:gridCol>
              </a:tblGrid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SISSEJUHATUS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2445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METOODIKA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447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TULEMUSTE KOONDÜLEVAADE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t-EE" sz="1600" b="1" kern="1200" dirty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8848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UURINGU TULEMUSED NOORSOOTÖÖ TEGEVUSTE ALUSEL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19509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Huvitegevus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</a:t>
                      </a:r>
                      <a:endParaRPr lang="et-EE" sz="1500" b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08234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Huviharidus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45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27088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Avatud noorsootöö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69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61058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noProof="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Noortelaagrid</a:t>
                      </a:r>
                      <a:endParaRPr lang="et-EE" sz="1500" kern="1200" noProof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94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67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Noortemalevad</a:t>
                      </a:r>
                      <a:endParaRPr lang="et-EE" sz="15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  <a:endParaRPr lang="et-EE" sz="16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672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Osalus- või esinduskogud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142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3586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Noorteühingud või -ühendused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167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06255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Noorteprojektid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190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309966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Noorsootöö tegevustes mitteosalemine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213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89072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Noorteinfo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216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89292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KOKKUVÕTE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>
                          <a:solidFill>
                            <a:srgbClr val="010163"/>
                          </a:solidFill>
                        </a:rPr>
                        <a:t>226</a:t>
                      </a:r>
                      <a:endParaRPr lang="et-EE" sz="1600" b="1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65079"/>
                  </a:ext>
                </a:extLst>
              </a:tr>
            </a:tbl>
          </a:graphicData>
        </a:graphic>
      </p:graphicFrame>
      <p:pic>
        <p:nvPicPr>
          <p:cNvPr id="4" name="Pilt 3">
            <a:extLst>
              <a:ext uri="{FF2B5EF4-FFF2-40B4-BE49-F238E27FC236}">
                <a16:creationId xmlns:a16="http://schemas.microsoft.com/office/drawing/2014/main" id="{0F399F70-4A39-4097-8294-EDB0EC64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217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9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D7E7AB1-B8A9-4F2B-99A2-4229CD06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Tulemuste koondülevaade</a:t>
            </a: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B621930-B2CD-48B4-A8F4-608C47C4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8" name="Pilt 17">
            <a:extLst>
              <a:ext uri="{FF2B5EF4-FFF2-40B4-BE49-F238E27FC236}">
                <a16:creationId xmlns:a16="http://schemas.microsoft.com/office/drawing/2014/main" id="{6B9DC9AC-4FDC-4FA2-8DD7-A403D0FAD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2465935"/>
            <a:ext cx="2848373" cy="4258269"/>
          </a:xfrm>
          <a:prstGeom prst="rect">
            <a:avLst/>
          </a:prstGeom>
        </p:spPr>
      </p:pic>
      <p:pic>
        <p:nvPicPr>
          <p:cNvPr id="20" name="Pilt 19">
            <a:extLst>
              <a:ext uri="{FF2B5EF4-FFF2-40B4-BE49-F238E27FC236}">
                <a16:creationId xmlns:a16="http://schemas.microsoft.com/office/drawing/2014/main" id="{E729FDB9-6016-4FDA-BCE4-EEA1A85C2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11" y="2465935"/>
            <a:ext cx="2848373" cy="4258269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FC69F1C6-4524-4D68-871C-F4EAADAB1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84" y="2465935"/>
            <a:ext cx="2848373" cy="4258269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F338CA70-5677-460D-B30A-DBC1ABF16E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957" y="2465935"/>
            <a:ext cx="2848373" cy="1171739"/>
          </a:xfrm>
          <a:prstGeom prst="rect">
            <a:avLst/>
          </a:prstGeom>
        </p:spPr>
      </p:pic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D8BC5642-3941-4C9E-83A2-4CC093C57827}"/>
              </a:ext>
            </a:extLst>
          </p:cNvPr>
          <p:cNvSpPr/>
          <p:nvPr/>
        </p:nvSpPr>
        <p:spPr bwMode="auto">
          <a:xfrm>
            <a:off x="6888957" y="2962275"/>
            <a:ext cx="2205038" cy="14643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984C14-24EE-4573-95E9-06E576035FFC}"/>
              </a:ext>
            </a:extLst>
          </p:cNvPr>
          <p:cNvSpPr txBox="1"/>
          <p:nvPr/>
        </p:nvSpPr>
        <p:spPr>
          <a:xfrm>
            <a:off x="731838" y="1414912"/>
            <a:ext cx="1101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1BCC5373-6B3B-4B3C-8907-46A6FA1582D4}"/>
              </a:ext>
            </a:extLst>
          </p:cNvPr>
          <p:cNvSpPr>
            <a:spLocks noGrp="1"/>
          </p:cNvSpPr>
          <p:nvPr/>
        </p:nvSpPr>
        <p:spPr>
          <a:xfrm>
            <a:off x="643944" y="1325068"/>
            <a:ext cx="7652331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Üldise rahulolu keskmised hinnangud kohalike omavalitsuste alusel</a:t>
            </a:r>
            <a:endParaRPr lang="et-EE"/>
          </a:p>
        </p:txBody>
      </p:sp>
      <p:sp>
        <p:nvSpPr>
          <p:cNvPr id="11" name="Sisu kohatäide 2">
            <a:extLst>
              <a:ext uri="{FF2B5EF4-FFF2-40B4-BE49-F238E27FC236}">
                <a16:creationId xmlns:a16="http://schemas.microsoft.com/office/drawing/2014/main" id="{E75EC326-F762-4D91-9A92-150922F4812A}"/>
              </a:ext>
            </a:extLst>
          </p:cNvPr>
          <p:cNvSpPr txBox="1">
            <a:spLocks/>
          </p:cNvSpPr>
          <p:nvPr/>
        </p:nvSpPr>
        <p:spPr>
          <a:xfrm>
            <a:off x="643945" y="1738563"/>
            <a:ext cx="7890961" cy="639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Tallinna linna noored on hinnanud üldist rahulolu</a:t>
            </a:r>
            <a:r>
              <a:rPr lang="en-US" sz="1600" dirty="0"/>
              <a:t> </a:t>
            </a:r>
            <a:r>
              <a:rPr lang="et-EE" sz="1600" dirty="0"/>
              <a:t>võrreldes teiste kohalike omavalitsustega veidi madalamalt</a:t>
            </a:r>
            <a:r>
              <a:rPr lang="en-US" sz="1600" dirty="0"/>
              <a:t>, </a:t>
            </a:r>
            <a:r>
              <a:rPr lang="en-US" sz="1600" dirty="0" err="1"/>
              <a:t>kuid</a:t>
            </a:r>
            <a:r>
              <a:rPr lang="en-US" sz="1600" dirty="0"/>
              <a:t> </a:t>
            </a:r>
            <a:r>
              <a:rPr lang="en-US" sz="1600" dirty="0" err="1"/>
              <a:t>üldise</a:t>
            </a:r>
            <a:r>
              <a:rPr lang="en-US" sz="1600" dirty="0"/>
              <a:t> </a:t>
            </a:r>
            <a:r>
              <a:rPr lang="en-US" sz="1600" dirty="0" err="1"/>
              <a:t>rahulolu</a:t>
            </a:r>
            <a:r>
              <a:rPr lang="en-US" sz="1600" dirty="0"/>
              <a:t> </a:t>
            </a:r>
            <a:r>
              <a:rPr lang="en-US" sz="1600" dirty="0" err="1"/>
              <a:t>hinnang</a:t>
            </a:r>
            <a:r>
              <a:rPr lang="en-US" sz="1600" dirty="0"/>
              <a:t> on </a:t>
            </a:r>
            <a:r>
              <a:rPr lang="en-US" sz="1600" dirty="0" err="1"/>
              <a:t>siiski</a:t>
            </a:r>
            <a:r>
              <a:rPr lang="en-US" sz="1600" dirty="0"/>
              <a:t> </a:t>
            </a:r>
            <a:r>
              <a:rPr lang="en-US" sz="1600" dirty="0" err="1"/>
              <a:t>kõrge</a:t>
            </a:r>
            <a:r>
              <a:rPr lang="en-US" sz="1600" dirty="0"/>
              <a:t>.</a:t>
            </a:r>
            <a:endParaRPr lang="et-EE" sz="1600" dirty="0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B6BD5715-0751-4296-A352-176DD1966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5" y="696332"/>
            <a:ext cx="2715501" cy="1764211"/>
          </a:xfrm>
          <a:prstGeom prst="rect">
            <a:avLst/>
          </a:prstGeom>
        </p:spPr>
      </p:pic>
      <p:cxnSp>
        <p:nvCxnSpPr>
          <p:cNvPr id="12" name="Straight Arrow Connector 23">
            <a:extLst>
              <a:ext uri="{FF2B5EF4-FFF2-40B4-BE49-F238E27FC236}">
                <a16:creationId xmlns:a16="http://schemas.microsoft.com/office/drawing/2014/main" id="{5EB05048-BBF1-478C-A68B-8A1C4E11568D}"/>
              </a:ext>
            </a:extLst>
          </p:cNvPr>
          <p:cNvCxnSpPr>
            <a:cxnSpLocks/>
          </p:cNvCxnSpPr>
          <p:nvPr/>
        </p:nvCxnSpPr>
        <p:spPr bwMode="auto">
          <a:xfrm flipV="1">
            <a:off x="9064886" y="2332150"/>
            <a:ext cx="212071" cy="624734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3733722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7FE0DC8-213F-40D8-BC8B-2369EA0B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75447A5-E5AB-4422-844B-CDDF158F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432422"/>
            <a:ext cx="5362573" cy="1093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/>
              <a:t>Järgnevalt antakse ülevaade </a:t>
            </a:r>
            <a:r>
              <a:rPr lang="en-US" b="1" err="1">
                <a:solidFill>
                  <a:srgbClr val="010163"/>
                </a:solidFill>
              </a:rPr>
              <a:t>noortemaleva</a:t>
            </a:r>
            <a:r>
              <a:rPr lang="et-EE" b="1">
                <a:solidFill>
                  <a:srgbClr val="010163"/>
                </a:solidFill>
              </a:rPr>
              <a:t>s</a:t>
            </a:r>
            <a:r>
              <a:rPr lang="et-EE"/>
              <a:t> osalejatest, osalemise põhjustest ja rahuloluhinnangutest ning neil andmetel põhinevatest järeldustest Tallinna linnas. </a:t>
            </a:r>
          </a:p>
          <a:p>
            <a:pPr marL="0" indent="0">
              <a:buNone/>
            </a:pPr>
            <a:r>
              <a:rPr lang="en-US" err="1"/>
              <a:t>Noortemalevas</a:t>
            </a:r>
            <a:r>
              <a:rPr lang="et-EE"/>
              <a:t> osales 7–26 aastastest noortest </a:t>
            </a:r>
            <a:r>
              <a:rPr lang="en-US"/>
              <a:t>16</a:t>
            </a:r>
            <a:r>
              <a:rPr lang="et-EE"/>
              <a:t> noort (</a:t>
            </a:r>
            <a:r>
              <a:rPr lang="en-US"/>
              <a:t>4</a:t>
            </a:r>
            <a:r>
              <a:rPr lang="et-EE"/>
              <a:t>%) ja </a:t>
            </a:r>
            <a:r>
              <a:rPr lang="en-US"/>
              <a:t>14</a:t>
            </a:r>
            <a:r>
              <a:rPr lang="et-EE"/>
              <a:t> noort (</a:t>
            </a:r>
            <a:r>
              <a:rPr lang="en-US"/>
              <a:t>3,5</a:t>
            </a:r>
            <a:r>
              <a:rPr lang="et-EE"/>
              <a:t>%) andis tegevusele oma hinnangu. </a:t>
            </a:r>
          </a:p>
          <a:p>
            <a:pPr marL="0" indent="0">
              <a:buNone/>
            </a:pP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C053D48-5A2B-4FBD-B227-B7D0148A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6D86865-D581-45CA-9C58-767C357094EB}"/>
              </a:ext>
            </a:extLst>
          </p:cNvPr>
          <p:cNvSpPr txBox="1">
            <a:spLocks/>
          </p:cNvSpPr>
          <p:nvPr/>
        </p:nvSpPr>
        <p:spPr>
          <a:xfrm>
            <a:off x="6442194" y="1432422"/>
            <a:ext cx="5362573" cy="436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 sz="1600">
                <a:solidFill>
                  <a:srgbClr val="010163"/>
                </a:solidFill>
              </a:rPr>
              <a:t>Keskmised hinnangud teemaplokkidele vanusegruppide alusel</a:t>
            </a:r>
            <a:endParaRPr lang="et-EE" sz="1600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2E9B8F6C-7F37-4A59-9E69-421C520B0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85" y="1868650"/>
            <a:ext cx="5444531" cy="40638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F1ACD0-4D09-4F36-A820-DB1C157B3005}"/>
              </a:ext>
            </a:extLst>
          </p:cNvPr>
          <p:cNvSpPr txBox="1"/>
          <p:nvPr/>
        </p:nvSpPr>
        <p:spPr>
          <a:xfrm>
            <a:off x="691087" y="3593129"/>
            <a:ext cx="5268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/>
              <a:t>Küsitlusele vastanud Tallinna linna noored on </a:t>
            </a:r>
            <a:r>
              <a:rPr lang="et-EE" sz="1800" b="1">
                <a:solidFill>
                  <a:srgbClr val="010163"/>
                </a:solidFill>
              </a:rPr>
              <a:t>üldiselt</a:t>
            </a:r>
            <a:r>
              <a:rPr lang="en-US" sz="1800" b="1">
                <a:solidFill>
                  <a:srgbClr val="010163"/>
                </a:solidFill>
              </a:rPr>
              <a:t> </a:t>
            </a:r>
            <a:r>
              <a:rPr lang="en-US" sz="1800" b="1" err="1">
                <a:solidFill>
                  <a:srgbClr val="010163"/>
                </a:solidFill>
              </a:rPr>
              <a:t>rahul</a:t>
            </a:r>
            <a:r>
              <a:rPr lang="en-US" sz="1800" b="1">
                <a:solidFill>
                  <a:srgbClr val="010163"/>
                </a:solidFill>
              </a:rPr>
              <a:t> </a:t>
            </a:r>
            <a:r>
              <a:rPr lang="en-US" sz="1800" b="1" err="1">
                <a:solidFill>
                  <a:srgbClr val="010163"/>
                </a:solidFill>
              </a:rPr>
              <a:t>noortemalevaga</a:t>
            </a:r>
            <a:r>
              <a:rPr lang="et-EE" sz="1800"/>
              <a:t>, milles nad osalevad: keskmise hinnanguna on tulemus </a:t>
            </a:r>
            <a:r>
              <a:rPr lang="en-US" sz="1800" b="1">
                <a:solidFill>
                  <a:srgbClr val="010163"/>
                </a:solidFill>
              </a:rPr>
              <a:t>71</a:t>
            </a:r>
            <a:r>
              <a:rPr lang="et-EE" sz="1800" b="1">
                <a:solidFill>
                  <a:srgbClr val="010163"/>
                </a:solidFill>
              </a:rPr>
              <a:t> punkti 100-st</a:t>
            </a:r>
            <a:r>
              <a:rPr lang="et-EE" sz="1800"/>
              <a:t>. </a:t>
            </a:r>
            <a:endParaRPr lang="en-US" sz="180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3334572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F83F2C-5C79-4E65-B1ED-5002748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Vastajate jaotus taustatunnuste alusel</a:t>
            </a:r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F173B5C7-F19D-4B23-8DCC-2F310A887629}"/>
              </a:ext>
            </a:extLst>
          </p:cNvPr>
          <p:cNvSpPr txBox="1">
            <a:spLocks/>
          </p:cNvSpPr>
          <p:nvPr/>
        </p:nvSpPr>
        <p:spPr>
          <a:xfrm>
            <a:off x="8484309" y="4246951"/>
            <a:ext cx="3324225" cy="205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600" dirty="0"/>
              <a:t>Rohkem esindatud on: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Tütarlapsed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12–16 aastased vastajad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Põhikoolis õppijad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Vastajad, kes elavad Lasnamäel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Vastajad, kellel on üks õde või vend</a:t>
            </a:r>
            <a:endParaRPr lang="en-US" sz="1600" dirty="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E704517C-5C93-4164-8F78-AAA4B13C9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05" y="1812602"/>
            <a:ext cx="3115110" cy="1047896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C45C223A-38FD-4BAE-907B-EE56EE4E1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9" y="2906756"/>
            <a:ext cx="3115110" cy="1114581"/>
          </a:xfrm>
          <a:prstGeom prst="rect">
            <a:avLst/>
          </a:prstGeom>
        </p:spPr>
      </p:pic>
      <p:pic>
        <p:nvPicPr>
          <p:cNvPr id="20" name="Pilt 19">
            <a:extLst>
              <a:ext uri="{FF2B5EF4-FFF2-40B4-BE49-F238E27FC236}">
                <a16:creationId xmlns:a16="http://schemas.microsoft.com/office/drawing/2014/main" id="{F3145AEC-7DC4-4714-BE80-A8C0DD015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15" y="4021337"/>
            <a:ext cx="3124636" cy="1009791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F6665743-DF83-4203-8217-72CDE0733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4" y="5031128"/>
            <a:ext cx="3372321" cy="1362265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38FEE665-B414-4FE9-8C85-5FF568045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29" y="1808212"/>
            <a:ext cx="4305901" cy="1400370"/>
          </a:xfrm>
          <a:prstGeom prst="rect">
            <a:avLst/>
          </a:prstGeom>
        </p:spPr>
      </p:pic>
      <p:pic>
        <p:nvPicPr>
          <p:cNvPr id="21" name="Pilt 20">
            <a:extLst>
              <a:ext uri="{FF2B5EF4-FFF2-40B4-BE49-F238E27FC236}">
                <a16:creationId xmlns:a16="http://schemas.microsoft.com/office/drawing/2014/main" id="{ED8A45F7-D38F-4DDA-995E-D8ED74A285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88" y="3208582"/>
            <a:ext cx="3324689" cy="1038370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B4C723BE-755F-4D02-9BFF-7AA74CF1D3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8" y="4119658"/>
            <a:ext cx="3905795" cy="1419423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A0EA98B5-9C09-456A-8219-5CDF85A5DD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09" y="1814504"/>
            <a:ext cx="3219899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9025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lt 17">
            <a:extLst>
              <a:ext uri="{FF2B5EF4-FFF2-40B4-BE49-F238E27FC236}">
                <a16:creationId xmlns:a16="http://schemas.microsoft.com/office/drawing/2014/main" id="{413F126A-104E-4198-8F1F-2FE619D7E3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4"/>
          <a:stretch/>
        </p:blipFill>
        <p:spPr>
          <a:xfrm>
            <a:off x="408266" y="3226829"/>
            <a:ext cx="4486890" cy="3240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39CE02A4-73F5-4BF1-89B7-7BC1D466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70C4BEB-58C9-4C4A-B51B-55675CF4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12" name="Sisu kohatäide 2">
            <a:extLst>
              <a:ext uri="{FF2B5EF4-FFF2-40B4-BE49-F238E27FC236}">
                <a16:creationId xmlns:a16="http://schemas.microsoft.com/office/drawing/2014/main" id="{578D73DB-8D5B-4B09-8E54-C989A7500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452056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010163"/>
                </a:solidFill>
              </a:rPr>
              <a:t>Kas </a:t>
            </a:r>
            <a:r>
              <a:rPr lang="en-US" err="1">
                <a:solidFill>
                  <a:srgbClr val="010163"/>
                </a:solidFill>
              </a:rPr>
              <a:t>noortemalev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n-US" err="1">
                <a:solidFill>
                  <a:srgbClr val="010163"/>
                </a:solidFill>
              </a:rPr>
              <a:t>oli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n-US" err="1">
                <a:solidFill>
                  <a:srgbClr val="010163"/>
                </a:solidFill>
              </a:rPr>
              <a:t>ööbimisega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n-US" err="1">
                <a:solidFill>
                  <a:srgbClr val="010163"/>
                </a:solidFill>
              </a:rPr>
              <a:t>või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n-US" err="1">
                <a:solidFill>
                  <a:srgbClr val="010163"/>
                </a:solidFill>
              </a:rPr>
              <a:t>ööbimiseta</a:t>
            </a:r>
            <a:endParaRPr lang="et-EE"/>
          </a:p>
        </p:txBody>
      </p:sp>
      <p:sp>
        <p:nvSpPr>
          <p:cNvPr id="13" name="Sisu kohatäide 2">
            <a:extLst>
              <a:ext uri="{FF2B5EF4-FFF2-40B4-BE49-F238E27FC236}">
                <a16:creationId xmlns:a16="http://schemas.microsoft.com/office/drawing/2014/main" id="{C6A1244F-062A-496B-B756-08B41BB6F08B}"/>
              </a:ext>
            </a:extLst>
          </p:cNvPr>
          <p:cNvSpPr txBox="1">
            <a:spLocks/>
          </p:cNvSpPr>
          <p:nvPr/>
        </p:nvSpPr>
        <p:spPr>
          <a:xfrm>
            <a:off x="643944" y="2769860"/>
            <a:ext cx="5530969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err="1">
                <a:solidFill>
                  <a:srgbClr val="010163"/>
                </a:solidFill>
              </a:rPr>
              <a:t>Noortemalevas</a:t>
            </a:r>
            <a:r>
              <a:rPr lang="et-EE">
                <a:solidFill>
                  <a:srgbClr val="010163"/>
                </a:solidFill>
              </a:rPr>
              <a:t> osalemise peamised põhjused</a:t>
            </a:r>
            <a:endParaRPr lang="et-EE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1D0B9BB4-74CE-46F7-A8E8-4027B391F3BE}"/>
              </a:ext>
            </a:extLst>
          </p:cNvPr>
          <p:cNvSpPr txBox="1">
            <a:spLocks/>
          </p:cNvSpPr>
          <p:nvPr/>
        </p:nvSpPr>
        <p:spPr>
          <a:xfrm>
            <a:off x="5827466" y="3120057"/>
            <a:ext cx="5922084" cy="3463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sz="160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osalesid</a:t>
            </a:r>
            <a:r>
              <a:rPr lang="en-US" sz="1600"/>
              <a:t> </a:t>
            </a:r>
            <a:r>
              <a:rPr lang="en-US" sz="1600" err="1"/>
              <a:t>noortemalevas</a:t>
            </a:r>
            <a:r>
              <a:rPr lang="en-US" sz="1600"/>
              <a:t> </a:t>
            </a:r>
            <a:r>
              <a:rPr lang="en-US" sz="1600" err="1"/>
              <a:t>peamiselt</a:t>
            </a:r>
            <a:r>
              <a:rPr lang="en-US" sz="1600"/>
              <a:t> </a:t>
            </a:r>
            <a:r>
              <a:rPr lang="en-US" sz="1600" err="1"/>
              <a:t>selle</a:t>
            </a:r>
            <a:r>
              <a:rPr lang="en-US" sz="1600"/>
              <a:t> </a:t>
            </a:r>
            <a:r>
              <a:rPr lang="en-US" sz="1600" err="1"/>
              <a:t>pärast</a:t>
            </a:r>
            <a:r>
              <a:rPr lang="en-US" sz="1600"/>
              <a:t>, et </a:t>
            </a:r>
            <a:r>
              <a:rPr lang="en-US" sz="1600" err="1"/>
              <a:t>saada</a:t>
            </a:r>
            <a:r>
              <a:rPr lang="en-US" sz="1600"/>
              <a:t> </a:t>
            </a:r>
            <a:r>
              <a:rPr lang="en-US" sz="1600" err="1"/>
              <a:t>töökogemust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samas</a:t>
            </a:r>
            <a:r>
              <a:rPr lang="en-US" sz="1600"/>
              <a:t> </a:t>
            </a:r>
            <a:r>
              <a:rPr lang="en-US" sz="1600" err="1"/>
              <a:t>sobis</a:t>
            </a:r>
            <a:r>
              <a:rPr lang="en-US" sz="1600"/>
              <a:t> </a:t>
            </a:r>
            <a:r>
              <a:rPr lang="en-US" sz="1600" err="1"/>
              <a:t>malev</a:t>
            </a:r>
            <a:r>
              <a:rPr lang="en-US" sz="1600"/>
              <a:t> ka </a:t>
            </a:r>
            <a:r>
              <a:rPr lang="en-US" sz="1600" err="1"/>
              <a:t>ajaliselt</a:t>
            </a:r>
            <a:r>
              <a:rPr lang="en-US" sz="1600"/>
              <a:t> </a:t>
            </a:r>
            <a:r>
              <a:rPr lang="en-US" sz="1600" err="1"/>
              <a:t>teiste</a:t>
            </a:r>
            <a:r>
              <a:rPr lang="en-US" sz="1600"/>
              <a:t> </a:t>
            </a:r>
            <a:r>
              <a:rPr lang="en-US" sz="1600" err="1"/>
              <a:t>tegevustega</a:t>
            </a:r>
            <a:r>
              <a:rPr lang="en-US" sz="1600"/>
              <a:t>.</a:t>
            </a:r>
            <a:endParaRPr lang="et-EE" sz="1600"/>
          </a:p>
          <a:p>
            <a:pPr>
              <a:buFont typeface="Wingdings" panose="05000000000000000000" pitchFamily="2" charset="2"/>
              <a:buChar char="Ø"/>
            </a:pPr>
            <a:endParaRPr lang="et-EE" sz="1600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2F57C168-88C7-4E88-9CE6-6AAC7742A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29" y="1693385"/>
            <a:ext cx="2724530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1211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34DCEE4-B0B6-49D5-8DD7-0CEE3CCA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250CD16-8310-4467-BCAE-4ED4557F0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1600201"/>
            <a:ext cx="5067300" cy="4525963"/>
          </a:xfrm>
        </p:spPr>
        <p:txBody>
          <a:bodyPr>
            <a:normAutofit fontScale="92500" lnSpcReduction="10000"/>
          </a:bodyPr>
          <a:lstStyle/>
          <a:p>
            <a:endParaRPr lang="et-EE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Noortemalevat</a:t>
            </a:r>
            <a:r>
              <a:rPr lang="et-EE" dirty="0"/>
              <a:t> hinnanud noored on hinnanud lisaks </a:t>
            </a:r>
            <a:r>
              <a:rPr lang="en-US" dirty="0" err="1"/>
              <a:t>tegevusvahenditele</a:t>
            </a:r>
            <a:r>
              <a:rPr lang="en-US" dirty="0"/>
              <a:t> ja </a:t>
            </a:r>
            <a:r>
              <a:rPr lang="en-US" dirty="0" err="1"/>
              <a:t>materjalidele</a:t>
            </a:r>
            <a:r>
              <a:rPr lang="et-EE" dirty="0"/>
              <a:t> kõrgelt </a:t>
            </a:r>
            <a:r>
              <a:rPr lang="en-US" dirty="0"/>
              <a:t>ka </a:t>
            </a:r>
            <a:r>
              <a:rPr lang="en-US" dirty="0" err="1"/>
              <a:t>uute</a:t>
            </a:r>
            <a:r>
              <a:rPr lang="en-US" dirty="0"/>
              <a:t> </a:t>
            </a:r>
            <a:r>
              <a:rPr lang="en-US" dirty="0" err="1"/>
              <a:t>teadmiste</a:t>
            </a:r>
            <a:r>
              <a:rPr lang="en-US" dirty="0"/>
              <a:t> ja </a:t>
            </a:r>
            <a:r>
              <a:rPr lang="en-US" dirty="0" err="1"/>
              <a:t>oskuste</a:t>
            </a:r>
            <a:r>
              <a:rPr lang="en-US" dirty="0"/>
              <a:t> </a:t>
            </a:r>
            <a:r>
              <a:rPr lang="en-US" dirty="0" err="1"/>
              <a:t>omandamist</a:t>
            </a:r>
            <a:r>
              <a:rPr lang="en-US" dirty="0"/>
              <a:t>.</a:t>
            </a:r>
            <a:endParaRPr lang="et-EE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dirty="0"/>
              <a:t>Samuti on </a:t>
            </a:r>
            <a:r>
              <a:rPr lang="en-US" dirty="0" err="1"/>
              <a:t>noored</a:t>
            </a:r>
            <a:r>
              <a:rPr lang="en-US" dirty="0"/>
              <a:t> </a:t>
            </a:r>
            <a:r>
              <a:rPr lang="et-EE" dirty="0"/>
              <a:t>kõrgelt hinnanud </a:t>
            </a:r>
            <a:r>
              <a:rPr lang="en-US" dirty="0" err="1"/>
              <a:t>rühmajuhti</a:t>
            </a:r>
            <a:r>
              <a:rPr lang="et-EE" dirty="0"/>
              <a:t>, suhteid </a:t>
            </a:r>
            <a:r>
              <a:rPr lang="en-US" dirty="0" err="1"/>
              <a:t>osalejatega</a:t>
            </a:r>
            <a:r>
              <a:rPr lang="en-US" dirty="0"/>
              <a:t>, </a:t>
            </a:r>
            <a:r>
              <a:rPr lang="en-US" dirty="0" err="1"/>
              <a:t>küsimust</a:t>
            </a:r>
            <a:r>
              <a:rPr lang="en-US" dirty="0"/>
              <a:t> “Minu </a:t>
            </a:r>
            <a:r>
              <a:rPr lang="en-US" dirty="0" err="1"/>
              <a:t>probleeme</a:t>
            </a:r>
            <a:r>
              <a:rPr lang="en-US" dirty="0"/>
              <a:t> </a:t>
            </a:r>
            <a:r>
              <a:rPr lang="en-US" dirty="0" err="1"/>
              <a:t>märgati</a:t>
            </a:r>
            <a:r>
              <a:rPr lang="en-US" dirty="0"/>
              <a:t>, mind </a:t>
            </a:r>
            <a:r>
              <a:rPr lang="en-US" dirty="0" err="1"/>
              <a:t>kuulati</a:t>
            </a:r>
            <a:r>
              <a:rPr lang="en-US" dirty="0"/>
              <a:t> </a:t>
            </a:r>
            <a:r>
              <a:rPr lang="en-US" dirty="0" err="1"/>
              <a:t>ära</a:t>
            </a:r>
            <a:r>
              <a:rPr lang="en-US" dirty="0"/>
              <a:t> ja anti </a:t>
            </a:r>
            <a:r>
              <a:rPr lang="en-US" dirty="0" err="1"/>
              <a:t>nõu</a:t>
            </a:r>
            <a:r>
              <a:rPr lang="en-US" dirty="0"/>
              <a:t>”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osalemise</a:t>
            </a:r>
            <a:r>
              <a:rPr lang="en-US" dirty="0"/>
              <a:t> </a:t>
            </a:r>
            <a:r>
              <a:rPr lang="en-US" dirty="0" err="1"/>
              <a:t>olulisust</a:t>
            </a:r>
            <a:r>
              <a:rPr lang="et-EE" dirty="0"/>
              <a:t>.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dirty="0"/>
              <a:t>Kõige madalamalt on noored hinnanud „Tajutud tulemus</a:t>
            </a:r>
            <a:r>
              <a:rPr lang="en-US" dirty="0"/>
              <a:t>e</a:t>
            </a:r>
            <a:r>
              <a:rPr lang="et-EE" dirty="0"/>
              <a:t>/kasulikkus</a:t>
            </a:r>
            <a:r>
              <a:rPr lang="en-US" dirty="0"/>
              <a:t>e</a:t>
            </a:r>
            <a:r>
              <a:rPr lang="et-EE" dirty="0"/>
              <a:t>“</a:t>
            </a:r>
            <a:r>
              <a:rPr lang="en-US" dirty="0"/>
              <a:t> ja ”</a:t>
            </a:r>
            <a:r>
              <a:rPr lang="en-US" dirty="0" err="1"/>
              <a:t>Füüsilise</a:t>
            </a:r>
            <a:r>
              <a:rPr lang="en-US" dirty="0"/>
              <a:t> </a:t>
            </a:r>
            <a:r>
              <a:rPr lang="en-US" dirty="0" err="1"/>
              <a:t>keskkonna</a:t>
            </a:r>
            <a:r>
              <a:rPr lang="en-US" dirty="0"/>
              <a:t>”</a:t>
            </a:r>
            <a:r>
              <a:rPr lang="et-EE" dirty="0"/>
              <a:t> teemaplokki kuuluvaid küsimusi. Noored ei ole niivõrd aktiivsed tegevuste/ürituste algatamisel või läbiviimisel ning ettepanekute tegemisel. </a:t>
            </a:r>
            <a:r>
              <a:rPr lang="en-US" dirty="0" err="1"/>
              <a:t>Samuti</a:t>
            </a:r>
            <a:r>
              <a:rPr lang="en-US" dirty="0"/>
              <a:t> </a:t>
            </a:r>
            <a:r>
              <a:rPr lang="et-EE" dirty="0"/>
              <a:t>oli </a:t>
            </a:r>
            <a:r>
              <a:rPr lang="en-US" dirty="0" err="1"/>
              <a:t>noortemalevasse</a:t>
            </a:r>
            <a:r>
              <a:rPr lang="en-US" dirty="0"/>
              <a:t> </a:t>
            </a:r>
            <a:r>
              <a:rPr lang="en-US" dirty="0" err="1"/>
              <a:t>jõudmine</a:t>
            </a:r>
            <a:r>
              <a:rPr lang="en-US" dirty="0"/>
              <a:t> </a:t>
            </a:r>
            <a:r>
              <a:rPr lang="en-US" dirty="0" err="1"/>
              <a:t>ebamugav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raske</a:t>
            </a:r>
            <a:r>
              <a:rPr lang="en-US" dirty="0"/>
              <a:t>.</a:t>
            </a:r>
            <a:endParaRPr lang="et-EE" dirty="0"/>
          </a:p>
          <a:p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DF3CBA4-7345-402F-96CE-42AB1180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00FAC3F9-5B3B-4B01-B9F3-70D3CCA5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793368" cy="459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Keskmised hinnangud küsimuste alusel</a:t>
            </a:r>
            <a:endParaRPr lang="et-EE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68D14B53-FD21-4F4F-9ED8-D84BCD534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" y="1831633"/>
            <a:ext cx="6449325" cy="4334480"/>
          </a:xfrm>
          <a:prstGeom prst="rect">
            <a:avLst/>
          </a:prstGeom>
        </p:spPr>
      </p:pic>
      <p:sp>
        <p:nvSpPr>
          <p:cNvPr id="9" name="Ristkülik 8">
            <a:extLst>
              <a:ext uri="{FF2B5EF4-FFF2-40B4-BE49-F238E27FC236}">
                <a16:creationId xmlns:a16="http://schemas.microsoft.com/office/drawing/2014/main" id="{2DFEBA36-0842-429F-8F95-9FF85A931A0F}"/>
              </a:ext>
            </a:extLst>
          </p:cNvPr>
          <p:cNvSpPr/>
          <p:nvPr/>
        </p:nvSpPr>
        <p:spPr>
          <a:xfrm>
            <a:off x="6123781" y="5671056"/>
            <a:ext cx="352425" cy="49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stkülik 10">
            <a:extLst>
              <a:ext uri="{FF2B5EF4-FFF2-40B4-BE49-F238E27FC236}">
                <a16:creationId xmlns:a16="http://schemas.microsoft.com/office/drawing/2014/main" id="{62F9BBDB-4F68-424F-B68F-50DC4B20A38D}"/>
              </a:ext>
            </a:extLst>
          </p:cNvPr>
          <p:cNvSpPr/>
          <p:nvPr/>
        </p:nvSpPr>
        <p:spPr>
          <a:xfrm>
            <a:off x="5883275" y="5684697"/>
            <a:ext cx="352425" cy="49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185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lt 13">
            <a:extLst>
              <a:ext uri="{FF2B5EF4-FFF2-40B4-BE49-F238E27FC236}">
                <a16:creationId xmlns:a16="http://schemas.microsoft.com/office/drawing/2014/main" id="{AFECFEA5-AB7F-4EB7-8864-76480E650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96" y="3219808"/>
            <a:ext cx="2991267" cy="1409897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3D7E7AB1-B8A9-4F2B-99A2-4229CD06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Noortemalev</a:t>
            </a:r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B621930-B2CD-48B4-A8F4-608C47C4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124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984C14-24EE-4573-95E9-06E576035FFC}"/>
              </a:ext>
            </a:extLst>
          </p:cNvPr>
          <p:cNvSpPr txBox="1"/>
          <p:nvPr/>
        </p:nvSpPr>
        <p:spPr>
          <a:xfrm>
            <a:off x="731838" y="1414912"/>
            <a:ext cx="1101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1BCC5373-6B3B-4B3C-8907-46A6FA1582D4}"/>
              </a:ext>
            </a:extLst>
          </p:cNvPr>
          <p:cNvSpPr>
            <a:spLocks noGrp="1"/>
          </p:cNvSpPr>
          <p:nvPr/>
        </p:nvSpPr>
        <p:spPr>
          <a:xfrm>
            <a:off x="643944" y="1325068"/>
            <a:ext cx="7652331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10163"/>
                </a:solidFill>
              </a:rPr>
              <a:t>Noortemaleva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n-US" dirty="0" err="1">
                <a:solidFill>
                  <a:srgbClr val="010163"/>
                </a:solidFill>
              </a:rPr>
              <a:t>rahulolu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t-EE" dirty="0">
                <a:solidFill>
                  <a:srgbClr val="010163"/>
                </a:solidFill>
              </a:rPr>
              <a:t>keskmised hinnangud kohalike omavalitsuste alusel</a:t>
            </a:r>
            <a:endParaRPr lang="et-EE" dirty="0"/>
          </a:p>
        </p:txBody>
      </p:sp>
      <p:sp>
        <p:nvSpPr>
          <p:cNvPr id="11" name="Sisu kohatäide 2">
            <a:extLst>
              <a:ext uri="{FF2B5EF4-FFF2-40B4-BE49-F238E27FC236}">
                <a16:creationId xmlns:a16="http://schemas.microsoft.com/office/drawing/2014/main" id="{E75EC326-F762-4D91-9A92-150922F4812A}"/>
              </a:ext>
            </a:extLst>
          </p:cNvPr>
          <p:cNvSpPr txBox="1">
            <a:spLocks/>
          </p:cNvSpPr>
          <p:nvPr/>
        </p:nvSpPr>
        <p:spPr>
          <a:xfrm>
            <a:off x="643945" y="1738563"/>
            <a:ext cx="9241034" cy="639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Tallinna linna noored on hinnanud üldist rahulolu võrreldes teiste kohalike omavalitsustega madalamalt</a:t>
            </a:r>
            <a:r>
              <a:rPr lang="en-US" sz="1600" dirty="0"/>
              <a:t>.</a:t>
            </a:r>
            <a:endParaRPr lang="et-EE" sz="1600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962195B9-C75A-4AEC-8C0A-A5902C93A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4" y="2529150"/>
            <a:ext cx="2695951" cy="4201111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A861BD7D-50C3-41CC-A8DD-49D852A30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12" y="2532599"/>
            <a:ext cx="2695951" cy="4201111"/>
          </a:xfrm>
          <a:prstGeom prst="rect">
            <a:avLst/>
          </a:prstGeom>
        </p:spPr>
      </p:pic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D8BC5642-3941-4C9E-83A2-4CC093C57827}"/>
              </a:ext>
            </a:extLst>
          </p:cNvPr>
          <p:cNvSpPr/>
          <p:nvPr/>
        </p:nvSpPr>
        <p:spPr bwMode="auto">
          <a:xfrm>
            <a:off x="1225550" y="6140481"/>
            <a:ext cx="1835150" cy="14643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23">
            <a:extLst>
              <a:ext uri="{FF2B5EF4-FFF2-40B4-BE49-F238E27FC236}">
                <a16:creationId xmlns:a16="http://schemas.microsoft.com/office/drawing/2014/main" id="{5EB05048-BBF1-478C-A68B-8A1C4E11568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60700" y="4552950"/>
            <a:ext cx="4381107" cy="1587531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6765924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24">
            <a:extLst>
              <a:ext uri="{FF2B5EF4-FFF2-40B4-BE49-F238E27FC236}">
                <a16:creationId xmlns:a16="http://schemas.microsoft.com/office/drawing/2014/main" id="{538BF424-1DC7-42F1-8E1C-79A07B7E9C38}"/>
              </a:ext>
            </a:extLst>
          </p:cNvPr>
          <p:cNvSpPr/>
          <p:nvPr/>
        </p:nvSpPr>
        <p:spPr>
          <a:xfrm>
            <a:off x="11401494" y="1269604"/>
            <a:ext cx="636935" cy="607787"/>
          </a:xfrm>
          <a:prstGeom prst="ellipse">
            <a:avLst/>
          </a:prstGeom>
          <a:solidFill>
            <a:srgbClr val="E3C6C1"/>
          </a:solidFill>
          <a:ln>
            <a:solidFill>
              <a:srgbClr val="BB7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BB7368"/>
                </a:solidFill>
              </a:rPr>
              <a:t>59</a:t>
            </a:r>
            <a:endParaRPr lang="en-US" b="1">
              <a:solidFill>
                <a:srgbClr val="BB7368"/>
              </a:solidFill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füüsilise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Kohalejõudmise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mugavus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lihtsus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CC46E93E-13A8-4E46-959D-329DC5C0C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" y="1639463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D7DDF6B3-230A-404A-82B7-FC33691B9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5" y="2475779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D13EBA0C-8B08-4A8B-9949-93EAF5120A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7" y="3342675"/>
            <a:ext cx="3322160" cy="952633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164DC556-0EB1-4591-B4E9-93C130A6F6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20" y="3597149"/>
            <a:ext cx="4163006" cy="1267002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01F798C9-4AA2-4046-A3D1-7665894DE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7" y="4372060"/>
            <a:ext cx="3553321" cy="914528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6AED0631-859A-49A6-9E4F-4179EEC564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26" y="1634726"/>
            <a:ext cx="4410691" cy="1952898"/>
          </a:xfrm>
          <a:prstGeom prst="rect">
            <a:avLst/>
          </a:prstGeom>
        </p:spPr>
      </p:pic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AF43308E-2C38-4803-815A-57CAAF4B2191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andsid</a:t>
            </a:r>
            <a:r>
              <a:rPr lang="en-US" sz="1600" dirty="0"/>
              <a:t> </a:t>
            </a:r>
            <a:r>
              <a:rPr lang="et-EE" sz="1600" dirty="0"/>
              <a:t>üldiselt </a:t>
            </a:r>
            <a:r>
              <a:rPr lang="en-US" sz="1600" dirty="0" err="1"/>
              <a:t>väga</a:t>
            </a:r>
            <a:r>
              <a:rPr lang="en-US" sz="1600" dirty="0"/>
              <a:t> </a:t>
            </a:r>
            <a:r>
              <a:rPr lang="en-US" sz="1600" dirty="0" err="1"/>
              <a:t>madalaid</a:t>
            </a:r>
            <a:r>
              <a:rPr lang="en-US" sz="1600" dirty="0"/>
              <a:t> </a:t>
            </a:r>
            <a:r>
              <a:rPr lang="en-US" sz="1600" dirty="0" err="1"/>
              <a:t>hinnanguid</a:t>
            </a:r>
            <a:r>
              <a:rPr lang="en-US" sz="1600" dirty="0"/>
              <a:t> </a:t>
            </a:r>
            <a:r>
              <a:rPr lang="et-EE" sz="1600" dirty="0" err="1"/>
              <a:t>noortemalevasse</a:t>
            </a:r>
            <a:r>
              <a:rPr lang="et-EE" sz="1600" dirty="0"/>
              <a:t> </a:t>
            </a:r>
            <a:r>
              <a:rPr lang="en-US" sz="1600" dirty="0" err="1"/>
              <a:t>kohalejõudmise</a:t>
            </a:r>
            <a:r>
              <a:rPr lang="en-US" sz="1600" dirty="0"/>
              <a:t> </a:t>
            </a:r>
            <a:r>
              <a:rPr lang="en-US" sz="1600" dirty="0" err="1"/>
              <a:t>mugavusele</a:t>
            </a:r>
            <a:r>
              <a:rPr lang="en-US" sz="1600" dirty="0"/>
              <a:t>/</a:t>
            </a:r>
            <a:r>
              <a:rPr lang="en-US" sz="1600" dirty="0" err="1"/>
              <a:t>lihtsusele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Natuke</a:t>
            </a:r>
            <a:r>
              <a:rPr lang="en-US" sz="1600" dirty="0"/>
              <a:t> </a:t>
            </a:r>
            <a:r>
              <a:rPr lang="en-US" sz="1600" dirty="0" err="1"/>
              <a:t>kõrgema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andsid</a:t>
            </a:r>
            <a:r>
              <a:rPr lang="en-US" sz="1600" dirty="0"/>
              <a:t> </a:t>
            </a:r>
            <a:r>
              <a:rPr lang="en-US" sz="1600" dirty="0" err="1"/>
              <a:t>eesti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.</a:t>
            </a: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5A9144D3-0D04-4658-B50B-90B2925498B0}"/>
              </a:ext>
            </a:extLst>
          </p:cNvPr>
          <p:cNvSpPr/>
          <p:nvPr/>
        </p:nvSpPr>
        <p:spPr bwMode="auto">
          <a:xfrm>
            <a:off x="1401681" y="2781859"/>
            <a:ext cx="2127903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3879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22">
            <a:extLst>
              <a:ext uri="{FF2B5EF4-FFF2-40B4-BE49-F238E27FC236}">
                <a16:creationId xmlns:a16="http://schemas.microsoft.com/office/drawing/2014/main" id="{4BC82E53-0941-4161-90B5-E50D0E148EDF}"/>
              </a:ext>
            </a:extLst>
          </p:cNvPr>
          <p:cNvSpPr/>
          <p:nvPr/>
        </p:nvSpPr>
        <p:spPr>
          <a:xfrm>
            <a:off x="11401494" y="1269604"/>
            <a:ext cx="636935" cy="607787"/>
          </a:xfrm>
          <a:prstGeom prst="ellipse">
            <a:avLst/>
          </a:prstGeom>
          <a:solidFill>
            <a:srgbClr val="FBF2B5"/>
          </a:solidFill>
          <a:ln>
            <a:solidFill>
              <a:srgbClr val="F1D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1D71F"/>
                </a:solidFill>
              </a:rPr>
              <a:t>65</a:t>
            </a:r>
            <a:endParaRPr lang="en-US" b="1">
              <a:solidFill>
                <a:srgbClr val="F1D71F"/>
              </a:solidFill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126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füüsilise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Toimumiskoha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ruumid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DD9D75D4-58CF-4CD6-A213-9236C82E0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" y="1633386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54A623B6-9494-44F0-B7B0-7574BF32C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0" y="2469623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B15FCAF8-4A64-43F7-92A7-B29057351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3" y="3336519"/>
            <a:ext cx="3350854" cy="952633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C7E76625-57A1-4ED4-8797-4C80B7835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9" y="4379339"/>
            <a:ext cx="3553321" cy="914528"/>
          </a:xfrm>
          <a:prstGeom prst="rect">
            <a:avLst/>
          </a:prstGeom>
        </p:spPr>
      </p:pic>
      <p:pic>
        <p:nvPicPr>
          <p:cNvPr id="17" name="Pilt 16">
            <a:extLst>
              <a:ext uri="{FF2B5EF4-FFF2-40B4-BE49-F238E27FC236}">
                <a16:creationId xmlns:a16="http://schemas.microsoft.com/office/drawing/2014/main" id="{916EC0E8-F7C5-4CA3-AB9A-72EF278799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61" y="1633159"/>
            <a:ext cx="4410691" cy="1952898"/>
          </a:xfrm>
          <a:prstGeom prst="rect">
            <a:avLst/>
          </a:prstGeom>
        </p:spPr>
      </p:pic>
      <p:pic>
        <p:nvPicPr>
          <p:cNvPr id="21" name="Pilt 20">
            <a:extLst>
              <a:ext uri="{FF2B5EF4-FFF2-40B4-BE49-F238E27FC236}">
                <a16:creationId xmlns:a16="http://schemas.microsoft.com/office/drawing/2014/main" id="{6D7E4204-0C45-4D4F-ACFF-1158B70DC9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83" y="3603971"/>
            <a:ext cx="4163006" cy="1267002"/>
          </a:xfrm>
          <a:prstGeom prst="rect">
            <a:avLst/>
          </a:prstGeom>
        </p:spPr>
      </p:pic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996A74F2-25D4-4B98-8D5D-562DB34335BF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Üldiselt</a:t>
            </a:r>
            <a:r>
              <a:rPr lang="en-US" sz="1600"/>
              <a:t> on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andnud</a:t>
            </a:r>
            <a:r>
              <a:rPr lang="en-US" sz="1600"/>
              <a:t> </a:t>
            </a:r>
            <a:r>
              <a:rPr lang="en-US" sz="1600" err="1"/>
              <a:t>madalaid</a:t>
            </a:r>
            <a:r>
              <a:rPr lang="en-US" sz="1600"/>
              <a:t> </a:t>
            </a:r>
            <a:r>
              <a:rPr lang="en-US" sz="1600" err="1"/>
              <a:t>hinnanguid</a:t>
            </a:r>
            <a:r>
              <a:rPr lang="en-US" sz="1600"/>
              <a:t> </a:t>
            </a:r>
            <a:r>
              <a:rPr lang="en-US" sz="1600" err="1"/>
              <a:t>toimumiskoha</a:t>
            </a:r>
            <a:r>
              <a:rPr lang="en-US" sz="1600"/>
              <a:t> </a:t>
            </a:r>
            <a:r>
              <a:rPr lang="en-US" sz="1600" err="1"/>
              <a:t>ruumidele</a:t>
            </a:r>
            <a:r>
              <a:rPr lang="en-US" sz="1600"/>
              <a:t> (</a:t>
            </a:r>
            <a:r>
              <a:rPr lang="en-US" sz="1600" err="1"/>
              <a:t>v.a</a:t>
            </a:r>
            <a:r>
              <a:rPr lang="en-US" sz="1600"/>
              <a:t> </a:t>
            </a:r>
            <a:r>
              <a:rPr lang="en-US" sz="1600" err="1"/>
              <a:t>eesti</a:t>
            </a:r>
            <a:r>
              <a:rPr lang="en-US" sz="1600"/>
              <a:t> </a:t>
            </a:r>
            <a:r>
              <a:rPr lang="en-US" sz="1600" err="1"/>
              <a:t>keelt</a:t>
            </a:r>
            <a:r>
              <a:rPr lang="en-US" sz="1600"/>
              <a:t> </a:t>
            </a:r>
            <a:r>
              <a:rPr lang="en-US" sz="1600" err="1"/>
              <a:t>kõnelevad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noormehed</a:t>
            </a:r>
            <a:r>
              <a:rPr lang="en-US" sz="1600"/>
              <a:t>).</a:t>
            </a: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71ED96D3-2797-4EF5-8854-6918F059B230}"/>
              </a:ext>
            </a:extLst>
          </p:cNvPr>
          <p:cNvSpPr/>
          <p:nvPr/>
        </p:nvSpPr>
        <p:spPr bwMode="auto">
          <a:xfrm>
            <a:off x="1393292" y="2781859"/>
            <a:ext cx="2195514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44071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127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füüsilise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Tegevusvahendid</a:t>
            </a:r>
            <a:r>
              <a:rPr lang="en-US" sz="2000" b="1">
                <a:solidFill>
                  <a:srgbClr val="010163"/>
                </a:solidFill>
              </a:rPr>
              <a:t> ja </a:t>
            </a:r>
            <a:r>
              <a:rPr lang="en-US" sz="2000" b="1" err="1">
                <a:solidFill>
                  <a:srgbClr val="010163"/>
                </a:solidFill>
              </a:rPr>
              <a:t>materjalid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79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A8D4070B-C72A-4748-BD65-C7572BE38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" y="1647566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C395B4DC-763F-495D-958C-6A4847C65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6" y="2475779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882AC60A-855D-472C-B62C-F1AA99FA0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3" y="3344980"/>
            <a:ext cx="3319838" cy="952633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1FEAC241-1BF0-4D72-A379-62ACD6724E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7" y="4371406"/>
            <a:ext cx="3553321" cy="914528"/>
          </a:xfrm>
          <a:prstGeom prst="rect">
            <a:avLst/>
          </a:prstGeom>
        </p:spPr>
      </p:pic>
      <p:pic>
        <p:nvPicPr>
          <p:cNvPr id="17" name="Pilt 16">
            <a:extLst>
              <a:ext uri="{FF2B5EF4-FFF2-40B4-BE49-F238E27FC236}">
                <a16:creationId xmlns:a16="http://schemas.microsoft.com/office/drawing/2014/main" id="{C1591B74-A4C5-4764-AF71-CC6984EC57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89" y="1638328"/>
            <a:ext cx="4410691" cy="1952898"/>
          </a:xfrm>
          <a:prstGeom prst="rect">
            <a:avLst/>
          </a:prstGeom>
        </p:spPr>
      </p:pic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EF87B3CE-F751-4B24-AA1A-A901BA4C243F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hindasid</a:t>
            </a:r>
            <a:r>
              <a:rPr lang="en-US" sz="1600" dirty="0"/>
              <a:t> </a:t>
            </a:r>
            <a:r>
              <a:rPr lang="en-US" sz="1600" dirty="0" err="1"/>
              <a:t>tegevusvahendeid</a:t>
            </a:r>
            <a:r>
              <a:rPr lang="en-US" sz="1600" dirty="0"/>
              <a:t> ja </a:t>
            </a:r>
            <a:r>
              <a:rPr lang="en-US" sz="1600" dirty="0" err="1"/>
              <a:t>materjale</a:t>
            </a:r>
            <a:r>
              <a:rPr lang="en-US" sz="1600" dirty="0"/>
              <a:t> </a:t>
            </a: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kõrgelt</a:t>
            </a:r>
            <a:r>
              <a:rPr lang="en-US" sz="1600" dirty="0"/>
              <a:t>. </a:t>
            </a:r>
            <a:r>
              <a:rPr lang="en-US" sz="1600" dirty="0" err="1"/>
              <a:t>Mõnevõrra</a:t>
            </a:r>
            <a:r>
              <a:rPr lang="en-US" sz="1600" dirty="0"/>
              <a:t> </a:t>
            </a:r>
            <a:r>
              <a:rPr lang="en-US" sz="1600" dirty="0" err="1"/>
              <a:t>madalam</a:t>
            </a:r>
            <a:r>
              <a:rPr lang="en-US" sz="1600" dirty="0"/>
              <a:t> </a:t>
            </a:r>
            <a:r>
              <a:rPr lang="en-US" sz="1600" dirty="0" err="1"/>
              <a:t>hinnang</a:t>
            </a:r>
            <a:r>
              <a:rPr lang="et-EE" sz="1600" dirty="0"/>
              <a:t> on</a:t>
            </a:r>
            <a:r>
              <a:rPr lang="en-US" sz="1600" dirty="0"/>
              <a:t> </a:t>
            </a:r>
            <a:r>
              <a:rPr lang="en-US" sz="1600" dirty="0" err="1"/>
              <a:t>vene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kõnelevatelt</a:t>
            </a:r>
            <a:r>
              <a:rPr lang="en-US" sz="1600" dirty="0"/>
              <a:t> </a:t>
            </a:r>
            <a:r>
              <a:rPr lang="en-US" sz="1600" dirty="0" err="1"/>
              <a:t>noortelt</a:t>
            </a:r>
            <a:r>
              <a:rPr lang="en-US" sz="1600" dirty="0"/>
              <a:t>.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37975426-7068-4A96-A6F9-0B12C2B22EFD}"/>
              </a:ext>
            </a:extLst>
          </p:cNvPr>
          <p:cNvSpPr/>
          <p:nvPr/>
        </p:nvSpPr>
        <p:spPr bwMode="auto">
          <a:xfrm>
            <a:off x="1431392" y="2934259"/>
            <a:ext cx="2195514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4483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128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Minu </a:t>
            </a:r>
            <a:r>
              <a:rPr lang="en-US" sz="2000" b="1" err="1">
                <a:solidFill>
                  <a:srgbClr val="010163"/>
                </a:solidFill>
              </a:rPr>
              <a:t>probleeme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märgati</a:t>
            </a:r>
            <a:r>
              <a:rPr lang="en-US" sz="2000" b="1">
                <a:solidFill>
                  <a:srgbClr val="010163"/>
                </a:solidFill>
              </a:rPr>
              <a:t>, mind </a:t>
            </a:r>
            <a:r>
              <a:rPr lang="en-US" sz="2000" b="1" err="1">
                <a:solidFill>
                  <a:srgbClr val="010163"/>
                </a:solidFill>
              </a:rPr>
              <a:t>kuulati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ära</a:t>
            </a:r>
            <a:r>
              <a:rPr lang="en-US" sz="2000" b="1">
                <a:solidFill>
                  <a:srgbClr val="010163"/>
                </a:solidFill>
              </a:rPr>
              <a:t> ja anti </a:t>
            </a:r>
            <a:r>
              <a:rPr lang="en-US" sz="2000" b="1" err="1">
                <a:solidFill>
                  <a:srgbClr val="010163"/>
                </a:solidFill>
              </a:rPr>
              <a:t>nõu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76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8F09CD4-1FAA-4459-B6ED-D6597D062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9" y="1632809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7D2B55FA-6393-4184-A654-10C371EC3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0" y="2475779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D26AC8AA-EA64-4A92-B11D-A978CEEC1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7" y="3340248"/>
            <a:ext cx="3336366" cy="952633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EB5E8A3A-952F-46BF-B6F1-D81CB6E28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8" y="4375579"/>
            <a:ext cx="3553321" cy="914528"/>
          </a:xfrm>
          <a:prstGeom prst="rect">
            <a:avLst/>
          </a:prstGeom>
        </p:spPr>
      </p:pic>
      <p:pic>
        <p:nvPicPr>
          <p:cNvPr id="19" name="Pilt 18">
            <a:extLst>
              <a:ext uri="{FF2B5EF4-FFF2-40B4-BE49-F238E27FC236}">
                <a16:creationId xmlns:a16="http://schemas.microsoft.com/office/drawing/2014/main" id="{9DD267A2-026F-4980-9292-06DEE72BF9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96" y="1635807"/>
            <a:ext cx="4410691" cy="1952898"/>
          </a:xfrm>
          <a:prstGeom prst="rect">
            <a:avLst/>
          </a:prstGeom>
        </p:spPr>
      </p:pic>
      <p:sp>
        <p:nvSpPr>
          <p:cNvPr id="15" name="Sisu kohatäide 2">
            <a:extLst>
              <a:ext uri="{FF2B5EF4-FFF2-40B4-BE49-F238E27FC236}">
                <a16:creationId xmlns:a16="http://schemas.microsoft.com/office/drawing/2014/main" id="{4A45A1C6-B8EF-4AC5-B778-325B8F8D0E1E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Põhikoolis</a:t>
            </a:r>
            <a:r>
              <a:rPr lang="en-US" sz="1600" dirty="0"/>
              <a:t> </a:t>
            </a:r>
            <a:r>
              <a:rPr lang="en-US" sz="1600" dirty="0" err="1"/>
              <a:t>õppivad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tunnevad</a:t>
            </a:r>
            <a:r>
              <a:rPr lang="en-US" sz="1600" dirty="0"/>
              <a:t>, et </a:t>
            </a:r>
            <a:r>
              <a:rPr lang="en-US" sz="1600" dirty="0" err="1"/>
              <a:t>nende</a:t>
            </a:r>
            <a:r>
              <a:rPr lang="en-US" sz="1600" dirty="0"/>
              <a:t> </a:t>
            </a:r>
            <a:r>
              <a:rPr lang="en-US" sz="1600" dirty="0" err="1"/>
              <a:t>probleeme</a:t>
            </a:r>
            <a:r>
              <a:rPr lang="en-US" sz="1600" dirty="0"/>
              <a:t> </a:t>
            </a:r>
            <a:r>
              <a:rPr lang="en-US" sz="1600" dirty="0" err="1"/>
              <a:t>ei</a:t>
            </a:r>
            <a:r>
              <a:rPr lang="en-US" sz="1600" dirty="0"/>
              <a:t> </a:t>
            </a:r>
            <a:r>
              <a:rPr lang="en-US" sz="1600" dirty="0" err="1"/>
              <a:t>märgata</a:t>
            </a:r>
            <a:r>
              <a:rPr lang="en-US" sz="1600" dirty="0"/>
              <a:t> </a:t>
            </a:r>
            <a:r>
              <a:rPr lang="et-EE" sz="1600" dirty="0"/>
              <a:t>nii hästi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neid</a:t>
            </a:r>
            <a:r>
              <a:rPr lang="en-US" sz="1600" dirty="0"/>
              <a:t> </a:t>
            </a:r>
            <a:r>
              <a:rPr lang="en-US" sz="1600" dirty="0" err="1"/>
              <a:t>ei</a:t>
            </a:r>
            <a:r>
              <a:rPr lang="en-US" sz="1600" dirty="0"/>
              <a:t> </a:t>
            </a:r>
            <a:r>
              <a:rPr lang="en-US" sz="1600" dirty="0" err="1"/>
              <a:t>kuulata</a:t>
            </a:r>
            <a:r>
              <a:rPr lang="et-EE" sz="1600" dirty="0"/>
              <a:t> piisavalt</a:t>
            </a:r>
            <a:r>
              <a:rPr lang="en-US" sz="1600" dirty="0"/>
              <a:t> </a:t>
            </a:r>
            <a:r>
              <a:rPr lang="en-US" sz="1600" dirty="0" err="1"/>
              <a:t>ära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Samas</a:t>
            </a:r>
            <a:r>
              <a:rPr lang="en-US" sz="1600" dirty="0"/>
              <a:t> </a:t>
            </a:r>
            <a:r>
              <a:rPr lang="en-US" sz="1600" dirty="0" err="1"/>
              <a:t>eesti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andnud</a:t>
            </a:r>
            <a:r>
              <a:rPr lang="en-US" sz="1600" dirty="0"/>
              <a:t> </a:t>
            </a:r>
            <a:r>
              <a:rPr lang="en-US" sz="1600" dirty="0" err="1"/>
              <a:t>kõrgeid</a:t>
            </a:r>
            <a:r>
              <a:rPr lang="en-US" sz="1600" dirty="0"/>
              <a:t> </a:t>
            </a:r>
            <a:r>
              <a:rPr lang="en-US" sz="1600" dirty="0" err="1"/>
              <a:t>hinnanguid</a:t>
            </a:r>
            <a:r>
              <a:rPr lang="en-US" sz="1600" dirty="0"/>
              <a:t>.</a:t>
            </a: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37665EAB-ADEC-4330-83B9-3A0F5124CCE8}"/>
              </a:ext>
            </a:extLst>
          </p:cNvPr>
          <p:cNvSpPr/>
          <p:nvPr/>
        </p:nvSpPr>
        <p:spPr bwMode="auto">
          <a:xfrm>
            <a:off x="5383531" y="1885950"/>
            <a:ext cx="2434590" cy="23622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D35A74DF-2884-46AE-BD44-28505E38CE2A}"/>
              </a:ext>
            </a:extLst>
          </p:cNvPr>
          <p:cNvSpPr/>
          <p:nvPr/>
        </p:nvSpPr>
        <p:spPr bwMode="auto">
          <a:xfrm>
            <a:off x="1398269" y="2779395"/>
            <a:ext cx="2336841" cy="15349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7598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Minu </a:t>
            </a:r>
            <a:r>
              <a:rPr lang="en-US" sz="2000" b="1" err="1">
                <a:solidFill>
                  <a:srgbClr val="010163"/>
                </a:solidFill>
              </a:rPr>
              <a:t>suhted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teiste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osalejatega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olid</a:t>
            </a:r>
            <a:r>
              <a:rPr lang="en-US" sz="2000" b="1">
                <a:solidFill>
                  <a:srgbClr val="010163"/>
                </a:solidFill>
              </a:rPr>
              <a:t> head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77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B4DD1F7E-7613-4D9E-8BA9-62F86B53A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5" y="1649102"/>
            <a:ext cx="3258005" cy="828791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A36A96B2-CDE9-450A-BADE-242AB5DFE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8" y="3342675"/>
            <a:ext cx="3308975" cy="952633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040DDF54-9848-4CC5-B03E-4C6512D81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0" y="4378437"/>
            <a:ext cx="3553321" cy="914528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12D22F35-8793-45DC-A538-A5BC20D784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82" y="1639866"/>
            <a:ext cx="4410691" cy="1952898"/>
          </a:xfrm>
          <a:prstGeom prst="rect">
            <a:avLst/>
          </a:prstGeom>
        </p:spPr>
      </p:pic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0872611F-E18B-46C6-A0CD-FC9625D84B11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Vene</a:t>
            </a:r>
            <a:r>
              <a:rPr lang="en-US" sz="1600"/>
              <a:t> </a:t>
            </a:r>
            <a:r>
              <a:rPr lang="en-US" sz="1600" err="1"/>
              <a:t>keelt</a:t>
            </a:r>
            <a:r>
              <a:rPr lang="en-US" sz="1600"/>
              <a:t> </a:t>
            </a:r>
            <a:r>
              <a:rPr lang="en-US" sz="1600" err="1"/>
              <a:t>kõnelevad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hindavad</a:t>
            </a:r>
            <a:r>
              <a:rPr lang="en-US" sz="1600"/>
              <a:t> </a:t>
            </a:r>
            <a:r>
              <a:rPr lang="en-US" sz="1600" err="1"/>
              <a:t>oma</a:t>
            </a:r>
            <a:r>
              <a:rPr lang="en-US" sz="1600"/>
              <a:t> </a:t>
            </a:r>
            <a:r>
              <a:rPr lang="en-US" sz="1600" err="1"/>
              <a:t>suhteid</a:t>
            </a:r>
            <a:r>
              <a:rPr lang="en-US" sz="1600"/>
              <a:t> </a:t>
            </a:r>
            <a:r>
              <a:rPr lang="en-US" sz="1600" err="1"/>
              <a:t>teiste</a:t>
            </a:r>
            <a:r>
              <a:rPr lang="en-US" sz="1600"/>
              <a:t> </a:t>
            </a:r>
            <a:r>
              <a:rPr lang="en-US" sz="1600" err="1"/>
              <a:t>osalejatega</a:t>
            </a:r>
            <a:r>
              <a:rPr lang="en-US" sz="1600"/>
              <a:t> </a:t>
            </a:r>
            <a:r>
              <a:rPr lang="en-US" sz="1600" err="1"/>
              <a:t>halvaks</a:t>
            </a:r>
            <a:r>
              <a:rPr lang="en-US" sz="1600"/>
              <a:t>.</a:t>
            </a: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ABF3C18E-376D-4812-9F08-DA515024E01E}"/>
              </a:ext>
            </a:extLst>
          </p:cNvPr>
          <p:cNvSpPr/>
          <p:nvPr/>
        </p:nvSpPr>
        <p:spPr bwMode="auto">
          <a:xfrm>
            <a:off x="1387392" y="2934259"/>
            <a:ext cx="1969297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9D5580D7-3B8E-414F-8B16-5337CFDCE9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9" y="2475779"/>
            <a:ext cx="3248478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2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isu kohatäide 22">
            <a:extLst>
              <a:ext uri="{FF2B5EF4-FFF2-40B4-BE49-F238E27FC236}">
                <a16:creationId xmlns:a16="http://schemas.microsoft.com/office/drawing/2014/main" id="{3BB1910E-84E5-449B-814F-3A712EFB0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" y="1405288"/>
            <a:ext cx="5176609" cy="3548286"/>
          </a:xfr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30A82253-FC09-40D7-9118-E386E8CB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43" y="274639"/>
            <a:ext cx="10938455" cy="1143000"/>
          </a:xfrm>
        </p:spPr>
        <p:txBody>
          <a:bodyPr>
            <a:normAutofit/>
          </a:bodyPr>
          <a:lstStyle/>
          <a:p>
            <a:r>
              <a:rPr lang="et-EE"/>
              <a:t>Tulemuste koondülevaade</a:t>
            </a: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D02E5A9-A29C-4CE5-888B-3A1BA21B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0" name="Sirge noolkonnektor 9">
            <a:extLst>
              <a:ext uri="{FF2B5EF4-FFF2-40B4-BE49-F238E27FC236}">
                <a16:creationId xmlns:a16="http://schemas.microsoft.com/office/drawing/2014/main" id="{488774BD-8CC1-4439-8E87-52EBEE4C882F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5391150" y="3154818"/>
            <a:ext cx="1779633" cy="855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irge noolkonnektor 11">
            <a:extLst>
              <a:ext uri="{FF2B5EF4-FFF2-40B4-BE49-F238E27FC236}">
                <a16:creationId xmlns:a16="http://schemas.microsoft.com/office/drawing/2014/main" id="{70D590FE-68A6-41D3-94D3-CDE97C0B73CD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5391150" y="1448981"/>
            <a:ext cx="1798683" cy="714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Pilt 44">
            <a:extLst>
              <a:ext uri="{FF2B5EF4-FFF2-40B4-BE49-F238E27FC236}">
                <a16:creationId xmlns:a16="http://schemas.microsoft.com/office/drawing/2014/main" id="{472D9EE9-8B9A-4DE3-9DF0-1B4635F33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06" y="86848"/>
            <a:ext cx="3564914" cy="2003572"/>
          </a:xfrm>
          <a:prstGeom prst="rect">
            <a:avLst/>
          </a:prstGeom>
        </p:spPr>
      </p:pic>
      <p:sp>
        <p:nvSpPr>
          <p:cNvPr id="20" name="Left Brace 2">
            <a:extLst>
              <a:ext uri="{FF2B5EF4-FFF2-40B4-BE49-F238E27FC236}">
                <a16:creationId xmlns:a16="http://schemas.microsoft.com/office/drawing/2014/main" id="{2989FB33-FC40-4026-A223-52047B68D53C}"/>
              </a:ext>
            </a:extLst>
          </p:cNvPr>
          <p:cNvSpPr/>
          <p:nvPr/>
        </p:nvSpPr>
        <p:spPr bwMode="auto">
          <a:xfrm>
            <a:off x="7189833" y="167800"/>
            <a:ext cx="688960" cy="1877518"/>
          </a:xfrm>
          <a:prstGeom prst="leftBrace">
            <a:avLst>
              <a:gd name="adj1" fmla="val 8333"/>
              <a:gd name="adj2" fmla="val 6823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t-EE">
              <a:latin typeface="Arial" charset="0"/>
            </a:endParaRPr>
          </a:p>
        </p:txBody>
      </p:sp>
      <p:sp>
        <p:nvSpPr>
          <p:cNvPr id="52" name="Ristkülik 51">
            <a:extLst>
              <a:ext uri="{FF2B5EF4-FFF2-40B4-BE49-F238E27FC236}">
                <a16:creationId xmlns:a16="http://schemas.microsoft.com/office/drawing/2014/main" id="{77F5AF57-F045-4225-9117-DD7DF061B869}"/>
              </a:ext>
            </a:extLst>
          </p:cNvPr>
          <p:cNvSpPr/>
          <p:nvPr/>
        </p:nvSpPr>
        <p:spPr>
          <a:xfrm>
            <a:off x="11500719" y="23323"/>
            <a:ext cx="619125" cy="681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irge noolkonnektor 10">
            <a:extLst>
              <a:ext uri="{FF2B5EF4-FFF2-40B4-BE49-F238E27FC236}">
                <a16:creationId xmlns:a16="http://schemas.microsoft.com/office/drawing/2014/main" id="{03D12802-B218-4D95-9D29-C607B0651D63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5391150" y="2466433"/>
            <a:ext cx="1797892" cy="388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Sisu kohatäide 2">
            <a:extLst>
              <a:ext uri="{FF2B5EF4-FFF2-40B4-BE49-F238E27FC236}">
                <a16:creationId xmlns:a16="http://schemas.microsoft.com/office/drawing/2014/main" id="{12D358C6-263F-4B1C-AD66-A207C47536B0}"/>
              </a:ext>
            </a:extLst>
          </p:cNvPr>
          <p:cNvSpPr txBox="1">
            <a:spLocks/>
          </p:cNvSpPr>
          <p:nvPr/>
        </p:nvSpPr>
        <p:spPr>
          <a:xfrm>
            <a:off x="502730" y="5321676"/>
            <a:ext cx="6288042" cy="1576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>
                <a:cs typeface="Arial"/>
              </a:rPr>
              <a:t>Noored on rahul kõikide noorsootöö tegevustega, kus nad osalevad. Kõige suurem on rahulolu huvi</a:t>
            </a:r>
            <a:r>
              <a:rPr lang="en-US" sz="1600" err="1">
                <a:cs typeface="Arial"/>
              </a:rPr>
              <a:t>hariduse</a:t>
            </a:r>
            <a:r>
              <a:rPr lang="et-EE" sz="1600">
                <a:cs typeface="Arial"/>
              </a:rPr>
              <a:t>, tantsu ja sportliku tegevustega.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Vähem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rahul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ollakse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noortemalevaga</a:t>
            </a:r>
            <a:r>
              <a:rPr lang="en-US" sz="1600">
                <a:cs typeface="Arial"/>
              </a:rPr>
              <a:t>.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pic>
        <p:nvPicPr>
          <p:cNvPr id="43" name="Pilt 42">
            <a:extLst>
              <a:ext uri="{FF2B5EF4-FFF2-40B4-BE49-F238E27FC236}">
                <a16:creationId xmlns:a16="http://schemas.microsoft.com/office/drawing/2014/main" id="{3C5DEE0D-B43C-4D5C-9899-D9E131C9C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06" y="3430054"/>
            <a:ext cx="3564914" cy="2026753"/>
          </a:xfrm>
          <a:prstGeom prst="rect">
            <a:avLst/>
          </a:prstGeom>
        </p:spPr>
      </p:pic>
      <p:pic>
        <p:nvPicPr>
          <p:cNvPr id="51" name="Pilt 50">
            <a:extLst>
              <a:ext uri="{FF2B5EF4-FFF2-40B4-BE49-F238E27FC236}">
                <a16:creationId xmlns:a16="http://schemas.microsoft.com/office/drawing/2014/main" id="{8F101DC5-4CEA-482F-BE20-7D5F121D01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3"/>
          <a:stretch/>
        </p:blipFill>
        <p:spPr>
          <a:xfrm>
            <a:off x="7722907" y="2066980"/>
            <a:ext cx="3788964" cy="1352205"/>
          </a:xfrm>
          <a:prstGeom prst="rect">
            <a:avLst/>
          </a:prstGeom>
        </p:spPr>
      </p:pic>
      <p:pic>
        <p:nvPicPr>
          <p:cNvPr id="47" name="Pilt 46">
            <a:extLst>
              <a:ext uri="{FF2B5EF4-FFF2-40B4-BE49-F238E27FC236}">
                <a16:creationId xmlns:a16="http://schemas.microsoft.com/office/drawing/2014/main" id="{5B864636-1870-4C8E-B12A-1DC31B40F5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"/>
          <a:stretch/>
        </p:blipFill>
        <p:spPr>
          <a:xfrm>
            <a:off x="7069000" y="5491637"/>
            <a:ext cx="4431719" cy="1080730"/>
          </a:xfrm>
          <a:prstGeom prst="rect">
            <a:avLst/>
          </a:prstGeom>
        </p:spPr>
      </p:pic>
      <p:sp>
        <p:nvSpPr>
          <p:cNvPr id="19" name="Left Brace 2">
            <a:extLst>
              <a:ext uri="{FF2B5EF4-FFF2-40B4-BE49-F238E27FC236}">
                <a16:creationId xmlns:a16="http://schemas.microsoft.com/office/drawing/2014/main" id="{C3C1325E-91D8-4416-9760-4699E9BFE8ED}"/>
              </a:ext>
            </a:extLst>
          </p:cNvPr>
          <p:cNvSpPr/>
          <p:nvPr/>
        </p:nvSpPr>
        <p:spPr bwMode="auto">
          <a:xfrm>
            <a:off x="7186444" y="5348554"/>
            <a:ext cx="692349" cy="1210506"/>
          </a:xfrm>
          <a:prstGeom prst="leftBrace">
            <a:avLst>
              <a:gd name="adj1" fmla="val 8333"/>
              <a:gd name="adj2" fmla="val 3495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t-EE">
              <a:latin typeface="Arial" charset="0"/>
            </a:endParaRPr>
          </a:p>
        </p:txBody>
      </p:sp>
      <p:cxnSp>
        <p:nvCxnSpPr>
          <p:cNvPr id="9" name="Sirge noolkonnektor 8">
            <a:extLst>
              <a:ext uri="{FF2B5EF4-FFF2-40B4-BE49-F238E27FC236}">
                <a16:creationId xmlns:a16="http://schemas.microsoft.com/office/drawing/2014/main" id="{0ECB3917-2AB7-489A-AB14-AF9A6C22E074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5391150" y="3614433"/>
            <a:ext cx="1795294" cy="2157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Left Brace 2">
            <a:extLst>
              <a:ext uri="{FF2B5EF4-FFF2-40B4-BE49-F238E27FC236}">
                <a16:creationId xmlns:a16="http://schemas.microsoft.com/office/drawing/2014/main" id="{77BAE578-BBC0-4771-9E46-787AC39AE1AC}"/>
              </a:ext>
            </a:extLst>
          </p:cNvPr>
          <p:cNvSpPr/>
          <p:nvPr/>
        </p:nvSpPr>
        <p:spPr bwMode="auto">
          <a:xfrm>
            <a:off x="7189042" y="2101488"/>
            <a:ext cx="688960" cy="1175991"/>
          </a:xfrm>
          <a:prstGeom prst="leftBrace">
            <a:avLst>
              <a:gd name="adj1" fmla="val 8333"/>
              <a:gd name="adj2" fmla="val 310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t-EE">
              <a:latin typeface="Arial" charset="0"/>
            </a:endParaRPr>
          </a:p>
        </p:txBody>
      </p:sp>
      <p:sp>
        <p:nvSpPr>
          <p:cNvPr id="17" name="Left Brace 2">
            <a:extLst>
              <a:ext uri="{FF2B5EF4-FFF2-40B4-BE49-F238E27FC236}">
                <a16:creationId xmlns:a16="http://schemas.microsoft.com/office/drawing/2014/main" id="{5F54291D-2DEB-4AA9-BE55-1FB2A5E77052}"/>
              </a:ext>
            </a:extLst>
          </p:cNvPr>
          <p:cNvSpPr/>
          <p:nvPr/>
        </p:nvSpPr>
        <p:spPr bwMode="auto">
          <a:xfrm>
            <a:off x="7170783" y="3307675"/>
            <a:ext cx="714791" cy="2010690"/>
          </a:xfrm>
          <a:prstGeom prst="leftBrace">
            <a:avLst>
              <a:gd name="adj1" fmla="val 8333"/>
              <a:gd name="adj2" fmla="val 3495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t-E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8269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22">
            <a:extLst>
              <a:ext uri="{FF2B5EF4-FFF2-40B4-BE49-F238E27FC236}">
                <a16:creationId xmlns:a16="http://schemas.microsoft.com/office/drawing/2014/main" id="{4BC82E53-0941-4161-90B5-E50D0E148EDF}"/>
              </a:ext>
            </a:extLst>
          </p:cNvPr>
          <p:cNvSpPr/>
          <p:nvPr/>
        </p:nvSpPr>
        <p:spPr>
          <a:xfrm>
            <a:off x="11401494" y="1269604"/>
            <a:ext cx="636935" cy="607787"/>
          </a:xfrm>
          <a:prstGeom prst="ellipse">
            <a:avLst/>
          </a:prstGeom>
          <a:solidFill>
            <a:srgbClr val="FBF2B5"/>
          </a:solidFill>
          <a:ln>
            <a:solidFill>
              <a:srgbClr val="F1D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1D71F"/>
                </a:solidFill>
              </a:rPr>
              <a:t>71</a:t>
            </a:r>
            <a:endParaRPr lang="en-US" b="1">
              <a:solidFill>
                <a:srgbClr val="F1D71F"/>
              </a:solidFill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130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 dirty="0">
                <a:solidFill>
                  <a:srgbClr val="010163"/>
                </a:solidFill>
              </a:rPr>
              <a:t>Hinnangud </a:t>
            </a:r>
            <a:r>
              <a:rPr lang="en-US" sz="2000" dirty="0" err="1">
                <a:solidFill>
                  <a:srgbClr val="010163"/>
                </a:solidFill>
              </a:rPr>
              <a:t>sotsiaalse</a:t>
            </a:r>
            <a:r>
              <a:rPr lang="en-US" sz="2000" dirty="0">
                <a:solidFill>
                  <a:srgbClr val="010163"/>
                </a:solidFill>
              </a:rPr>
              <a:t> </a:t>
            </a:r>
            <a:r>
              <a:rPr lang="en-US" sz="2000" dirty="0" err="1">
                <a:solidFill>
                  <a:srgbClr val="010163"/>
                </a:solidFill>
              </a:rPr>
              <a:t>keskkonna</a:t>
            </a:r>
            <a:r>
              <a:rPr lang="en-US" sz="2000" dirty="0">
                <a:solidFill>
                  <a:srgbClr val="010163"/>
                </a:solidFill>
              </a:rPr>
              <a:t> </a:t>
            </a:r>
            <a:r>
              <a:rPr lang="et-EE" sz="2000" dirty="0">
                <a:solidFill>
                  <a:srgbClr val="010163"/>
                </a:solidFill>
              </a:rPr>
              <a:t>teemaploki küsimusele „</a:t>
            </a:r>
            <a:r>
              <a:rPr lang="en-US" sz="2000" b="1" dirty="0" err="1">
                <a:solidFill>
                  <a:srgbClr val="010163"/>
                </a:solidFill>
              </a:rPr>
              <a:t>Rühmajuhid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arv</a:t>
            </a:r>
            <a:r>
              <a:rPr lang="et-EE" sz="2000" b="1" dirty="0">
                <a:solidFill>
                  <a:srgbClr val="010163"/>
                </a:solidFill>
              </a:rPr>
              <a:t>e</a:t>
            </a:r>
            <a:r>
              <a:rPr lang="en-US" sz="2000" b="1" dirty="0" err="1">
                <a:solidFill>
                  <a:srgbClr val="010163"/>
                </a:solidFill>
              </a:rPr>
              <a:t>stavad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minu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soovide</a:t>
            </a:r>
            <a:r>
              <a:rPr lang="en-US" sz="2000" b="1" dirty="0">
                <a:solidFill>
                  <a:srgbClr val="010163"/>
                </a:solidFill>
              </a:rPr>
              <a:t> ja </a:t>
            </a:r>
            <a:r>
              <a:rPr lang="en-US" sz="2000" b="1" dirty="0" err="1">
                <a:solidFill>
                  <a:srgbClr val="010163"/>
                </a:solidFill>
              </a:rPr>
              <a:t>arvamustega</a:t>
            </a:r>
            <a:r>
              <a:rPr lang="et-EE" sz="2000" dirty="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dirty="0" err="1"/>
              <a:t>Noortemalev</a:t>
            </a:r>
            <a:endParaRPr lang="et-EE" dirty="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F95A5014-3C3E-4F68-A0C7-21B761173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6" y="1657091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D0B84917-2048-4AE5-8B70-CEAD154A9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9" y="2475399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A99F3489-EF11-4FA9-BF7C-E88D73584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" y="3342295"/>
            <a:ext cx="3339341" cy="952633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130C1935-2B0C-4551-AAFB-9D898093BE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9" y="4378054"/>
            <a:ext cx="3553321" cy="914528"/>
          </a:xfrm>
          <a:prstGeom prst="rect">
            <a:avLst/>
          </a:prstGeom>
        </p:spPr>
      </p:pic>
      <p:pic>
        <p:nvPicPr>
          <p:cNvPr id="19" name="Pilt 18">
            <a:extLst>
              <a:ext uri="{FF2B5EF4-FFF2-40B4-BE49-F238E27FC236}">
                <a16:creationId xmlns:a16="http://schemas.microsoft.com/office/drawing/2014/main" id="{4A218143-189F-45E6-B20B-DB78464046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34" y="1637060"/>
            <a:ext cx="4410691" cy="1952898"/>
          </a:xfrm>
          <a:prstGeom prst="rect">
            <a:avLst/>
          </a:prstGeom>
        </p:spPr>
      </p:pic>
      <p:sp>
        <p:nvSpPr>
          <p:cNvPr id="15" name="Sisu kohatäide 2">
            <a:extLst>
              <a:ext uri="{FF2B5EF4-FFF2-40B4-BE49-F238E27FC236}">
                <a16:creationId xmlns:a16="http://schemas.microsoft.com/office/drawing/2014/main" id="{96E79343-6EE3-42FF-9B3E-C3A787BA9DDF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Vene</a:t>
            </a:r>
            <a:r>
              <a:rPr lang="en-US" sz="1600"/>
              <a:t> </a:t>
            </a:r>
            <a:r>
              <a:rPr lang="en-US" sz="1600" err="1"/>
              <a:t>keelt</a:t>
            </a:r>
            <a:r>
              <a:rPr lang="en-US" sz="1600"/>
              <a:t> </a:t>
            </a:r>
            <a:r>
              <a:rPr lang="en-US" sz="1600" err="1"/>
              <a:t>kõnelevad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tunnevad</a:t>
            </a:r>
            <a:r>
              <a:rPr lang="en-US" sz="1600"/>
              <a:t>, et </a:t>
            </a:r>
            <a:r>
              <a:rPr lang="en-US" sz="1600" err="1"/>
              <a:t>rühmajuhid</a:t>
            </a:r>
            <a:r>
              <a:rPr lang="en-US" sz="1600"/>
              <a:t> </a:t>
            </a:r>
            <a:r>
              <a:rPr lang="en-US" sz="1600" err="1"/>
              <a:t>ei</a:t>
            </a:r>
            <a:r>
              <a:rPr lang="en-US" sz="1600"/>
              <a:t> </a:t>
            </a:r>
            <a:r>
              <a:rPr lang="en-US" sz="1600" err="1"/>
              <a:t>arvesta</a:t>
            </a:r>
            <a:r>
              <a:rPr lang="en-US" sz="1600"/>
              <a:t> </a:t>
            </a:r>
            <a:r>
              <a:rPr lang="en-US" sz="1600" err="1"/>
              <a:t>nende</a:t>
            </a:r>
            <a:r>
              <a:rPr lang="en-US" sz="1600"/>
              <a:t> </a:t>
            </a:r>
            <a:r>
              <a:rPr lang="en-US" sz="1600" err="1"/>
              <a:t>soovide</a:t>
            </a:r>
            <a:r>
              <a:rPr lang="en-US" sz="1600"/>
              <a:t> ja </a:t>
            </a:r>
            <a:r>
              <a:rPr lang="en-US" sz="1600" err="1"/>
              <a:t>arvamustega</a:t>
            </a:r>
            <a:r>
              <a:rPr lang="en-US" sz="1600"/>
              <a:t>.</a:t>
            </a: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227F6965-948D-4749-81AB-F04D5CACA328}"/>
              </a:ext>
            </a:extLst>
          </p:cNvPr>
          <p:cNvSpPr/>
          <p:nvPr/>
        </p:nvSpPr>
        <p:spPr bwMode="auto">
          <a:xfrm>
            <a:off x="1404170" y="2934259"/>
            <a:ext cx="1969297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8141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131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Rühmajuht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tegi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oma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tööd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hästi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77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58EB7408-A66C-4C90-BC50-3B84A2583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7" y="1640667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B8748FF5-C2A5-4439-9616-E2108E7EF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3" y="2469623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C36F6FE7-4F95-4BA5-AC39-FC4E5ED5F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5" y="3336519"/>
            <a:ext cx="3302411" cy="952633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42BD794B-F69A-419A-9EA0-BD26FEECE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3" y="4372278"/>
            <a:ext cx="3553321" cy="914528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34F05588-D805-4655-A4DA-FBF732C30B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16" y="1638684"/>
            <a:ext cx="4410691" cy="1952898"/>
          </a:xfrm>
          <a:prstGeom prst="rect">
            <a:avLst/>
          </a:prstGeom>
        </p:spPr>
      </p:pic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A6B9128C-BD10-4839-A9ED-12FAE3E5F2A1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hindavad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oma</a:t>
            </a:r>
            <a:r>
              <a:rPr lang="en-US" sz="1600" dirty="0"/>
              <a:t> </a:t>
            </a:r>
            <a:r>
              <a:rPr lang="en-US" sz="1600" dirty="0" err="1"/>
              <a:t>rühmajuhi</a:t>
            </a:r>
            <a:r>
              <a:rPr lang="en-US" sz="1600" dirty="0"/>
              <a:t> </a:t>
            </a:r>
            <a:r>
              <a:rPr lang="en-US" sz="1600" dirty="0" err="1"/>
              <a:t>tööd</a:t>
            </a:r>
            <a:r>
              <a:rPr lang="en-US" sz="1600" dirty="0"/>
              <a:t> </a:t>
            </a:r>
            <a:r>
              <a:rPr lang="en-US" sz="1600" dirty="0" err="1"/>
              <a:t>heaks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suurepäraseks</a:t>
            </a:r>
            <a:r>
              <a:rPr lang="en-US" sz="1600" dirty="0"/>
              <a:t>. </a:t>
            </a:r>
            <a:r>
              <a:rPr lang="en-US" sz="1600" dirty="0" err="1"/>
              <a:t>Mõnevõrra</a:t>
            </a:r>
            <a:r>
              <a:rPr lang="en-US" sz="1600" dirty="0"/>
              <a:t> </a:t>
            </a:r>
            <a:r>
              <a:rPr lang="en-US" sz="1600" dirty="0" err="1"/>
              <a:t>kõrgemad</a:t>
            </a:r>
            <a:r>
              <a:rPr lang="en-US" sz="1600" dirty="0"/>
              <a:t> </a:t>
            </a:r>
            <a:r>
              <a:rPr lang="en-US" sz="1600" dirty="0" err="1"/>
              <a:t>hinnangud</a:t>
            </a:r>
            <a:r>
              <a:rPr lang="en-US" sz="1600" dirty="0"/>
              <a:t> </a:t>
            </a:r>
            <a:r>
              <a:rPr lang="et-EE" sz="1600" dirty="0"/>
              <a:t>on </a:t>
            </a:r>
            <a:r>
              <a:rPr lang="en-US" sz="1600" dirty="0" err="1"/>
              <a:t>tütarlastelt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eesti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kõnelevatelt</a:t>
            </a:r>
            <a:r>
              <a:rPr lang="en-US" sz="1600" dirty="0"/>
              <a:t> </a:t>
            </a:r>
            <a:r>
              <a:rPr lang="en-US" sz="1600" dirty="0" err="1"/>
              <a:t>noortelt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0" indent="0">
              <a:buClr>
                <a:srgbClr val="FB821E"/>
              </a:buClr>
              <a:buNone/>
            </a:pPr>
            <a:endParaRPr lang="en-US" sz="1600" dirty="0"/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F43684D9-D3F9-4AF1-80CB-E50129B9CC4C}"/>
              </a:ext>
            </a:extLst>
          </p:cNvPr>
          <p:cNvSpPr/>
          <p:nvPr/>
        </p:nvSpPr>
        <p:spPr bwMode="auto">
          <a:xfrm>
            <a:off x="1401680" y="2781859"/>
            <a:ext cx="2350295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48B5036F-601C-474A-A31F-F3A963FA096B}"/>
              </a:ext>
            </a:extLst>
          </p:cNvPr>
          <p:cNvSpPr/>
          <p:nvPr/>
        </p:nvSpPr>
        <p:spPr bwMode="auto">
          <a:xfrm>
            <a:off x="1320499" y="2079281"/>
            <a:ext cx="2328071" cy="13279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9742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22">
            <a:extLst>
              <a:ext uri="{FF2B5EF4-FFF2-40B4-BE49-F238E27FC236}">
                <a16:creationId xmlns:a16="http://schemas.microsoft.com/office/drawing/2014/main" id="{4BC82E53-0941-4161-90B5-E50D0E148EDF}"/>
              </a:ext>
            </a:extLst>
          </p:cNvPr>
          <p:cNvSpPr/>
          <p:nvPr/>
        </p:nvSpPr>
        <p:spPr>
          <a:xfrm>
            <a:off x="11401494" y="1261551"/>
            <a:ext cx="636935" cy="607787"/>
          </a:xfrm>
          <a:prstGeom prst="ellipse">
            <a:avLst/>
          </a:prstGeom>
          <a:solidFill>
            <a:srgbClr val="FBF2B5"/>
          </a:solidFill>
          <a:ln>
            <a:solidFill>
              <a:srgbClr val="F1D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1D71F"/>
                </a:solidFill>
              </a:rPr>
              <a:t>74</a:t>
            </a:r>
            <a:endParaRPr lang="en-US" b="1">
              <a:solidFill>
                <a:srgbClr val="F1D71F"/>
              </a:solidFill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132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Suhted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rühmajuhiga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olid</a:t>
            </a:r>
            <a:r>
              <a:rPr lang="en-US" sz="2000" b="1">
                <a:solidFill>
                  <a:srgbClr val="010163"/>
                </a:solidFill>
              </a:rPr>
              <a:t> head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60774A8D-ABC8-4145-BDE0-DAAC8F3DA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0" y="1633742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69AFD341-93FC-40CF-B404-93DDCF762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7" y="2476646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EE4D454C-671C-4665-9FF9-B279A9B81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3" y="3341308"/>
            <a:ext cx="3325526" cy="952633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F22208BE-61D5-4946-98AB-1A780D294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0" y="4377065"/>
            <a:ext cx="3553321" cy="914528"/>
          </a:xfrm>
          <a:prstGeom prst="rect">
            <a:avLst/>
          </a:prstGeom>
        </p:spPr>
      </p:pic>
      <p:pic>
        <p:nvPicPr>
          <p:cNvPr id="19" name="Pilt 18">
            <a:extLst>
              <a:ext uri="{FF2B5EF4-FFF2-40B4-BE49-F238E27FC236}">
                <a16:creationId xmlns:a16="http://schemas.microsoft.com/office/drawing/2014/main" id="{534E4B2F-B89C-4958-AB58-D3C4860777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89" y="1632895"/>
            <a:ext cx="4410691" cy="1952898"/>
          </a:xfrm>
          <a:prstGeom prst="rect">
            <a:avLst/>
          </a:prstGeom>
        </p:spPr>
      </p:pic>
      <p:sp>
        <p:nvSpPr>
          <p:cNvPr id="15" name="Sisu kohatäide 2">
            <a:extLst>
              <a:ext uri="{FF2B5EF4-FFF2-40B4-BE49-F238E27FC236}">
                <a16:creationId xmlns:a16="http://schemas.microsoft.com/office/drawing/2014/main" id="{BB506584-5EF3-4A3C-9C78-1771D4974D5F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Vene</a:t>
            </a:r>
            <a:r>
              <a:rPr lang="en-US" sz="1600"/>
              <a:t> </a:t>
            </a:r>
            <a:r>
              <a:rPr lang="en-US" sz="1600" err="1"/>
              <a:t>keelt</a:t>
            </a:r>
            <a:r>
              <a:rPr lang="en-US" sz="1600"/>
              <a:t> </a:t>
            </a:r>
            <a:r>
              <a:rPr lang="en-US" sz="1600" err="1"/>
              <a:t>kõnelevad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märkimisväärselt</a:t>
            </a:r>
            <a:r>
              <a:rPr lang="en-US" sz="1600"/>
              <a:t> </a:t>
            </a: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antud</a:t>
            </a:r>
            <a:r>
              <a:rPr lang="en-US" sz="1600"/>
              <a:t> </a:t>
            </a:r>
            <a:r>
              <a:rPr lang="en-US" sz="1600" err="1"/>
              <a:t>küsimusele</a:t>
            </a:r>
            <a:r>
              <a:rPr lang="en-US" sz="1600"/>
              <a:t> </a:t>
            </a:r>
            <a:r>
              <a:rPr lang="en-US" sz="1600" err="1"/>
              <a:t>võrreldes</a:t>
            </a:r>
            <a:r>
              <a:rPr lang="en-US" sz="1600"/>
              <a:t> </a:t>
            </a:r>
            <a:r>
              <a:rPr lang="en-US" sz="1600" err="1"/>
              <a:t>eesti</a:t>
            </a:r>
            <a:r>
              <a:rPr lang="en-US" sz="1600"/>
              <a:t> </a:t>
            </a:r>
            <a:r>
              <a:rPr lang="en-US" sz="1600" err="1"/>
              <a:t>keelt</a:t>
            </a:r>
            <a:r>
              <a:rPr lang="en-US" sz="1600"/>
              <a:t> </a:t>
            </a:r>
            <a:r>
              <a:rPr lang="en-US" sz="1600" err="1"/>
              <a:t>kõnelevate</a:t>
            </a:r>
            <a:r>
              <a:rPr lang="en-US" sz="1600"/>
              <a:t> </a:t>
            </a:r>
            <a:r>
              <a:rPr lang="en-US" sz="1600" err="1"/>
              <a:t>noortega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Samuti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madala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noormehed</a:t>
            </a:r>
            <a:r>
              <a:rPr lang="en-US" sz="1600"/>
              <a:t>.</a:t>
            </a: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79F3DBD4-662C-4F0C-96B8-979B18A7E266}"/>
              </a:ext>
            </a:extLst>
          </p:cNvPr>
          <p:cNvSpPr/>
          <p:nvPr/>
        </p:nvSpPr>
        <p:spPr bwMode="auto">
          <a:xfrm>
            <a:off x="1387392" y="2934259"/>
            <a:ext cx="1969297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F0E9D5F6-A93A-4AE1-B0B7-BC3649846967}"/>
              </a:ext>
            </a:extLst>
          </p:cNvPr>
          <p:cNvSpPr/>
          <p:nvPr/>
        </p:nvSpPr>
        <p:spPr bwMode="auto">
          <a:xfrm>
            <a:off x="1300876" y="1935847"/>
            <a:ext cx="2130425" cy="13652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D8DAF0-47C2-45B7-9B34-63F967FAE461}"/>
              </a:ext>
            </a:extLst>
          </p:cNvPr>
          <p:cNvSpPr txBox="1"/>
          <p:nvPr/>
        </p:nvSpPr>
        <p:spPr>
          <a:xfrm>
            <a:off x="3254164" y="2789359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4126198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22">
            <a:extLst>
              <a:ext uri="{FF2B5EF4-FFF2-40B4-BE49-F238E27FC236}">
                <a16:creationId xmlns:a16="http://schemas.microsoft.com/office/drawing/2014/main" id="{4BC82E53-0941-4161-90B5-E50D0E148EDF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FBF2B5"/>
          </a:solidFill>
          <a:ln>
            <a:solidFill>
              <a:srgbClr val="F1D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1D71F"/>
                </a:solidFill>
              </a:rPr>
              <a:t>69</a:t>
            </a:r>
            <a:endParaRPr lang="en-US" b="1">
              <a:solidFill>
                <a:srgbClr val="F1D71F"/>
              </a:solidFill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133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Leidsin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osalejate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seast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kaaslasi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sõpru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ECCE93D5-FDF0-4A10-B6E4-2F835F250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3" y="1633387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D3C9D33D-8D0C-4A70-AFE8-38E309E09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4" y="2475779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66E39D57-A67F-4D48-B1A4-DCF596D74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82" y="3342675"/>
            <a:ext cx="3338314" cy="952633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2BBC7316-773A-42B5-B0A3-3A5C9F8FE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17" y="4379669"/>
            <a:ext cx="3553321" cy="914528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D4CF2708-DB0D-4E33-87F9-25DB740D4F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20" y="1636975"/>
            <a:ext cx="4410691" cy="1952898"/>
          </a:xfrm>
          <a:prstGeom prst="rect">
            <a:avLst/>
          </a:prstGeom>
        </p:spPr>
      </p:pic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86D636DD-9843-42E7-8D6E-938686230E3B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Eesti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leiavad</a:t>
            </a:r>
            <a:r>
              <a:rPr lang="en-US" sz="1600" dirty="0"/>
              <a:t> </a:t>
            </a:r>
            <a:r>
              <a:rPr lang="en-US" sz="1600" dirty="0" err="1"/>
              <a:t>osalejate</a:t>
            </a:r>
            <a:r>
              <a:rPr lang="en-US" sz="1600" dirty="0"/>
              <a:t> </a:t>
            </a:r>
            <a:r>
              <a:rPr lang="en-US" sz="1600" dirty="0" err="1"/>
              <a:t>seast</a:t>
            </a:r>
            <a:r>
              <a:rPr lang="en-US" sz="1600" dirty="0"/>
              <a:t> </a:t>
            </a:r>
            <a:r>
              <a:rPr lang="en-US" sz="1600" dirty="0" err="1"/>
              <a:t>uusi</a:t>
            </a:r>
            <a:r>
              <a:rPr lang="en-US" sz="1600" dirty="0"/>
              <a:t> </a:t>
            </a:r>
            <a:r>
              <a:rPr lang="en-US" sz="1600" dirty="0" err="1"/>
              <a:t>kaaslasi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sõpru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Samas</a:t>
            </a:r>
            <a:r>
              <a:rPr lang="en-US" sz="1600" dirty="0"/>
              <a:t> </a:t>
            </a:r>
            <a:r>
              <a:rPr lang="en-US" sz="1600" dirty="0" err="1"/>
              <a:t>vene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ei</a:t>
            </a:r>
            <a:r>
              <a:rPr lang="en-US" sz="1600" dirty="0"/>
              <a:t> </a:t>
            </a:r>
            <a:r>
              <a:rPr lang="en-US" sz="1600" dirty="0" err="1"/>
              <a:t>leia</a:t>
            </a:r>
            <a:r>
              <a:rPr lang="et-EE" sz="1600" dirty="0"/>
              <a:t> uusi kaaslasi või sõpru</a:t>
            </a:r>
            <a:r>
              <a:rPr lang="en-US" sz="1600" dirty="0"/>
              <a:t>.</a:t>
            </a: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D4B62F82-A3C6-4B53-8BB4-5D080D7B094C}"/>
              </a:ext>
            </a:extLst>
          </p:cNvPr>
          <p:cNvSpPr/>
          <p:nvPr/>
        </p:nvSpPr>
        <p:spPr bwMode="auto">
          <a:xfrm>
            <a:off x="1410070" y="2781859"/>
            <a:ext cx="2212184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8389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134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Osalemine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oli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minu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jaoks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oluline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75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82D1C3D8-48E1-4E34-B680-7AD67802D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2" y="1639085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23526B57-03F2-413D-9D7E-00C70CFAD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5" y="2469337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21C4FEB3-12AD-4515-A532-DDFD19576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9" y="3335072"/>
            <a:ext cx="3324591" cy="952633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3B31FA78-6A9D-46F4-B5DB-BD97BF6AB5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4" y="4373139"/>
            <a:ext cx="3553321" cy="914528"/>
          </a:xfrm>
          <a:prstGeom prst="rect">
            <a:avLst/>
          </a:prstGeom>
        </p:spPr>
      </p:pic>
      <p:pic>
        <p:nvPicPr>
          <p:cNvPr id="19" name="Pilt 18">
            <a:extLst>
              <a:ext uri="{FF2B5EF4-FFF2-40B4-BE49-F238E27FC236}">
                <a16:creationId xmlns:a16="http://schemas.microsoft.com/office/drawing/2014/main" id="{DE42B607-1A16-46C4-A72C-664558D93B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21" y="1634291"/>
            <a:ext cx="4410691" cy="1952898"/>
          </a:xfrm>
          <a:prstGeom prst="rect">
            <a:avLst/>
          </a:prstGeom>
        </p:spPr>
      </p:pic>
      <p:sp>
        <p:nvSpPr>
          <p:cNvPr id="15" name="Sisu kohatäide 2">
            <a:extLst>
              <a:ext uri="{FF2B5EF4-FFF2-40B4-BE49-F238E27FC236}">
                <a16:creationId xmlns:a16="http://schemas.microsoft.com/office/drawing/2014/main" id="{2B006E3D-1EEF-4CAE-9400-CFDAB6085836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Noormehed</a:t>
            </a:r>
            <a:r>
              <a:rPr lang="en-US" sz="1600" dirty="0"/>
              <a:t> </a:t>
            </a:r>
            <a:r>
              <a:rPr lang="en-US" sz="1600" dirty="0" err="1"/>
              <a:t>peavad</a:t>
            </a:r>
            <a:r>
              <a:rPr lang="en-US" sz="1600" dirty="0"/>
              <a:t> </a:t>
            </a:r>
            <a:r>
              <a:rPr lang="en-US" sz="1600" dirty="0" err="1"/>
              <a:t>osalemist</a:t>
            </a:r>
            <a:r>
              <a:rPr lang="en-US" sz="1600" dirty="0"/>
              <a:t> </a:t>
            </a:r>
            <a:r>
              <a:rPr lang="en-US" sz="1600" dirty="0" err="1"/>
              <a:t>noortemalevas</a:t>
            </a:r>
            <a:r>
              <a:rPr lang="en-US" sz="1600" dirty="0"/>
              <a:t> </a:t>
            </a:r>
            <a:r>
              <a:rPr lang="en-US" sz="1600" dirty="0" err="1"/>
              <a:t>ebaoluliseks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Seevastu</a:t>
            </a:r>
            <a:r>
              <a:rPr lang="en-US" sz="1600" dirty="0"/>
              <a:t> </a:t>
            </a:r>
            <a:r>
              <a:rPr lang="en-US" sz="1600" dirty="0" err="1"/>
              <a:t>tütarlapsed</a:t>
            </a:r>
            <a:r>
              <a:rPr lang="en-US" sz="1600" dirty="0"/>
              <a:t> </a:t>
            </a:r>
            <a:r>
              <a:rPr lang="en-US" sz="1600" dirty="0" err="1"/>
              <a:t>hindavad</a:t>
            </a:r>
            <a:r>
              <a:rPr lang="en-US" sz="1600" dirty="0"/>
              <a:t> </a:t>
            </a:r>
            <a:r>
              <a:rPr lang="en-US" sz="1600" dirty="0" err="1"/>
              <a:t>olulisust</a:t>
            </a:r>
            <a:r>
              <a:rPr lang="en-US" sz="1600" dirty="0"/>
              <a:t> </a:t>
            </a:r>
            <a:r>
              <a:rPr lang="en-US" sz="1600" dirty="0" err="1"/>
              <a:t>kõrgelt</a:t>
            </a:r>
            <a:r>
              <a:rPr lang="en-US" sz="1600" dirty="0"/>
              <a:t>.</a:t>
            </a: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C58CBBE3-79E7-469B-8A7F-9D7F4ADDAA5E}"/>
              </a:ext>
            </a:extLst>
          </p:cNvPr>
          <p:cNvSpPr/>
          <p:nvPr/>
        </p:nvSpPr>
        <p:spPr bwMode="auto">
          <a:xfrm>
            <a:off x="1292487" y="1944236"/>
            <a:ext cx="2130425" cy="13652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8946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24">
            <a:extLst>
              <a:ext uri="{FF2B5EF4-FFF2-40B4-BE49-F238E27FC236}">
                <a16:creationId xmlns:a16="http://schemas.microsoft.com/office/drawing/2014/main" id="{538BF424-1DC7-42F1-8E1C-79A07B7E9C38}"/>
              </a:ext>
            </a:extLst>
          </p:cNvPr>
          <p:cNvSpPr/>
          <p:nvPr/>
        </p:nvSpPr>
        <p:spPr>
          <a:xfrm>
            <a:off x="11401493" y="1269605"/>
            <a:ext cx="636935" cy="607787"/>
          </a:xfrm>
          <a:prstGeom prst="ellipse">
            <a:avLst/>
          </a:prstGeom>
          <a:solidFill>
            <a:srgbClr val="E3C6C1"/>
          </a:solidFill>
          <a:ln>
            <a:solidFill>
              <a:srgbClr val="BB7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BB7368"/>
                </a:solidFill>
              </a:rPr>
              <a:t>46</a:t>
            </a:r>
            <a:endParaRPr lang="en-US" b="1">
              <a:solidFill>
                <a:srgbClr val="BB7368"/>
              </a:solidFill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135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Sain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tegevusi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üritusi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ise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algatada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läbi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viia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6925B0A0-EB3C-4F49-B118-ED7BC9B2C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2" y="1639102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91C39A39-9CD0-48C2-A256-B0CA25F01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5" y="2475779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DCD76F57-8172-4D03-ACF7-D00741836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8" y="3336545"/>
            <a:ext cx="3310517" cy="952633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5476C644-DB00-4AD7-9F49-F9DC45258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7" y="4371417"/>
            <a:ext cx="3553321" cy="914528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72F27DDF-D5AE-4FB7-BBAD-D7CD9505C0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26" y="1634292"/>
            <a:ext cx="4410691" cy="1952898"/>
          </a:xfrm>
          <a:prstGeom prst="rect">
            <a:avLst/>
          </a:prstGeom>
        </p:spPr>
      </p:pic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49AB3374-8182-4D8B-9603-4D7893BCCE0D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üldiselt</a:t>
            </a:r>
            <a:r>
              <a:rPr lang="en-US" sz="1600"/>
              <a:t> </a:t>
            </a:r>
            <a:r>
              <a:rPr lang="en-US" sz="1600" err="1"/>
              <a:t>ei</a:t>
            </a:r>
            <a:r>
              <a:rPr lang="en-US" sz="1600"/>
              <a:t> </a:t>
            </a:r>
            <a:r>
              <a:rPr lang="en-US" sz="1600" err="1"/>
              <a:t>saa</a:t>
            </a:r>
            <a:r>
              <a:rPr lang="en-US" sz="1600"/>
              <a:t> </a:t>
            </a:r>
            <a:r>
              <a:rPr lang="en-US" sz="1600" err="1"/>
              <a:t>tegevusi</a:t>
            </a:r>
            <a:r>
              <a:rPr lang="en-US" sz="1600"/>
              <a:t>/</a:t>
            </a:r>
            <a:r>
              <a:rPr lang="en-US" sz="1600" err="1"/>
              <a:t>üritusi</a:t>
            </a:r>
            <a:r>
              <a:rPr lang="en-US" sz="1600"/>
              <a:t> </a:t>
            </a:r>
            <a:r>
              <a:rPr lang="en-US" sz="1600" err="1"/>
              <a:t>ise</a:t>
            </a:r>
            <a:r>
              <a:rPr lang="en-US" sz="1600"/>
              <a:t> </a:t>
            </a:r>
            <a:r>
              <a:rPr lang="en-US" sz="1600" err="1"/>
              <a:t>algatada</a:t>
            </a:r>
            <a:r>
              <a:rPr lang="en-US" sz="1600"/>
              <a:t>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läbi</a:t>
            </a:r>
            <a:r>
              <a:rPr lang="en-US" sz="1600"/>
              <a:t> </a:t>
            </a:r>
            <a:r>
              <a:rPr lang="en-US" sz="1600" err="1"/>
              <a:t>viia</a:t>
            </a:r>
            <a:r>
              <a:rPr lang="en-US" sz="16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778835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22">
            <a:extLst>
              <a:ext uri="{FF2B5EF4-FFF2-40B4-BE49-F238E27FC236}">
                <a16:creationId xmlns:a16="http://schemas.microsoft.com/office/drawing/2014/main" id="{4BC82E53-0941-4161-90B5-E50D0E148EDF}"/>
              </a:ext>
            </a:extLst>
          </p:cNvPr>
          <p:cNvSpPr/>
          <p:nvPr/>
        </p:nvSpPr>
        <p:spPr>
          <a:xfrm>
            <a:off x="11401493" y="1259855"/>
            <a:ext cx="636935" cy="607787"/>
          </a:xfrm>
          <a:prstGeom prst="ellipse">
            <a:avLst/>
          </a:prstGeom>
          <a:solidFill>
            <a:srgbClr val="FBF2B5"/>
          </a:solidFill>
          <a:ln>
            <a:solidFill>
              <a:srgbClr val="F1D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1D71F"/>
                </a:solidFill>
              </a:rPr>
              <a:t>72</a:t>
            </a:r>
            <a:endParaRPr lang="en-US" b="1">
              <a:solidFill>
                <a:srgbClr val="F1D71F"/>
              </a:solidFill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136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041554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Sain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ürituste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tegevuste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korraldamisel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osaleda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BF18734B-365D-40B4-9EB9-934EC64F9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12" y="1639371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D2E34946-FFAF-4AC6-81D0-B43C3CF2B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5" y="2518591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0FA08F1B-9074-4BA1-9A7C-3BC2317EE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8" y="3382193"/>
            <a:ext cx="3310837" cy="952633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02290539-841E-4B25-9A94-A555FFBCF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4" y="4417950"/>
            <a:ext cx="3553321" cy="914528"/>
          </a:xfrm>
          <a:prstGeom prst="rect">
            <a:avLst/>
          </a:prstGeom>
        </p:spPr>
      </p:pic>
      <p:pic>
        <p:nvPicPr>
          <p:cNvPr id="19" name="Pilt 18">
            <a:extLst>
              <a:ext uri="{FF2B5EF4-FFF2-40B4-BE49-F238E27FC236}">
                <a16:creationId xmlns:a16="http://schemas.microsoft.com/office/drawing/2014/main" id="{CF306388-A638-4598-919C-2E68E2EA8F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05" y="1639466"/>
            <a:ext cx="4410691" cy="1552792"/>
          </a:xfrm>
          <a:prstGeom prst="rect">
            <a:avLst/>
          </a:prstGeom>
        </p:spPr>
      </p:pic>
      <p:sp>
        <p:nvSpPr>
          <p:cNvPr id="15" name="Sisu kohatäide 2">
            <a:extLst>
              <a:ext uri="{FF2B5EF4-FFF2-40B4-BE49-F238E27FC236}">
                <a16:creationId xmlns:a16="http://schemas.microsoft.com/office/drawing/2014/main" id="{1D37F589-03C1-4DFA-83A4-1E8305BF94B2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Eesti</a:t>
            </a:r>
            <a:r>
              <a:rPr lang="en-US" sz="1600"/>
              <a:t> </a:t>
            </a:r>
            <a:r>
              <a:rPr lang="en-US" sz="1600" err="1"/>
              <a:t>keelt</a:t>
            </a:r>
            <a:r>
              <a:rPr lang="en-US" sz="1600"/>
              <a:t> </a:t>
            </a:r>
            <a:r>
              <a:rPr lang="en-US" sz="1600" err="1"/>
              <a:t>kõnelevad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said </a:t>
            </a:r>
            <a:r>
              <a:rPr lang="en-US" sz="1600" err="1"/>
              <a:t>ürituste</a:t>
            </a:r>
            <a:r>
              <a:rPr lang="en-US" sz="1600"/>
              <a:t>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tegevuste</a:t>
            </a:r>
            <a:r>
              <a:rPr lang="en-US" sz="1600"/>
              <a:t> </a:t>
            </a:r>
            <a:r>
              <a:rPr lang="en-US" sz="1600" err="1"/>
              <a:t>korraldamisel</a:t>
            </a:r>
            <a:r>
              <a:rPr lang="en-US" sz="1600"/>
              <a:t> </a:t>
            </a:r>
            <a:r>
              <a:rPr lang="en-US" sz="1600" err="1"/>
              <a:t>osaleda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Samas</a:t>
            </a:r>
            <a:r>
              <a:rPr lang="en-US" sz="1600"/>
              <a:t> </a:t>
            </a:r>
            <a:r>
              <a:rPr lang="en-US" sz="1600" err="1"/>
              <a:t>vene</a:t>
            </a:r>
            <a:r>
              <a:rPr lang="en-US" sz="1600"/>
              <a:t> </a:t>
            </a:r>
            <a:r>
              <a:rPr lang="en-US" sz="1600" err="1"/>
              <a:t>keelt</a:t>
            </a:r>
            <a:r>
              <a:rPr lang="en-US" sz="1600"/>
              <a:t> </a:t>
            </a:r>
            <a:r>
              <a:rPr lang="en-US" sz="1600" err="1"/>
              <a:t>kõnelevad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ei</a:t>
            </a:r>
            <a:r>
              <a:rPr lang="en-US" sz="1600"/>
              <a:t> </a:t>
            </a:r>
            <a:r>
              <a:rPr lang="en-US" sz="1600" err="1"/>
              <a:t>saanud</a:t>
            </a:r>
            <a:r>
              <a:rPr lang="en-US" sz="1600"/>
              <a:t>.</a:t>
            </a: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3AD5F13B-11AC-45E9-8D47-E27B839A8C32}"/>
              </a:ext>
            </a:extLst>
          </p:cNvPr>
          <p:cNvSpPr/>
          <p:nvPr/>
        </p:nvSpPr>
        <p:spPr bwMode="auto">
          <a:xfrm>
            <a:off x="1401681" y="2823804"/>
            <a:ext cx="2264570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6337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22">
            <a:extLst>
              <a:ext uri="{FF2B5EF4-FFF2-40B4-BE49-F238E27FC236}">
                <a16:creationId xmlns:a16="http://schemas.microsoft.com/office/drawing/2014/main" id="{4BC82E53-0941-4161-90B5-E50D0E148EDF}"/>
              </a:ext>
            </a:extLst>
          </p:cNvPr>
          <p:cNvSpPr/>
          <p:nvPr/>
        </p:nvSpPr>
        <p:spPr>
          <a:xfrm>
            <a:off x="11394316" y="1269604"/>
            <a:ext cx="636935" cy="607787"/>
          </a:xfrm>
          <a:prstGeom prst="ellipse">
            <a:avLst/>
          </a:prstGeom>
          <a:solidFill>
            <a:srgbClr val="FBF2B5"/>
          </a:solidFill>
          <a:ln>
            <a:solidFill>
              <a:srgbClr val="F1D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1D71F"/>
                </a:solidFill>
              </a:rPr>
              <a:t>68</a:t>
            </a:r>
            <a:endParaRPr lang="en-US" b="1">
              <a:solidFill>
                <a:srgbClr val="F1D71F"/>
              </a:solidFill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137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Tegin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rühmajuhile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ettepanekuid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47A73B38-0CF6-4F30-B303-61EC03C9C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2" y="1639591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065DDAA7-DBAF-4391-A5D3-CCCE9AA47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6" y="2470786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46133ED2-43F1-489E-A5B1-A33178968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7" y="3337587"/>
            <a:ext cx="3330137" cy="952633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29964377-C08A-4D42-8F80-1E901AA658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8" y="4377677"/>
            <a:ext cx="3553321" cy="914528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E1E34B13-0DCF-4584-9DC0-ADCE1C037F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19" y="1632433"/>
            <a:ext cx="4410691" cy="1552792"/>
          </a:xfrm>
          <a:prstGeom prst="rect">
            <a:avLst/>
          </a:prstGeom>
        </p:spPr>
      </p:pic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31C9EFD2-C341-4F22-989C-454B9BB37623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t-EE" sz="1600" dirty="0"/>
              <a:t>andsid </a:t>
            </a: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küsimusele</a:t>
            </a:r>
            <a:r>
              <a:rPr lang="en-US" sz="1600" dirty="0"/>
              <a:t> </a:t>
            </a:r>
            <a:r>
              <a:rPr lang="en-US" sz="1600" dirty="0" err="1"/>
              <a:t>madalamaid</a:t>
            </a:r>
            <a:r>
              <a:rPr lang="en-US" sz="1600" dirty="0"/>
              <a:t> </a:t>
            </a:r>
            <a:r>
              <a:rPr lang="en-US" sz="1600" dirty="0" err="1"/>
              <a:t>hinnanguid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Eriti</a:t>
            </a:r>
            <a:r>
              <a:rPr lang="en-US" sz="1600" dirty="0"/>
              <a:t> </a:t>
            </a:r>
            <a:r>
              <a:rPr lang="en-US" sz="1600" dirty="0" err="1"/>
              <a:t>madalalt</a:t>
            </a:r>
            <a:r>
              <a:rPr lang="en-US" sz="1600" dirty="0"/>
              <a:t> </a:t>
            </a:r>
            <a:r>
              <a:rPr lang="en-US" sz="1600" dirty="0" err="1"/>
              <a:t>hindasid</a:t>
            </a:r>
            <a:r>
              <a:rPr lang="et-EE" sz="1600" dirty="0"/>
              <a:t> </a:t>
            </a:r>
            <a:r>
              <a:rPr lang="en-US" sz="1600" dirty="0" err="1"/>
              <a:t>küsimust</a:t>
            </a:r>
            <a:r>
              <a:rPr lang="en-US" sz="1600" dirty="0"/>
              <a:t> </a:t>
            </a:r>
            <a:r>
              <a:rPr lang="en-US" sz="1600" dirty="0" err="1"/>
              <a:t>eesti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.</a:t>
            </a: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D86B317E-DBB3-474B-BE81-B435887DB669}"/>
              </a:ext>
            </a:extLst>
          </p:cNvPr>
          <p:cNvSpPr/>
          <p:nvPr/>
        </p:nvSpPr>
        <p:spPr bwMode="auto">
          <a:xfrm>
            <a:off x="1425604" y="2931878"/>
            <a:ext cx="2000250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6072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138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Õppisin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midagi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uut</a:t>
            </a:r>
            <a:r>
              <a:rPr lang="en-US" sz="2000" b="1">
                <a:solidFill>
                  <a:srgbClr val="010163"/>
                </a:solidFill>
              </a:rPr>
              <a:t>, </a:t>
            </a:r>
            <a:r>
              <a:rPr lang="en-US" sz="2000" b="1" err="1">
                <a:solidFill>
                  <a:srgbClr val="010163"/>
                </a:solidFill>
              </a:rPr>
              <a:t>sain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juurde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oskuse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arenesin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mõnes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oskuses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79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D4597B60-98E3-4032-A298-53AD85A00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1" y="1635332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A6D8B6F8-2A8C-498F-8FE6-2850A8157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0" y="2472607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7A6C15A6-A691-42C3-8CCE-1969DB6B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1" y="3339503"/>
            <a:ext cx="3347164" cy="952633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237BFD48-EB1A-4D87-B1A4-E9F0206BE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8" y="4373595"/>
            <a:ext cx="3553321" cy="914528"/>
          </a:xfrm>
          <a:prstGeom prst="rect">
            <a:avLst/>
          </a:prstGeom>
        </p:spPr>
      </p:pic>
      <p:pic>
        <p:nvPicPr>
          <p:cNvPr id="19" name="Pilt 18">
            <a:extLst>
              <a:ext uri="{FF2B5EF4-FFF2-40B4-BE49-F238E27FC236}">
                <a16:creationId xmlns:a16="http://schemas.microsoft.com/office/drawing/2014/main" id="{D1693457-61D2-4222-A3CD-E699F246D1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95" y="1637933"/>
            <a:ext cx="4410691" cy="1552792"/>
          </a:xfrm>
          <a:prstGeom prst="rect">
            <a:avLst/>
          </a:prstGeom>
        </p:spPr>
      </p:pic>
      <p:sp>
        <p:nvSpPr>
          <p:cNvPr id="15" name="Sisu kohatäide 2">
            <a:extLst>
              <a:ext uri="{FF2B5EF4-FFF2-40B4-BE49-F238E27FC236}">
                <a16:creationId xmlns:a16="http://schemas.microsoft.com/office/drawing/2014/main" id="{DABC3117-2E12-4C19-913E-EA12BC5F31AE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Vene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hindasid</a:t>
            </a:r>
            <a:r>
              <a:rPr lang="en-US" sz="1600" dirty="0"/>
              <a:t>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küsimust</a:t>
            </a:r>
            <a:r>
              <a:rPr lang="en-US" sz="1600" dirty="0"/>
              <a:t> </a:t>
            </a:r>
            <a:r>
              <a:rPr lang="en-US" sz="1600" dirty="0" err="1"/>
              <a:t>märkimisväärselt</a:t>
            </a:r>
            <a:r>
              <a:rPr lang="en-US" sz="1600" dirty="0"/>
              <a:t> </a:t>
            </a:r>
            <a:r>
              <a:rPr lang="en-US" sz="1600" dirty="0" err="1"/>
              <a:t>madalamalt</a:t>
            </a:r>
            <a:r>
              <a:rPr lang="en-US" sz="1600" dirty="0"/>
              <a:t> </a:t>
            </a:r>
            <a:r>
              <a:rPr lang="en-US" sz="1600" dirty="0" err="1"/>
              <a:t>kui</a:t>
            </a:r>
            <a:r>
              <a:rPr lang="en-US" sz="1600" dirty="0"/>
              <a:t> </a:t>
            </a:r>
            <a:r>
              <a:rPr lang="en-US" sz="1600" dirty="0" err="1"/>
              <a:t>eesti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.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10A402C6-6F9D-43BA-BA9E-EC50F4D973A5}"/>
              </a:ext>
            </a:extLst>
          </p:cNvPr>
          <p:cNvSpPr/>
          <p:nvPr/>
        </p:nvSpPr>
        <p:spPr bwMode="auto">
          <a:xfrm>
            <a:off x="1390117" y="2931084"/>
            <a:ext cx="2061108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4522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22">
            <a:extLst>
              <a:ext uri="{FF2B5EF4-FFF2-40B4-BE49-F238E27FC236}">
                <a16:creationId xmlns:a16="http://schemas.microsoft.com/office/drawing/2014/main" id="{4BC82E53-0941-4161-90B5-E50D0E148EDF}"/>
              </a:ext>
            </a:extLst>
          </p:cNvPr>
          <p:cNvSpPr/>
          <p:nvPr/>
        </p:nvSpPr>
        <p:spPr>
          <a:xfrm>
            <a:off x="11401494" y="1269604"/>
            <a:ext cx="636935" cy="607787"/>
          </a:xfrm>
          <a:prstGeom prst="ellipse">
            <a:avLst/>
          </a:prstGeom>
          <a:solidFill>
            <a:srgbClr val="FBF2B5"/>
          </a:solidFill>
          <a:ln>
            <a:solidFill>
              <a:srgbClr val="F1D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1D71F"/>
                </a:solidFill>
              </a:rPr>
              <a:t>74</a:t>
            </a:r>
            <a:endParaRPr lang="en-US" b="1">
              <a:solidFill>
                <a:srgbClr val="F1D71F"/>
              </a:solidFill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139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 dirty="0">
                <a:solidFill>
                  <a:srgbClr val="010163"/>
                </a:solidFill>
              </a:rPr>
              <a:t>Hinnangud </a:t>
            </a:r>
            <a:r>
              <a:rPr lang="en-US" sz="2000" dirty="0" err="1">
                <a:solidFill>
                  <a:srgbClr val="010163"/>
                </a:solidFill>
              </a:rPr>
              <a:t>üldise</a:t>
            </a:r>
            <a:r>
              <a:rPr lang="en-US" sz="2000" dirty="0">
                <a:solidFill>
                  <a:srgbClr val="010163"/>
                </a:solidFill>
              </a:rPr>
              <a:t> </a:t>
            </a:r>
            <a:r>
              <a:rPr lang="en-US" sz="2000" dirty="0" err="1">
                <a:solidFill>
                  <a:srgbClr val="010163"/>
                </a:solidFill>
              </a:rPr>
              <a:t>rahuolu</a:t>
            </a:r>
            <a:r>
              <a:rPr lang="en-US" sz="2000" dirty="0">
                <a:solidFill>
                  <a:srgbClr val="010163"/>
                </a:solidFill>
              </a:rPr>
              <a:t> </a:t>
            </a:r>
            <a:r>
              <a:rPr lang="et-EE" sz="2000" dirty="0">
                <a:solidFill>
                  <a:srgbClr val="010163"/>
                </a:solidFill>
              </a:rPr>
              <a:t>teemaploki küsimusele „</a:t>
            </a:r>
            <a:r>
              <a:rPr lang="en-US" sz="2000" b="1" dirty="0">
                <a:solidFill>
                  <a:srgbClr val="010163"/>
                </a:solidFill>
              </a:rPr>
              <a:t>Olen </a:t>
            </a:r>
            <a:r>
              <a:rPr lang="en-US" sz="2000" b="1" dirty="0" err="1">
                <a:solidFill>
                  <a:srgbClr val="010163"/>
                </a:solidFill>
              </a:rPr>
              <a:t>üldiselt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rahul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malevaga</a:t>
            </a:r>
            <a:r>
              <a:rPr lang="en-US" sz="2000" b="1" dirty="0">
                <a:solidFill>
                  <a:srgbClr val="010163"/>
                </a:solidFill>
              </a:rPr>
              <a:t>, </a:t>
            </a:r>
            <a:r>
              <a:rPr lang="en-US" sz="2000" b="1" dirty="0" err="1">
                <a:solidFill>
                  <a:srgbClr val="010163"/>
                </a:solidFill>
              </a:rPr>
              <a:t>kus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osalesin</a:t>
            </a:r>
            <a:r>
              <a:rPr lang="et-EE" sz="2000" dirty="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C4DD9480-2B05-4520-B857-4AC557BEB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8" y="1639928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3AAE1E56-B4AB-4805-A21D-88408F192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4" y="2475779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4F3AC219-B3E3-441E-AE5B-1FADC09FB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5" y="3341514"/>
            <a:ext cx="3341015" cy="952633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DF5B3703-7AC2-4ABB-8264-F338A097D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8" y="4375223"/>
            <a:ext cx="3553321" cy="914528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08F903CC-7BA5-432F-8C1C-211218FD6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04" y="1632211"/>
            <a:ext cx="4410691" cy="1552792"/>
          </a:xfrm>
          <a:prstGeom prst="rect">
            <a:avLst/>
          </a:prstGeom>
        </p:spPr>
      </p:pic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65D89DA7-D65F-49DF-846F-9F83182D4409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Noormehed</a:t>
            </a:r>
            <a:r>
              <a:rPr lang="en-US" sz="1600" dirty="0"/>
              <a:t> </a:t>
            </a:r>
            <a:r>
              <a:rPr lang="et-EE" sz="1600" dirty="0"/>
              <a:t>on </a:t>
            </a:r>
            <a:r>
              <a:rPr lang="en-US" sz="1600" dirty="0" err="1"/>
              <a:t>üldiselt</a:t>
            </a:r>
            <a:r>
              <a:rPr lang="et-EE" sz="1600" dirty="0"/>
              <a:t> tüdrukutest vähem</a:t>
            </a:r>
            <a:r>
              <a:rPr lang="en-US" sz="1600" dirty="0"/>
              <a:t> </a:t>
            </a:r>
            <a:r>
              <a:rPr lang="en-US" sz="1600" dirty="0" err="1"/>
              <a:t>rahul</a:t>
            </a:r>
            <a:r>
              <a:rPr lang="et-EE" sz="1600" dirty="0"/>
              <a:t> </a:t>
            </a:r>
            <a:r>
              <a:rPr lang="en-US" sz="1600" dirty="0" err="1"/>
              <a:t>malevaga</a:t>
            </a:r>
            <a:r>
              <a:rPr lang="et-EE" sz="1600" dirty="0"/>
              <a:t>,</a:t>
            </a:r>
            <a:r>
              <a:rPr lang="en-US" sz="1600" dirty="0"/>
              <a:t> </a:t>
            </a:r>
            <a:r>
              <a:rPr lang="en-US" sz="1600" dirty="0" err="1"/>
              <a:t>kus</a:t>
            </a:r>
            <a:r>
              <a:rPr lang="en-US" sz="1600" dirty="0"/>
              <a:t> </a:t>
            </a:r>
            <a:r>
              <a:rPr lang="en-US" sz="1600" dirty="0" err="1"/>
              <a:t>osalesid</a:t>
            </a:r>
            <a:r>
              <a:rPr lang="en-US" sz="1600" dirty="0"/>
              <a:t>. 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Vene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hindasid</a:t>
            </a:r>
            <a:r>
              <a:rPr lang="en-US" sz="1600" dirty="0"/>
              <a:t>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küsimust</a:t>
            </a:r>
            <a:r>
              <a:rPr lang="en-US" sz="1600" dirty="0"/>
              <a:t> </a:t>
            </a:r>
            <a:r>
              <a:rPr lang="en-US" sz="1600" dirty="0" err="1"/>
              <a:t>märkimisväärselt</a:t>
            </a:r>
            <a:r>
              <a:rPr lang="en-US" sz="1600" dirty="0"/>
              <a:t> </a:t>
            </a:r>
            <a:r>
              <a:rPr lang="en-US" sz="1600" dirty="0" err="1"/>
              <a:t>madalamalt</a:t>
            </a:r>
            <a:r>
              <a:rPr lang="en-US" sz="1600" dirty="0"/>
              <a:t> </a:t>
            </a:r>
            <a:r>
              <a:rPr lang="en-US" sz="1600" dirty="0" err="1"/>
              <a:t>kui</a:t>
            </a:r>
            <a:r>
              <a:rPr lang="en-US" sz="1600" dirty="0"/>
              <a:t> </a:t>
            </a:r>
            <a:r>
              <a:rPr lang="en-US" sz="1600" dirty="0" err="1"/>
              <a:t>eesti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D8C04AEE-0548-41F7-81C6-95507D0EFC69}"/>
              </a:ext>
            </a:extLst>
          </p:cNvPr>
          <p:cNvSpPr/>
          <p:nvPr/>
        </p:nvSpPr>
        <p:spPr bwMode="auto">
          <a:xfrm>
            <a:off x="1292487" y="1944236"/>
            <a:ext cx="2130425" cy="13652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lt 12">
            <a:extLst>
              <a:ext uri="{FF2B5EF4-FFF2-40B4-BE49-F238E27FC236}">
                <a16:creationId xmlns:a16="http://schemas.microsoft.com/office/drawing/2014/main" id="{731F2571-9E8F-4811-9A78-AFBB0D89D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8" y="2482777"/>
            <a:ext cx="3248478" cy="866896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9BA280BC-14BB-4B43-8444-854479D76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8" y="3348512"/>
            <a:ext cx="3341015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88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0A82253-FC09-40D7-9118-E386E8CB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43" y="274639"/>
            <a:ext cx="10938455" cy="1143000"/>
          </a:xfrm>
        </p:spPr>
        <p:txBody>
          <a:bodyPr>
            <a:normAutofit/>
          </a:bodyPr>
          <a:lstStyle/>
          <a:p>
            <a:r>
              <a:rPr lang="et-EE"/>
              <a:t>Tulemuste koondülevaade</a:t>
            </a:r>
            <a:r>
              <a:rPr lang="en-US"/>
              <a:t>: </a:t>
            </a:r>
            <a:r>
              <a:rPr lang="en-US" err="1"/>
              <a:t>majanduslik</a:t>
            </a:r>
            <a:r>
              <a:rPr lang="en-US"/>
              <a:t> </a:t>
            </a:r>
            <a:r>
              <a:rPr lang="en-US" err="1"/>
              <a:t>võimalus</a:t>
            </a:r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D02E5A9-A29C-4CE5-888B-3A1BA21B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E7D8DB96-D9EA-4048-A112-C865BFB7E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9" y="1639459"/>
            <a:ext cx="2991267" cy="828791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0D018A8A-2606-4066-A1B8-8F6CC0734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9" y="2468250"/>
            <a:ext cx="2991267" cy="866896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8C4CEE5A-2B97-4B8F-9ABC-4727735E9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9" y="3335146"/>
            <a:ext cx="3324689" cy="1448002"/>
          </a:xfrm>
          <a:prstGeom prst="rect">
            <a:avLst/>
          </a:prstGeom>
        </p:spPr>
      </p:pic>
      <p:pic>
        <p:nvPicPr>
          <p:cNvPr id="21" name="Pilt 20">
            <a:extLst>
              <a:ext uri="{FF2B5EF4-FFF2-40B4-BE49-F238E27FC236}">
                <a16:creationId xmlns:a16="http://schemas.microsoft.com/office/drawing/2014/main" id="{658DE265-F155-4D56-8787-F11753FA88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9" y="4783148"/>
            <a:ext cx="2991267" cy="1124107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AF614BEB-597C-4119-8159-15E57849B3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95" y="1639459"/>
            <a:ext cx="4410691" cy="2400635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BE9CB7A1-990A-412B-8494-1C657C36D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96" y="4040094"/>
            <a:ext cx="4210638" cy="1267002"/>
          </a:xfrm>
          <a:prstGeom prst="rect">
            <a:avLst/>
          </a:prstGeom>
        </p:spPr>
      </p:pic>
      <p:pic>
        <p:nvPicPr>
          <p:cNvPr id="37" name="Pilt 36">
            <a:extLst>
              <a:ext uri="{FF2B5EF4-FFF2-40B4-BE49-F238E27FC236}">
                <a16:creationId xmlns:a16="http://schemas.microsoft.com/office/drawing/2014/main" id="{A71FD2CC-C2A1-413D-BB2E-FAA178E8E0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86" y="5305164"/>
            <a:ext cx="3534268" cy="943107"/>
          </a:xfrm>
          <a:prstGeom prst="rect">
            <a:avLst/>
          </a:prstGeom>
        </p:spPr>
      </p:pic>
      <p:pic>
        <p:nvPicPr>
          <p:cNvPr id="39" name="Pilt 38">
            <a:extLst>
              <a:ext uri="{FF2B5EF4-FFF2-40B4-BE49-F238E27FC236}">
                <a16:creationId xmlns:a16="http://schemas.microsoft.com/office/drawing/2014/main" id="{0657F68B-07C6-41FA-A024-F13031B2B0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788" y="1634484"/>
            <a:ext cx="2991267" cy="1733792"/>
          </a:xfrm>
          <a:prstGeom prst="rect">
            <a:avLst/>
          </a:prstGeom>
        </p:spPr>
      </p:pic>
      <p:sp>
        <p:nvSpPr>
          <p:cNvPr id="46" name="Sisu kohatäide 2">
            <a:extLst>
              <a:ext uri="{FF2B5EF4-FFF2-40B4-BE49-F238E27FC236}">
                <a16:creationId xmlns:a16="http://schemas.microsoft.com/office/drawing/2014/main" id="{8A635194-C6A0-47D3-98AE-0FC48AB9F95C}"/>
              </a:ext>
            </a:extLst>
          </p:cNvPr>
          <p:cNvSpPr txBox="1">
            <a:spLocks/>
          </p:cNvSpPr>
          <p:nvPr/>
        </p:nvSpPr>
        <p:spPr>
          <a:xfrm>
            <a:off x="8572499" y="3428999"/>
            <a:ext cx="3395781" cy="329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P</a:t>
            </a:r>
            <a:r>
              <a:rPr lang="en-US" sz="1600" dirty="0" err="1"/>
              <a:t>õhikoolis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gümnaasiumis</a:t>
            </a:r>
            <a:r>
              <a:rPr lang="en-US" sz="1600" dirty="0"/>
              <a:t> </a:t>
            </a:r>
            <a:r>
              <a:rPr lang="en-US" sz="1600" dirty="0" err="1"/>
              <a:t>õppiva</a:t>
            </a:r>
            <a:r>
              <a:rPr lang="et-EE" sz="1600" dirty="0"/>
              <a:t>tel</a:t>
            </a:r>
            <a:r>
              <a:rPr lang="en-US" sz="1600" dirty="0"/>
              <a:t> </a:t>
            </a:r>
            <a:r>
              <a:rPr lang="en-US" sz="1600" dirty="0" err="1"/>
              <a:t>noor</a:t>
            </a:r>
            <a:r>
              <a:rPr lang="et-EE" sz="1600" dirty="0"/>
              <a:t>tel</a:t>
            </a:r>
            <a:r>
              <a:rPr lang="en-US" sz="1600" dirty="0"/>
              <a:t> on </a:t>
            </a:r>
            <a:r>
              <a:rPr lang="en-US" sz="1600" dirty="0" err="1"/>
              <a:t>majandusliku</a:t>
            </a:r>
            <a:r>
              <a:rPr lang="et-EE" sz="1600" dirty="0"/>
              <a:t>d</a:t>
            </a:r>
            <a:r>
              <a:rPr lang="en-US" sz="1600" dirty="0"/>
              <a:t> </a:t>
            </a:r>
            <a:r>
              <a:rPr lang="en-US" sz="1600" dirty="0" err="1"/>
              <a:t>võim</a:t>
            </a:r>
            <a:r>
              <a:rPr lang="et-EE" sz="1600" dirty="0"/>
              <a:t>alused paremad</a:t>
            </a:r>
            <a:r>
              <a:rPr lang="en-US" sz="1600" dirty="0"/>
              <a:t> </a:t>
            </a:r>
            <a:r>
              <a:rPr lang="en-US" sz="1600" dirty="0" err="1"/>
              <a:t>osalema</a:t>
            </a:r>
            <a:r>
              <a:rPr lang="et-EE" sz="1600" dirty="0" err="1"/>
              <a:t>ks</a:t>
            </a:r>
            <a:r>
              <a:rPr lang="en-US" sz="1600" dirty="0"/>
              <a:t> </a:t>
            </a:r>
            <a:r>
              <a:rPr lang="en-US" sz="1600" dirty="0" err="1"/>
              <a:t>noorsootöös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Mida</a:t>
            </a:r>
            <a:r>
              <a:rPr lang="en-US" sz="1600" dirty="0"/>
              <a:t> </a:t>
            </a:r>
            <a:r>
              <a:rPr lang="en-US" sz="1600" dirty="0" err="1"/>
              <a:t>vanem</a:t>
            </a:r>
            <a:r>
              <a:rPr lang="en-US" sz="1600" dirty="0"/>
              <a:t> on </a:t>
            </a:r>
            <a:r>
              <a:rPr lang="en-US" sz="1600" dirty="0" err="1"/>
              <a:t>noor</a:t>
            </a:r>
            <a:r>
              <a:rPr lang="en-US" sz="1600" dirty="0"/>
              <a:t>, </a:t>
            </a:r>
            <a:r>
              <a:rPr lang="en-US" sz="1600" dirty="0" err="1"/>
              <a:t>seda</a:t>
            </a:r>
            <a:r>
              <a:rPr lang="en-US" sz="1600" dirty="0"/>
              <a:t> </a:t>
            </a:r>
            <a:r>
              <a:rPr lang="en-US" sz="1600" dirty="0" err="1"/>
              <a:t>väiksemad</a:t>
            </a:r>
            <a:r>
              <a:rPr lang="en-US" sz="1600" dirty="0"/>
              <a:t> on </a:t>
            </a:r>
            <a:r>
              <a:rPr lang="en-US" sz="1600" dirty="0" err="1"/>
              <a:t>tema</a:t>
            </a:r>
            <a:r>
              <a:rPr lang="en-US" sz="1600" dirty="0"/>
              <a:t> </a:t>
            </a:r>
            <a:r>
              <a:rPr lang="en-US" sz="1600" dirty="0" err="1"/>
              <a:t>majanduslikud</a:t>
            </a:r>
            <a:r>
              <a:rPr lang="en-US" sz="1600" dirty="0"/>
              <a:t> </a:t>
            </a:r>
            <a:r>
              <a:rPr lang="en-US" sz="1600" dirty="0" err="1"/>
              <a:t>võimalused</a:t>
            </a:r>
            <a:r>
              <a:rPr lang="en-US" sz="1600" dirty="0"/>
              <a:t>. 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Noor</a:t>
            </a:r>
            <a:r>
              <a:rPr lang="et-EE" sz="1600" dirty="0"/>
              <a:t>tel</a:t>
            </a:r>
            <a:r>
              <a:rPr lang="en-US" sz="1600" dirty="0"/>
              <a:t>, </a:t>
            </a:r>
            <a:r>
              <a:rPr lang="en-US" sz="1600" dirty="0" err="1"/>
              <a:t>kellel</a:t>
            </a:r>
            <a:r>
              <a:rPr lang="en-US" sz="1600" dirty="0"/>
              <a:t> pole </a:t>
            </a:r>
            <a:r>
              <a:rPr lang="en-US" sz="1600" dirty="0" err="1"/>
              <a:t>ühtegi</a:t>
            </a:r>
            <a:r>
              <a:rPr lang="en-US" sz="1600" dirty="0"/>
              <a:t> </a:t>
            </a:r>
            <a:r>
              <a:rPr lang="en-US" sz="1600" dirty="0" err="1"/>
              <a:t>õde</a:t>
            </a:r>
            <a:r>
              <a:rPr lang="en-US" sz="1600" dirty="0"/>
              <a:t>/</a:t>
            </a:r>
            <a:r>
              <a:rPr lang="en-US" sz="1600" dirty="0" err="1"/>
              <a:t>venda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on </a:t>
            </a:r>
            <a:r>
              <a:rPr lang="en-US" sz="1600" dirty="0" err="1"/>
              <a:t>ainult</a:t>
            </a:r>
            <a:r>
              <a:rPr lang="en-US" sz="1600" dirty="0"/>
              <a:t> </a:t>
            </a:r>
            <a:r>
              <a:rPr lang="en-US" sz="1600" dirty="0" err="1"/>
              <a:t>üks</a:t>
            </a:r>
            <a:r>
              <a:rPr lang="en-US" sz="1600" dirty="0"/>
              <a:t> </a:t>
            </a:r>
            <a:r>
              <a:rPr lang="en-US" sz="1600" dirty="0" err="1"/>
              <a:t>õde</a:t>
            </a:r>
            <a:r>
              <a:rPr lang="en-US" sz="1600" dirty="0"/>
              <a:t>/vend, on </a:t>
            </a:r>
            <a:r>
              <a:rPr lang="en-US" sz="1600" dirty="0" err="1"/>
              <a:t>majandusliku</a:t>
            </a:r>
            <a:r>
              <a:rPr lang="et-EE" sz="1600" dirty="0"/>
              <a:t>d</a:t>
            </a:r>
            <a:r>
              <a:rPr lang="en-US" sz="1600" dirty="0"/>
              <a:t> </a:t>
            </a:r>
            <a:r>
              <a:rPr lang="en-US" sz="1600" dirty="0" err="1"/>
              <a:t>võim</a:t>
            </a:r>
            <a:r>
              <a:rPr lang="et-EE" sz="1600" dirty="0"/>
              <a:t>alused paremad</a:t>
            </a:r>
            <a:r>
              <a:rPr lang="en-US" sz="1600" dirty="0"/>
              <a:t> </a:t>
            </a:r>
            <a:r>
              <a:rPr lang="en-US" sz="1600" dirty="0" err="1"/>
              <a:t>osalema</a:t>
            </a:r>
            <a:r>
              <a:rPr lang="et-EE" sz="1600" dirty="0" err="1"/>
              <a:t>ks</a:t>
            </a:r>
            <a:r>
              <a:rPr lang="en-US" sz="1600" dirty="0"/>
              <a:t> </a:t>
            </a:r>
            <a:r>
              <a:rPr lang="en-US" sz="1600" dirty="0" err="1"/>
              <a:t>noorsootöös</a:t>
            </a:r>
            <a:r>
              <a:rPr lang="en-US" sz="1600" dirty="0"/>
              <a:t>.</a:t>
            </a:r>
            <a:endParaRPr lang="et-EE" sz="1600" dirty="0"/>
          </a:p>
        </p:txBody>
      </p:sp>
      <p:cxnSp>
        <p:nvCxnSpPr>
          <p:cNvPr id="48" name="Straight Arrow Connector 23">
            <a:extLst>
              <a:ext uri="{FF2B5EF4-FFF2-40B4-BE49-F238E27FC236}">
                <a16:creationId xmlns:a16="http://schemas.microsoft.com/office/drawing/2014/main" id="{77D8C4FA-BE21-408C-9785-0C9C56CD3BAC}"/>
              </a:ext>
            </a:extLst>
          </p:cNvPr>
          <p:cNvCxnSpPr>
            <a:cxnSpLocks/>
          </p:cNvCxnSpPr>
          <p:nvPr/>
        </p:nvCxnSpPr>
        <p:spPr bwMode="auto">
          <a:xfrm flipH="1">
            <a:off x="3136490" y="5252653"/>
            <a:ext cx="359517" cy="397391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Rounded Rectangle 14">
            <a:extLst>
              <a:ext uri="{FF2B5EF4-FFF2-40B4-BE49-F238E27FC236}">
                <a16:creationId xmlns:a16="http://schemas.microsoft.com/office/drawing/2014/main" id="{FCB9A8AD-3E23-431F-8093-B31401A6F6C1}"/>
              </a:ext>
            </a:extLst>
          </p:cNvPr>
          <p:cNvSpPr/>
          <p:nvPr/>
        </p:nvSpPr>
        <p:spPr bwMode="auto">
          <a:xfrm>
            <a:off x="5019674" y="1946275"/>
            <a:ext cx="2936875" cy="30162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ounded Rectangle 14">
            <a:extLst>
              <a:ext uri="{FF2B5EF4-FFF2-40B4-BE49-F238E27FC236}">
                <a16:creationId xmlns:a16="http://schemas.microsoft.com/office/drawing/2014/main" id="{F328BCAE-D739-457F-B3D5-5277FB6922E1}"/>
              </a:ext>
            </a:extLst>
          </p:cNvPr>
          <p:cNvSpPr/>
          <p:nvPr/>
        </p:nvSpPr>
        <p:spPr bwMode="auto">
          <a:xfrm>
            <a:off x="1562100" y="3622088"/>
            <a:ext cx="1841481" cy="30162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22">
            <a:extLst>
              <a:ext uri="{FF2B5EF4-FFF2-40B4-BE49-F238E27FC236}">
                <a16:creationId xmlns:a16="http://schemas.microsoft.com/office/drawing/2014/main" id="{379C1714-4E35-4D13-84B4-EB81F45F125C}"/>
              </a:ext>
            </a:extLst>
          </p:cNvPr>
          <p:cNvSpPr/>
          <p:nvPr/>
        </p:nvSpPr>
        <p:spPr>
          <a:xfrm>
            <a:off x="11331346" y="692657"/>
            <a:ext cx="636935" cy="607787"/>
          </a:xfrm>
          <a:prstGeom prst="ellipse">
            <a:avLst/>
          </a:prstGeom>
          <a:solidFill>
            <a:srgbClr val="FBF2B5"/>
          </a:solidFill>
          <a:ln>
            <a:solidFill>
              <a:srgbClr val="F1D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1D71F"/>
                </a:solidFill>
              </a:rPr>
              <a:t>70</a:t>
            </a:r>
            <a:endParaRPr lang="en-US" b="1">
              <a:solidFill>
                <a:srgbClr val="F1D7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9432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22">
            <a:extLst>
              <a:ext uri="{FF2B5EF4-FFF2-40B4-BE49-F238E27FC236}">
                <a16:creationId xmlns:a16="http://schemas.microsoft.com/office/drawing/2014/main" id="{4BC82E53-0941-4161-90B5-E50D0E148EDF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FBF2B5"/>
          </a:solidFill>
          <a:ln>
            <a:solidFill>
              <a:srgbClr val="F1D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1D71F"/>
                </a:solidFill>
              </a:rPr>
              <a:t>71</a:t>
            </a:r>
            <a:endParaRPr lang="en-US" b="1">
              <a:solidFill>
                <a:srgbClr val="F1D71F"/>
              </a:solidFill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140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soovitamise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Soovitaksin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seda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malevat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teistele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Noortemalev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25F53F32-7557-4828-8D86-88267EFC7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3" y="1639371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422C50FC-1673-4C00-A830-D53E09EC8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6" y="2475779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1D47BBC4-008E-40EC-ADAE-1B9F1648B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5" y="3342675"/>
            <a:ext cx="3327132" cy="952633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3FA0A1D2-DB02-42B6-8A7E-5F070D45C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48" y="4377545"/>
            <a:ext cx="3553321" cy="914528"/>
          </a:xfrm>
          <a:prstGeom prst="rect">
            <a:avLst/>
          </a:prstGeom>
        </p:spPr>
      </p:pic>
      <p:pic>
        <p:nvPicPr>
          <p:cNvPr id="19" name="Pilt 18">
            <a:extLst>
              <a:ext uri="{FF2B5EF4-FFF2-40B4-BE49-F238E27FC236}">
                <a16:creationId xmlns:a16="http://schemas.microsoft.com/office/drawing/2014/main" id="{BEEDE8B7-0B5D-41E0-A2AF-AA7139233E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00" y="1636445"/>
            <a:ext cx="4410691" cy="1552792"/>
          </a:xfrm>
          <a:prstGeom prst="rect">
            <a:avLst/>
          </a:prstGeom>
        </p:spPr>
      </p:pic>
      <p:sp>
        <p:nvSpPr>
          <p:cNvPr id="15" name="Sisu kohatäide 2">
            <a:extLst>
              <a:ext uri="{FF2B5EF4-FFF2-40B4-BE49-F238E27FC236}">
                <a16:creationId xmlns:a16="http://schemas.microsoft.com/office/drawing/2014/main" id="{C799945B-A486-40B7-B5FD-B166C7B59962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Vene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ei</a:t>
            </a:r>
            <a:r>
              <a:rPr lang="en-US" sz="1600" dirty="0"/>
              <a:t> </a:t>
            </a:r>
            <a:r>
              <a:rPr lang="en-US" sz="1600" dirty="0" err="1"/>
              <a:t>soovitaks</a:t>
            </a:r>
            <a:r>
              <a:rPr lang="en-US" sz="1600" dirty="0"/>
              <a:t> </a:t>
            </a:r>
            <a:r>
              <a:rPr lang="en-US" sz="1600" dirty="0" err="1"/>
              <a:t>oma</a:t>
            </a:r>
            <a:r>
              <a:rPr lang="en-US" sz="1600" dirty="0"/>
              <a:t> </a:t>
            </a:r>
            <a:r>
              <a:rPr lang="en-US" sz="1600" dirty="0" err="1"/>
              <a:t>malevat</a:t>
            </a:r>
            <a:r>
              <a:rPr lang="en-US" sz="1600" dirty="0"/>
              <a:t> </a:t>
            </a:r>
            <a:r>
              <a:rPr lang="en-US" sz="1600" dirty="0" err="1"/>
              <a:t>teistele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Eesti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seevastu</a:t>
            </a:r>
            <a:r>
              <a:rPr lang="en-US" sz="1600" dirty="0"/>
              <a:t> </a:t>
            </a:r>
            <a:r>
              <a:rPr lang="en-US" sz="1600" dirty="0" err="1"/>
              <a:t>soovitaks</a:t>
            </a:r>
            <a:r>
              <a:rPr lang="et-EE" sz="1600" dirty="0"/>
              <a:t> väga</a:t>
            </a:r>
            <a:r>
              <a:rPr lang="en-US" sz="1600" dirty="0"/>
              <a:t> </a:t>
            </a:r>
            <a:r>
              <a:rPr lang="en-US" sz="1600" dirty="0" err="1"/>
              <a:t>oma</a:t>
            </a:r>
            <a:r>
              <a:rPr lang="en-US" sz="1600" dirty="0"/>
              <a:t> </a:t>
            </a:r>
            <a:r>
              <a:rPr lang="en-US" sz="1600" dirty="0" err="1"/>
              <a:t>malevat</a:t>
            </a:r>
            <a:r>
              <a:rPr lang="en-US" sz="1600" dirty="0"/>
              <a:t> </a:t>
            </a:r>
            <a:r>
              <a:rPr lang="en-US" sz="1600" dirty="0" err="1"/>
              <a:t>teistele</a:t>
            </a:r>
            <a:r>
              <a:rPr lang="en-US" sz="1600" dirty="0"/>
              <a:t>.</a:t>
            </a: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C1676E35-5FD9-4D7D-B9EA-63E645A32310}"/>
              </a:ext>
            </a:extLst>
          </p:cNvPr>
          <p:cNvSpPr/>
          <p:nvPr/>
        </p:nvSpPr>
        <p:spPr bwMode="auto">
          <a:xfrm>
            <a:off x="1408826" y="2931878"/>
            <a:ext cx="1838325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CD4C7E47-6224-4BAF-8790-4B0CD5294AA6}"/>
              </a:ext>
            </a:extLst>
          </p:cNvPr>
          <p:cNvSpPr/>
          <p:nvPr/>
        </p:nvSpPr>
        <p:spPr bwMode="auto">
          <a:xfrm>
            <a:off x="1406445" y="2781859"/>
            <a:ext cx="2371725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8162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C12FA9C-C2C1-4FB7-8C93-414A8189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2" y="425588"/>
            <a:ext cx="10938456" cy="1143000"/>
          </a:xfrm>
        </p:spPr>
        <p:txBody>
          <a:bodyPr>
            <a:normAutofit fontScale="90000"/>
          </a:bodyPr>
          <a:lstStyle/>
          <a:p>
            <a:r>
              <a:rPr lang="en-US" i="1"/>
              <a:t>“</a:t>
            </a:r>
            <a:r>
              <a:rPr lang="fi-FI" i="1"/>
              <a:t>Kas </a:t>
            </a:r>
            <a:r>
              <a:rPr lang="et-EE" i="1"/>
              <a:t>midagi võiks selle </a:t>
            </a:r>
            <a:r>
              <a:rPr lang="en-US" i="1" err="1"/>
              <a:t>noortemaleva</a:t>
            </a:r>
            <a:r>
              <a:rPr lang="et-EE" i="1"/>
              <a:t> juures teisiti olla?”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D4F1035-ABB6-43CE-B0EA-3042B50A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138" y="1719480"/>
            <a:ext cx="2659089" cy="418417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t-EE" sz="7200"/>
              <a:t>Kommentaaride koguarv</a:t>
            </a:r>
            <a:endParaRPr lang="en-US" sz="7200"/>
          </a:p>
          <a:p>
            <a:pPr marL="533386" lvl="1" indent="0">
              <a:lnSpc>
                <a:spcPct val="120000"/>
              </a:lnSpc>
              <a:buNone/>
            </a:pPr>
            <a:r>
              <a:rPr lang="en-US" sz="7200"/>
              <a:t>n </a:t>
            </a:r>
            <a:r>
              <a:rPr lang="et-EE" sz="7200"/>
              <a:t>= </a:t>
            </a:r>
            <a:r>
              <a:rPr lang="en-US" sz="7200"/>
              <a:t>6</a:t>
            </a:r>
          </a:p>
          <a:p>
            <a:pPr marL="533386" lvl="1" indent="0">
              <a:buNone/>
            </a:pPr>
            <a:endParaRPr lang="et-EE" sz="7200"/>
          </a:p>
          <a:p>
            <a:pPr>
              <a:lnSpc>
                <a:spcPct val="120000"/>
              </a:lnSpc>
            </a:pPr>
            <a:r>
              <a:rPr lang="et-EE" sz="7200"/>
              <a:t>Kiitvaid kommentaare, mis väljendasid tegevus</a:t>
            </a:r>
            <a:r>
              <a:rPr lang="en-US" sz="7200"/>
              <a:t>t</a:t>
            </a:r>
            <a:r>
              <a:rPr lang="et-EE" sz="7200"/>
              <a:t>e</a:t>
            </a:r>
            <a:r>
              <a:rPr lang="en-US" sz="7200"/>
              <a:t> ja </a:t>
            </a:r>
            <a:r>
              <a:rPr lang="en-US" sz="7200" err="1"/>
              <a:t>üldise</a:t>
            </a:r>
            <a:r>
              <a:rPr lang="en-US" sz="7200"/>
              <a:t> </a:t>
            </a:r>
            <a:r>
              <a:rPr lang="en-US" sz="7200" err="1"/>
              <a:t>programmiga</a:t>
            </a:r>
            <a:r>
              <a:rPr lang="et-EE" sz="7200"/>
              <a:t> rahulolu</a:t>
            </a:r>
            <a:endParaRPr lang="en-US" sz="7200"/>
          </a:p>
          <a:p>
            <a:pPr marL="533386" lvl="1" indent="0">
              <a:lnSpc>
                <a:spcPct val="120000"/>
              </a:lnSpc>
              <a:buFont typeface="Arial" pitchFamily="34" charset="0"/>
              <a:buNone/>
            </a:pPr>
            <a:r>
              <a:rPr lang="en-US" sz="7200"/>
              <a:t>n </a:t>
            </a:r>
            <a:r>
              <a:rPr lang="et-EE" sz="7200"/>
              <a:t>= </a:t>
            </a:r>
            <a:r>
              <a:rPr lang="en-US" sz="7200"/>
              <a:t>3</a:t>
            </a:r>
            <a:br>
              <a:rPr lang="et-EE" sz="72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8C011D2-2C1F-4B00-BACD-915CDDCF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141</a:t>
            </a:fld>
            <a:endParaRPr lang="en-US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AF7C53EA-A2B6-4ABD-9C54-DAAAFBD7F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858247"/>
              </p:ext>
            </p:extLst>
          </p:nvPr>
        </p:nvGraphicFramePr>
        <p:xfrm>
          <a:off x="4219226" y="1719480"/>
          <a:ext cx="6504999" cy="1334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999">
                  <a:extLst>
                    <a:ext uri="{9D8B030D-6E8A-4147-A177-3AD203B41FA5}">
                      <a16:colId xmlns:a16="http://schemas.microsoft.com/office/drawing/2014/main" val="3811444870"/>
                    </a:ext>
                  </a:extLst>
                </a:gridCol>
              </a:tblGrid>
              <a:tr h="423485">
                <a:tc>
                  <a:txBody>
                    <a:bodyPr/>
                    <a:lstStyle/>
                    <a:p>
                      <a:r>
                        <a:rPr lang="et-EE" sz="1800" b="0" i="1" noProof="0">
                          <a:solidFill>
                            <a:schemeClr val="tx1"/>
                          </a:solidFill>
                        </a:rPr>
                        <a:t>Välja toodud parenduskohad / kriitika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5521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Tööd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millega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tegutseti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oleksid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võinud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olla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mitmekesisemad</a:t>
                      </a:r>
                      <a:endParaRPr lang="et-EE" sz="1600" b="0" i="1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83397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Vaba aeg oleks võinud olla sisustatud ühistegevustega, mille abil ka teisi osalejaid paremini tundma õppida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369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18547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F8117861-E4CD-4E4D-A5FB-69AB3D0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142</a:t>
            </a:fld>
            <a:endParaRPr lang="en-US"/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44FACFAC-D487-5F49-B2DB-6687A1B86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47722"/>
              </p:ext>
            </p:extLst>
          </p:nvPr>
        </p:nvGraphicFramePr>
        <p:xfrm>
          <a:off x="989712" y="1018322"/>
          <a:ext cx="7674004" cy="484770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929356">
                  <a:extLst>
                    <a:ext uri="{9D8B030D-6E8A-4147-A177-3AD203B41FA5}">
                      <a16:colId xmlns:a16="http://schemas.microsoft.com/office/drawing/2014/main" val="372071086"/>
                    </a:ext>
                  </a:extLst>
                </a:gridCol>
                <a:gridCol w="744648">
                  <a:extLst>
                    <a:ext uri="{9D8B030D-6E8A-4147-A177-3AD203B41FA5}">
                      <a16:colId xmlns:a16="http://schemas.microsoft.com/office/drawing/2014/main" val="3026324004"/>
                    </a:ext>
                  </a:extLst>
                </a:gridCol>
              </a:tblGrid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SISSEJUHATUS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2445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METOODIKA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447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TULEMUSTE KOONDÜLEVAADE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t-EE" sz="1600" b="1" kern="1200" dirty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8848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UURINGU TULEMUSED NOORSOOTÖÖ TEGEVUSTE ALUSEL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19509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Huvitegevus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</a:t>
                      </a:r>
                      <a:endParaRPr lang="et-EE" sz="1500" b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08234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Huviharidus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45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27088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Avatud noorsootöö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69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61058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noProof="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Noortelaagrid</a:t>
                      </a:r>
                      <a:endParaRPr lang="et-EE" sz="1500" kern="1200" noProof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94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67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Noortemalevad</a:t>
                      </a:r>
                      <a:endParaRPr lang="et-EE" sz="1500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119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672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Osalus- või esinduskogud</a:t>
                      </a:r>
                      <a:endParaRPr lang="et-EE" sz="15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  <a:endParaRPr lang="et-EE" sz="16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3586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Noorteühingud või -ühendused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167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06255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Noorteprojektid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190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309966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Noorsootöö tegevustes mitteosalemine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213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89072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Noorteinfo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216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89292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KOKKUVÕTE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>
                          <a:solidFill>
                            <a:srgbClr val="010163"/>
                          </a:solidFill>
                        </a:rPr>
                        <a:t>226</a:t>
                      </a:r>
                      <a:endParaRPr lang="et-EE" sz="1600" b="1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65079"/>
                  </a:ext>
                </a:extLst>
              </a:tr>
            </a:tbl>
          </a:graphicData>
        </a:graphic>
      </p:graphicFrame>
      <p:pic>
        <p:nvPicPr>
          <p:cNvPr id="4" name="Pilt 3">
            <a:extLst>
              <a:ext uri="{FF2B5EF4-FFF2-40B4-BE49-F238E27FC236}">
                <a16:creationId xmlns:a16="http://schemas.microsoft.com/office/drawing/2014/main" id="{0F399F70-4A39-4097-8294-EDB0EC64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217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7852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7FE0DC8-213F-40D8-BC8B-2369EA0B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Osalus</a:t>
            </a:r>
            <a:r>
              <a:rPr lang="en-US"/>
              <a:t>- </a:t>
            </a:r>
            <a:r>
              <a:rPr lang="en-US" err="1"/>
              <a:t>või</a:t>
            </a:r>
            <a:r>
              <a:rPr lang="en-US"/>
              <a:t> </a:t>
            </a:r>
            <a:r>
              <a:rPr lang="en-US" err="1"/>
              <a:t>esinduskogu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75447A5-E5AB-4422-844B-CDDF158F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465978"/>
            <a:ext cx="5349975" cy="12746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/>
              <a:t>Järgnevalt antakse ülevaade </a:t>
            </a:r>
            <a:r>
              <a:rPr lang="en-US" b="1" err="1">
                <a:solidFill>
                  <a:srgbClr val="010163"/>
                </a:solidFill>
              </a:rPr>
              <a:t>osalus</a:t>
            </a:r>
            <a:r>
              <a:rPr lang="en-US" b="1">
                <a:solidFill>
                  <a:srgbClr val="010163"/>
                </a:solidFill>
              </a:rPr>
              <a:t>- </a:t>
            </a:r>
            <a:r>
              <a:rPr lang="en-US" b="1" err="1">
                <a:solidFill>
                  <a:srgbClr val="010163"/>
                </a:solidFill>
              </a:rPr>
              <a:t>või</a:t>
            </a:r>
            <a:r>
              <a:rPr lang="en-US" b="1">
                <a:solidFill>
                  <a:srgbClr val="010163"/>
                </a:solidFill>
              </a:rPr>
              <a:t> </a:t>
            </a:r>
            <a:r>
              <a:rPr lang="en-US" b="1" err="1">
                <a:solidFill>
                  <a:srgbClr val="010163"/>
                </a:solidFill>
              </a:rPr>
              <a:t>esinduskogus</a:t>
            </a:r>
            <a:r>
              <a:rPr lang="et-EE"/>
              <a:t> osalejatest, osalemise põhjustest ja rahuloluhinnangutest ning neil andmetel põhinevatest järeldustest Tallinna linnas. </a:t>
            </a:r>
          </a:p>
          <a:p>
            <a:pPr marL="0" indent="0">
              <a:buNone/>
            </a:pPr>
            <a:r>
              <a:rPr lang="en-US" err="1"/>
              <a:t>Osalus</a:t>
            </a:r>
            <a:r>
              <a:rPr lang="en-US"/>
              <a:t>- </a:t>
            </a:r>
            <a:r>
              <a:rPr lang="en-US" err="1"/>
              <a:t>või</a:t>
            </a:r>
            <a:r>
              <a:rPr lang="en-US"/>
              <a:t> </a:t>
            </a:r>
            <a:r>
              <a:rPr lang="en-US" err="1"/>
              <a:t>esinduskogus</a:t>
            </a:r>
            <a:r>
              <a:rPr lang="et-EE"/>
              <a:t> osales 7–26 aastastest noortest </a:t>
            </a:r>
            <a:r>
              <a:rPr lang="en-US"/>
              <a:t>71 </a:t>
            </a:r>
            <a:r>
              <a:rPr lang="et-EE"/>
              <a:t>noort (</a:t>
            </a:r>
            <a:r>
              <a:rPr lang="en-US"/>
              <a:t>17</a:t>
            </a:r>
            <a:r>
              <a:rPr lang="et-EE"/>
              <a:t>%) ja </a:t>
            </a:r>
            <a:r>
              <a:rPr lang="en-US"/>
              <a:t>44</a:t>
            </a:r>
            <a:r>
              <a:rPr lang="et-EE"/>
              <a:t> noort (</a:t>
            </a:r>
            <a:r>
              <a:rPr lang="en-US"/>
              <a:t>11</a:t>
            </a:r>
            <a:r>
              <a:rPr lang="et-EE"/>
              <a:t>%) andis tegevusele oma hinnangu. </a:t>
            </a:r>
          </a:p>
          <a:p>
            <a:pPr marL="0" indent="0">
              <a:buNone/>
            </a:pP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C053D48-5A2B-4FBD-B227-B7D0148A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143</a:t>
            </a:fld>
            <a:endParaRPr lang="en-US"/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6DCCBC96-C973-45F1-B033-1F77E66283EE}"/>
              </a:ext>
            </a:extLst>
          </p:cNvPr>
          <p:cNvSpPr txBox="1">
            <a:spLocks/>
          </p:cNvSpPr>
          <p:nvPr/>
        </p:nvSpPr>
        <p:spPr>
          <a:xfrm>
            <a:off x="6096000" y="1484806"/>
            <a:ext cx="5683913" cy="436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 sz="1700">
                <a:solidFill>
                  <a:srgbClr val="010163"/>
                </a:solidFill>
              </a:rPr>
              <a:t>Keskmised hinnangud teemaplokkidele vanusegruppide alusel</a:t>
            </a:r>
            <a:endParaRPr lang="et-EE" sz="1700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9BF71139-7EAC-4F5D-B70D-3DF0F6092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/>
          <a:stretch/>
        </p:blipFill>
        <p:spPr>
          <a:xfrm>
            <a:off x="6472548" y="1867993"/>
            <a:ext cx="4930815" cy="42147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891762-B97B-4218-B300-991AFBB6D988}"/>
              </a:ext>
            </a:extLst>
          </p:cNvPr>
          <p:cNvSpPr txBox="1"/>
          <p:nvPr/>
        </p:nvSpPr>
        <p:spPr>
          <a:xfrm>
            <a:off x="618777" y="3774378"/>
            <a:ext cx="5375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/>
              <a:t>Küsitlusele vastanud Tallinna linna noored on </a:t>
            </a:r>
            <a:r>
              <a:rPr lang="et-EE" sz="1800" b="1">
                <a:solidFill>
                  <a:srgbClr val="010163"/>
                </a:solidFill>
              </a:rPr>
              <a:t>üldiselt väga rahul </a:t>
            </a:r>
            <a:r>
              <a:rPr lang="en-US" sz="1800" b="1" err="1">
                <a:solidFill>
                  <a:srgbClr val="010163"/>
                </a:solidFill>
              </a:rPr>
              <a:t>osalus</a:t>
            </a:r>
            <a:r>
              <a:rPr lang="en-US" sz="1800" b="1">
                <a:solidFill>
                  <a:srgbClr val="010163"/>
                </a:solidFill>
              </a:rPr>
              <a:t>- </a:t>
            </a:r>
            <a:r>
              <a:rPr lang="en-US" sz="1800" b="1" err="1">
                <a:solidFill>
                  <a:srgbClr val="010163"/>
                </a:solidFill>
              </a:rPr>
              <a:t>või</a:t>
            </a:r>
            <a:r>
              <a:rPr lang="en-US" sz="1800" b="1">
                <a:solidFill>
                  <a:srgbClr val="010163"/>
                </a:solidFill>
              </a:rPr>
              <a:t> </a:t>
            </a:r>
            <a:r>
              <a:rPr lang="en-US" sz="1800" b="1" err="1">
                <a:solidFill>
                  <a:srgbClr val="010163"/>
                </a:solidFill>
              </a:rPr>
              <a:t>esinduskoguga</a:t>
            </a:r>
            <a:r>
              <a:rPr lang="et-EE" sz="1800"/>
              <a:t>, milles nad osalevad: keskmise hinnanguna on tulemus </a:t>
            </a:r>
            <a:r>
              <a:rPr lang="en-US" sz="1800" b="1">
                <a:solidFill>
                  <a:srgbClr val="010163"/>
                </a:solidFill>
              </a:rPr>
              <a:t>84</a:t>
            </a:r>
            <a:r>
              <a:rPr lang="et-EE" sz="1800" b="1">
                <a:solidFill>
                  <a:srgbClr val="010163"/>
                </a:solidFill>
              </a:rPr>
              <a:t> punkti 100-st</a:t>
            </a:r>
            <a:r>
              <a:rPr lang="et-EE" sz="1800"/>
              <a:t>. </a:t>
            </a:r>
            <a:endParaRPr lang="en-US" sz="180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180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/>
              <a:t>Teemaplokkide lõikes on </a:t>
            </a:r>
            <a:r>
              <a:rPr lang="en-US" sz="1800"/>
              <a:t>17-19 a</a:t>
            </a:r>
            <a:r>
              <a:rPr lang="et-EE" sz="1800"/>
              <a:t> vanusegrupi vastajad hinnanud mõnevõrra kõrgemalt </a:t>
            </a:r>
            <a:r>
              <a:rPr lang="en-US" sz="1800" err="1"/>
              <a:t>kõiki</a:t>
            </a:r>
            <a:r>
              <a:rPr lang="et-EE" sz="1800"/>
              <a:t> teemasid. </a:t>
            </a:r>
            <a:endParaRPr lang="et-EE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95135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>
            <a:extLst>
              <a:ext uri="{FF2B5EF4-FFF2-40B4-BE49-F238E27FC236}">
                <a16:creationId xmlns:a16="http://schemas.microsoft.com/office/drawing/2014/main" id="{970C9500-1667-4485-8A14-4A6077970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08" y="1810792"/>
            <a:ext cx="3219899" cy="1992371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Osalus</a:t>
            </a:r>
            <a:r>
              <a:rPr lang="en-US"/>
              <a:t>- </a:t>
            </a:r>
            <a:r>
              <a:rPr lang="en-US" err="1"/>
              <a:t>või</a:t>
            </a:r>
            <a:r>
              <a:rPr lang="en-US"/>
              <a:t> </a:t>
            </a:r>
            <a:r>
              <a:rPr lang="en-US" err="1"/>
              <a:t>esinduskogu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F83F2C-5C79-4E65-B1ED-5002748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Vastajate jaotus taustatunnuste alusel</a:t>
            </a:r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144</a:t>
            </a:fld>
            <a:endParaRPr lang="en-US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F173B5C7-F19D-4B23-8DCC-2F310A887629}"/>
              </a:ext>
            </a:extLst>
          </p:cNvPr>
          <p:cNvSpPr txBox="1">
            <a:spLocks/>
          </p:cNvSpPr>
          <p:nvPr/>
        </p:nvSpPr>
        <p:spPr>
          <a:xfrm>
            <a:off x="8484309" y="3914369"/>
            <a:ext cx="3324225" cy="239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600"/>
              <a:t>Rohkem esindatud on: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Tütarlapsed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12–16 aastased vastajad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Põhikoolis õppijad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Vastajad, kes elavad Lasnamäel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Vastajad, kellel on üks õde või vend</a:t>
            </a:r>
          </a:p>
          <a:p>
            <a:pPr>
              <a:buFont typeface="Wingdings" panose="05000000000000000000" pitchFamily="2" charset="2"/>
              <a:buChar char="Ø"/>
            </a:pPr>
            <a:endParaRPr lang="et-EE" sz="160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E3C7D3B-6052-4FFD-81EF-2A375E9AA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9" y="1810792"/>
            <a:ext cx="3115110" cy="1000265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6957AECB-9A17-4CB2-9247-92CCB8378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8" y="2811057"/>
            <a:ext cx="3115110" cy="1057423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03195FFC-058C-4FF4-8BFD-AEB0C8A7ED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0" y="3868480"/>
            <a:ext cx="3124636" cy="1009791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A213C5A7-1A34-4892-85F6-6D586DAC0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6" y="4868745"/>
            <a:ext cx="3372321" cy="1524213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4203A628-0B9C-4F15-B674-0E780B7514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76" y="1819181"/>
            <a:ext cx="4305901" cy="1428949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3905595E-5A05-4822-AEC7-0A2CCD4174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46" y="4477026"/>
            <a:ext cx="3905795" cy="1419423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390E6DEA-887F-410E-9B14-01315298DB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64" y="3248130"/>
            <a:ext cx="3324689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5747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lt 17">
            <a:extLst>
              <a:ext uri="{FF2B5EF4-FFF2-40B4-BE49-F238E27FC236}">
                <a16:creationId xmlns:a16="http://schemas.microsoft.com/office/drawing/2014/main" id="{5BEC417C-BE1E-49D7-8753-50AA4C41B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15" y="1707893"/>
            <a:ext cx="5792008" cy="3705742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39CE02A4-73F5-4BF1-89B7-7BC1D466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Osalus</a:t>
            </a:r>
            <a:r>
              <a:rPr lang="en-US"/>
              <a:t>- </a:t>
            </a:r>
            <a:r>
              <a:rPr lang="en-US" err="1"/>
              <a:t>või</a:t>
            </a:r>
            <a:r>
              <a:rPr lang="en-US"/>
              <a:t> </a:t>
            </a:r>
            <a:r>
              <a:rPr lang="en-US" err="1"/>
              <a:t>esinduskogu</a:t>
            </a: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70C4BEB-58C9-4C4A-B51B-55675CF4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145</a:t>
            </a:fld>
            <a:endParaRPr lang="en-US"/>
          </a:p>
        </p:txBody>
      </p:sp>
      <p:sp>
        <p:nvSpPr>
          <p:cNvPr id="12" name="Sisu kohatäide 2">
            <a:extLst>
              <a:ext uri="{FF2B5EF4-FFF2-40B4-BE49-F238E27FC236}">
                <a16:creationId xmlns:a16="http://schemas.microsoft.com/office/drawing/2014/main" id="{578D73DB-8D5B-4B09-8E54-C989A7500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452056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Vastajate osalemine huvitegevuses </a:t>
            </a:r>
            <a:endParaRPr lang="et-EE"/>
          </a:p>
        </p:txBody>
      </p:sp>
      <p:sp>
        <p:nvSpPr>
          <p:cNvPr id="13" name="Sisu kohatäide 2">
            <a:extLst>
              <a:ext uri="{FF2B5EF4-FFF2-40B4-BE49-F238E27FC236}">
                <a16:creationId xmlns:a16="http://schemas.microsoft.com/office/drawing/2014/main" id="{C6A1244F-062A-496B-B756-08B41BB6F08B}"/>
              </a:ext>
            </a:extLst>
          </p:cNvPr>
          <p:cNvSpPr txBox="1">
            <a:spLocks/>
          </p:cNvSpPr>
          <p:nvPr/>
        </p:nvSpPr>
        <p:spPr>
          <a:xfrm>
            <a:off x="6437312" y="1282273"/>
            <a:ext cx="5530969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>
                <a:solidFill>
                  <a:srgbClr val="010163"/>
                </a:solidFill>
              </a:rPr>
              <a:t>Huvitegevuses osalemise peamised põhjused</a:t>
            </a:r>
            <a:endParaRPr lang="et-EE"/>
          </a:p>
        </p:txBody>
      </p:sp>
      <p:sp>
        <p:nvSpPr>
          <p:cNvPr id="14" name="Sisu kohatäide 2">
            <a:extLst>
              <a:ext uri="{FF2B5EF4-FFF2-40B4-BE49-F238E27FC236}">
                <a16:creationId xmlns:a16="http://schemas.microsoft.com/office/drawing/2014/main" id="{E615F6E1-AAB6-497A-BE4C-C5D91C10AD7E}"/>
              </a:ext>
            </a:extLst>
          </p:cNvPr>
          <p:cNvSpPr txBox="1">
            <a:spLocks/>
          </p:cNvSpPr>
          <p:nvPr/>
        </p:nvSpPr>
        <p:spPr>
          <a:xfrm>
            <a:off x="643944" y="3561073"/>
            <a:ext cx="5452056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>
                <a:solidFill>
                  <a:srgbClr val="010163"/>
                </a:solidFill>
              </a:rPr>
              <a:t>Vastajate osalemine huvitegevuse valdkondades</a:t>
            </a:r>
            <a:endParaRPr lang="et-EE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1D0B9BB4-74CE-46F7-A8E8-4027B391F3BE}"/>
              </a:ext>
            </a:extLst>
          </p:cNvPr>
          <p:cNvSpPr txBox="1">
            <a:spLocks/>
          </p:cNvSpPr>
          <p:nvPr/>
        </p:nvSpPr>
        <p:spPr>
          <a:xfrm>
            <a:off x="5827466" y="5281653"/>
            <a:ext cx="5922084" cy="1301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Noored osalevad </a:t>
            </a:r>
            <a:r>
              <a:rPr lang="en-US" sz="1600" err="1"/>
              <a:t>osalu</a:t>
            </a:r>
            <a:r>
              <a:rPr lang="et-EE" sz="1600"/>
              <a:t>s</a:t>
            </a:r>
            <a:r>
              <a:rPr lang="en-US" sz="1600"/>
              <a:t>-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esinduskogus</a:t>
            </a:r>
            <a:r>
              <a:rPr lang="et-EE" sz="1600"/>
              <a:t>, sest soovivad </a:t>
            </a:r>
            <a:r>
              <a:rPr lang="en-US" sz="1600" err="1"/>
              <a:t>kaasa</a:t>
            </a:r>
            <a:r>
              <a:rPr lang="en-US" sz="1600"/>
              <a:t> </a:t>
            </a:r>
            <a:r>
              <a:rPr lang="en-US" sz="1600" err="1"/>
              <a:t>rääkida</a:t>
            </a:r>
            <a:r>
              <a:rPr lang="en-US" sz="1600"/>
              <a:t> </a:t>
            </a:r>
            <a:r>
              <a:rPr lang="en-US" sz="1600" err="1"/>
              <a:t>oma</a:t>
            </a:r>
            <a:r>
              <a:rPr lang="en-US" sz="1600"/>
              <a:t> </a:t>
            </a:r>
            <a:r>
              <a:rPr lang="en-US" sz="1600" err="1"/>
              <a:t>kodukoha</a:t>
            </a:r>
            <a:r>
              <a:rPr lang="en-US" sz="1600"/>
              <a:t>/</a:t>
            </a:r>
            <a:r>
              <a:rPr lang="en-US" sz="1600" err="1"/>
              <a:t>kooli</a:t>
            </a:r>
            <a:r>
              <a:rPr lang="en-US" sz="1600"/>
              <a:t> </a:t>
            </a:r>
            <a:r>
              <a:rPr lang="en-US" sz="1600" err="1"/>
              <a:t>arengus</a:t>
            </a:r>
            <a:r>
              <a:rPr lang="en-US" sz="1600"/>
              <a:t>.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sz="1600"/>
          </a:p>
          <a:p>
            <a:pPr>
              <a:buFont typeface="Wingdings" panose="05000000000000000000" pitchFamily="2" charset="2"/>
              <a:buChar char="Ø"/>
            </a:pPr>
            <a:endParaRPr lang="et-EE" sz="1600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B8A47BC7-386C-4A92-B733-9B52EA980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2" y="1753297"/>
            <a:ext cx="4753638" cy="1762371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40AAEDA6-681A-40DB-9B0D-A2339848D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7767"/>
            <a:ext cx="4763165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6978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34DCEE4-B0B6-49D5-8DD7-0CEE3CCA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Osalus</a:t>
            </a:r>
            <a:r>
              <a:rPr lang="en-US"/>
              <a:t>- </a:t>
            </a:r>
            <a:r>
              <a:rPr lang="en-US" err="1"/>
              <a:t>või</a:t>
            </a:r>
            <a:r>
              <a:rPr lang="en-US"/>
              <a:t> </a:t>
            </a:r>
            <a:r>
              <a:rPr lang="en-US" err="1"/>
              <a:t>esinduskogu</a:t>
            </a:r>
            <a:endParaRPr lang="et-EE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250CD16-8310-4467-BCAE-4ED4557F0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1600201"/>
            <a:ext cx="5067300" cy="4525963"/>
          </a:xfrm>
        </p:spPr>
        <p:txBody>
          <a:bodyPr/>
          <a:lstStyle/>
          <a:p>
            <a:endParaRPr lang="et-EE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/>
              <a:t>Huvitegevust hinnanud noored on </a:t>
            </a:r>
            <a:r>
              <a:rPr lang="en-US" err="1"/>
              <a:t>kõrgelt</a:t>
            </a:r>
            <a:r>
              <a:rPr lang="en-US"/>
              <a:t> </a:t>
            </a:r>
            <a:r>
              <a:rPr lang="en-US" err="1"/>
              <a:t>hinnanud</a:t>
            </a:r>
            <a:r>
              <a:rPr lang="en-US"/>
              <a:t> </a:t>
            </a:r>
            <a:r>
              <a:rPr lang="en-US" err="1"/>
              <a:t>kõiki</a:t>
            </a:r>
            <a:r>
              <a:rPr lang="en-US"/>
              <a:t> </a:t>
            </a:r>
            <a:r>
              <a:rPr lang="en-US" err="1"/>
              <a:t>küsimusi</a:t>
            </a:r>
            <a:r>
              <a:rPr lang="en-US"/>
              <a:t>.</a:t>
            </a:r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DF3CBA4-7345-402F-96CE-42AB1180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146</a:t>
            </a:fld>
            <a:endParaRPr lang="en-US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00FAC3F9-5B3B-4B01-B9F3-70D3CCA5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Keskmised hinnangud küsimuste alusel</a:t>
            </a:r>
            <a:endParaRPr lang="et-EE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5937AF35-9A86-4DF9-9D71-EEC4E2B6D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" y="1828925"/>
            <a:ext cx="6449325" cy="4334480"/>
          </a:xfrm>
          <a:prstGeom prst="rect">
            <a:avLst/>
          </a:prstGeom>
        </p:spPr>
      </p:pic>
      <p:sp>
        <p:nvSpPr>
          <p:cNvPr id="9" name="Ristkülik 8">
            <a:extLst>
              <a:ext uri="{FF2B5EF4-FFF2-40B4-BE49-F238E27FC236}">
                <a16:creationId xmlns:a16="http://schemas.microsoft.com/office/drawing/2014/main" id="{9D5534D6-B5F6-451C-95E0-15B28231D72C}"/>
              </a:ext>
            </a:extLst>
          </p:cNvPr>
          <p:cNvSpPr/>
          <p:nvPr/>
        </p:nvSpPr>
        <p:spPr>
          <a:xfrm>
            <a:off x="6168268" y="5747256"/>
            <a:ext cx="352425" cy="49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1" name="Ristkülik 10">
            <a:extLst>
              <a:ext uri="{FF2B5EF4-FFF2-40B4-BE49-F238E27FC236}">
                <a16:creationId xmlns:a16="http://schemas.microsoft.com/office/drawing/2014/main" id="{7896466A-7854-4A77-9AD1-3527C4F2185C}"/>
              </a:ext>
            </a:extLst>
          </p:cNvPr>
          <p:cNvSpPr/>
          <p:nvPr/>
        </p:nvSpPr>
        <p:spPr>
          <a:xfrm>
            <a:off x="5874886" y="5886032"/>
            <a:ext cx="352425" cy="49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6524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lt 13">
            <a:extLst>
              <a:ext uri="{FF2B5EF4-FFF2-40B4-BE49-F238E27FC236}">
                <a16:creationId xmlns:a16="http://schemas.microsoft.com/office/drawing/2014/main" id="{9C2A0DE4-A7B6-40B5-84BF-C54BAAE34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67" y="2728167"/>
            <a:ext cx="2695952" cy="175151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3D7E7AB1-B8A9-4F2B-99A2-4229CD06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Osalus</a:t>
            </a:r>
            <a:r>
              <a:rPr lang="en-US" dirty="0"/>
              <a:t>-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esinduskogu</a:t>
            </a:r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B621930-B2CD-48B4-A8F4-608C47C4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147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984C14-24EE-4573-95E9-06E576035FFC}"/>
              </a:ext>
            </a:extLst>
          </p:cNvPr>
          <p:cNvSpPr txBox="1"/>
          <p:nvPr/>
        </p:nvSpPr>
        <p:spPr>
          <a:xfrm>
            <a:off x="731838" y="1414912"/>
            <a:ext cx="1101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1BCC5373-6B3B-4B3C-8907-46A6FA1582D4}"/>
              </a:ext>
            </a:extLst>
          </p:cNvPr>
          <p:cNvSpPr>
            <a:spLocks noGrp="1"/>
          </p:cNvSpPr>
          <p:nvPr/>
        </p:nvSpPr>
        <p:spPr>
          <a:xfrm>
            <a:off x="643944" y="1325068"/>
            <a:ext cx="7652331" cy="459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10163"/>
                </a:solidFill>
              </a:rPr>
              <a:t>Osalus</a:t>
            </a:r>
            <a:r>
              <a:rPr lang="en-US" dirty="0">
                <a:solidFill>
                  <a:srgbClr val="010163"/>
                </a:solidFill>
              </a:rPr>
              <a:t>- </a:t>
            </a:r>
            <a:r>
              <a:rPr lang="en-US" dirty="0" err="1">
                <a:solidFill>
                  <a:srgbClr val="010163"/>
                </a:solidFill>
              </a:rPr>
              <a:t>või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n-US" dirty="0" err="1">
                <a:solidFill>
                  <a:srgbClr val="010163"/>
                </a:solidFill>
              </a:rPr>
              <a:t>esinduskogu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n-US" dirty="0" err="1">
                <a:solidFill>
                  <a:srgbClr val="010163"/>
                </a:solidFill>
              </a:rPr>
              <a:t>rahulolu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t-EE" dirty="0">
                <a:solidFill>
                  <a:srgbClr val="010163"/>
                </a:solidFill>
              </a:rPr>
              <a:t>keskmised hinnangud kohalike omavalitsuste alusel</a:t>
            </a:r>
            <a:endParaRPr lang="et-EE" dirty="0"/>
          </a:p>
        </p:txBody>
      </p:sp>
      <p:sp>
        <p:nvSpPr>
          <p:cNvPr id="11" name="Sisu kohatäide 2">
            <a:extLst>
              <a:ext uri="{FF2B5EF4-FFF2-40B4-BE49-F238E27FC236}">
                <a16:creationId xmlns:a16="http://schemas.microsoft.com/office/drawing/2014/main" id="{E75EC326-F762-4D91-9A92-150922F4812A}"/>
              </a:ext>
            </a:extLst>
          </p:cNvPr>
          <p:cNvSpPr txBox="1">
            <a:spLocks/>
          </p:cNvSpPr>
          <p:nvPr/>
        </p:nvSpPr>
        <p:spPr>
          <a:xfrm>
            <a:off x="643945" y="1738563"/>
            <a:ext cx="7890961" cy="639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Tallinna linna noored on hinnanud üldist rahulolu</a:t>
            </a:r>
            <a:r>
              <a:rPr lang="en-US" sz="1600" dirty="0"/>
              <a:t> </a:t>
            </a:r>
            <a:r>
              <a:rPr lang="et-EE" sz="1600" dirty="0"/>
              <a:t>võrreldes teiste kohalike omavalitsustega </a:t>
            </a:r>
            <a:r>
              <a:rPr lang="en-US" sz="1600" dirty="0" err="1"/>
              <a:t>keskmiselt</a:t>
            </a:r>
            <a:r>
              <a:rPr lang="en-US" sz="1600" dirty="0"/>
              <a:t>.</a:t>
            </a:r>
            <a:endParaRPr lang="et-EE" sz="16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sz="1600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27C8FC3F-BBF6-45D3-929C-234F3E8A9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4" y="2529891"/>
            <a:ext cx="2695951" cy="4201111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C2028E5F-AAE0-4250-B2E3-1B368E52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35" y="2532206"/>
            <a:ext cx="2695951" cy="4201111"/>
          </a:xfrm>
          <a:prstGeom prst="rect">
            <a:avLst/>
          </a:prstGeom>
        </p:spPr>
      </p:pic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D8BC5642-3941-4C9E-83A2-4CC093C57827}"/>
              </a:ext>
            </a:extLst>
          </p:cNvPr>
          <p:cNvSpPr/>
          <p:nvPr/>
        </p:nvSpPr>
        <p:spPr bwMode="auto">
          <a:xfrm>
            <a:off x="1241425" y="5998006"/>
            <a:ext cx="1984375" cy="14643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23">
            <a:extLst>
              <a:ext uri="{FF2B5EF4-FFF2-40B4-BE49-F238E27FC236}">
                <a16:creationId xmlns:a16="http://schemas.microsoft.com/office/drawing/2014/main" id="{5EB05048-BBF1-478C-A68B-8A1C4E11568D}"/>
              </a:ext>
            </a:extLst>
          </p:cNvPr>
          <p:cNvCxnSpPr>
            <a:cxnSpLocks/>
          </p:cNvCxnSpPr>
          <p:nvPr/>
        </p:nvCxnSpPr>
        <p:spPr bwMode="auto">
          <a:xfrm flipV="1">
            <a:off x="3225800" y="4095750"/>
            <a:ext cx="4194175" cy="1902257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4929031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lt 31">
            <a:extLst>
              <a:ext uri="{FF2B5EF4-FFF2-40B4-BE49-F238E27FC236}">
                <a16:creationId xmlns:a16="http://schemas.microsoft.com/office/drawing/2014/main" id="{936A5AC3-6DAF-4076-90EA-7EA0C97F6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00" y="2678187"/>
            <a:ext cx="4328244" cy="1571844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148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61308" y="660478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füüsilise keskkonna teemaploki küsimusele „</a:t>
            </a:r>
            <a:r>
              <a:rPr lang="et-EE" sz="2000" b="1">
                <a:solidFill>
                  <a:srgbClr val="010163"/>
                </a:solidFill>
              </a:rPr>
              <a:t>Kohalejõudmise mugavus/lihtsus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366495" y="1730380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üldiselt</a:t>
            </a:r>
            <a:r>
              <a:rPr lang="et-EE" sz="1600" dirty="0"/>
              <a:t> </a:t>
            </a:r>
            <a:r>
              <a:rPr lang="en-US" sz="1600" dirty="0" err="1"/>
              <a:t>hinnanud</a:t>
            </a:r>
            <a:r>
              <a:rPr lang="en-US" sz="1600" dirty="0"/>
              <a:t> </a:t>
            </a:r>
            <a:r>
              <a:rPr lang="en-US" sz="1600" dirty="0" err="1"/>
              <a:t>kohalejõudmise</a:t>
            </a:r>
            <a:r>
              <a:rPr lang="en-US" sz="1600" dirty="0"/>
              <a:t> </a:t>
            </a:r>
            <a:r>
              <a:rPr lang="en-US" sz="1600" dirty="0" err="1"/>
              <a:t>mugavust</a:t>
            </a:r>
            <a:r>
              <a:rPr lang="en-US" sz="1600" dirty="0"/>
              <a:t>/</a:t>
            </a:r>
            <a:r>
              <a:rPr lang="en-US" sz="1600" dirty="0" err="1"/>
              <a:t>lihtsust</a:t>
            </a:r>
            <a:r>
              <a:rPr lang="en-US" sz="1600" dirty="0"/>
              <a:t> </a:t>
            </a:r>
            <a:r>
              <a:rPr lang="et-EE" sz="1600" dirty="0"/>
              <a:t> kõrgelt</a:t>
            </a:r>
            <a:r>
              <a:rPr lang="en-US" sz="1600" dirty="0"/>
              <a:t>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88364" y="625354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87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t-EE"/>
              <a:t>Osalus- või esinduskogu</a:t>
            </a:r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5390BD85-2B87-456F-A7D3-ECA30046A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0" y="1633618"/>
            <a:ext cx="2991267" cy="828791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255A7317-40DC-48A6-887A-B2BCE19ACA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1" y="2478308"/>
            <a:ext cx="2991267" cy="866896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683A8816-0CED-473E-9ABC-FF8D2A79FD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0" y="4491778"/>
            <a:ext cx="3324689" cy="1381318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BA314651-DE61-4721-B8BA-1402D45A46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21" y="1634286"/>
            <a:ext cx="3271620" cy="895475"/>
          </a:xfrm>
          <a:prstGeom prst="rect">
            <a:avLst/>
          </a:prstGeom>
        </p:spPr>
      </p:pic>
      <p:pic>
        <p:nvPicPr>
          <p:cNvPr id="42" name="Pilt 41">
            <a:extLst>
              <a:ext uri="{FF2B5EF4-FFF2-40B4-BE49-F238E27FC236}">
                <a16:creationId xmlns:a16="http://schemas.microsoft.com/office/drawing/2014/main" id="{A7854B69-0404-43C4-95AC-3D3BEB35A6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27" y="4270624"/>
            <a:ext cx="4024414" cy="1257475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268288A3-5899-4297-92B8-5A66049B32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" y="3345204"/>
            <a:ext cx="3696216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6478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149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61308" y="660478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füüsilise keskkonna teemaploki küsimusele „</a:t>
            </a:r>
            <a:r>
              <a:rPr lang="et-EE" sz="2000" b="1">
                <a:solidFill>
                  <a:srgbClr val="010163"/>
                </a:solidFill>
              </a:rPr>
              <a:t>Tegevusvahendid ja materjalid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365766" y="1729590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Vabatahtlikud</a:t>
            </a:r>
            <a:r>
              <a:rPr lang="en-US" sz="1600" dirty="0"/>
              <a:t> on </a:t>
            </a:r>
            <a:r>
              <a:rPr lang="en-US" sz="1600" dirty="0" err="1"/>
              <a:t>andnud</a:t>
            </a:r>
            <a:r>
              <a:rPr lang="en-US" sz="1600" dirty="0"/>
              <a:t> </a:t>
            </a:r>
            <a:r>
              <a:rPr lang="en-US" sz="1600" dirty="0" err="1"/>
              <a:t>madala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tegevusvahenditele</a:t>
            </a:r>
            <a:r>
              <a:rPr lang="en-US" sz="1600" dirty="0"/>
              <a:t> ja </a:t>
            </a:r>
            <a:r>
              <a:rPr lang="en-US" sz="1600" dirty="0" err="1"/>
              <a:t>materjalidele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Kahe</a:t>
            </a:r>
            <a:r>
              <a:rPr lang="en-US" sz="1600" dirty="0"/>
              <a:t> </a:t>
            </a:r>
            <a:r>
              <a:rPr lang="en-US" sz="1600" dirty="0" err="1"/>
              <a:t>õe</a:t>
            </a:r>
            <a:r>
              <a:rPr lang="en-US" sz="1600" dirty="0"/>
              <a:t>/</a:t>
            </a:r>
            <a:r>
              <a:rPr lang="en-US" sz="1600" dirty="0" err="1"/>
              <a:t>vennaga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küsimust</a:t>
            </a:r>
            <a:r>
              <a:rPr lang="en-US" sz="1600" dirty="0"/>
              <a:t> </a:t>
            </a:r>
            <a:r>
              <a:rPr lang="en-US" sz="1600" dirty="0" err="1"/>
              <a:t>hinnanud</a:t>
            </a:r>
            <a:r>
              <a:rPr lang="en-US" sz="1600" dirty="0"/>
              <a:t> </a:t>
            </a:r>
            <a:r>
              <a:rPr lang="en-US" sz="1600" dirty="0" err="1"/>
              <a:t>madala</a:t>
            </a:r>
            <a:r>
              <a:rPr lang="et-EE" sz="1600" dirty="0"/>
              <a:t>ma</a:t>
            </a:r>
            <a:r>
              <a:rPr lang="en-US" sz="1600" dirty="0"/>
              <a:t>lt.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88364" y="625354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78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t-EE"/>
              <a:t>Osalus- või esinduskogu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C042FA35-166D-4383-89FE-801A96FC0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24" y="1632197"/>
            <a:ext cx="2991267" cy="828791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DCA0076D-2E17-4B8F-9440-C254AC406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0" y="2474130"/>
            <a:ext cx="2991267" cy="847843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38341485-A2AC-4BA3-B66E-1082D76ED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0" y="4493708"/>
            <a:ext cx="3324689" cy="1381318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8CEFC67D-F650-4D8D-8F91-A4595E3F5D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87" y="1635048"/>
            <a:ext cx="3197654" cy="895475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A1C9633C-06D9-4CEC-9519-0AA416234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54" y="2672699"/>
            <a:ext cx="4410691" cy="1552792"/>
          </a:xfrm>
          <a:prstGeom prst="rect">
            <a:avLst/>
          </a:prstGeom>
        </p:spPr>
      </p:pic>
      <p:pic>
        <p:nvPicPr>
          <p:cNvPr id="39" name="Pilt 38">
            <a:extLst>
              <a:ext uri="{FF2B5EF4-FFF2-40B4-BE49-F238E27FC236}">
                <a16:creationId xmlns:a16="http://schemas.microsoft.com/office/drawing/2014/main" id="{60E0D99F-8947-42CD-ABCB-708BCF3AED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43" y="4269171"/>
            <a:ext cx="4237580" cy="1257475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45589283-2653-49A1-AD48-FF65051994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" y="3341023"/>
            <a:ext cx="3696216" cy="1143160"/>
          </a:xfrm>
          <a:prstGeom prst="rect">
            <a:avLst/>
          </a:prstGeom>
        </p:spPr>
      </p:pic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459266DA-C245-4505-BBC1-CC78F71BC2CD}"/>
              </a:ext>
            </a:extLst>
          </p:cNvPr>
          <p:cNvSpPr/>
          <p:nvPr/>
        </p:nvSpPr>
        <p:spPr bwMode="auto">
          <a:xfrm>
            <a:off x="5255490" y="3681413"/>
            <a:ext cx="2364510" cy="140493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9361F6C4-E817-4015-A407-1EFAC857F544}"/>
              </a:ext>
            </a:extLst>
          </p:cNvPr>
          <p:cNvSpPr/>
          <p:nvPr/>
        </p:nvSpPr>
        <p:spPr bwMode="auto">
          <a:xfrm>
            <a:off x="1596944" y="5062538"/>
            <a:ext cx="1774031" cy="140493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93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0A82253-FC09-40D7-9118-E386E8CB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43" y="274639"/>
            <a:ext cx="10938455" cy="1143000"/>
          </a:xfrm>
        </p:spPr>
        <p:txBody>
          <a:bodyPr>
            <a:normAutofit/>
          </a:bodyPr>
          <a:lstStyle/>
          <a:p>
            <a:r>
              <a:rPr lang="et-EE"/>
              <a:t>Tulemuste koondülevaade</a:t>
            </a:r>
            <a:r>
              <a:rPr lang="en-US"/>
              <a:t>: </a:t>
            </a:r>
            <a:r>
              <a:rPr lang="en-US" err="1"/>
              <a:t>sõprade</a:t>
            </a:r>
            <a:r>
              <a:rPr lang="en-US"/>
              <a:t> </a:t>
            </a:r>
            <a:r>
              <a:rPr lang="en-US" err="1"/>
              <a:t>piisavus</a:t>
            </a:r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D02E5A9-A29C-4CE5-888B-3A1BA21B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6" name="Sisu kohatäide 2">
            <a:extLst>
              <a:ext uri="{FF2B5EF4-FFF2-40B4-BE49-F238E27FC236}">
                <a16:creationId xmlns:a16="http://schemas.microsoft.com/office/drawing/2014/main" id="{8A635194-C6A0-47D3-98AE-0FC48AB9F95C}"/>
              </a:ext>
            </a:extLst>
          </p:cNvPr>
          <p:cNvSpPr txBox="1">
            <a:spLocks/>
          </p:cNvSpPr>
          <p:nvPr/>
        </p:nvSpPr>
        <p:spPr>
          <a:xfrm>
            <a:off x="8572500" y="3429000"/>
            <a:ext cx="3147462" cy="3145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Sõprade</a:t>
            </a:r>
            <a:r>
              <a:rPr lang="en-US" sz="1600" dirty="0"/>
              <a:t> </a:t>
            </a:r>
            <a:r>
              <a:rPr lang="en-US" sz="1600" dirty="0" err="1"/>
              <a:t>piisavust</a:t>
            </a:r>
            <a:r>
              <a:rPr lang="en-US" sz="1600" dirty="0"/>
              <a:t> </a:t>
            </a:r>
            <a:r>
              <a:rPr lang="en-US" sz="1600" dirty="0" err="1"/>
              <a:t>hindasid</a:t>
            </a:r>
            <a:r>
              <a:rPr lang="en-US" sz="1600" dirty="0"/>
              <a:t> </a:t>
            </a:r>
            <a:r>
              <a:rPr lang="en-US" sz="1600" dirty="0" err="1"/>
              <a:t>madalalt</a:t>
            </a:r>
            <a:r>
              <a:rPr lang="en-US" sz="1600" dirty="0"/>
              <a:t> </a:t>
            </a:r>
            <a:r>
              <a:rPr lang="en-US" sz="1600" dirty="0" err="1"/>
              <a:t>täiskoormusega</a:t>
            </a:r>
            <a:r>
              <a:rPr lang="en-US" sz="1600" dirty="0"/>
              <a:t> </a:t>
            </a:r>
            <a:r>
              <a:rPr lang="en-US" sz="1600" dirty="0" err="1"/>
              <a:t>töötavad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, </a:t>
            </a:r>
            <a:r>
              <a:rPr lang="en-US" sz="1600" dirty="0" err="1"/>
              <a:t>kelle</a:t>
            </a:r>
            <a:r>
              <a:rPr lang="en-US" sz="1600" dirty="0"/>
              <a:t> </a:t>
            </a:r>
            <a:r>
              <a:rPr lang="en-US" sz="1600" dirty="0" err="1"/>
              <a:t>emal</a:t>
            </a:r>
            <a:r>
              <a:rPr lang="en-US" sz="1600" dirty="0"/>
              <a:t>/</a:t>
            </a:r>
            <a:r>
              <a:rPr lang="en-US" sz="1600" dirty="0" err="1"/>
              <a:t>hooldajal</a:t>
            </a:r>
            <a:r>
              <a:rPr lang="en-US" sz="1600" dirty="0"/>
              <a:t> on </a:t>
            </a:r>
            <a:r>
              <a:rPr lang="en-US" sz="1600" dirty="0" err="1"/>
              <a:t>madal</a:t>
            </a:r>
            <a:r>
              <a:rPr lang="en-US" sz="1600" dirty="0"/>
              <a:t> </a:t>
            </a:r>
            <a:r>
              <a:rPr lang="en-US" sz="1600" dirty="0" err="1"/>
              <a:t>haridustase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Mida</a:t>
            </a:r>
            <a:r>
              <a:rPr lang="en-US" sz="1600" dirty="0"/>
              <a:t> </a:t>
            </a:r>
            <a:r>
              <a:rPr lang="en-US" sz="1600" dirty="0" err="1"/>
              <a:t>vanem</a:t>
            </a:r>
            <a:r>
              <a:rPr lang="en-US" sz="1600" dirty="0"/>
              <a:t> on </a:t>
            </a:r>
            <a:r>
              <a:rPr lang="en-US" sz="1600" dirty="0" err="1"/>
              <a:t>noor</a:t>
            </a:r>
            <a:r>
              <a:rPr lang="en-US" sz="1600" dirty="0"/>
              <a:t>, </a:t>
            </a:r>
            <a:r>
              <a:rPr lang="en-US" sz="1600" dirty="0" err="1"/>
              <a:t>seda</a:t>
            </a:r>
            <a:r>
              <a:rPr lang="en-US" sz="1600" dirty="0"/>
              <a:t> </a:t>
            </a:r>
            <a:r>
              <a:rPr lang="en-US" sz="1600" dirty="0" err="1"/>
              <a:t>madalamalt</a:t>
            </a:r>
            <a:r>
              <a:rPr lang="en-US" sz="1600" dirty="0"/>
              <a:t> </a:t>
            </a:r>
            <a:r>
              <a:rPr lang="en-US" sz="1600" dirty="0" err="1"/>
              <a:t>hindab</a:t>
            </a:r>
            <a:r>
              <a:rPr lang="en-US" sz="1600" dirty="0"/>
              <a:t> </a:t>
            </a:r>
            <a:r>
              <a:rPr lang="et-EE" sz="1600" dirty="0"/>
              <a:t>ta </a:t>
            </a:r>
            <a:r>
              <a:rPr lang="en-US" sz="1600" dirty="0" err="1"/>
              <a:t>sõprade</a:t>
            </a:r>
            <a:r>
              <a:rPr lang="en-US" sz="1600" dirty="0"/>
              <a:t> </a:t>
            </a:r>
            <a:r>
              <a:rPr lang="en-US" sz="1600" dirty="0" err="1"/>
              <a:t>piisavust</a:t>
            </a:r>
            <a:r>
              <a:rPr lang="en-US" sz="1600" dirty="0"/>
              <a:t>.</a:t>
            </a:r>
            <a:endParaRPr lang="et-EE" sz="1600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4157685F-A842-4228-9686-A78C26140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3" y="1639121"/>
            <a:ext cx="2991267" cy="828791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F9D1DFE1-8E98-4F0D-B1C1-A22EF1F61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2" y="2467912"/>
            <a:ext cx="2991267" cy="866896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CCBC96F0-F485-4F2E-9CD9-23E3C88C9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5" y="3334808"/>
            <a:ext cx="3324689" cy="1448002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8BDE2534-D0A2-4CDD-B137-5C749EABD6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1" y="4782810"/>
            <a:ext cx="2991267" cy="1124107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18290723-A26A-4D1F-A652-40F307432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95" y="1639459"/>
            <a:ext cx="4410691" cy="2400635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10F7F81B-0BE4-49C0-9682-90E77542A5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80" y="4040094"/>
            <a:ext cx="4210638" cy="1267002"/>
          </a:xfrm>
          <a:prstGeom prst="rect">
            <a:avLst/>
          </a:prstGeom>
        </p:spPr>
      </p:pic>
      <p:pic>
        <p:nvPicPr>
          <p:cNvPr id="20" name="Pilt 19">
            <a:extLst>
              <a:ext uri="{FF2B5EF4-FFF2-40B4-BE49-F238E27FC236}">
                <a16:creationId xmlns:a16="http://schemas.microsoft.com/office/drawing/2014/main" id="{DB065AB4-70AB-4B04-B79B-DC34E48F56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86" y="5307096"/>
            <a:ext cx="3534268" cy="943107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B552740C-955C-4AC0-852B-4E70B1F6B0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939" y="1639459"/>
            <a:ext cx="2991267" cy="1733792"/>
          </a:xfrm>
          <a:prstGeom prst="rect">
            <a:avLst/>
          </a:prstGeom>
        </p:spPr>
      </p:pic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2CC1F643-6E0A-4674-82F6-5C2077A75A26}"/>
              </a:ext>
            </a:extLst>
          </p:cNvPr>
          <p:cNvSpPr/>
          <p:nvPr/>
        </p:nvSpPr>
        <p:spPr bwMode="auto">
          <a:xfrm>
            <a:off x="4292600" y="4311649"/>
            <a:ext cx="3346451" cy="15240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8F237B50-1643-49B0-90A3-06384B804FED}"/>
              </a:ext>
            </a:extLst>
          </p:cNvPr>
          <p:cNvSpPr/>
          <p:nvPr/>
        </p:nvSpPr>
        <p:spPr bwMode="auto">
          <a:xfrm>
            <a:off x="3991507" y="2552699"/>
            <a:ext cx="3679294" cy="15240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Straight Arrow Connector 23">
            <a:extLst>
              <a:ext uri="{FF2B5EF4-FFF2-40B4-BE49-F238E27FC236}">
                <a16:creationId xmlns:a16="http://schemas.microsoft.com/office/drawing/2014/main" id="{29A27BB4-78E9-4BF2-9766-18A6376049E2}"/>
              </a:ext>
            </a:extLst>
          </p:cNvPr>
          <p:cNvCxnSpPr>
            <a:cxnSpLocks/>
          </p:cNvCxnSpPr>
          <p:nvPr/>
        </p:nvCxnSpPr>
        <p:spPr bwMode="auto">
          <a:xfrm flipH="1">
            <a:off x="3313471" y="5122606"/>
            <a:ext cx="255640" cy="570271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Oval 17">
            <a:extLst>
              <a:ext uri="{FF2B5EF4-FFF2-40B4-BE49-F238E27FC236}">
                <a16:creationId xmlns:a16="http://schemas.microsoft.com/office/drawing/2014/main" id="{1AA83923-69ED-430A-87AA-B274FDBE2FF8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76</a:t>
            </a:r>
            <a:endParaRPr lang="en-US" b="1">
              <a:solidFill>
                <a:srgbClr val="82C9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9995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150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61308" y="660478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füüsilise keskkonna teemaploki küsimusele „</a:t>
            </a:r>
            <a:r>
              <a:rPr lang="et-EE" sz="2000" b="1">
                <a:solidFill>
                  <a:srgbClr val="010163"/>
                </a:solidFill>
              </a:rPr>
              <a:t>Toimumiskoha ruumid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366495" y="1722225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Vene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kõnelevad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vabatahtlikud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toimumiskoha</a:t>
            </a:r>
            <a:r>
              <a:rPr lang="en-US" sz="1600" dirty="0"/>
              <a:t> </a:t>
            </a:r>
            <a:r>
              <a:rPr lang="en-US" sz="1600" dirty="0" err="1"/>
              <a:t>ruume</a:t>
            </a:r>
            <a:r>
              <a:rPr lang="en-US" sz="1600" dirty="0"/>
              <a:t> </a:t>
            </a:r>
            <a:r>
              <a:rPr lang="en-US" sz="1600" dirty="0" err="1"/>
              <a:t>hinnanud</a:t>
            </a:r>
            <a:r>
              <a:rPr lang="en-US" sz="1600" dirty="0"/>
              <a:t> </a:t>
            </a:r>
            <a:r>
              <a:rPr lang="et-EE" sz="1600" dirty="0"/>
              <a:t>teistega </a:t>
            </a:r>
            <a:r>
              <a:rPr lang="en-US" sz="1600" dirty="0" err="1"/>
              <a:t>võrreldes</a:t>
            </a:r>
            <a:r>
              <a:rPr lang="et-EE" sz="1600" dirty="0"/>
              <a:t> madalamalt</a:t>
            </a:r>
            <a:r>
              <a:rPr lang="en-US" sz="1600" dirty="0"/>
              <a:t>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88364" y="625354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81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t-EE"/>
              <a:t>Osalus- või esinduskogu</a:t>
            </a:r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66548049-E4BF-41D2-97F6-E684672A5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7" y="2474185"/>
            <a:ext cx="2991267" cy="847843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239C288D-3547-4F7E-B7CA-3509F3581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9" y="4492079"/>
            <a:ext cx="3324689" cy="1381318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0D4125C7-F893-4BC5-9BB0-6E6E354A6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53" y="1638268"/>
            <a:ext cx="3216127" cy="895475"/>
          </a:xfrm>
          <a:prstGeom prst="rect">
            <a:avLst/>
          </a:prstGeom>
        </p:spPr>
      </p:pic>
      <p:pic>
        <p:nvPicPr>
          <p:cNvPr id="33" name="Pilt 32">
            <a:extLst>
              <a:ext uri="{FF2B5EF4-FFF2-40B4-BE49-F238E27FC236}">
                <a16:creationId xmlns:a16="http://schemas.microsoft.com/office/drawing/2014/main" id="{11A70178-9B34-4963-8A27-4A4B14EF2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71" y="2680685"/>
            <a:ext cx="4410691" cy="1533739"/>
          </a:xfrm>
          <a:prstGeom prst="rect">
            <a:avLst/>
          </a:prstGeom>
        </p:spPr>
      </p:pic>
      <p:pic>
        <p:nvPicPr>
          <p:cNvPr id="39" name="Pilt 38">
            <a:extLst>
              <a:ext uri="{FF2B5EF4-FFF2-40B4-BE49-F238E27FC236}">
                <a16:creationId xmlns:a16="http://schemas.microsoft.com/office/drawing/2014/main" id="{B8547F7E-5842-4974-B406-77C85663B4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67" y="4270647"/>
            <a:ext cx="4236851" cy="1228896"/>
          </a:xfrm>
          <a:prstGeom prst="rect">
            <a:avLst/>
          </a:prstGeom>
        </p:spPr>
      </p:pic>
      <p:pic>
        <p:nvPicPr>
          <p:cNvPr id="46" name="Pilt 45">
            <a:extLst>
              <a:ext uri="{FF2B5EF4-FFF2-40B4-BE49-F238E27FC236}">
                <a16:creationId xmlns:a16="http://schemas.microsoft.com/office/drawing/2014/main" id="{D6145115-2A9F-416A-B21B-B4C163BDE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0" y="1632023"/>
            <a:ext cx="2991267" cy="838317"/>
          </a:xfrm>
          <a:prstGeom prst="rect">
            <a:avLst/>
          </a:prstGeom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394BCFAC-77CA-4FBB-A4D2-08CAAC0777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" y="3345844"/>
            <a:ext cx="3696216" cy="1143160"/>
          </a:xfrm>
          <a:prstGeom prst="rect">
            <a:avLst/>
          </a:prstGeom>
        </p:spPr>
      </p:pic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2CC962ED-9F7C-4412-A62F-56E769D872DF}"/>
              </a:ext>
            </a:extLst>
          </p:cNvPr>
          <p:cNvSpPr/>
          <p:nvPr/>
        </p:nvSpPr>
        <p:spPr bwMode="auto">
          <a:xfrm>
            <a:off x="1369480" y="2924175"/>
            <a:ext cx="2021681" cy="140493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8F5CA773-F546-441C-A815-830E3CCE4215}"/>
              </a:ext>
            </a:extLst>
          </p:cNvPr>
          <p:cNvSpPr/>
          <p:nvPr/>
        </p:nvSpPr>
        <p:spPr bwMode="auto">
          <a:xfrm>
            <a:off x="5255489" y="3681413"/>
            <a:ext cx="2483573" cy="140493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6308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151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381625" y="566799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sotsiaalse keskkonna teemaploki küsimusele „</a:t>
            </a:r>
            <a:r>
              <a:rPr lang="et-EE" sz="2000" b="1">
                <a:solidFill>
                  <a:srgbClr val="010163"/>
                </a:solidFill>
              </a:rPr>
              <a:t>Juhid arvestavad minu soovide ja arvamustega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371183" y="1714080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Mida</a:t>
            </a:r>
            <a:r>
              <a:rPr lang="en-US" sz="1600" dirty="0"/>
              <a:t> </a:t>
            </a:r>
            <a:r>
              <a:rPr lang="en-US" sz="1600" dirty="0" err="1"/>
              <a:t>rohkem</a:t>
            </a:r>
            <a:r>
              <a:rPr lang="en-US" sz="1600" dirty="0"/>
              <a:t> on </a:t>
            </a:r>
            <a:r>
              <a:rPr lang="en-US" sz="1600" dirty="0" err="1"/>
              <a:t>noorel</a:t>
            </a:r>
            <a:r>
              <a:rPr lang="en-US" sz="1600" dirty="0"/>
              <a:t> </a:t>
            </a:r>
            <a:r>
              <a:rPr lang="en-US" sz="1600" dirty="0" err="1"/>
              <a:t>õdesid</a:t>
            </a:r>
            <a:r>
              <a:rPr lang="en-US" sz="1600" dirty="0"/>
              <a:t>/</a:t>
            </a:r>
            <a:r>
              <a:rPr lang="en-US" sz="1600" dirty="0" err="1"/>
              <a:t>vendi</a:t>
            </a:r>
            <a:r>
              <a:rPr lang="et-EE" sz="1600" dirty="0"/>
              <a:t>,</a:t>
            </a:r>
            <a:r>
              <a:rPr lang="en-US" sz="1600" dirty="0"/>
              <a:t> </a:t>
            </a:r>
            <a:r>
              <a:rPr lang="en-US" sz="1600" dirty="0" err="1"/>
              <a:t>seda</a:t>
            </a:r>
            <a:r>
              <a:rPr lang="en-US" sz="1600" dirty="0"/>
              <a:t> </a:t>
            </a:r>
            <a:r>
              <a:rPr lang="en-US" sz="1600" dirty="0" err="1"/>
              <a:t>madalama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annab</a:t>
            </a:r>
            <a:r>
              <a:rPr lang="en-US" sz="1600" dirty="0"/>
              <a:t> </a:t>
            </a:r>
            <a:r>
              <a:rPr lang="et-EE" sz="1600" dirty="0"/>
              <a:t>ta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küsimusele</a:t>
            </a:r>
            <a:r>
              <a:rPr lang="en-US" sz="1600" dirty="0"/>
              <a:t>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86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t-EE"/>
              <a:t>Osalus- või esinduskogu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5F2E4DA2-37FF-41EF-8D80-0E670E8B2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8" y="1638918"/>
            <a:ext cx="2991267" cy="838317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3B92587C-F24A-4A5F-B7ED-4685C3975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5" y="2472691"/>
            <a:ext cx="2991267" cy="847843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05CB1444-4A48-49B3-8C41-05ED12AB2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7" y="4489293"/>
            <a:ext cx="3324689" cy="1381318"/>
          </a:xfrm>
          <a:prstGeom prst="rect">
            <a:avLst/>
          </a:prstGeom>
        </p:spPr>
      </p:pic>
      <p:pic>
        <p:nvPicPr>
          <p:cNvPr id="21" name="Pilt 20">
            <a:extLst>
              <a:ext uri="{FF2B5EF4-FFF2-40B4-BE49-F238E27FC236}">
                <a16:creationId xmlns:a16="http://schemas.microsoft.com/office/drawing/2014/main" id="{35BAE18C-B436-427A-84DE-9E7C34ECA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24" y="1637436"/>
            <a:ext cx="3188418" cy="895475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BA8F475F-75D3-4319-A989-EA4564612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60" y="2679155"/>
            <a:ext cx="4410691" cy="1533739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95629971-E31B-4F24-A9FC-8DB6E70D9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84" y="4270835"/>
            <a:ext cx="4234936" cy="1228896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40B6E332-C29F-462C-8106-00443240CB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" y="3345844"/>
            <a:ext cx="3696216" cy="1143160"/>
          </a:xfrm>
          <a:prstGeom prst="rect">
            <a:avLst/>
          </a:prstGeom>
        </p:spPr>
      </p:pic>
      <p:cxnSp>
        <p:nvCxnSpPr>
          <p:cNvPr id="22" name="Straight Arrow Connector 23">
            <a:extLst>
              <a:ext uri="{FF2B5EF4-FFF2-40B4-BE49-F238E27FC236}">
                <a16:creationId xmlns:a16="http://schemas.microsoft.com/office/drawing/2014/main" id="{263C5C41-DC6F-49F8-9127-E687321DA805}"/>
              </a:ext>
            </a:extLst>
          </p:cNvPr>
          <p:cNvCxnSpPr>
            <a:cxnSpLocks/>
          </p:cNvCxnSpPr>
          <p:nvPr/>
        </p:nvCxnSpPr>
        <p:spPr bwMode="auto">
          <a:xfrm flipH="1">
            <a:off x="3465686" y="5047947"/>
            <a:ext cx="224530" cy="325929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7766273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152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381625" y="566799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sotsiaalse keskkonna teemaploki küsimusele „</a:t>
            </a:r>
            <a:r>
              <a:rPr lang="en-US" sz="2000" b="1" err="1">
                <a:solidFill>
                  <a:srgbClr val="010163"/>
                </a:solidFill>
              </a:rPr>
              <a:t>Juht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teeb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oma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tööd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hästi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376949" y="1722865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on </a:t>
            </a:r>
            <a:r>
              <a:rPr lang="en-US" sz="1600" err="1"/>
              <a:t>üldiselt</a:t>
            </a:r>
            <a:r>
              <a:rPr lang="en-US" sz="1600"/>
              <a:t> </a:t>
            </a:r>
            <a:r>
              <a:rPr lang="en-US" sz="1600" err="1"/>
              <a:t>rahul</a:t>
            </a:r>
            <a:r>
              <a:rPr lang="en-US" sz="1600"/>
              <a:t> </a:t>
            </a:r>
            <a:r>
              <a:rPr lang="en-US" sz="1600" err="1"/>
              <a:t>juhtide</a:t>
            </a:r>
            <a:r>
              <a:rPr lang="en-US" sz="1600"/>
              <a:t> </a:t>
            </a:r>
            <a:r>
              <a:rPr lang="en-US" sz="1600" err="1"/>
              <a:t>tehtava</a:t>
            </a:r>
            <a:r>
              <a:rPr lang="en-US" sz="1600"/>
              <a:t> </a:t>
            </a:r>
            <a:r>
              <a:rPr lang="en-US" sz="1600" err="1"/>
              <a:t>tööga</a:t>
            </a:r>
            <a:r>
              <a:rPr lang="en-US" sz="1600"/>
              <a:t>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87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t-EE"/>
              <a:t>Osalus- või esinduskogu</a:t>
            </a:r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28BAA7B8-29E4-4652-BFE8-52FA15E5A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4" y="2475062"/>
            <a:ext cx="2991267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20DF2FC0-FBC6-4A45-89FB-DD68034FE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" y="3347737"/>
            <a:ext cx="3696216" cy="1143160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C4CD8084-0956-4194-8C3D-0D2791E9D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7" y="4489293"/>
            <a:ext cx="3324689" cy="1448002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9332490A-B187-4EC9-8E6A-E2436EE945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892" y="1638869"/>
            <a:ext cx="3268149" cy="905001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A67FB430-F2F2-4D91-99EA-F381A2775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46" y="2674304"/>
            <a:ext cx="4410691" cy="1600423"/>
          </a:xfrm>
          <a:prstGeom prst="rect">
            <a:avLst/>
          </a:prstGeom>
        </p:spPr>
      </p:pic>
      <p:pic>
        <p:nvPicPr>
          <p:cNvPr id="34" name="Pilt 33">
            <a:extLst>
              <a:ext uri="{FF2B5EF4-FFF2-40B4-BE49-F238E27FC236}">
                <a16:creationId xmlns:a16="http://schemas.microsoft.com/office/drawing/2014/main" id="{3E0EC8E4-7ADD-4DCC-8B9C-577676230D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69" y="4270507"/>
            <a:ext cx="4227409" cy="1267002"/>
          </a:xfrm>
          <a:prstGeom prst="rect">
            <a:avLst/>
          </a:prstGeom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6D436D6F-4C01-4925-B1C7-541BE72B29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7" y="1725084"/>
            <a:ext cx="2991267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9959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>
            <a:extLst>
              <a:ext uri="{FF2B5EF4-FFF2-40B4-BE49-F238E27FC236}">
                <a16:creationId xmlns:a16="http://schemas.microsoft.com/office/drawing/2014/main" id="{84559086-C102-4F6E-A82E-FA3B7D08B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" y="3353272"/>
            <a:ext cx="3696216" cy="1086002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153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381625" y="566799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sotsiaalse keskkonna teemaploki küsimusele „</a:t>
            </a:r>
            <a:r>
              <a:rPr lang="en-US" sz="2000" b="1">
                <a:solidFill>
                  <a:srgbClr val="010163"/>
                </a:solidFill>
              </a:rPr>
              <a:t>Minu </a:t>
            </a:r>
            <a:r>
              <a:rPr lang="en-US" sz="2000" b="1" err="1">
                <a:solidFill>
                  <a:srgbClr val="010163"/>
                </a:solidFill>
              </a:rPr>
              <a:t>probleeme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märgatakse</a:t>
            </a:r>
            <a:r>
              <a:rPr lang="en-US" sz="2000" b="1">
                <a:solidFill>
                  <a:srgbClr val="010163"/>
                </a:solidFill>
              </a:rPr>
              <a:t>, mind </a:t>
            </a:r>
            <a:r>
              <a:rPr lang="en-US" sz="2000" b="1" err="1">
                <a:solidFill>
                  <a:srgbClr val="010163"/>
                </a:solidFill>
              </a:rPr>
              <a:t>kuulatakse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ära</a:t>
            </a:r>
            <a:r>
              <a:rPr lang="en-US" sz="2000" b="1">
                <a:solidFill>
                  <a:srgbClr val="010163"/>
                </a:solidFill>
              </a:rPr>
              <a:t> ja </a:t>
            </a:r>
            <a:r>
              <a:rPr lang="en-US" sz="2000" b="1" err="1">
                <a:solidFill>
                  <a:srgbClr val="010163"/>
                </a:solidFill>
              </a:rPr>
              <a:t>antakse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nõu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81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t-EE"/>
              <a:t>Osalus- või esinduskogu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9613DDE9-D5DB-40E8-B98B-9416B3389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1" y="1638610"/>
            <a:ext cx="2991267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2C64C178-2FF8-4608-9E69-E4FAA2351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7" y="2475779"/>
            <a:ext cx="2991267" cy="866896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4B6EAC63-7106-4892-984F-9E6ABB935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2" y="4487209"/>
            <a:ext cx="3324689" cy="1448002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A4325423-DBA8-44FD-9871-9692016461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94" y="1638907"/>
            <a:ext cx="3077423" cy="895475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928AA9E5-E326-4D30-96B2-5F532BE0FE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25" y="2672801"/>
            <a:ext cx="4263385" cy="1524213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0014E6DB-AFA9-4423-BCDB-6821FE0958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986" y="4202694"/>
            <a:ext cx="4044306" cy="1267002"/>
          </a:xfrm>
          <a:prstGeom prst="rect">
            <a:avLst/>
          </a:prstGeom>
        </p:spPr>
      </p:pic>
      <p:sp>
        <p:nvSpPr>
          <p:cNvPr id="21" name="Sisu kohatäide 2">
            <a:extLst>
              <a:ext uri="{FF2B5EF4-FFF2-40B4-BE49-F238E27FC236}">
                <a16:creationId xmlns:a16="http://schemas.microsoft.com/office/drawing/2014/main" id="{1612ACF3-B2B7-4736-9275-18D6D7D0A1C6}"/>
              </a:ext>
            </a:extLst>
          </p:cNvPr>
          <p:cNvSpPr txBox="1">
            <a:spLocks/>
          </p:cNvSpPr>
          <p:nvPr/>
        </p:nvSpPr>
        <p:spPr>
          <a:xfrm>
            <a:off x="8376949" y="1722865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rahul</a:t>
            </a:r>
            <a:r>
              <a:rPr lang="en-US" sz="1600" dirty="0"/>
              <a:t>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küsimusega</a:t>
            </a:r>
            <a:r>
              <a:rPr lang="en-US" sz="1600" dirty="0"/>
              <a:t>. </a:t>
            </a:r>
            <a:r>
              <a:rPr lang="en-US" sz="1600" dirty="0" err="1"/>
              <a:t>Mõnevõrra</a:t>
            </a:r>
            <a:r>
              <a:rPr lang="en-US" sz="1600" dirty="0"/>
              <a:t> </a:t>
            </a:r>
            <a:r>
              <a:rPr lang="en-US" sz="1600" dirty="0" err="1"/>
              <a:t>madalam</a:t>
            </a:r>
            <a:r>
              <a:rPr lang="en-US" sz="1600" dirty="0"/>
              <a:t> </a:t>
            </a:r>
            <a:r>
              <a:rPr lang="en-US" sz="1600" dirty="0" err="1"/>
              <a:t>hinnang</a:t>
            </a:r>
            <a:r>
              <a:rPr lang="et-EE" sz="1600" dirty="0"/>
              <a:t> on</a:t>
            </a:r>
            <a:r>
              <a:rPr lang="en-US" sz="1600" dirty="0"/>
              <a:t> </a:t>
            </a:r>
            <a:r>
              <a:rPr lang="en-US" sz="1600" dirty="0" err="1"/>
              <a:t>vabatahtlikuna</a:t>
            </a:r>
            <a:r>
              <a:rPr lang="en-US" sz="1600" dirty="0"/>
              <a:t> </a:t>
            </a:r>
            <a:r>
              <a:rPr lang="en-US" sz="1600" dirty="0" err="1"/>
              <a:t>panustavatel</a:t>
            </a:r>
            <a:r>
              <a:rPr lang="en-US" sz="1600" dirty="0"/>
              <a:t> </a:t>
            </a:r>
            <a:r>
              <a:rPr lang="en-US" sz="1600" dirty="0" err="1"/>
              <a:t>noortel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Mida</a:t>
            </a:r>
            <a:r>
              <a:rPr lang="en-US" sz="1600" dirty="0"/>
              <a:t> </a:t>
            </a:r>
            <a:r>
              <a:rPr lang="en-US" sz="1600" dirty="0" err="1"/>
              <a:t>vanem</a:t>
            </a:r>
            <a:r>
              <a:rPr lang="en-US" sz="1600" dirty="0"/>
              <a:t> on </a:t>
            </a:r>
            <a:r>
              <a:rPr lang="en-US" sz="1600" dirty="0" err="1"/>
              <a:t>noor</a:t>
            </a:r>
            <a:r>
              <a:rPr lang="en-US" sz="1600" dirty="0"/>
              <a:t>, </a:t>
            </a:r>
            <a:r>
              <a:rPr lang="en-US" sz="1600" dirty="0" err="1"/>
              <a:t>seda</a:t>
            </a:r>
            <a:r>
              <a:rPr lang="en-US" sz="1600" dirty="0"/>
              <a:t> </a:t>
            </a:r>
            <a:r>
              <a:rPr lang="en-US" sz="1600" dirty="0" err="1"/>
              <a:t>kõrgema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t-EE" sz="1600" dirty="0"/>
              <a:t>ta </a:t>
            </a:r>
            <a:r>
              <a:rPr lang="en-US" sz="1600" dirty="0" err="1"/>
              <a:t>annab</a:t>
            </a:r>
            <a:r>
              <a:rPr lang="en-US" sz="1600" dirty="0"/>
              <a:t>.</a:t>
            </a:r>
          </a:p>
        </p:txBody>
      </p:sp>
      <p:cxnSp>
        <p:nvCxnSpPr>
          <p:cNvPr id="22" name="Straight Arrow Connector 23">
            <a:extLst>
              <a:ext uri="{FF2B5EF4-FFF2-40B4-BE49-F238E27FC236}">
                <a16:creationId xmlns:a16="http://schemas.microsoft.com/office/drawing/2014/main" id="{10E95397-5AFA-41B7-B9F7-5BDE802A3CA8}"/>
              </a:ext>
            </a:extLst>
          </p:cNvPr>
          <p:cNvCxnSpPr>
            <a:cxnSpLocks/>
          </p:cNvCxnSpPr>
          <p:nvPr/>
        </p:nvCxnSpPr>
        <p:spPr bwMode="auto">
          <a:xfrm>
            <a:off x="7669069" y="1856483"/>
            <a:ext cx="207640" cy="162966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E73986B0-27C8-4333-BBA1-73A21C1AC459}"/>
              </a:ext>
            </a:extLst>
          </p:cNvPr>
          <p:cNvSpPr/>
          <p:nvPr/>
        </p:nvSpPr>
        <p:spPr bwMode="auto">
          <a:xfrm>
            <a:off x="5325241" y="3674269"/>
            <a:ext cx="2338386" cy="14287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707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>
            <a:extLst>
              <a:ext uri="{FF2B5EF4-FFF2-40B4-BE49-F238E27FC236}">
                <a16:creationId xmlns:a16="http://schemas.microsoft.com/office/drawing/2014/main" id="{F25910EA-6BD2-4FCF-B930-31A19ADD3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" y="3350948"/>
            <a:ext cx="3696216" cy="1086002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154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381625" y="566799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sotsiaalse keskkonna teemaploki küsimusele „</a:t>
            </a:r>
            <a:r>
              <a:rPr lang="en-US" sz="2000" b="1">
                <a:solidFill>
                  <a:srgbClr val="010163"/>
                </a:solidFill>
              </a:rPr>
              <a:t>Minu </a:t>
            </a:r>
            <a:r>
              <a:rPr lang="en-US" sz="2000" b="1" err="1">
                <a:solidFill>
                  <a:srgbClr val="010163"/>
                </a:solidFill>
              </a:rPr>
              <a:t>suhted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teiste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osalejatega</a:t>
            </a:r>
            <a:r>
              <a:rPr lang="en-US" sz="2000" b="1">
                <a:solidFill>
                  <a:srgbClr val="010163"/>
                </a:solidFill>
              </a:rPr>
              <a:t> on/</a:t>
            </a:r>
            <a:r>
              <a:rPr lang="en-US" sz="2000" b="1" err="1">
                <a:solidFill>
                  <a:srgbClr val="010163"/>
                </a:solidFill>
              </a:rPr>
              <a:t>olid</a:t>
            </a:r>
            <a:r>
              <a:rPr lang="en-US" sz="2000" b="1">
                <a:solidFill>
                  <a:srgbClr val="010163"/>
                </a:solidFill>
              </a:rPr>
              <a:t> head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91</a:t>
            </a:r>
          </a:p>
        </p:txBody>
      </p:sp>
      <p:pic>
        <p:nvPicPr>
          <p:cNvPr id="26" name="Pilt 25">
            <a:extLst>
              <a:ext uri="{FF2B5EF4-FFF2-40B4-BE49-F238E27FC236}">
                <a16:creationId xmlns:a16="http://schemas.microsoft.com/office/drawing/2014/main" id="{291A6ECC-252D-410C-8CF8-320F29BF4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95" y="2647247"/>
            <a:ext cx="4410691" cy="1657581"/>
          </a:xfrm>
          <a:prstGeom prst="rect">
            <a:avLst/>
          </a:prstGeom>
        </p:spPr>
      </p:pic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t-EE"/>
              <a:t>Osalus- või esinduskogu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4D7E684D-8374-40AB-A4E8-81F96F156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0" y="1633618"/>
            <a:ext cx="2991267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3B601B72-568C-449A-B73D-11A9AB8AC0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6" y="2475779"/>
            <a:ext cx="2991267" cy="866896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A6CF5813-1A16-465D-A915-F87D07D16F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45" y="4335421"/>
            <a:ext cx="4232899" cy="1267002"/>
          </a:xfrm>
          <a:prstGeom prst="rect">
            <a:avLst/>
          </a:prstGeom>
        </p:spPr>
      </p:pic>
      <p:sp>
        <p:nvSpPr>
          <p:cNvPr id="23" name="Sisu kohatäide 2">
            <a:extLst>
              <a:ext uri="{FF2B5EF4-FFF2-40B4-BE49-F238E27FC236}">
                <a16:creationId xmlns:a16="http://schemas.microsoft.com/office/drawing/2014/main" id="{8E5CF5FC-C7B8-41F4-9649-9A4AC9335310}"/>
              </a:ext>
            </a:extLst>
          </p:cNvPr>
          <p:cNvSpPr txBox="1">
            <a:spLocks/>
          </p:cNvSpPr>
          <p:nvPr/>
        </p:nvSpPr>
        <p:spPr>
          <a:xfrm>
            <a:off x="8376949" y="1722865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Noorte</a:t>
            </a:r>
            <a:r>
              <a:rPr lang="en-US" sz="1600"/>
              <a:t> </a:t>
            </a:r>
            <a:r>
              <a:rPr lang="en-US" sz="1600" err="1"/>
              <a:t>suhted</a:t>
            </a:r>
            <a:r>
              <a:rPr lang="en-US" sz="1600"/>
              <a:t> </a:t>
            </a:r>
            <a:r>
              <a:rPr lang="en-US" sz="1600" err="1"/>
              <a:t>teiste</a:t>
            </a:r>
            <a:r>
              <a:rPr lang="en-US" sz="1600"/>
              <a:t> </a:t>
            </a:r>
            <a:r>
              <a:rPr lang="en-US" sz="1600" err="1"/>
              <a:t>osalejatega</a:t>
            </a:r>
            <a:r>
              <a:rPr lang="en-US" sz="1600"/>
              <a:t> on </a:t>
            </a:r>
            <a:r>
              <a:rPr lang="en-US" sz="1600" err="1"/>
              <a:t>üldiselt</a:t>
            </a:r>
            <a:r>
              <a:rPr lang="en-US" sz="1600"/>
              <a:t> head.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836F0B64-72AE-4141-937E-3EF6278558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7" y="4472651"/>
            <a:ext cx="3483412" cy="1476174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99E72FF7-41BC-45D5-9215-A3E819270B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16" y="1629316"/>
            <a:ext cx="3510858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1723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>
            <a:extLst>
              <a:ext uri="{FF2B5EF4-FFF2-40B4-BE49-F238E27FC236}">
                <a16:creationId xmlns:a16="http://schemas.microsoft.com/office/drawing/2014/main" id="{22A34BA6-0997-46CA-B98E-4385BCE93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" y="3356045"/>
            <a:ext cx="3696216" cy="1086002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3092D80E-F9A8-4F65-B26E-F5184FD22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99" y="2648921"/>
            <a:ext cx="4182339" cy="1600423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155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381625" y="566799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sotsiaalse keskkonna teemaploki küsimusele „</a:t>
            </a:r>
            <a:r>
              <a:rPr lang="en-US" sz="2000" b="1" err="1">
                <a:solidFill>
                  <a:srgbClr val="010163"/>
                </a:solidFill>
              </a:rPr>
              <a:t>Suhted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juhtidega</a:t>
            </a:r>
            <a:r>
              <a:rPr lang="en-US" sz="2000" b="1">
                <a:solidFill>
                  <a:srgbClr val="010163"/>
                </a:solidFill>
              </a:rPr>
              <a:t> on head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89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t-EE"/>
              <a:t>Osalus- või esinduskogu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FF19830A-734E-43F3-A26F-EB23FB46D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8" y="1633618"/>
            <a:ext cx="2991267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965BF685-26B4-4C1A-8375-01C4219D88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4" y="2475779"/>
            <a:ext cx="2991267" cy="866896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C3D99FED-C8F1-4D59-997E-C17D0BE8DA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4" y="4504885"/>
            <a:ext cx="3324689" cy="1448002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44403B36-BC51-448F-A69E-8C1F2F32E7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79" y="1635300"/>
            <a:ext cx="3254846" cy="905001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1031A3C7-D3A2-46B2-82CC-3DEFB0E40E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35" y="4332905"/>
            <a:ext cx="4182340" cy="1267002"/>
          </a:xfrm>
          <a:prstGeom prst="rect">
            <a:avLst/>
          </a:prstGeom>
        </p:spPr>
      </p:pic>
      <p:sp>
        <p:nvSpPr>
          <p:cNvPr id="33" name="Sisu kohatäide 2">
            <a:extLst>
              <a:ext uri="{FF2B5EF4-FFF2-40B4-BE49-F238E27FC236}">
                <a16:creationId xmlns:a16="http://schemas.microsoft.com/office/drawing/2014/main" id="{BD011FD9-2AF3-4474-ACF9-B746C314E066}"/>
              </a:ext>
            </a:extLst>
          </p:cNvPr>
          <p:cNvSpPr txBox="1">
            <a:spLocks/>
          </p:cNvSpPr>
          <p:nvPr/>
        </p:nvSpPr>
        <p:spPr>
          <a:xfrm>
            <a:off x="8376949" y="1722865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Noorte</a:t>
            </a:r>
            <a:r>
              <a:rPr lang="en-US" sz="1600" dirty="0"/>
              <a:t> </a:t>
            </a:r>
            <a:r>
              <a:rPr lang="en-US" sz="1600" dirty="0" err="1"/>
              <a:t>suhted</a:t>
            </a:r>
            <a:r>
              <a:rPr lang="en-US" sz="1600" dirty="0"/>
              <a:t> </a:t>
            </a:r>
            <a:r>
              <a:rPr lang="en-US" sz="1600" dirty="0" err="1"/>
              <a:t>juhtidega</a:t>
            </a:r>
            <a:r>
              <a:rPr lang="en-US" sz="1600" dirty="0"/>
              <a:t> on </a:t>
            </a:r>
            <a:r>
              <a:rPr lang="en-US" sz="1600" dirty="0" err="1"/>
              <a:t>üldiselt</a:t>
            </a:r>
            <a:r>
              <a:rPr lang="en-US" sz="1600" dirty="0"/>
              <a:t> head. </a:t>
            </a:r>
            <a:r>
              <a:rPr lang="en-US" sz="1600" dirty="0" err="1"/>
              <a:t>Mõnevõrra</a:t>
            </a:r>
            <a:r>
              <a:rPr lang="en-US" sz="1600" dirty="0"/>
              <a:t> </a:t>
            </a:r>
            <a:r>
              <a:rPr lang="en-US" sz="1600" dirty="0" err="1"/>
              <a:t>madalam</a:t>
            </a:r>
            <a:r>
              <a:rPr lang="en-US" sz="1600" dirty="0"/>
              <a:t> </a:t>
            </a:r>
            <a:r>
              <a:rPr lang="en-US" sz="1600" dirty="0" err="1"/>
              <a:t>hinnang</a:t>
            </a:r>
            <a:r>
              <a:rPr lang="en-US" sz="1600" dirty="0"/>
              <a:t> </a:t>
            </a:r>
            <a:r>
              <a:rPr lang="et-EE" sz="1600" dirty="0"/>
              <a:t>on </a:t>
            </a:r>
            <a:r>
              <a:rPr lang="en-US" sz="1600" dirty="0" err="1"/>
              <a:t>noortel</a:t>
            </a:r>
            <a:r>
              <a:rPr lang="en-US" sz="1600" dirty="0"/>
              <a:t>, </a:t>
            </a:r>
            <a:r>
              <a:rPr lang="en-US" sz="1600" dirty="0" err="1"/>
              <a:t>kelle</a:t>
            </a:r>
            <a:r>
              <a:rPr lang="en-US" sz="1600" dirty="0"/>
              <a:t> ema/</a:t>
            </a:r>
            <a:r>
              <a:rPr lang="en-US" sz="1600" dirty="0" err="1"/>
              <a:t>hooldaja</a:t>
            </a:r>
            <a:r>
              <a:rPr lang="en-US" sz="1600" dirty="0"/>
              <a:t> on </a:t>
            </a:r>
            <a:r>
              <a:rPr lang="en-US" sz="1600" dirty="0" err="1"/>
              <a:t>keskhariduse</a:t>
            </a:r>
            <a:r>
              <a:rPr lang="et-EE" sz="1600" dirty="0" err="1"/>
              <a:t>ga</a:t>
            </a:r>
            <a:r>
              <a:rPr lang="en-US" sz="1600" dirty="0"/>
              <a:t>.</a:t>
            </a:r>
          </a:p>
        </p:txBody>
      </p:sp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5A4D887A-0081-4371-829A-5FAEE552306D}"/>
              </a:ext>
            </a:extLst>
          </p:cNvPr>
          <p:cNvSpPr/>
          <p:nvPr/>
        </p:nvSpPr>
        <p:spPr bwMode="auto">
          <a:xfrm>
            <a:off x="5535161" y="4914900"/>
            <a:ext cx="2338388" cy="14763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6524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156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381625" y="566799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saanud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ürituste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tegevuste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korraldamisel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osaleda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82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t-EE"/>
              <a:t>Osalus- või esinduskogu</a:t>
            </a:r>
          </a:p>
        </p:txBody>
      </p:sp>
      <p:pic>
        <p:nvPicPr>
          <p:cNvPr id="32" name="Pilt 31">
            <a:extLst>
              <a:ext uri="{FF2B5EF4-FFF2-40B4-BE49-F238E27FC236}">
                <a16:creationId xmlns:a16="http://schemas.microsoft.com/office/drawing/2014/main" id="{65869B72-6404-4EAD-AD3B-1CC7990A7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30" y="1633618"/>
            <a:ext cx="2991267" cy="828791"/>
          </a:xfrm>
          <a:prstGeom prst="rect">
            <a:avLst/>
          </a:prstGeom>
        </p:spPr>
      </p:pic>
      <p:pic>
        <p:nvPicPr>
          <p:cNvPr id="34" name="Pilt 33">
            <a:extLst>
              <a:ext uri="{FF2B5EF4-FFF2-40B4-BE49-F238E27FC236}">
                <a16:creationId xmlns:a16="http://schemas.microsoft.com/office/drawing/2014/main" id="{A256620D-490A-4A52-8CFF-E734C0D7C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5" y="2476379"/>
            <a:ext cx="2991267" cy="866896"/>
          </a:xfrm>
          <a:prstGeom prst="rect">
            <a:avLst/>
          </a:prstGeom>
        </p:spPr>
      </p:pic>
      <p:pic>
        <p:nvPicPr>
          <p:cNvPr id="36" name="Pilt 35">
            <a:extLst>
              <a:ext uri="{FF2B5EF4-FFF2-40B4-BE49-F238E27FC236}">
                <a16:creationId xmlns:a16="http://schemas.microsoft.com/office/drawing/2014/main" id="{25715B13-2E14-4788-BB02-645913356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" y="3339995"/>
            <a:ext cx="3696216" cy="1143160"/>
          </a:xfrm>
          <a:prstGeom prst="rect">
            <a:avLst/>
          </a:prstGeom>
        </p:spPr>
      </p:pic>
      <p:pic>
        <p:nvPicPr>
          <p:cNvPr id="38" name="Pilt 37">
            <a:extLst>
              <a:ext uri="{FF2B5EF4-FFF2-40B4-BE49-F238E27FC236}">
                <a16:creationId xmlns:a16="http://schemas.microsoft.com/office/drawing/2014/main" id="{3B88EAAE-EDB5-4752-AB51-A5C29FE12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3" y="4506061"/>
            <a:ext cx="3324689" cy="1448002"/>
          </a:xfrm>
          <a:prstGeom prst="rect">
            <a:avLst/>
          </a:prstGeom>
        </p:spPr>
      </p:pic>
      <p:pic>
        <p:nvPicPr>
          <p:cNvPr id="40" name="Pilt 39">
            <a:extLst>
              <a:ext uri="{FF2B5EF4-FFF2-40B4-BE49-F238E27FC236}">
                <a16:creationId xmlns:a16="http://schemas.microsoft.com/office/drawing/2014/main" id="{BD0AB10A-883B-4093-AC02-67A759B396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68" y="1635300"/>
            <a:ext cx="3221623" cy="905001"/>
          </a:xfrm>
          <a:prstGeom prst="rect">
            <a:avLst/>
          </a:prstGeom>
        </p:spPr>
      </p:pic>
      <p:pic>
        <p:nvPicPr>
          <p:cNvPr id="42" name="Pilt 41">
            <a:extLst>
              <a:ext uri="{FF2B5EF4-FFF2-40B4-BE49-F238E27FC236}">
                <a16:creationId xmlns:a16="http://schemas.microsoft.com/office/drawing/2014/main" id="{CE645B75-F5CA-4340-A2EC-FBE828EB54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22" y="2644562"/>
            <a:ext cx="4139101" cy="1543265"/>
          </a:xfrm>
          <a:prstGeom prst="rect">
            <a:avLst/>
          </a:prstGeom>
        </p:spPr>
      </p:pic>
      <p:pic>
        <p:nvPicPr>
          <p:cNvPr id="44" name="Pilt 43">
            <a:extLst>
              <a:ext uri="{FF2B5EF4-FFF2-40B4-BE49-F238E27FC236}">
                <a16:creationId xmlns:a16="http://schemas.microsoft.com/office/drawing/2014/main" id="{69CE2CC1-B864-4817-9FC7-94410750E0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70" y="4322448"/>
            <a:ext cx="4064249" cy="1267002"/>
          </a:xfrm>
          <a:prstGeom prst="rect">
            <a:avLst/>
          </a:prstGeom>
        </p:spPr>
      </p:pic>
      <p:sp>
        <p:nvSpPr>
          <p:cNvPr id="45" name="Sisu kohatäide 2">
            <a:extLst>
              <a:ext uri="{FF2B5EF4-FFF2-40B4-BE49-F238E27FC236}">
                <a16:creationId xmlns:a16="http://schemas.microsoft.com/office/drawing/2014/main" id="{6A7DC3BA-A266-4516-B0E4-123C1BEA3968}"/>
              </a:ext>
            </a:extLst>
          </p:cNvPr>
          <p:cNvSpPr txBox="1">
            <a:spLocks/>
          </p:cNvSpPr>
          <p:nvPr/>
        </p:nvSpPr>
        <p:spPr>
          <a:xfrm>
            <a:off x="8376949" y="1722865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andnud</a:t>
            </a:r>
            <a:r>
              <a:rPr lang="en-US" sz="1600" dirty="0"/>
              <a:t> </a:t>
            </a:r>
            <a:r>
              <a:rPr lang="en-US" sz="1600" dirty="0" err="1"/>
              <a:t>kõrgeid</a:t>
            </a:r>
            <a:r>
              <a:rPr lang="en-US" sz="1600" dirty="0"/>
              <a:t> </a:t>
            </a:r>
            <a:r>
              <a:rPr lang="en-US" sz="1600" dirty="0" err="1"/>
              <a:t>hinnanguid</a:t>
            </a:r>
            <a:r>
              <a:rPr lang="en-US" sz="1600" dirty="0"/>
              <a:t>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küsimusele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838049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lt 17">
            <a:extLst>
              <a:ext uri="{FF2B5EF4-FFF2-40B4-BE49-F238E27FC236}">
                <a16:creationId xmlns:a16="http://schemas.microsoft.com/office/drawing/2014/main" id="{5B472998-EED2-4ADE-B11D-456972803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85" y="2632300"/>
            <a:ext cx="4651406" cy="1615849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157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381625" y="566799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midagi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õppinud</a:t>
            </a:r>
            <a:r>
              <a:rPr lang="en-US" sz="2000" b="1">
                <a:solidFill>
                  <a:srgbClr val="010163"/>
                </a:solidFill>
              </a:rPr>
              <a:t>, </a:t>
            </a:r>
            <a:r>
              <a:rPr lang="en-US" sz="2000" b="1" err="1">
                <a:solidFill>
                  <a:srgbClr val="010163"/>
                </a:solidFill>
              </a:rPr>
              <a:t>teada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saanud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oskuse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omandanud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82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t-EE"/>
              <a:t>Osalus- või esinduskogu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6667953A-D3E0-4CF8-B109-30B34F2A9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30" y="1633618"/>
            <a:ext cx="2991267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97EEA126-EF5D-4D3F-B1A2-8B23378E6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0" y="2475779"/>
            <a:ext cx="2991267" cy="866896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DBE5F2B4-2FD9-4308-9075-2DA452B84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4" y="4503741"/>
            <a:ext cx="3324689" cy="1448002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1FE1F41E-0453-4C96-B8E7-F42B7B8AE4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79" y="1635300"/>
            <a:ext cx="3264370" cy="905001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44C9D3B1-B03F-4FBB-96E5-3E85985DCE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62" y="4336910"/>
            <a:ext cx="4136020" cy="1267002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4AE6449C-ED26-4F33-8806-9EF6400054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" y="3341250"/>
            <a:ext cx="3696216" cy="1143160"/>
          </a:xfrm>
          <a:prstGeom prst="rect">
            <a:avLst/>
          </a:prstGeom>
        </p:spPr>
      </p:pic>
      <p:sp>
        <p:nvSpPr>
          <p:cNvPr id="33" name="Sisu kohatäide 2">
            <a:extLst>
              <a:ext uri="{FF2B5EF4-FFF2-40B4-BE49-F238E27FC236}">
                <a16:creationId xmlns:a16="http://schemas.microsoft.com/office/drawing/2014/main" id="{0D8B360C-6755-48BC-8962-128440A65ECA}"/>
              </a:ext>
            </a:extLst>
          </p:cNvPr>
          <p:cNvSpPr txBox="1">
            <a:spLocks/>
          </p:cNvSpPr>
          <p:nvPr/>
        </p:nvSpPr>
        <p:spPr>
          <a:xfrm>
            <a:off x="8370962" y="1483307"/>
            <a:ext cx="3147462" cy="2614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Mida</a:t>
            </a:r>
            <a:r>
              <a:rPr lang="en-US" sz="1600" dirty="0"/>
              <a:t> </a:t>
            </a:r>
            <a:r>
              <a:rPr lang="en-US" sz="1600" dirty="0" err="1"/>
              <a:t>vanem</a:t>
            </a:r>
            <a:r>
              <a:rPr lang="en-US" sz="1600" dirty="0"/>
              <a:t> on </a:t>
            </a:r>
            <a:r>
              <a:rPr lang="en-US" sz="1600" dirty="0" err="1"/>
              <a:t>noor</a:t>
            </a:r>
            <a:r>
              <a:rPr lang="et-EE" sz="1600" dirty="0"/>
              <a:t>,</a:t>
            </a:r>
            <a:r>
              <a:rPr lang="en-US" sz="1600" dirty="0"/>
              <a:t> </a:t>
            </a:r>
            <a:r>
              <a:rPr lang="en-US" sz="1600" dirty="0" err="1"/>
              <a:t>seda</a:t>
            </a:r>
            <a:r>
              <a:rPr lang="en-US" sz="1600" dirty="0"/>
              <a:t> </a:t>
            </a:r>
            <a:r>
              <a:rPr lang="en-US" sz="1600" dirty="0" err="1"/>
              <a:t>kõrgema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annab</a:t>
            </a:r>
            <a:r>
              <a:rPr lang="en-US" sz="1600" dirty="0"/>
              <a:t> </a:t>
            </a:r>
            <a:r>
              <a:rPr lang="et-EE" sz="1600" dirty="0"/>
              <a:t>ta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küsimusele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Mida</a:t>
            </a:r>
            <a:r>
              <a:rPr lang="en-US" sz="1600" dirty="0"/>
              <a:t> </a:t>
            </a:r>
            <a:r>
              <a:rPr lang="en-US" sz="1600" dirty="0" err="1"/>
              <a:t>rohkem</a:t>
            </a:r>
            <a:r>
              <a:rPr lang="en-US" sz="1600" dirty="0"/>
              <a:t> on </a:t>
            </a:r>
            <a:r>
              <a:rPr lang="en-US" sz="1600" dirty="0" err="1"/>
              <a:t>noorel</a:t>
            </a:r>
            <a:r>
              <a:rPr lang="en-US" sz="1600" dirty="0"/>
              <a:t> </a:t>
            </a:r>
            <a:r>
              <a:rPr lang="en-US" sz="1600" dirty="0" err="1"/>
              <a:t>õdesid</a:t>
            </a:r>
            <a:r>
              <a:rPr lang="en-US" sz="1600" dirty="0"/>
              <a:t>/</a:t>
            </a:r>
            <a:r>
              <a:rPr lang="en-US" sz="1600" dirty="0" err="1"/>
              <a:t>vendi</a:t>
            </a:r>
            <a:r>
              <a:rPr lang="et-EE" sz="1600" dirty="0"/>
              <a:t>,</a:t>
            </a:r>
            <a:r>
              <a:rPr lang="en-US" sz="1600" dirty="0"/>
              <a:t> </a:t>
            </a:r>
            <a:r>
              <a:rPr lang="en-US" sz="1600" dirty="0" err="1"/>
              <a:t>seda</a:t>
            </a:r>
            <a:r>
              <a:rPr lang="en-US" sz="1600" dirty="0"/>
              <a:t> </a:t>
            </a:r>
            <a:r>
              <a:rPr lang="en-US" sz="1600" dirty="0" err="1"/>
              <a:t>madalama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annab</a:t>
            </a:r>
            <a:r>
              <a:rPr lang="en-US" sz="1600" dirty="0"/>
              <a:t> </a:t>
            </a:r>
            <a:r>
              <a:rPr lang="et-EE" sz="1600" dirty="0"/>
              <a:t>ta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küsimusele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Kutsekoolis</a:t>
            </a:r>
            <a:r>
              <a:rPr lang="en-US" sz="1600" dirty="0"/>
              <a:t> </a:t>
            </a:r>
            <a:r>
              <a:rPr lang="en-US" sz="1600" dirty="0" err="1"/>
              <a:t>õppivad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andsid</a:t>
            </a:r>
            <a:r>
              <a:rPr lang="en-US" sz="1600" dirty="0"/>
              <a:t> </a:t>
            </a:r>
            <a:r>
              <a:rPr lang="en-US" sz="1600" dirty="0" err="1"/>
              <a:t>madalama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võrreldes</a:t>
            </a:r>
            <a:r>
              <a:rPr lang="en-US" sz="1600" dirty="0"/>
              <a:t> </a:t>
            </a:r>
            <a:r>
              <a:rPr lang="en-US" sz="1600" dirty="0" err="1"/>
              <a:t>teiste</a:t>
            </a:r>
            <a:r>
              <a:rPr lang="en-US" sz="1600" dirty="0"/>
              <a:t> </a:t>
            </a:r>
            <a:r>
              <a:rPr lang="en-US" sz="1600" dirty="0" err="1"/>
              <a:t>tegevusaladega</a:t>
            </a:r>
            <a:r>
              <a:rPr lang="en-US" sz="1600" dirty="0"/>
              <a:t>.</a:t>
            </a:r>
          </a:p>
        </p:txBody>
      </p:sp>
      <p:cxnSp>
        <p:nvCxnSpPr>
          <p:cNvPr id="34" name="Straight Arrow Connector 23">
            <a:extLst>
              <a:ext uri="{FF2B5EF4-FFF2-40B4-BE49-F238E27FC236}">
                <a16:creationId xmlns:a16="http://schemas.microsoft.com/office/drawing/2014/main" id="{DA367583-5415-4613-9E65-89E5C2357F1C}"/>
              </a:ext>
            </a:extLst>
          </p:cNvPr>
          <p:cNvCxnSpPr>
            <a:cxnSpLocks/>
          </p:cNvCxnSpPr>
          <p:nvPr/>
        </p:nvCxnSpPr>
        <p:spPr bwMode="auto">
          <a:xfrm>
            <a:off x="7832583" y="1870599"/>
            <a:ext cx="401753" cy="217202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Rounded Rectangle 14">
            <a:extLst>
              <a:ext uri="{FF2B5EF4-FFF2-40B4-BE49-F238E27FC236}">
                <a16:creationId xmlns:a16="http://schemas.microsoft.com/office/drawing/2014/main" id="{5743BF87-BF3B-46B9-86AF-484CEA557589}"/>
              </a:ext>
            </a:extLst>
          </p:cNvPr>
          <p:cNvSpPr/>
          <p:nvPr/>
        </p:nvSpPr>
        <p:spPr bwMode="auto">
          <a:xfrm>
            <a:off x="5251465" y="3245753"/>
            <a:ext cx="2659856" cy="145256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Arrow Connector 23">
            <a:extLst>
              <a:ext uri="{FF2B5EF4-FFF2-40B4-BE49-F238E27FC236}">
                <a16:creationId xmlns:a16="http://schemas.microsoft.com/office/drawing/2014/main" id="{D14FD9F0-3658-4704-9A2C-3B84EB3CD7AF}"/>
              </a:ext>
            </a:extLst>
          </p:cNvPr>
          <p:cNvCxnSpPr>
            <a:cxnSpLocks/>
          </p:cNvCxnSpPr>
          <p:nvPr/>
        </p:nvCxnSpPr>
        <p:spPr bwMode="auto">
          <a:xfrm flipH="1">
            <a:off x="3362206" y="5019747"/>
            <a:ext cx="169587" cy="339341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3214878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lt 7">
            <a:extLst>
              <a:ext uri="{FF2B5EF4-FFF2-40B4-BE49-F238E27FC236}">
                <a16:creationId xmlns:a16="http://schemas.microsoft.com/office/drawing/2014/main" id="{F6482141-61C7-4E80-B9F0-A40BC1BC9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90" y="2620581"/>
            <a:ext cx="4609785" cy="1604614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158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381625" y="566799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leidnud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osalejate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seast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kaaslasi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sõpru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82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t-EE"/>
              <a:t>Osalus- või esinduskogu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006B0D16-2C40-4295-A31B-7C6A24FF9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8" y="1633618"/>
            <a:ext cx="2991267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0DD96857-7AFB-46A0-95CA-AF45F7D4F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5" y="2475779"/>
            <a:ext cx="2991267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1C9BAECC-E776-43CD-B281-36B8F1A92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" y="3345844"/>
            <a:ext cx="3696216" cy="1143160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A0ADFB33-E2F7-4FC0-8B67-0A2127081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2" y="4508054"/>
            <a:ext cx="3324689" cy="1448002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AB45B794-8C3A-4973-B130-F383383469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79" y="1636691"/>
            <a:ext cx="3271383" cy="905001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EE209514-6A7E-4909-9A2A-37304A7D8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750" y="4337510"/>
            <a:ext cx="4132031" cy="1267002"/>
          </a:xfrm>
          <a:prstGeom prst="rect">
            <a:avLst/>
          </a:prstGeom>
        </p:spPr>
      </p:pic>
      <p:sp>
        <p:nvSpPr>
          <p:cNvPr id="33" name="Sisu kohatäide 2">
            <a:extLst>
              <a:ext uri="{FF2B5EF4-FFF2-40B4-BE49-F238E27FC236}">
                <a16:creationId xmlns:a16="http://schemas.microsoft.com/office/drawing/2014/main" id="{808CD1B2-DD46-406C-A461-085869B9597D}"/>
              </a:ext>
            </a:extLst>
          </p:cNvPr>
          <p:cNvSpPr txBox="1">
            <a:spLocks/>
          </p:cNvSpPr>
          <p:nvPr/>
        </p:nvSpPr>
        <p:spPr>
          <a:xfrm>
            <a:off x="8376949" y="1722865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Mida</a:t>
            </a:r>
            <a:r>
              <a:rPr lang="en-US" sz="1600" dirty="0"/>
              <a:t> </a:t>
            </a:r>
            <a:r>
              <a:rPr lang="en-US" sz="1600" dirty="0" err="1"/>
              <a:t>vanem</a:t>
            </a:r>
            <a:r>
              <a:rPr lang="en-US" sz="1600" dirty="0"/>
              <a:t> on </a:t>
            </a:r>
            <a:r>
              <a:rPr lang="en-US" sz="1600" dirty="0" err="1"/>
              <a:t>noor</a:t>
            </a:r>
            <a:r>
              <a:rPr lang="en-US" sz="1600" dirty="0"/>
              <a:t> ja </a:t>
            </a:r>
            <a:r>
              <a:rPr lang="en-US" sz="1600" dirty="0" err="1"/>
              <a:t>mida</a:t>
            </a:r>
            <a:r>
              <a:rPr lang="en-US" sz="1600" dirty="0"/>
              <a:t> </a:t>
            </a:r>
            <a:r>
              <a:rPr lang="en-US" sz="1600" dirty="0" err="1"/>
              <a:t>kõrgem</a:t>
            </a:r>
            <a:r>
              <a:rPr lang="en-US" sz="1600" dirty="0"/>
              <a:t> on </a:t>
            </a:r>
            <a:r>
              <a:rPr lang="en-US" sz="1600" dirty="0" err="1"/>
              <a:t>noore</a:t>
            </a:r>
            <a:r>
              <a:rPr lang="en-US" sz="1600" dirty="0"/>
              <a:t> ema/</a:t>
            </a:r>
            <a:r>
              <a:rPr lang="en-US" sz="1600" dirty="0" err="1"/>
              <a:t>hooldaja</a:t>
            </a:r>
            <a:r>
              <a:rPr lang="en-US" sz="1600" dirty="0"/>
              <a:t> </a:t>
            </a:r>
            <a:r>
              <a:rPr lang="en-US" sz="1600" dirty="0" err="1"/>
              <a:t>haridustase</a:t>
            </a:r>
            <a:r>
              <a:rPr lang="en-US" sz="1600" dirty="0"/>
              <a:t>, </a:t>
            </a:r>
            <a:r>
              <a:rPr lang="en-US" sz="1600" dirty="0" err="1"/>
              <a:t>seda</a:t>
            </a:r>
            <a:r>
              <a:rPr lang="en-US" sz="1600" dirty="0"/>
              <a:t> </a:t>
            </a:r>
            <a:r>
              <a:rPr lang="en-US" sz="1600" dirty="0" err="1"/>
              <a:t>rohkem</a:t>
            </a:r>
            <a:r>
              <a:rPr lang="en-US" sz="1600" dirty="0"/>
              <a:t> </a:t>
            </a:r>
            <a:r>
              <a:rPr lang="en-US" sz="1600" dirty="0" err="1"/>
              <a:t>leiab</a:t>
            </a:r>
            <a:r>
              <a:rPr lang="et-EE" sz="1600" dirty="0"/>
              <a:t> ta</a:t>
            </a:r>
            <a:r>
              <a:rPr lang="en-US" sz="1600" dirty="0"/>
              <a:t> </a:t>
            </a:r>
            <a:r>
              <a:rPr lang="en-US" sz="1600" dirty="0" err="1"/>
              <a:t>omale</a:t>
            </a:r>
            <a:r>
              <a:rPr lang="en-US" sz="1600" dirty="0"/>
              <a:t> </a:t>
            </a:r>
            <a:r>
              <a:rPr lang="en-US" sz="1600" dirty="0" err="1"/>
              <a:t>osalejate</a:t>
            </a:r>
            <a:r>
              <a:rPr lang="en-US" sz="1600" dirty="0"/>
              <a:t> </a:t>
            </a:r>
            <a:r>
              <a:rPr lang="en-US" sz="1600" dirty="0" err="1"/>
              <a:t>seast</a:t>
            </a:r>
            <a:r>
              <a:rPr lang="en-US" sz="1600" dirty="0"/>
              <a:t> </a:t>
            </a:r>
            <a:r>
              <a:rPr lang="en-US" sz="1600" dirty="0" err="1"/>
              <a:t>kaaslasi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sõpru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Noormehed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põhikoolis</a:t>
            </a:r>
            <a:r>
              <a:rPr lang="en-US" sz="1600" dirty="0"/>
              <a:t> </a:t>
            </a:r>
            <a:r>
              <a:rPr lang="en-US" sz="1600" dirty="0" err="1"/>
              <a:t>õppivad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küsimusele</a:t>
            </a:r>
            <a:r>
              <a:rPr lang="en-US" sz="1600" dirty="0"/>
              <a:t> </a:t>
            </a:r>
            <a:r>
              <a:rPr lang="en-US" sz="1600" dirty="0" err="1"/>
              <a:t>andnud</a:t>
            </a:r>
            <a:r>
              <a:rPr lang="en-US" sz="1600" dirty="0"/>
              <a:t> </a:t>
            </a:r>
            <a:r>
              <a:rPr lang="en-US" sz="1600" dirty="0" err="1"/>
              <a:t>madalamaid</a:t>
            </a:r>
            <a:r>
              <a:rPr lang="en-US" sz="1600" dirty="0"/>
              <a:t> </a:t>
            </a:r>
            <a:r>
              <a:rPr lang="en-US" sz="1600" dirty="0" err="1"/>
              <a:t>hinnanguid</a:t>
            </a:r>
            <a:r>
              <a:rPr lang="en-US" sz="1600" dirty="0"/>
              <a:t> </a:t>
            </a:r>
            <a:r>
              <a:rPr lang="en-US" sz="1600" dirty="0" err="1"/>
              <a:t>võrreldes</a:t>
            </a:r>
            <a:r>
              <a:rPr lang="en-US" sz="1600" dirty="0"/>
              <a:t> </a:t>
            </a:r>
            <a:r>
              <a:rPr lang="en-US" sz="1600" dirty="0" err="1"/>
              <a:t>teistega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cxnSp>
        <p:nvCxnSpPr>
          <p:cNvPr id="34" name="Straight Arrow Connector 23">
            <a:extLst>
              <a:ext uri="{FF2B5EF4-FFF2-40B4-BE49-F238E27FC236}">
                <a16:creationId xmlns:a16="http://schemas.microsoft.com/office/drawing/2014/main" id="{58DC67D9-A369-4004-98C2-231583E0E412}"/>
              </a:ext>
            </a:extLst>
          </p:cNvPr>
          <p:cNvCxnSpPr>
            <a:cxnSpLocks/>
          </p:cNvCxnSpPr>
          <p:nvPr/>
        </p:nvCxnSpPr>
        <p:spPr bwMode="auto">
          <a:xfrm>
            <a:off x="7899695" y="1904155"/>
            <a:ext cx="401753" cy="217202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ADE260BA-5396-4386-82C8-F36A73AC2BE2}"/>
              </a:ext>
            </a:extLst>
          </p:cNvPr>
          <p:cNvSpPr/>
          <p:nvPr/>
        </p:nvSpPr>
        <p:spPr bwMode="auto">
          <a:xfrm>
            <a:off x="5329238" y="2921795"/>
            <a:ext cx="2543175" cy="15240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ounded Rectangle 14">
            <a:extLst>
              <a:ext uri="{FF2B5EF4-FFF2-40B4-BE49-F238E27FC236}">
                <a16:creationId xmlns:a16="http://schemas.microsoft.com/office/drawing/2014/main" id="{23A6BE9E-A1B4-4A7F-9D1B-651938F630AD}"/>
              </a:ext>
            </a:extLst>
          </p:cNvPr>
          <p:cNvSpPr/>
          <p:nvPr/>
        </p:nvSpPr>
        <p:spPr bwMode="auto">
          <a:xfrm>
            <a:off x="1250527" y="1930248"/>
            <a:ext cx="2141538" cy="14235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Arrow Connector 23">
            <a:extLst>
              <a:ext uri="{FF2B5EF4-FFF2-40B4-BE49-F238E27FC236}">
                <a16:creationId xmlns:a16="http://schemas.microsoft.com/office/drawing/2014/main" id="{C0439521-110F-4607-B070-FAEE54538C3E}"/>
              </a:ext>
            </a:extLst>
          </p:cNvPr>
          <p:cNvCxnSpPr>
            <a:cxnSpLocks/>
          </p:cNvCxnSpPr>
          <p:nvPr/>
        </p:nvCxnSpPr>
        <p:spPr bwMode="auto">
          <a:xfrm>
            <a:off x="7884463" y="4816487"/>
            <a:ext cx="328324" cy="362877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9803409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159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381625" y="566799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saanud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tegevusi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üritusi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ise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algatada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läbi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viia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80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t-EE"/>
              <a:t>Osalus- või esinduskogu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263120F7-B607-495E-B88F-904BEC37C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8" y="1633618"/>
            <a:ext cx="2991267" cy="828791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C052988F-E0AB-41DF-9700-6CDB7585E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4" y="2475779"/>
            <a:ext cx="2991267" cy="866896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11CF1AE9-7A24-4EE3-94FA-C3B45A8E0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" y="3347212"/>
            <a:ext cx="3696216" cy="1143160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C5AAC28B-2580-459B-B703-E498DE3D9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2" y="4508054"/>
            <a:ext cx="3324689" cy="1448002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B2681425-C7FD-4FF8-88EF-0DDB4DE71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77" y="2646322"/>
            <a:ext cx="4410691" cy="1543265"/>
          </a:xfrm>
          <a:prstGeom prst="rect">
            <a:avLst/>
          </a:prstGeom>
        </p:spPr>
      </p:pic>
      <p:pic>
        <p:nvPicPr>
          <p:cNvPr id="36" name="Pilt 35">
            <a:extLst>
              <a:ext uri="{FF2B5EF4-FFF2-40B4-BE49-F238E27FC236}">
                <a16:creationId xmlns:a16="http://schemas.microsoft.com/office/drawing/2014/main" id="{6C7C2413-1009-4668-9F49-F9F91BBF0A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45" y="1633618"/>
            <a:ext cx="3172268" cy="905001"/>
          </a:xfrm>
          <a:prstGeom prst="rect">
            <a:avLst/>
          </a:prstGeom>
        </p:spPr>
      </p:pic>
      <p:pic>
        <p:nvPicPr>
          <p:cNvPr id="38" name="Pilt 37">
            <a:extLst>
              <a:ext uri="{FF2B5EF4-FFF2-40B4-BE49-F238E27FC236}">
                <a16:creationId xmlns:a16="http://schemas.microsoft.com/office/drawing/2014/main" id="{3C505210-D6A4-42BE-A5F1-CDD2B0AE0C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23" y="4329233"/>
            <a:ext cx="4163006" cy="1267002"/>
          </a:xfrm>
          <a:prstGeom prst="rect">
            <a:avLst/>
          </a:prstGeom>
        </p:spPr>
      </p:pic>
      <p:sp>
        <p:nvSpPr>
          <p:cNvPr id="39" name="Sisu kohatäide 2">
            <a:extLst>
              <a:ext uri="{FF2B5EF4-FFF2-40B4-BE49-F238E27FC236}">
                <a16:creationId xmlns:a16="http://schemas.microsoft.com/office/drawing/2014/main" id="{7E82E9FA-555B-45CB-8F4F-44A34757EA85}"/>
              </a:ext>
            </a:extLst>
          </p:cNvPr>
          <p:cNvSpPr txBox="1">
            <a:spLocks/>
          </p:cNvSpPr>
          <p:nvPr/>
        </p:nvSpPr>
        <p:spPr>
          <a:xfrm>
            <a:off x="8376949" y="1722865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Kolme</a:t>
            </a:r>
            <a:r>
              <a:rPr lang="en-US" sz="1600" dirty="0"/>
              <a:t> </a:t>
            </a:r>
            <a:r>
              <a:rPr lang="en-US" sz="1600" dirty="0" err="1"/>
              <a:t>õe</a:t>
            </a:r>
            <a:r>
              <a:rPr lang="en-US" sz="1600" dirty="0"/>
              <a:t>/</a:t>
            </a:r>
            <a:r>
              <a:rPr lang="en-US" sz="1600" dirty="0" err="1"/>
              <a:t>vennaga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kutsekoolis</a:t>
            </a:r>
            <a:r>
              <a:rPr lang="en-US" sz="1600" dirty="0"/>
              <a:t> </a:t>
            </a:r>
            <a:r>
              <a:rPr lang="en-US" sz="1600" dirty="0" err="1"/>
              <a:t>õppivad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ei</a:t>
            </a:r>
            <a:r>
              <a:rPr lang="en-US" sz="1600" dirty="0"/>
              <a:t> ole </a:t>
            </a:r>
            <a:r>
              <a:rPr lang="en-US" sz="1600" dirty="0" err="1"/>
              <a:t>ise</a:t>
            </a:r>
            <a:r>
              <a:rPr lang="en-US" sz="1600" dirty="0"/>
              <a:t> </a:t>
            </a:r>
            <a:r>
              <a:rPr lang="en-US" sz="1600" dirty="0" err="1"/>
              <a:t>saanud</a:t>
            </a:r>
            <a:r>
              <a:rPr lang="en-US" sz="1600" dirty="0"/>
              <a:t> </a:t>
            </a:r>
            <a:r>
              <a:rPr lang="en-US" sz="1600" dirty="0" err="1"/>
              <a:t>tegevusi</a:t>
            </a:r>
            <a:r>
              <a:rPr lang="en-US" sz="1600" dirty="0"/>
              <a:t>/</a:t>
            </a:r>
            <a:r>
              <a:rPr lang="en-US" sz="1600" dirty="0" err="1"/>
              <a:t>üritusi</a:t>
            </a:r>
            <a:r>
              <a:rPr lang="en-US" sz="1600" dirty="0"/>
              <a:t> </a:t>
            </a:r>
            <a:r>
              <a:rPr lang="en-US" sz="1600" dirty="0" err="1"/>
              <a:t>algatada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läbi</a:t>
            </a:r>
            <a:r>
              <a:rPr lang="en-US" sz="1600" dirty="0"/>
              <a:t> </a:t>
            </a:r>
            <a:r>
              <a:rPr lang="en-US" sz="1600" dirty="0" err="1"/>
              <a:t>viia</a:t>
            </a:r>
            <a:r>
              <a:rPr lang="en-US" sz="1600" dirty="0"/>
              <a:t>.</a:t>
            </a:r>
          </a:p>
          <a:p>
            <a:pPr marL="0" indent="0">
              <a:buClr>
                <a:srgbClr val="FB821E"/>
              </a:buClr>
              <a:buNone/>
            </a:pPr>
            <a:endParaRPr lang="en-US" sz="1600" dirty="0"/>
          </a:p>
        </p:txBody>
      </p:sp>
      <p:cxnSp>
        <p:nvCxnSpPr>
          <p:cNvPr id="40" name="Straight Arrow Connector 23">
            <a:extLst>
              <a:ext uri="{FF2B5EF4-FFF2-40B4-BE49-F238E27FC236}">
                <a16:creationId xmlns:a16="http://schemas.microsoft.com/office/drawing/2014/main" id="{93575216-D855-4D67-B7D8-A5579D327D33}"/>
              </a:ext>
            </a:extLst>
          </p:cNvPr>
          <p:cNvCxnSpPr>
            <a:cxnSpLocks/>
          </p:cNvCxnSpPr>
          <p:nvPr/>
        </p:nvCxnSpPr>
        <p:spPr bwMode="auto">
          <a:xfrm flipH="1">
            <a:off x="3299499" y="5038725"/>
            <a:ext cx="368686" cy="343722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4838F5C-6998-41D3-B772-A78A625F3EBC}"/>
              </a:ext>
            </a:extLst>
          </p:cNvPr>
          <p:cNvSpPr txBox="1"/>
          <p:nvPr/>
        </p:nvSpPr>
        <p:spPr>
          <a:xfrm>
            <a:off x="3090837" y="5128394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44" name="Rounded Rectangle 14">
            <a:extLst>
              <a:ext uri="{FF2B5EF4-FFF2-40B4-BE49-F238E27FC236}">
                <a16:creationId xmlns:a16="http://schemas.microsoft.com/office/drawing/2014/main" id="{5B392879-2012-4FD0-93B9-15AB377D3A2B}"/>
              </a:ext>
            </a:extLst>
          </p:cNvPr>
          <p:cNvSpPr/>
          <p:nvPr/>
        </p:nvSpPr>
        <p:spPr bwMode="auto">
          <a:xfrm>
            <a:off x="5234249" y="3226594"/>
            <a:ext cx="2409825" cy="14395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94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0A82253-FC09-40D7-9118-E386E8CB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43" y="274639"/>
            <a:ext cx="10938455" cy="1143000"/>
          </a:xfrm>
        </p:spPr>
        <p:txBody>
          <a:bodyPr>
            <a:normAutofit/>
          </a:bodyPr>
          <a:lstStyle/>
          <a:p>
            <a:r>
              <a:rPr lang="et-EE"/>
              <a:t>Tulemuste koondülevaade</a:t>
            </a:r>
            <a:r>
              <a:rPr lang="en-US"/>
              <a:t>: </a:t>
            </a:r>
            <a:r>
              <a:rPr lang="en-US" err="1"/>
              <a:t>võimaluste</a:t>
            </a:r>
            <a:r>
              <a:rPr lang="en-US"/>
              <a:t> </a:t>
            </a:r>
            <a:r>
              <a:rPr lang="en-US" err="1"/>
              <a:t>piisavus</a:t>
            </a:r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D02E5A9-A29C-4CE5-888B-3A1BA21B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6" name="Sisu kohatäide 2">
            <a:extLst>
              <a:ext uri="{FF2B5EF4-FFF2-40B4-BE49-F238E27FC236}">
                <a16:creationId xmlns:a16="http://schemas.microsoft.com/office/drawing/2014/main" id="{8A635194-C6A0-47D3-98AE-0FC48AB9F95C}"/>
              </a:ext>
            </a:extLst>
          </p:cNvPr>
          <p:cNvSpPr txBox="1">
            <a:spLocks/>
          </p:cNvSpPr>
          <p:nvPr/>
        </p:nvSpPr>
        <p:spPr>
          <a:xfrm>
            <a:off x="8572500" y="3429000"/>
            <a:ext cx="3147462" cy="3145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rahul</a:t>
            </a:r>
            <a:r>
              <a:rPr lang="en-US" sz="1600" dirty="0"/>
              <a:t> </a:t>
            </a:r>
            <a:r>
              <a:rPr lang="en-US" sz="1600" dirty="0" err="1"/>
              <a:t>olemaolevate</a:t>
            </a:r>
            <a:r>
              <a:rPr lang="en-US" sz="1600" dirty="0"/>
              <a:t> </a:t>
            </a:r>
            <a:r>
              <a:rPr lang="en-US" sz="1600" dirty="0" err="1"/>
              <a:t>võimalustega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Kõige</a:t>
            </a:r>
            <a:r>
              <a:rPr lang="en-US" sz="1600" dirty="0"/>
              <a:t> </a:t>
            </a:r>
            <a:r>
              <a:rPr lang="en-US" sz="1600" dirty="0" err="1"/>
              <a:t>rohkem</a:t>
            </a:r>
            <a:r>
              <a:rPr lang="en-US" sz="1600" dirty="0"/>
              <a:t> on </a:t>
            </a:r>
            <a:r>
              <a:rPr lang="et-EE" sz="1600" dirty="0"/>
              <a:t>võimalustega </a:t>
            </a:r>
            <a:r>
              <a:rPr lang="en-US" sz="1600" dirty="0" err="1"/>
              <a:t>rahul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vanusegrupis</a:t>
            </a:r>
            <a:r>
              <a:rPr lang="en-US" sz="1600" dirty="0"/>
              <a:t> 12–16.</a:t>
            </a:r>
            <a:endParaRPr lang="et-EE" sz="1600" dirty="0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B543075E-3129-426D-9C72-53EAEF187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0" y="1638236"/>
            <a:ext cx="2991267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1A8CEDCA-21AA-44B9-8749-F31FF21A1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0" y="2467027"/>
            <a:ext cx="2991267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1CE733D0-6317-4194-BBC6-9BED942F0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0" y="3333923"/>
            <a:ext cx="3324689" cy="1448002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51B79E02-974E-4167-8A1B-FC9F691617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0" y="4781925"/>
            <a:ext cx="2991267" cy="1124107"/>
          </a:xfrm>
          <a:prstGeom prst="rect">
            <a:avLst/>
          </a:prstGeom>
        </p:spPr>
      </p:pic>
      <p:pic>
        <p:nvPicPr>
          <p:cNvPr id="19" name="Pilt 18">
            <a:extLst>
              <a:ext uri="{FF2B5EF4-FFF2-40B4-BE49-F238E27FC236}">
                <a16:creationId xmlns:a16="http://schemas.microsoft.com/office/drawing/2014/main" id="{F9A12ECF-BC4C-427A-9047-FBBD4772F8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95" y="1637625"/>
            <a:ext cx="4410691" cy="2400635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930F319F-9263-47CF-8F57-263DC8400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87" y="4038260"/>
            <a:ext cx="4210638" cy="1267002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5628DD7B-FC16-46A3-BBF3-838C0008FE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86" y="5305262"/>
            <a:ext cx="3534268" cy="943107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A184FADA-A1AD-43ED-95D7-7FB39EFEA3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788" y="1639459"/>
            <a:ext cx="2991267" cy="1733792"/>
          </a:xfrm>
          <a:prstGeom prst="rect">
            <a:avLst/>
          </a:prstGeom>
        </p:spPr>
      </p:pic>
      <p:sp>
        <p:nvSpPr>
          <p:cNvPr id="30" name="Rounded Rectangle 14">
            <a:extLst>
              <a:ext uri="{FF2B5EF4-FFF2-40B4-BE49-F238E27FC236}">
                <a16:creationId xmlns:a16="http://schemas.microsoft.com/office/drawing/2014/main" id="{ABA4EE3A-FD3C-4099-8C7B-66DCA8940EB2}"/>
              </a:ext>
            </a:extLst>
          </p:cNvPr>
          <p:cNvSpPr/>
          <p:nvPr/>
        </p:nvSpPr>
        <p:spPr bwMode="auto">
          <a:xfrm>
            <a:off x="1364456" y="5212107"/>
            <a:ext cx="2072208" cy="153167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14D64F7F-E8C1-4AC9-BC4C-5C3FC3316A2F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75</a:t>
            </a:r>
            <a:endParaRPr lang="en-US" b="1">
              <a:solidFill>
                <a:srgbClr val="82C9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6586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160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381625" y="566799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Osalemine</a:t>
            </a:r>
            <a:r>
              <a:rPr lang="en-US" sz="2000" b="1">
                <a:solidFill>
                  <a:srgbClr val="010163"/>
                </a:solidFill>
              </a:rPr>
              <a:t> on/</a:t>
            </a:r>
            <a:r>
              <a:rPr lang="en-US" sz="2000" b="1" err="1">
                <a:solidFill>
                  <a:srgbClr val="010163"/>
                </a:solidFill>
              </a:rPr>
              <a:t>oli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minu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jaoks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huvitav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oluline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pic>
        <p:nvPicPr>
          <p:cNvPr id="30" name="Pilt 29">
            <a:extLst>
              <a:ext uri="{FF2B5EF4-FFF2-40B4-BE49-F238E27FC236}">
                <a16:creationId xmlns:a16="http://schemas.microsoft.com/office/drawing/2014/main" id="{AB1F9A07-BF9B-4157-8599-9C4D2E2AB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63" y="2655033"/>
            <a:ext cx="4410691" cy="1543265"/>
          </a:xfrm>
          <a:prstGeom prst="rect">
            <a:avLst/>
          </a:prstGeom>
        </p:spPr>
      </p:pic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84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t-EE"/>
              <a:t>Osalus- või esinduskogu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091B59EE-515A-465F-BDDF-ED23D798D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" y="1635415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2336B2F0-9FA3-4B19-8722-ED6F80899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1" y="2476646"/>
            <a:ext cx="3248478" cy="866896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62412BE3-8AC4-40E3-85AF-1659ECAFEB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4" y="3343542"/>
            <a:ext cx="3896269" cy="1143160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34D6970E-62A1-4AB3-97F1-BC18E5B792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4" y="4505174"/>
            <a:ext cx="3591426" cy="1448002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1542ADC7-511D-450D-9B17-5B595853DD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74" y="1636187"/>
            <a:ext cx="3172268" cy="905001"/>
          </a:xfrm>
          <a:prstGeom prst="rect">
            <a:avLst/>
          </a:prstGeom>
        </p:spPr>
      </p:pic>
      <p:pic>
        <p:nvPicPr>
          <p:cNvPr id="33" name="Pilt 32">
            <a:extLst>
              <a:ext uri="{FF2B5EF4-FFF2-40B4-BE49-F238E27FC236}">
                <a16:creationId xmlns:a16="http://schemas.microsoft.com/office/drawing/2014/main" id="{9C7039EF-001A-49A5-9D0D-77A02613CE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09" y="4330691"/>
            <a:ext cx="4163006" cy="1267002"/>
          </a:xfrm>
          <a:prstGeom prst="rect">
            <a:avLst/>
          </a:prstGeom>
        </p:spPr>
      </p:pic>
      <p:sp>
        <p:nvSpPr>
          <p:cNvPr id="35" name="Sisu kohatäide 2">
            <a:extLst>
              <a:ext uri="{FF2B5EF4-FFF2-40B4-BE49-F238E27FC236}">
                <a16:creationId xmlns:a16="http://schemas.microsoft.com/office/drawing/2014/main" id="{CD9FCDF9-56BE-4181-B46C-827041B056EF}"/>
              </a:ext>
            </a:extLst>
          </p:cNvPr>
          <p:cNvSpPr txBox="1">
            <a:spLocks/>
          </p:cNvSpPr>
          <p:nvPr/>
        </p:nvSpPr>
        <p:spPr>
          <a:xfrm>
            <a:off x="8376949" y="1722865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Noorte</a:t>
            </a:r>
            <a:r>
              <a:rPr lang="en-US" sz="1600" dirty="0"/>
              <a:t> </a:t>
            </a:r>
            <a:r>
              <a:rPr lang="en-US" sz="1600" dirty="0" err="1"/>
              <a:t>jaoks</a:t>
            </a:r>
            <a:r>
              <a:rPr lang="en-US" sz="1600" dirty="0"/>
              <a:t> </a:t>
            </a:r>
            <a:r>
              <a:rPr lang="en-US" sz="1600" dirty="0" err="1"/>
              <a:t>oli</a:t>
            </a:r>
            <a:r>
              <a:rPr lang="en-US" sz="1600" dirty="0"/>
              <a:t> </a:t>
            </a:r>
            <a:r>
              <a:rPr lang="en-US" sz="1600" dirty="0" err="1"/>
              <a:t>osalemine</a:t>
            </a:r>
            <a:r>
              <a:rPr lang="en-US" sz="1600" dirty="0"/>
              <a:t> </a:t>
            </a: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huvitav</a:t>
            </a:r>
            <a:r>
              <a:rPr lang="en-US" sz="1600" dirty="0"/>
              <a:t>/</a:t>
            </a:r>
            <a:r>
              <a:rPr lang="en-US" sz="1600" dirty="0" err="1"/>
              <a:t>oluline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07196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161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381625" y="566799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teinud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juhtidele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ettepanekuid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77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t-EE"/>
              <a:t>Osalus- või esinduskogu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DBDD1A50-4803-4381-86A2-89C5061FC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9" y="1635079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47F51565-3929-487E-8351-531481258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6" y="2478088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30CCF4C5-0F06-458E-91B4-A397473A0E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" y="3345844"/>
            <a:ext cx="3896269" cy="1143160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040D9DE0-61CE-43F5-B7C7-9702982D3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06" y="4507476"/>
            <a:ext cx="3591426" cy="1448002"/>
          </a:xfrm>
          <a:prstGeom prst="rect">
            <a:avLst/>
          </a:prstGeom>
        </p:spPr>
      </p:pic>
      <p:pic>
        <p:nvPicPr>
          <p:cNvPr id="21" name="Pilt 20">
            <a:extLst>
              <a:ext uri="{FF2B5EF4-FFF2-40B4-BE49-F238E27FC236}">
                <a16:creationId xmlns:a16="http://schemas.microsoft.com/office/drawing/2014/main" id="{68D7BC56-B52C-4DA7-ADF9-4D0EE3FEFB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74" y="1632481"/>
            <a:ext cx="3172268" cy="905001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B936CFC5-8373-4DB8-A9A9-FDA481E38F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63" y="2648137"/>
            <a:ext cx="4410691" cy="1543265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A2936D46-D171-42DF-A5E2-179F9E2162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30" y="4334381"/>
            <a:ext cx="4163006" cy="1267002"/>
          </a:xfrm>
          <a:prstGeom prst="rect">
            <a:avLst/>
          </a:prstGeom>
        </p:spPr>
      </p:pic>
      <p:sp>
        <p:nvSpPr>
          <p:cNvPr id="31" name="Sisu kohatäide 2">
            <a:extLst>
              <a:ext uri="{FF2B5EF4-FFF2-40B4-BE49-F238E27FC236}">
                <a16:creationId xmlns:a16="http://schemas.microsoft.com/office/drawing/2014/main" id="{E2D68BC5-082B-4F60-BE25-9D2DEA2CAB0F}"/>
              </a:ext>
            </a:extLst>
          </p:cNvPr>
          <p:cNvSpPr txBox="1">
            <a:spLocks/>
          </p:cNvSpPr>
          <p:nvPr/>
        </p:nvSpPr>
        <p:spPr>
          <a:xfrm>
            <a:off x="8376949" y="1722865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Noormehed</a:t>
            </a:r>
            <a:r>
              <a:rPr lang="en-US" sz="1600"/>
              <a:t> </a:t>
            </a:r>
            <a:r>
              <a:rPr lang="en-US" sz="1600" err="1"/>
              <a:t>teevad</a:t>
            </a:r>
            <a:r>
              <a:rPr lang="en-US" sz="1600"/>
              <a:t> </a:t>
            </a:r>
            <a:r>
              <a:rPr lang="en-US" sz="1600" err="1"/>
              <a:t>tunduvalt</a:t>
            </a:r>
            <a:r>
              <a:rPr lang="en-US" sz="1600"/>
              <a:t> </a:t>
            </a:r>
            <a:r>
              <a:rPr lang="en-US" sz="1600" err="1"/>
              <a:t>vähem</a:t>
            </a:r>
            <a:r>
              <a:rPr lang="en-US" sz="1600"/>
              <a:t> </a:t>
            </a:r>
            <a:r>
              <a:rPr lang="en-US" sz="1600" err="1"/>
              <a:t>ettepanekuid</a:t>
            </a:r>
            <a:r>
              <a:rPr lang="en-US" sz="1600"/>
              <a:t> </a:t>
            </a:r>
            <a:r>
              <a:rPr lang="en-US" sz="1600" err="1"/>
              <a:t>kui</a:t>
            </a:r>
            <a:r>
              <a:rPr lang="en-US" sz="1600"/>
              <a:t> </a:t>
            </a:r>
            <a:r>
              <a:rPr lang="en-US" sz="1600" err="1"/>
              <a:t>tütarlapsed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Samuti</a:t>
            </a:r>
            <a:r>
              <a:rPr lang="en-US" sz="1600"/>
              <a:t> </a:t>
            </a:r>
            <a:r>
              <a:rPr lang="en-US" sz="1600" err="1"/>
              <a:t>teevad</a:t>
            </a:r>
            <a:r>
              <a:rPr lang="en-US" sz="1600"/>
              <a:t> </a:t>
            </a:r>
            <a:r>
              <a:rPr lang="en-US" sz="1600" err="1"/>
              <a:t>vähem</a:t>
            </a:r>
            <a:r>
              <a:rPr lang="en-US" sz="1600"/>
              <a:t> </a:t>
            </a:r>
            <a:r>
              <a:rPr lang="en-US" sz="1600" err="1"/>
              <a:t>ettepanekuid</a:t>
            </a:r>
            <a:r>
              <a:rPr lang="en-US" sz="1600"/>
              <a:t> 12-16 a </a:t>
            </a:r>
            <a:r>
              <a:rPr lang="en-US" sz="1600" err="1"/>
              <a:t>noored</a:t>
            </a:r>
            <a:r>
              <a:rPr lang="en-US" sz="1600"/>
              <a:t>.</a:t>
            </a:r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1D7A888A-D154-435B-9C25-78BF74B323F0}"/>
              </a:ext>
            </a:extLst>
          </p:cNvPr>
          <p:cNvSpPr/>
          <p:nvPr/>
        </p:nvSpPr>
        <p:spPr bwMode="auto">
          <a:xfrm>
            <a:off x="1241003" y="1942882"/>
            <a:ext cx="2265763" cy="13208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13FE2C01-E5DC-4B70-B3D7-1DF0FC0A58B9}"/>
              </a:ext>
            </a:extLst>
          </p:cNvPr>
          <p:cNvSpPr/>
          <p:nvPr/>
        </p:nvSpPr>
        <p:spPr bwMode="auto">
          <a:xfrm>
            <a:off x="5727060" y="1886867"/>
            <a:ext cx="2052412" cy="140493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997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162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381625" y="566799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 dirty="0">
                <a:solidFill>
                  <a:srgbClr val="010163"/>
                </a:solidFill>
              </a:rPr>
              <a:t>Hinnangud </a:t>
            </a:r>
            <a:r>
              <a:rPr lang="en-US" sz="2000" dirty="0" err="1">
                <a:solidFill>
                  <a:srgbClr val="010163"/>
                </a:solidFill>
              </a:rPr>
              <a:t>üldise</a:t>
            </a:r>
            <a:r>
              <a:rPr lang="en-US" sz="2000" dirty="0">
                <a:solidFill>
                  <a:srgbClr val="010163"/>
                </a:solidFill>
              </a:rPr>
              <a:t> </a:t>
            </a:r>
            <a:r>
              <a:rPr lang="en-US" sz="2000" dirty="0" err="1">
                <a:solidFill>
                  <a:srgbClr val="010163"/>
                </a:solidFill>
              </a:rPr>
              <a:t>rahulolu</a:t>
            </a:r>
            <a:r>
              <a:rPr lang="en-US" sz="2000" dirty="0">
                <a:solidFill>
                  <a:srgbClr val="010163"/>
                </a:solidFill>
              </a:rPr>
              <a:t> </a:t>
            </a:r>
            <a:r>
              <a:rPr lang="et-EE" sz="2000" dirty="0">
                <a:solidFill>
                  <a:srgbClr val="010163"/>
                </a:solidFill>
              </a:rPr>
              <a:t>teemaploki küsimusele „</a:t>
            </a:r>
            <a:r>
              <a:rPr lang="en-US" sz="2000" b="1" dirty="0">
                <a:solidFill>
                  <a:srgbClr val="010163"/>
                </a:solidFill>
              </a:rPr>
              <a:t>Olen </a:t>
            </a:r>
            <a:r>
              <a:rPr lang="en-US" sz="2000" b="1" dirty="0" err="1">
                <a:solidFill>
                  <a:srgbClr val="010163"/>
                </a:solidFill>
              </a:rPr>
              <a:t>üldiselt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rahul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osalus</a:t>
            </a:r>
            <a:r>
              <a:rPr lang="en-US" sz="2000" b="1" dirty="0">
                <a:solidFill>
                  <a:srgbClr val="010163"/>
                </a:solidFill>
              </a:rPr>
              <a:t>- </a:t>
            </a:r>
            <a:r>
              <a:rPr lang="en-US" sz="2000" b="1" dirty="0" err="1">
                <a:solidFill>
                  <a:srgbClr val="010163"/>
                </a:solidFill>
              </a:rPr>
              <a:t>või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esinduskoguga</a:t>
            </a:r>
            <a:r>
              <a:rPr lang="en-US" sz="2000" b="1" dirty="0">
                <a:solidFill>
                  <a:srgbClr val="010163"/>
                </a:solidFill>
              </a:rPr>
              <a:t>, </a:t>
            </a:r>
            <a:r>
              <a:rPr lang="en-US" sz="2000" b="1" dirty="0" err="1">
                <a:solidFill>
                  <a:srgbClr val="010163"/>
                </a:solidFill>
              </a:rPr>
              <a:t>kus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osalen</a:t>
            </a:r>
            <a:r>
              <a:rPr lang="en-US" sz="2000" b="1" dirty="0">
                <a:solidFill>
                  <a:srgbClr val="010163"/>
                </a:solidFill>
              </a:rPr>
              <a:t>/</a:t>
            </a:r>
            <a:r>
              <a:rPr lang="en-US" sz="2000" b="1" dirty="0" err="1">
                <a:solidFill>
                  <a:srgbClr val="010163"/>
                </a:solidFill>
              </a:rPr>
              <a:t>osalesin</a:t>
            </a:r>
            <a:r>
              <a:rPr lang="et-EE" sz="2000" dirty="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88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t-EE"/>
              <a:t>Osalus- või esinduskogu</a:t>
            </a:r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4D589E19-F0A7-4A8D-A355-860456121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8" y="1632751"/>
            <a:ext cx="3258005" cy="828791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B02F01B3-7CCA-4E1A-A23A-9E60B468B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6" y="2475779"/>
            <a:ext cx="3248478" cy="866896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0F2C2EED-310A-4858-8A36-83DA7DBDF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" y="3345844"/>
            <a:ext cx="3896269" cy="1143160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09E421DF-4A82-457A-9D89-0156B8AA1F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4" y="4508666"/>
            <a:ext cx="3591426" cy="1448002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ED7E61CF-6C3F-4AE0-A679-9D2641431B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76" y="1635480"/>
            <a:ext cx="3172268" cy="905001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55F77673-9553-4981-A6A1-84FE77E525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63" y="2647505"/>
            <a:ext cx="4410691" cy="1543265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A95A6BA8-5F6A-4226-AFC3-A1A3464CFA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21" y="4328000"/>
            <a:ext cx="4163006" cy="1267002"/>
          </a:xfrm>
          <a:prstGeom prst="rect">
            <a:avLst/>
          </a:prstGeom>
        </p:spPr>
      </p:pic>
      <p:sp>
        <p:nvSpPr>
          <p:cNvPr id="33" name="Sisu kohatäide 2">
            <a:extLst>
              <a:ext uri="{FF2B5EF4-FFF2-40B4-BE49-F238E27FC236}">
                <a16:creationId xmlns:a16="http://schemas.microsoft.com/office/drawing/2014/main" id="{630A3DDF-B66D-40E5-97BF-D8D9BE333B24}"/>
              </a:ext>
            </a:extLst>
          </p:cNvPr>
          <p:cNvSpPr txBox="1">
            <a:spLocks/>
          </p:cNvSpPr>
          <p:nvPr/>
        </p:nvSpPr>
        <p:spPr>
          <a:xfrm>
            <a:off x="8376949" y="1722865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rahul</a:t>
            </a:r>
            <a:r>
              <a:rPr lang="en-US" sz="1600" dirty="0"/>
              <a:t> </a:t>
            </a:r>
            <a:r>
              <a:rPr lang="en-US" sz="1600" dirty="0" err="1"/>
              <a:t>osalus</a:t>
            </a:r>
            <a:r>
              <a:rPr lang="en-US" sz="1600" dirty="0"/>
              <a:t>-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esindukoguga</a:t>
            </a:r>
            <a:r>
              <a:rPr lang="et-EE" sz="1600" dirty="0"/>
              <a:t>,</a:t>
            </a:r>
            <a:r>
              <a:rPr lang="en-US" sz="1600" dirty="0"/>
              <a:t> </a:t>
            </a:r>
            <a:r>
              <a:rPr lang="en-US" sz="1600" dirty="0" err="1"/>
              <a:t>kus</a:t>
            </a:r>
            <a:r>
              <a:rPr lang="en-US" sz="1600" dirty="0"/>
              <a:t> </a:t>
            </a:r>
            <a:r>
              <a:rPr lang="en-US" sz="1600" dirty="0" err="1"/>
              <a:t>osalesid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osalevad</a:t>
            </a:r>
            <a:r>
              <a:rPr lang="en-US" sz="1600" dirty="0"/>
              <a:t> </a:t>
            </a:r>
            <a:r>
              <a:rPr lang="en-US" sz="1600" dirty="0" err="1"/>
              <a:t>siiani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8526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163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381625" y="566799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soovitamise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Soovitaksin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seda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osalus</a:t>
            </a:r>
            <a:r>
              <a:rPr lang="en-US" sz="2000" b="1">
                <a:solidFill>
                  <a:srgbClr val="010163"/>
                </a:solidFill>
              </a:rPr>
              <a:t>-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esinduskogu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teistele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90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t-EE"/>
              <a:t>Osalus- või esinduskogu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A799726B-A11D-4E98-8F79-33ECAA26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8" y="1631919"/>
            <a:ext cx="3258005" cy="828791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506A0D3B-B252-4133-9ED2-F999BB7AE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0" y="2474947"/>
            <a:ext cx="3248478" cy="866896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05DD0B49-0C37-46B2-A8E8-5E01345AD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3" y="3338962"/>
            <a:ext cx="3896269" cy="1143160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6208C2AB-56C7-453C-9A02-A84A3C7FAE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2" y="4507402"/>
            <a:ext cx="3591426" cy="1448002"/>
          </a:xfrm>
          <a:prstGeom prst="rect">
            <a:avLst/>
          </a:prstGeom>
        </p:spPr>
      </p:pic>
      <p:pic>
        <p:nvPicPr>
          <p:cNvPr id="21" name="Pilt 20">
            <a:extLst>
              <a:ext uri="{FF2B5EF4-FFF2-40B4-BE49-F238E27FC236}">
                <a16:creationId xmlns:a16="http://schemas.microsoft.com/office/drawing/2014/main" id="{5EF1CF72-1A65-4EA2-97A6-6B4661F2AB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74" y="1636658"/>
            <a:ext cx="3172268" cy="905001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F7529F62-320B-4BD5-A0C2-DC91F2B9C8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09" y="4334381"/>
            <a:ext cx="4163006" cy="1267002"/>
          </a:xfrm>
          <a:prstGeom prst="rect">
            <a:avLst/>
          </a:prstGeom>
        </p:spPr>
      </p:pic>
      <p:sp>
        <p:nvSpPr>
          <p:cNvPr id="31" name="Sisu kohatäide 2">
            <a:extLst>
              <a:ext uri="{FF2B5EF4-FFF2-40B4-BE49-F238E27FC236}">
                <a16:creationId xmlns:a16="http://schemas.microsoft.com/office/drawing/2014/main" id="{F9AB979E-FD78-45A0-A379-12175B790664}"/>
              </a:ext>
            </a:extLst>
          </p:cNvPr>
          <p:cNvSpPr txBox="1">
            <a:spLocks/>
          </p:cNvSpPr>
          <p:nvPr/>
        </p:nvSpPr>
        <p:spPr>
          <a:xfrm>
            <a:off x="8376949" y="1722865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üldiselt</a:t>
            </a:r>
            <a:r>
              <a:rPr lang="en-US" sz="1600"/>
              <a:t> </a:t>
            </a:r>
            <a:r>
              <a:rPr lang="en-US" sz="1600" err="1"/>
              <a:t>soovitaks</a:t>
            </a:r>
            <a:r>
              <a:rPr lang="en-US" sz="1600"/>
              <a:t> </a:t>
            </a:r>
            <a:r>
              <a:rPr lang="en-US" sz="1600" err="1"/>
              <a:t>oma</a:t>
            </a:r>
            <a:r>
              <a:rPr lang="en-US" sz="1600"/>
              <a:t> </a:t>
            </a:r>
            <a:r>
              <a:rPr lang="en-US" sz="1600" err="1"/>
              <a:t>osalus</a:t>
            </a:r>
            <a:r>
              <a:rPr lang="en-US" sz="1600"/>
              <a:t>-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esinduskogu</a:t>
            </a:r>
            <a:r>
              <a:rPr lang="en-US" sz="1600"/>
              <a:t> </a:t>
            </a:r>
            <a:r>
              <a:rPr lang="en-US" sz="1600" err="1"/>
              <a:t>teistele</a:t>
            </a:r>
            <a:r>
              <a:rPr lang="en-US" sz="1600"/>
              <a:t>.</a:t>
            </a:r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CAD30299-46BE-4D3A-9DC7-4DB38C563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47" y="2658373"/>
            <a:ext cx="4451483" cy="15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4997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C12FA9C-C2C1-4FB7-8C93-414A8189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2" y="425588"/>
            <a:ext cx="10938456" cy="1143000"/>
          </a:xfrm>
        </p:spPr>
        <p:txBody>
          <a:bodyPr>
            <a:normAutofit fontScale="90000"/>
          </a:bodyPr>
          <a:lstStyle/>
          <a:p>
            <a:r>
              <a:rPr lang="en-US" i="1"/>
              <a:t>“</a:t>
            </a:r>
            <a:r>
              <a:rPr lang="fi-FI" i="1"/>
              <a:t>Kas </a:t>
            </a:r>
            <a:r>
              <a:rPr lang="et-EE" i="1"/>
              <a:t>midagi võiks selle </a:t>
            </a:r>
            <a:r>
              <a:rPr lang="en-US" i="1" err="1"/>
              <a:t>osalus</a:t>
            </a:r>
            <a:r>
              <a:rPr lang="en-US" i="1"/>
              <a:t>- </a:t>
            </a:r>
            <a:r>
              <a:rPr lang="en-US" i="1" err="1"/>
              <a:t>või</a:t>
            </a:r>
            <a:r>
              <a:rPr lang="en-US" i="1"/>
              <a:t> </a:t>
            </a:r>
            <a:r>
              <a:rPr lang="en-US" i="1" err="1"/>
              <a:t>esinduskogu</a:t>
            </a:r>
            <a:r>
              <a:rPr lang="et-EE" i="1"/>
              <a:t> juures teisiti olla?”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D4F1035-ABB6-43CE-B0EA-3042B50A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138" y="1719480"/>
            <a:ext cx="2659089" cy="418417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t-EE" sz="7200" dirty="0"/>
              <a:t>Kommentaaride koguarv</a:t>
            </a:r>
            <a:endParaRPr lang="en-US" sz="7200" dirty="0"/>
          </a:p>
          <a:p>
            <a:pPr marL="533386" lvl="1" indent="0">
              <a:lnSpc>
                <a:spcPct val="120000"/>
              </a:lnSpc>
              <a:buNone/>
            </a:pPr>
            <a:r>
              <a:rPr lang="en-US" sz="7200" dirty="0"/>
              <a:t>n </a:t>
            </a:r>
            <a:r>
              <a:rPr lang="et-EE" sz="7200" dirty="0"/>
              <a:t>= </a:t>
            </a:r>
            <a:r>
              <a:rPr lang="en-US" sz="7200" dirty="0"/>
              <a:t>4</a:t>
            </a:r>
          </a:p>
          <a:p>
            <a:pPr marL="533386" lvl="1" indent="0">
              <a:buNone/>
            </a:pPr>
            <a:endParaRPr lang="et-EE" sz="7200" dirty="0"/>
          </a:p>
          <a:p>
            <a:pPr>
              <a:lnSpc>
                <a:spcPct val="120000"/>
              </a:lnSpc>
            </a:pPr>
            <a:r>
              <a:rPr lang="et-EE" sz="7200" dirty="0"/>
              <a:t>Kiitvaid </a:t>
            </a:r>
            <a:r>
              <a:rPr lang="en-US" sz="7200" dirty="0" err="1"/>
              <a:t>või</a:t>
            </a:r>
            <a:r>
              <a:rPr lang="en-US" sz="7200" dirty="0"/>
              <a:t> </a:t>
            </a:r>
            <a:r>
              <a:rPr lang="en-US" sz="7200" dirty="0" err="1"/>
              <a:t>neutraalseid</a:t>
            </a:r>
            <a:r>
              <a:rPr lang="en-US" sz="7200" dirty="0"/>
              <a:t> </a:t>
            </a:r>
            <a:r>
              <a:rPr lang="et-EE" sz="7200" dirty="0"/>
              <a:t>kommentaare, mis väljendasid</a:t>
            </a:r>
            <a:r>
              <a:rPr lang="en-US" sz="7200" dirty="0"/>
              <a:t>, et </a:t>
            </a:r>
            <a:r>
              <a:rPr lang="en-US" sz="7200" dirty="0" err="1"/>
              <a:t>poleks</a:t>
            </a:r>
            <a:r>
              <a:rPr lang="en-US" sz="7200" dirty="0"/>
              <a:t> </a:t>
            </a:r>
            <a:r>
              <a:rPr lang="en-US" sz="7200" dirty="0" err="1"/>
              <a:t>vajadust</a:t>
            </a:r>
            <a:r>
              <a:rPr lang="en-US" sz="7200" dirty="0"/>
              <a:t> </a:t>
            </a:r>
            <a:r>
              <a:rPr lang="en-US" sz="7200" dirty="0" err="1"/>
              <a:t>midagi</a:t>
            </a:r>
            <a:r>
              <a:rPr lang="en-US" sz="7200" dirty="0"/>
              <a:t> </a:t>
            </a:r>
            <a:r>
              <a:rPr lang="en-US" sz="7200" dirty="0" err="1"/>
              <a:t>praeguses</a:t>
            </a:r>
            <a:r>
              <a:rPr lang="en-US" sz="7200" dirty="0"/>
              <a:t> </a:t>
            </a:r>
            <a:r>
              <a:rPr lang="en-US" sz="7200" dirty="0" err="1"/>
              <a:t>korralduses</a:t>
            </a:r>
            <a:r>
              <a:rPr lang="en-US" sz="7200" dirty="0"/>
              <a:t> </a:t>
            </a:r>
            <a:r>
              <a:rPr lang="en-US" sz="7200" dirty="0" err="1"/>
              <a:t>muuta</a:t>
            </a:r>
            <a:endParaRPr lang="en-US" sz="7200" dirty="0"/>
          </a:p>
          <a:p>
            <a:pPr marL="533386" lvl="1" indent="0">
              <a:lnSpc>
                <a:spcPct val="120000"/>
              </a:lnSpc>
              <a:buFont typeface="Arial" pitchFamily="34" charset="0"/>
              <a:buNone/>
            </a:pPr>
            <a:r>
              <a:rPr lang="en-US" sz="7200" dirty="0"/>
              <a:t>n </a:t>
            </a:r>
            <a:r>
              <a:rPr lang="et-EE" sz="7200" dirty="0"/>
              <a:t>= </a:t>
            </a:r>
            <a:r>
              <a:rPr lang="en-US" sz="7200" dirty="0"/>
              <a:t>2</a:t>
            </a:r>
            <a:br>
              <a:rPr lang="et-EE" sz="7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7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8C011D2-2C1F-4B00-BACD-915CDDCF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164</a:t>
            </a:fld>
            <a:endParaRPr lang="en-US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AF7C53EA-A2B6-4ABD-9C54-DAAAFBD7F199}"/>
              </a:ext>
            </a:extLst>
          </p:cNvPr>
          <p:cNvGraphicFramePr>
            <a:graphicFrameLocks noGrp="1"/>
          </p:cNvGraphicFramePr>
          <p:nvPr/>
        </p:nvGraphicFramePr>
        <p:xfrm>
          <a:off x="4219226" y="1719480"/>
          <a:ext cx="6504999" cy="158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999">
                  <a:extLst>
                    <a:ext uri="{9D8B030D-6E8A-4147-A177-3AD203B41FA5}">
                      <a16:colId xmlns:a16="http://schemas.microsoft.com/office/drawing/2014/main" val="3811444870"/>
                    </a:ext>
                  </a:extLst>
                </a:gridCol>
              </a:tblGrid>
              <a:tr h="423485">
                <a:tc>
                  <a:txBody>
                    <a:bodyPr/>
                    <a:lstStyle/>
                    <a:p>
                      <a:r>
                        <a:rPr lang="et-EE" sz="1800" b="0" i="1" noProof="0" dirty="0">
                          <a:solidFill>
                            <a:schemeClr val="tx1"/>
                          </a:solidFill>
                        </a:rPr>
                        <a:t>Välja toodud parenduskohad / kriitika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5521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Kaasata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tuleks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võrdsetel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alustel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kõiki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osalejaid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ning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vältida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lemmikute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tekkimist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või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noorte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eristamist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x2</a:t>
                      </a:r>
                      <a:endParaRPr lang="et-EE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369374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Grupis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võiks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pöörata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tähelepanu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sellele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et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kõik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end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selles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sotsiaalses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keskkonnas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mugavalt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ja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hästi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tunneksid</a:t>
                      </a:r>
                      <a:endParaRPr lang="en-US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856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59027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DBEBA49-6E06-4403-B51C-D7CCC845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165</a:t>
            </a:fld>
            <a:endParaRPr lang="en-US"/>
          </a:p>
        </p:txBody>
      </p:sp>
      <p:pic>
        <p:nvPicPr>
          <p:cNvPr id="29" name="Pilt 28">
            <a:extLst>
              <a:ext uri="{FF2B5EF4-FFF2-40B4-BE49-F238E27FC236}">
                <a16:creationId xmlns:a16="http://schemas.microsoft.com/office/drawing/2014/main" id="{F293B522-9F01-47D4-A752-B30F0956A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483" y="3105150"/>
            <a:ext cx="5794692" cy="2014770"/>
          </a:xfrm>
          <a:prstGeom prst="rect">
            <a:avLst/>
          </a:prstGeom>
        </p:spPr>
      </p:pic>
      <p:sp>
        <p:nvSpPr>
          <p:cNvPr id="30" name="Pealkiri 23">
            <a:extLst>
              <a:ext uri="{FF2B5EF4-FFF2-40B4-BE49-F238E27FC236}">
                <a16:creationId xmlns:a16="http://schemas.microsoft.com/office/drawing/2014/main" id="{DCC02127-7835-4897-B1DC-4A36A4A2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t-EE"/>
              <a:t>Osalus- või esinduskogu</a:t>
            </a:r>
          </a:p>
        </p:txBody>
      </p:sp>
      <p:sp>
        <p:nvSpPr>
          <p:cNvPr id="31" name="Sisu kohatäide 2">
            <a:extLst>
              <a:ext uri="{FF2B5EF4-FFF2-40B4-BE49-F238E27FC236}">
                <a16:creationId xmlns:a16="http://schemas.microsoft.com/office/drawing/2014/main" id="{6AD5BAE0-618E-43F8-AD5B-759BFA7FAFBF}"/>
              </a:ext>
            </a:extLst>
          </p:cNvPr>
          <p:cNvSpPr txBox="1">
            <a:spLocks/>
          </p:cNvSpPr>
          <p:nvPr/>
        </p:nvSpPr>
        <p:spPr>
          <a:xfrm>
            <a:off x="643944" y="1600201"/>
            <a:ext cx="10938456" cy="794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600"/>
              <a:t>Noored vanuses 7–26 aastat hindasid 1</a:t>
            </a:r>
            <a:r>
              <a:rPr lang="en-US" sz="1600"/>
              <a:t>6</a:t>
            </a:r>
            <a:r>
              <a:rPr lang="et-EE" sz="1600"/>
              <a:t> küsimust </a:t>
            </a:r>
            <a:r>
              <a:rPr lang="en-US" sz="1600" err="1"/>
              <a:t>osalus</a:t>
            </a:r>
            <a:r>
              <a:rPr lang="en-US" sz="1600"/>
              <a:t>-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esinduskogu</a:t>
            </a:r>
            <a:r>
              <a:rPr lang="et-EE" sz="1600"/>
              <a:t> kohta. Neist 1</a:t>
            </a:r>
            <a:r>
              <a:rPr lang="en-US" sz="1600"/>
              <a:t>4</a:t>
            </a:r>
            <a:r>
              <a:rPr lang="et-EE" sz="1600"/>
              <a:t> küsimust oli jaotatud kolme teemaplokki: füüsiline keskkond, sotsiaalne keskkond ja tajutud tulemus või kasulikkus. Eraldi küsiti hinnangut üldise rahulolu ja soovitamise kohta.</a:t>
            </a:r>
          </a:p>
        </p:txBody>
      </p:sp>
      <p:sp>
        <p:nvSpPr>
          <p:cNvPr id="32" name="Sisu kohatäide 7">
            <a:extLst>
              <a:ext uri="{FF2B5EF4-FFF2-40B4-BE49-F238E27FC236}">
                <a16:creationId xmlns:a16="http://schemas.microsoft.com/office/drawing/2014/main" id="{24DA384D-09E4-4FC7-8C99-0DA9A059A31A}"/>
              </a:ext>
            </a:extLst>
          </p:cNvPr>
          <p:cNvSpPr txBox="1">
            <a:spLocks/>
          </p:cNvSpPr>
          <p:nvPr/>
        </p:nvSpPr>
        <p:spPr>
          <a:xfrm>
            <a:off x="643943" y="2577419"/>
            <a:ext cx="5061531" cy="35487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 dirty="0">
                <a:solidFill>
                  <a:srgbClr val="010163"/>
                </a:solidFill>
              </a:rPr>
              <a:t>RAHULOLUMUDEL</a:t>
            </a:r>
            <a:endParaRPr lang="et-EE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Clr>
                <a:schemeClr val="accent6"/>
              </a:buClr>
              <a:buNone/>
            </a:pPr>
            <a:r>
              <a:rPr lang="en-US" dirty="0" err="1"/>
              <a:t>Kõige</a:t>
            </a:r>
            <a:r>
              <a:rPr lang="en-US" dirty="0"/>
              <a:t> </a:t>
            </a:r>
            <a:r>
              <a:rPr lang="en-US" dirty="0" err="1"/>
              <a:t>rohkem</a:t>
            </a:r>
            <a:r>
              <a:rPr lang="en-US" dirty="0"/>
              <a:t> </a:t>
            </a:r>
            <a:r>
              <a:rPr lang="en-US" dirty="0" err="1"/>
              <a:t>avaldab</a:t>
            </a:r>
            <a:r>
              <a:rPr lang="en-US" dirty="0"/>
              <a:t> </a:t>
            </a:r>
            <a:r>
              <a:rPr lang="en-US" dirty="0" err="1"/>
              <a:t>mõju</a:t>
            </a:r>
            <a:r>
              <a:rPr lang="en-US" dirty="0"/>
              <a:t> </a:t>
            </a:r>
            <a:r>
              <a:rPr lang="en-US" dirty="0" err="1"/>
              <a:t>huvitegevuse</a:t>
            </a:r>
            <a:r>
              <a:rPr lang="en-US" dirty="0"/>
              <a:t> </a:t>
            </a:r>
            <a:r>
              <a:rPr lang="en-US" dirty="0" err="1"/>
              <a:t>üldise</a:t>
            </a:r>
            <a:r>
              <a:rPr lang="en-US" dirty="0"/>
              <a:t> </a:t>
            </a:r>
            <a:r>
              <a:rPr lang="en-US" dirty="0" err="1"/>
              <a:t>rahulolu</a:t>
            </a:r>
            <a:r>
              <a:rPr lang="en-US" dirty="0"/>
              <a:t> </a:t>
            </a:r>
            <a:r>
              <a:rPr lang="en-US" dirty="0" err="1"/>
              <a:t>hinnangu</a:t>
            </a:r>
            <a:r>
              <a:rPr lang="en-US" dirty="0"/>
              <a:t> </a:t>
            </a:r>
            <a:r>
              <a:rPr lang="en-US" dirty="0" err="1"/>
              <a:t>kujunemisele</a:t>
            </a:r>
            <a:r>
              <a:rPr lang="en-US" dirty="0"/>
              <a:t>: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Tajutud</a:t>
            </a:r>
            <a:r>
              <a:rPr lang="en-US" dirty="0"/>
              <a:t> </a:t>
            </a:r>
            <a:r>
              <a:rPr lang="en-US" dirty="0" err="1"/>
              <a:t>tulemus</a:t>
            </a:r>
            <a:r>
              <a:rPr lang="en-US" dirty="0"/>
              <a:t>/</a:t>
            </a:r>
            <a:r>
              <a:rPr lang="en-US" dirty="0" err="1"/>
              <a:t>kasulikkus</a:t>
            </a:r>
            <a:r>
              <a:rPr lang="en-US" dirty="0"/>
              <a:t> (</a:t>
            </a:r>
            <a:r>
              <a:rPr lang="en-US" dirty="0" err="1"/>
              <a:t>mõju</a:t>
            </a:r>
            <a:r>
              <a:rPr lang="en-US" dirty="0"/>
              <a:t> 2,0 </a:t>
            </a:r>
            <a:r>
              <a:rPr lang="en-US" dirty="0" err="1"/>
              <a:t>punkti</a:t>
            </a:r>
            <a:r>
              <a:rPr lang="en-US" dirty="0"/>
              <a:t>);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Suurim</a:t>
            </a:r>
            <a:r>
              <a:rPr lang="en-US" dirty="0"/>
              <a:t> </a:t>
            </a:r>
            <a:r>
              <a:rPr lang="en-US" dirty="0" err="1"/>
              <a:t>erinevus</a:t>
            </a:r>
            <a:r>
              <a:rPr lang="en-US" dirty="0"/>
              <a:t> </a:t>
            </a:r>
            <a:r>
              <a:rPr lang="en-US" dirty="0" err="1"/>
              <a:t>võrreldes</a:t>
            </a:r>
            <a:r>
              <a:rPr lang="en-US" dirty="0"/>
              <a:t> </a:t>
            </a:r>
            <a:r>
              <a:rPr lang="en-US" dirty="0" err="1"/>
              <a:t>üle-eestilise</a:t>
            </a:r>
            <a:r>
              <a:rPr lang="en-US" dirty="0"/>
              <a:t> </a:t>
            </a:r>
            <a:r>
              <a:rPr lang="en-US" dirty="0" err="1"/>
              <a:t>mudeliga</a:t>
            </a:r>
            <a:r>
              <a:rPr lang="en-US" dirty="0"/>
              <a:t> on </a:t>
            </a:r>
            <a:r>
              <a:rPr lang="en-US" dirty="0" err="1"/>
              <a:t>sotsiaalse</a:t>
            </a:r>
            <a:r>
              <a:rPr lang="en-US" dirty="0"/>
              <a:t> </a:t>
            </a:r>
            <a:r>
              <a:rPr lang="en-US" dirty="0" err="1"/>
              <a:t>keskkonna</a:t>
            </a:r>
            <a:r>
              <a:rPr lang="en-US" dirty="0"/>
              <a:t> </a:t>
            </a:r>
            <a:r>
              <a:rPr lang="en-US" dirty="0" err="1"/>
              <a:t>osas</a:t>
            </a:r>
            <a:r>
              <a:rPr lang="en-US" dirty="0"/>
              <a:t> (</a:t>
            </a:r>
            <a:r>
              <a:rPr lang="en-US" dirty="0" err="1"/>
              <a:t>Tallinnas</a:t>
            </a:r>
            <a:r>
              <a:rPr lang="en-US" dirty="0"/>
              <a:t> </a:t>
            </a:r>
            <a:r>
              <a:rPr lang="en-US" dirty="0" err="1"/>
              <a:t>mõju</a:t>
            </a:r>
            <a:r>
              <a:rPr lang="en-US" dirty="0"/>
              <a:t> 0,3 </a:t>
            </a:r>
            <a:r>
              <a:rPr lang="en-US" dirty="0" err="1"/>
              <a:t>punkti</a:t>
            </a:r>
            <a:r>
              <a:rPr lang="en-US" dirty="0"/>
              <a:t>, </a:t>
            </a:r>
            <a:r>
              <a:rPr lang="en-US" dirty="0" err="1"/>
              <a:t>üle-eestilises</a:t>
            </a:r>
            <a:r>
              <a:rPr lang="en-US" dirty="0"/>
              <a:t> </a:t>
            </a:r>
            <a:r>
              <a:rPr lang="en-US" dirty="0" err="1"/>
              <a:t>mudelis</a:t>
            </a:r>
            <a:r>
              <a:rPr lang="en-US" dirty="0"/>
              <a:t> 2,5 </a:t>
            </a:r>
            <a:r>
              <a:rPr lang="en-US" dirty="0" err="1"/>
              <a:t>punkti</a:t>
            </a:r>
            <a:r>
              <a:rPr lang="en-US" dirty="0"/>
              <a:t>);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Suur</a:t>
            </a:r>
            <a:r>
              <a:rPr lang="en-US" dirty="0"/>
              <a:t> </a:t>
            </a:r>
            <a:r>
              <a:rPr lang="en-US" dirty="0" err="1"/>
              <a:t>erinevus</a:t>
            </a:r>
            <a:r>
              <a:rPr lang="en-US" dirty="0"/>
              <a:t> </a:t>
            </a:r>
            <a:r>
              <a:rPr lang="en-US" dirty="0" err="1"/>
              <a:t>esineb</a:t>
            </a:r>
            <a:r>
              <a:rPr lang="en-US" dirty="0"/>
              <a:t> </a:t>
            </a:r>
            <a:r>
              <a:rPr lang="en-US" dirty="0" err="1"/>
              <a:t>võrreldes</a:t>
            </a:r>
            <a:r>
              <a:rPr lang="en-US" dirty="0"/>
              <a:t> </a:t>
            </a:r>
            <a:r>
              <a:rPr lang="en-US" dirty="0" err="1"/>
              <a:t>üle-eestilise</a:t>
            </a:r>
            <a:r>
              <a:rPr lang="en-US" dirty="0"/>
              <a:t> </a:t>
            </a:r>
            <a:r>
              <a:rPr lang="en-US" dirty="0" err="1"/>
              <a:t>mudeliga</a:t>
            </a:r>
            <a:r>
              <a:rPr lang="en-US" dirty="0"/>
              <a:t> </a:t>
            </a:r>
            <a:r>
              <a:rPr lang="en-US" dirty="0" err="1"/>
              <a:t>tajutud</a:t>
            </a:r>
            <a:r>
              <a:rPr lang="en-US" dirty="0"/>
              <a:t> </a:t>
            </a:r>
            <a:r>
              <a:rPr lang="en-US" dirty="0" err="1"/>
              <a:t>tulemuse</a:t>
            </a:r>
            <a:r>
              <a:rPr lang="en-US" dirty="0"/>
              <a:t>/</a:t>
            </a:r>
            <a:r>
              <a:rPr lang="en-US" dirty="0" err="1"/>
              <a:t>kasulikkuse</a:t>
            </a:r>
            <a:r>
              <a:rPr lang="en-US" dirty="0"/>
              <a:t> </a:t>
            </a:r>
            <a:r>
              <a:rPr lang="en-US" dirty="0" err="1"/>
              <a:t>mõjus</a:t>
            </a:r>
            <a:r>
              <a:rPr lang="en-US" dirty="0"/>
              <a:t> (</a:t>
            </a:r>
            <a:r>
              <a:rPr lang="en-US" dirty="0" err="1"/>
              <a:t>üle-eestilises</a:t>
            </a:r>
            <a:r>
              <a:rPr lang="en-US" dirty="0"/>
              <a:t> </a:t>
            </a:r>
            <a:r>
              <a:rPr lang="en-US" dirty="0" err="1"/>
              <a:t>uuringus</a:t>
            </a:r>
            <a:r>
              <a:rPr lang="en-US" dirty="0"/>
              <a:t> 0,9 </a:t>
            </a:r>
            <a:r>
              <a:rPr lang="en-US" dirty="0" err="1"/>
              <a:t>punkti</a:t>
            </a:r>
            <a:r>
              <a:rPr lang="en-US" dirty="0"/>
              <a:t>).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8564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DBEBA49-6E06-4403-B51C-D7CCC845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166</a:t>
            </a:fld>
            <a:endParaRPr lang="en-US"/>
          </a:p>
        </p:txBody>
      </p:sp>
      <p:sp>
        <p:nvSpPr>
          <p:cNvPr id="30" name="Pealkiri 23">
            <a:extLst>
              <a:ext uri="{FF2B5EF4-FFF2-40B4-BE49-F238E27FC236}">
                <a16:creationId xmlns:a16="http://schemas.microsoft.com/office/drawing/2014/main" id="{DCC02127-7835-4897-B1DC-4A36A4A2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t-EE"/>
              <a:t>Osalus- või esinduskogu</a:t>
            </a:r>
          </a:p>
        </p:txBody>
      </p:sp>
      <p:graphicFrame>
        <p:nvGraphicFramePr>
          <p:cNvPr id="9" name="Sisu kohatäide 8">
            <a:extLst>
              <a:ext uri="{FF2B5EF4-FFF2-40B4-BE49-F238E27FC236}">
                <a16:creationId xmlns:a16="http://schemas.microsoft.com/office/drawing/2014/main" id="{1EC727DE-30CF-4B87-AE3A-D652BB754B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246952"/>
              </p:ext>
            </p:extLst>
          </p:nvPr>
        </p:nvGraphicFramePr>
        <p:xfrm>
          <a:off x="5129330" y="2696717"/>
          <a:ext cx="6838951" cy="3659635"/>
        </p:xfrm>
        <a:graphic>
          <a:graphicData uri="http://schemas.openxmlformats.org/drawingml/2006/table">
            <a:tbl>
              <a:tblPr/>
              <a:tblGrid>
                <a:gridCol w="1123542">
                  <a:extLst>
                    <a:ext uri="{9D8B030D-6E8A-4147-A177-3AD203B41FA5}">
                      <a16:colId xmlns:a16="http://schemas.microsoft.com/office/drawing/2014/main" val="3806811741"/>
                    </a:ext>
                  </a:extLst>
                </a:gridCol>
                <a:gridCol w="793807">
                  <a:extLst>
                    <a:ext uri="{9D8B030D-6E8A-4147-A177-3AD203B41FA5}">
                      <a16:colId xmlns:a16="http://schemas.microsoft.com/office/drawing/2014/main" val="630303462"/>
                    </a:ext>
                  </a:extLst>
                </a:gridCol>
                <a:gridCol w="3798060">
                  <a:extLst>
                    <a:ext uri="{9D8B030D-6E8A-4147-A177-3AD203B41FA5}">
                      <a16:colId xmlns:a16="http://schemas.microsoft.com/office/drawing/2014/main" val="1156860128"/>
                    </a:ext>
                  </a:extLst>
                </a:gridCol>
                <a:gridCol w="561771">
                  <a:extLst>
                    <a:ext uri="{9D8B030D-6E8A-4147-A177-3AD203B41FA5}">
                      <a16:colId xmlns:a16="http://schemas.microsoft.com/office/drawing/2014/main" val="1815285486"/>
                    </a:ext>
                  </a:extLst>
                </a:gridCol>
                <a:gridCol w="561771">
                  <a:extLst>
                    <a:ext uri="{9D8B030D-6E8A-4147-A177-3AD203B41FA5}">
                      <a16:colId xmlns:a16="http://schemas.microsoft.com/office/drawing/2014/main" val="2489955958"/>
                    </a:ext>
                  </a:extLst>
                </a:gridCol>
              </a:tblGrid>
              <a:tr h="579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Tegur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Cronbachi kordaja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Küsimus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Hinnang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Suht. mõju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133185"/>
                  </a:ext>
                </a:extLst>
              </a:tr>
              <a:tr h="1925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Füüsiline keskkond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Kohalejõudmise mugavus/lihtsus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16,96%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696978"/>
                  </a:ext>
                </a:extLst>
              </a:tr>
              <a:tr h="192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Tegevusvahendid ja materjalid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743723"/>
                  </a:ext>
                </a:extLst>
              </a:tr>
              <a:tr h="192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Toimumiskoha ruumid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90260"/>
                  </a:ext>
                </a:extLst>
              </a:tr>
              <a:tr h="19251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Sotsiaalne keskkond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Juhid arvestavad minu soovide ja arvamustega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531397"/>
                  </a:ext>
                </a:extLst>
              </a:tr>
              <a:tr h="192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Juht teeb oma tööd hästi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01192"/>
                  </a:ext>
                </a:extLst>
              </a:tr>
              <a:tr h="192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 probleeme märgatakse, mind kuulatakse ära ja antakse nõu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734816"/>
                  </a:ext>
                </a:extLst>
              </a:tr>
              <a:tr h="192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 suhted teiste osalejatega on/olid head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54514"/>
                  </a:ext>
                </a:extLst>
              </a:tr>
              <a:tr h="192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Suhted juhtidega on head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212673"/>
                  </a:ext>
                </a:extLst>
              </a:tr>
              <a:tr h="19251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Tajutud tulemus/kasulikkus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leidnud osalejate seast uusi kaaslasi või sõpru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969465"/>
                  </a:ext>
                </a:extLst>
              </a:tr>
              <a:tr h="192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midagi uut õppinud, teada saanud või uue oskuse omandanud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286526"/>
                  </a:ext>
                </a:extLst>
              </a:tr>
              <a:tr h="192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saanud tegevusi/üritusi ise algatada või läbi viia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01184"/>
                  </a:ext>
                </a:extLst>
              </a:tr>
              <a:tr h="192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saanud ürituste või tegevuste korraldamisel osaleda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955519"/>
                  </a:ext>
                </a:extLst>
              </a:tr>
              <a:tr h="192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teinud juhtidele ettepanekuid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623973"/>
                  </a:ext>
                </a:extLst>
              </a:tr>
              <a:tr h="192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Osalemine on/oli minu jaoks oluline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15,38%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08717"/>
                  </a:ext>
                </a:extLst>
              </a:tr>
              <a:tr h="192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Soovitamine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Soovitaksin seda osalus- või esinduskogu teistele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282705"/>
                  </a:ext>
                </a:extLst>
              </a:tr>
              <a:tr h="192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Üldine rahulolu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üldiselt rahul osalus- või esinduskoguga kus osalen/osalesin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662851"/>
                  </a:ext>
                </a:extLst>
              </a:tr>
            </a:tbl>
          </a:graphicData>
        </a:graphic>
      </p:graphicFrame>
      <p:sp>
        <p:nvSpPr>
          <p:cNvPr id="12" name="Sisu kohatäide 2">
            <a:extLst>
              <a:ext uri="{FF2B5EF4-FFF2-40B4-BE49-F238E27FC236}">
                <a16:creationId xmlns:a16="http://schemas.microsoft.com/office/drawing/2014/main" id="{8728FC42-D048-4982-85F1-8AEE2E1FAA66}"/>
              </a:ext>
            </a:extLst>
          </p:cNvPr>
          <p:cNvSpPr txBox="1">
            <a:spLocks/>
          </p:cNvSpPr>
          <p:nvPr/>
        </p:nvSpPr>
        <p:spPr>
          <a:xfrm>
            <a:off x="223719" y="1600201"/>
            <a:ext cx="113586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>
                <a:solidFill>
                  <a:srgbClr val="010163"/>
                </a:solidFill>
              </a:rPr>
              <a:t>RAHULOLUMUDEL</a:t>
            </a:r>
            <a:endParaRPr lang="et-EE"/>
          </a:p>
          <a:p>
            <a:pPr marL="0" indent="0">
              <a:buNone/>
            </a:pPr>
            <a:r>
              <a:rPr lang="en-US" err="1"/>
              <a:t>Suurima</a:t>
            </a:r>
            <a:r>
              <a:rPr lang="en-US"/>
              <a:t> </a:t>
            </a:r>
            <a:r>
              <a:rPr lang="en-US" err="1"/>
              <a:t>suhtelise</a:t>
            </a:r>
            <a:r>
              <a:rPr lang="en-US"/>
              <a:t> </a:t>
            </a:r>
            <a:r>
              <a:rPr lang="en-US" err="1"/>
              <a:t>mõjuga</a:t>
            </a:r>
            <a:r>
              <a:rPr lang="en-US"/>
              <a:t> on </a:t>
            </a:r>
            <a:r>
              <a:rPr lang="en-US" err="1"/>
              <a:t>nii</a:t>
            </a:r>
            <a:r>
              <a:rPr lang="en-US"/>
              <a:t> </a:t>
            </a:r>
            <a:r>
              <a:rPr lang="en-US" err="1"/>
              <a:t>tajutud</a:t>
            </a:r>
            <a:r>
              <a:rPr lang="en-US"/>
              <a:t> </a:t>
            </a:r>
            <a:r>
              <a:rPr lang="en-US" err="1"/>
              <a:t>tulemuse</a:t>
            </a:r>
            <a:r>
              <a:rPr lang="en-US"/>
              <a:t>/</a:t>
            </a:r>
            <a:r>
              <a:rPr lang="en-US" err="1"/>
              <a:t>kasulikkuse</a:t>
            </a:r>
            <a:r>
              <a:rPr lang="en-US"/>
              <a:t> </a:t>
            </a:r>
            <a:r>
              <a:rPr lang="en-US" err="1"/>
              <a:t>tegur</a:t>
            </a:r>
            <a:r>
              <a:rPr lang="en-US"/>
              <a:t> </a:t>
            </a:r>
            <a:r>
              <a:rPr lang="en-US" err="1"/>
              <a:t>kui</a:t>
            </a:r>
            <a:r>
              <a:rPr lang="en-US"/>
              <a:t> ka </a:t>
            </a:r>
            <a:r>
              <a:rPr lang="en-US" err="1"/>
              <a:t>füüsiline</a:t>
            </a:r>
            <a:r>
              <a:rPr lang="en-US"/>
              <a:t> </a:t>
            </a:r>
            <a:r>
              <a:rPr lang="en-US" err="1"/>
              <a:t>keskkond</a:t>
            </a:r>
            <a:r>
              <a:rPr lang="en-US"/>
              <a:t>. </a:t>
            </a:r>
            <a:r>
              <a:rPr lang="en-US" err="1"/>
              <a:t>Osalus</a:t>
            </a:r>
            <a:r>
              <a:rPr lang="en-US"/>
              <a:t>- </a:t>
            </a:r>
            <a:r>
              <a:rPr lang="en-US" err="1"/>
              <a:t>või</a:t>
            </a:r>
            <a:r>
              <a:rPr lang="en-US"/>
              <a:t> </a:t>
            </a:r>
            <a:r>
              <a:rPr lang="en-US" err="1"/>
              <a:t>esinduskogus</a:t>
            </a:r>
            <a:r>
              <a:rPr lang="en-US"/>
              <a:t> </a:t>
            </a:r>
            <a:r>
              <a:rPr lang="en-US" err="1"/>
              <a:t>osalevate</a:t>
            </a:r>
            <a:r>
              <a:rPr lang="en-US"/>
              <a:t> </a:t>
            </a:r>
            <a:r>
              <a:rPr lang="en-US" err="1"/>
              <a:t>noorte</a:t>
            </a:r>
            <a:r>
              <a:rPr lang="en-US"/>
              <a:t> </a:t>
            </a:r>
            <a:r>
              <a:rPr lang="en-US" err="1"/>
              <a:t>rahulolu</a:t>
            </a:r>
            <a:r>
              <a:rPr lang="en-US"/>
              <a:t> </a:t>
            </a:r>
            <a:r>
              <a:rPr lang="en-US" err="1"/>
              <a:t>tagamiseks</a:t>
            </a:r>
            <a:r>
              <a:rPr lang="en-US"/>
              <a:t> on </a:t>
            </a:r>
            <a:r>
              <a:rPr lang="en-US" err="1"/>
              <a:t>kõige</a:t>
            </a:r>
            <a:r>
              <a:rPr lang="en-US"/>
              <a:t> </a:t>
            </a:r>
            <a:r>
              <a:rPr lang="en-US" err="1"/>
              <a:t>tähtsamad</a:t>
            </a:r>
            <a:r>
              <a:rPr lang="en-US"/>
              <a:t> </a:t>
            </a:r>
            <a:r>
              <a:rPr lang="en-US" err="1"/>
              <a:t>aspektid</a:t>
            </a:r>
            <a:r>
              <a:rPr lang="en-US"/>
              <a:t>:</a:t>
            </a:r>
          </a:p>
          <a:p>
            <a:pPr marL="0" indent="0">
              <a:buNone/>
            </a:pPr>
            <a:endParaRPr lang="en-US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err="1"/>
              <a:t>Kohalejõudmise</a:t>
            </a:r>
            <a:r>
              <a:rPr lang="en-US"/>
              <a:t> </a:t>
            </a:r>
            <a:r>
              <a:rPr lang="en-US" err="1"/>
              <a:t>mugavus</a:t>
            </a:r>
            <a:r>
              <a:rPr lang="en-US"/>
              <a:t>/</a:t>
            </a:r>
            <a:r>
              <a:rPr lang="en-US" err="1"/>
              <a:t>lihtsus</a:t>
            </a:r>
            <a:r>
              <a:rPr lang="en-US"/>
              <a:t> (16,96%)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err="1"/>
              <a:t>Teadmiste</a:t>
            </a:r>
            <a:r>
              <a:rPr lang="en-US"/>
              <a:t>/</a:t>
            </a:r>
            <a:r>
              <a:rPr lang="en-US" err="1"/>
              <a:t>oskuste</a:t>
            </a:r>
            <a:r>
              <a:rPr lang="en-US"/>
              <a:t> </a:t>
            </a:r>
            <a:r>
              <a:rPr lang="en-US" err="1"/>
              <a:t>omandamine</a:t>
            </a:r>
            <a:r>
              <a:rPr lang="en-US"/>
              <a:t> (16,01%)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err="1"/>
              <a:t>Olulisus</a:t>
            </a:r>
            <a:r>
              <a:rPr lang="en-US"/>
              <a:t> (15,38%)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err="1"/>
              <a:t>Tegevusvahendid</a:t>
            </a:r>
            <a:r>
              <a:rPr lang="en-US"/>
              <a:t> ja </a:t>
            </a:r>
            <a:r>
              <a:rPr lang="en-US" err="1"/>
              <a:t>materjalid</a:t>
            </a:r>
            <a:r>
              <a:rPr lang="en-US"/>
              <a:t> (11,16%)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err="1"/>
              <a:t>Toimumiskoha</a:t>
            </a:r>
            <a:r>
              <a:rPr lang="en-US"/>
              <a:t> </a:t>
            </a:r>
            <a:r>
              <a:rPr lang="en-US" err="1"/>
              <a:t>ruumid</a:t>
            </a:r>
            <a:r>
              <a:rPr lang="en-US"/>
              <a:t> (10,69%)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err="1"/>
              <a:t>Kaaslaste</a:t>
            </a:r>
            <a:r>
              <a:rPr lang="en-US"/>
              <a:t>/</a:t>
            </a:r>
            <a:r>
              <a:rPr lang="en-US" err="1"/>
              <a:t>sõprade</a:t>
            </a:r>
            <a:r>
              <a:rPr lang="en-US"/>
              <a:t> </a:t>
            </a:r>
            <a:r>
              <a:rPr lang="en-US" err="1"/>
              <a:t>leidmine</a:t>
            </a:r>
            <a:r>
              <a:rPr lang="en-US"/>
              <a:t> (9,79%)</a:t>
            </a:r>
            <a:endParaRPr lang="et-EE"/>
          </a:p>
          <a:p>
            <a:pPr marL="0" indent="0">
              <a:buNone/>
            </a:pP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0004262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F8117861-E4CD-4E4D-A5FB-69AB3D0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167</a:t>
            </a:fld>
            <a:endParaRPr lang="en-US"/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9E483D6E-A4AE-F745-A8C4-54A6EE187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685484"/>
              </p:ext>
            </p:extLst>
          </p:nvPr>
        </p:nvGraphicFramePr>
        <p:xfrm>
          <a:off x="989712" y="1018322"/>
          <a:ext cx="7674004" cy="484770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929356">
                  <a:extLst>
                    <a:ext uri="{9D8B030D-6E8A-4147-A177-3AD203B41FA5}">
                      <a16:colId xmlns:a16="http://schemas.microsoft.com/office/drawing/2014/main" val="372071086"/>
                    </a:ext>
                  </a:extLst>
                </a:gridCol>
                <a:gridCol w="744648">
                  <a:extLst>
                    <a:ext uri="{9D8B030D-6E8A-4147-A177-3AD203B41FA5}">
                      <a16:colId xmlns:a16="http://schemas.microsoft.com/office/drawing/2014/main" val="3026324004"/>
                    </a:ext>
                  </a:extLst>
                </a:gridCol>
              </a:tblGrid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SISSEJUHATUS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2445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METOODIKA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447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TULEMUSTE KOONDÜLEVAADE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t-EE" sz="1600" b="1" kern="1200" dirty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8848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UURINGU TULEMUSED NOORSOOTÖÖ TEGEVUSTE ALUSEL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19509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Huvitegevus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</a:t>
                      </a:r>
                      <a:endParaRPr lang="et-EE" sz="1500" b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08234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Huviharidus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45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27088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Avatud noorsootöö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69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61058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noProof="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Noortelaagrid</a:t>
                      </a:r>
                      <a:endParaRPr lang="et-EE" sz="1500" kern="1200" noProof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94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67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Noortemalevad</a:t>
                      </a:r>
                      <a:endParaRPr lang="et-EE" sz="1500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119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672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Osalus- või esinduskogud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142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3586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Noorteühingud või -ühendused</a:t>
                      </a:r>
                      <a:endParaRPr lang="et-EE" sz="15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  <a:endParaRPr lang="et-EE" sz="16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06255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Noorteprojektid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190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309966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Noorsootöö tegevustes mitteosalemine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213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89072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Noorteinfo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216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89292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KOKKUVÕTE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>
                          <a:solidFill>
                            <a:srgbClr val="010163"/>
                          </a:solidFill>
                        </a:rPr>
                        <a:t>226</a:t>
                      </a:r>
                      <a:endParaRPr lang="et-EE" sz="1600" b="1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65079"/>
                  </a:ext>
                </a:extLst>
              </a:tr>
            </a:tbl>
          </a:graphicData>
        </a:graphic>
      </p:graphicFrame>
      <p:pic>
        <p:nvPicPr>
          <p:cNvPr id="4" name="Pilt 3">
            <a:extLst>
              <a:ext uri="{FF2B5EF4-FFF2-40B4-BE49-F238E27FC236}">
                <a16:creationId xmlns:a16="http://schemas.microsoft.com/office/drawing/2014/main" id="{0F399F70-4A39-4097-8294-EDB0EC64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217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197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75447A5-E5AB-4422-844B-CDDF158F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384877"/>
            <a:ext cx="5897770" cy="1323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/>
              <a:t>Järgnevalt antakse ülevaade </a:t>
            </a:r>
            <a:r>
              <a:rPr lang="en-US" b="1" err="1">
                <a:solidFill>
                  <a:srgbClr val="010163"/>
                </a:solidFill>
              </a:rPr>
              <a:t>noorteühingus</a:t>
            </a:r>
            <a:r>
              <a:rPr lang="en-US" b="1">
                <a:solidFill>
                  <a:srgbClr val="010163"/>
                </a:solidFill>
              </a:rPr>
              <a:t> </a:t>
            </a:r>
            <a:r>
              <a:rPr lang="en-US" b="1" err="1">
                <a:solidFill>
                  <a:srgbClr val="010163"/>
                </a:solidFill>
              </a:rPr>
              <a:t>või</a:t>
            </a:r>
            <a:r>
              <a:rPr lang="en-US" b="1">
                <a:solidFill>
                  <a:srgbClr val="010163"/>
                </a:solidFill>
              </a:rPr>
              <a:t> -</a:t>
            </a:r>
            <a:r>
              <a:rPr lang="en-US" b="1" err="1">
                <a:solidFill>
                  <a:srgbClr val="010163"/>
                </a:solidFill>
              </a:rPr>
              <a:t>ühenduses</a:t>
            </a:r>
            <a:r>
              <a:rPr lang="et-EE"/>
              <a:t> osalejatest, osalemise põhjustest ja rahuloluhinnangutest ning neil andmetel põhinevatest järeldustest Tallinna linnas. </a:t>
            </a:r>
          </a:p>
          <a:p>
            <a:pPr marL="0" indent="0">
              <a:buNone/>
            </a:pPr>
            <a:r>
              <a:rPr lang="en-US" err="1"/>
              <a:t>Noorteühingus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ühenduses</a:t>
            </a:r>
            <a:r>
              <a:rPr lang="et-EE"/>
              <a:t> osales 7–26 aastastest noortest </a:t>
            </a:r>
            <a:r>
              <a:rPr lang="en-US"/>
              <a:t>33</a:t>
            </a:r>
            <a:r>
              <a:rPr lang="et-EE"/>
              <a:t> noort (</a:t>
            </a:r>
            <a:r>
              <a:rPr lang="en-US"/>
              <a:t>6</a:t>
            </a:r>
            <a:r>
              <a:rPr lang="et-EE"/>
              <a:t>%) ja </a:t>
            </a:r>
            <a:r>
              <a:rPr lang="en-US"/>
              <a:t>25</a:t>
            </a:r>
            <a:r>
              <a:rPr lang="et-EE"/>
              <a:t> noort (5%) andis tegevusele oma hinnangu. </a:t>
            </a:r>
          </a:p>
          <a:p>
            <a:pPr marL="0" indent="0">
              <a:buNone/>
            </a:pP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C053D48-5A2B-4FBD-B227-B7D0148A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168</a:t>
            </a:fld>
            <a:endParaRPr lang="en-US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9931E7B0-DC23-4C69-880D-D564916FF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1"/>
          <a:stretch/>
        </p:blipFill>
        <p:spPr>
          <a:xfrm>
            <a:off x="6785888" y="1862252"/>
            <a:ext cx="4937079" cy="4295479"/>
          </a:xfrm>
          <a:prstGeom prst="rect">
            <a:avLst/>
          </a:prstGeom>
        </p:spPr>
      </p:pic>
      <p:sp>
        <p:nvSpPr>
          <p:cNvPr id="8" name="Sisu kohatäide 2">
            <a:extLst>
              <a:ext uri="{FF2B5EF4-FFF2-40B4-BE49-F238E27FC236}">
                <a16:creationId xmlns:a16="http://schemas.microsoft.com/office/drawing/2014/main" id="{01E78BD3-AC8B-447D-8155-4E3D8D31D1A2}"/>
              </a:ext>
            </a:extLst>
          </p:cNvPr>
          <p:cNvSpPr txBox="1">
            <a:spLocks/>
          </p:cNvSpPr>
          <p:nvPr/>
        </p:nvSpPr>
        <p:spPr>
          <a:xfrm>
            <a:off x="6414238" y="1405451"/>
            <a:ext cx="5626040" cy="436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 sz="1700">
                <a:solidFill>
                  <a:srgbClr val="010163"/>
                </a:solidFill>
              </a:rPr>
              <a:t>Keskmised hinnangud teemaplokkidele vanusegruppide alusel</a:t>
            </a:r>
            <a:endParaRPr lang="et-EE" sz="1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D9374-27D4-47BE-8E1B-079967B5F859}"/>
              </a:ext>
            </a:extLst>
          </p:cNvPr>
          <p:cNvSpPr txBox="1"/>
          <p:nvPr/>
        </p:nvSpPr>
        <p:spPr>
          <a:xfrm>
            <a:off x="618777" y="3167041"/>
            <a:ext cx="58977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 dirty="0"/>
              <a:t>Küsitlusele vastanud Tallinna linna noored on </a:t>
            </a:r>
            <a:r>
              <a:rPr lang="et-EE" sz="1800" b="1" dirty="0">
                <a:solidFill>
                  <a:srgbClr val="010163"/>
                </a:solidFill>
              </a:rPr>
              <a:t>üldiselt väga rahul </a:t>
            </a:r>
            <a:r>
              <a:rPr lang="en-US" sz="1800" b="1" dirty="0" err="1">
                <a:solidFill>
                  <a:srgbClr val="010163"/>
                </a:solidFill>
              </a:rPr>
              <a:t>noorteühingu</a:t>
            </a:r>
            <a:r>
              <a:rPr lang="en-US" sz="1800" b="1" dirty="0">
                <a:solidFill>
                  <a:srgbClr val="010163"/>
                </a:solidFill>
              </a:rPr>
              <a:t> </a:t>
            </a:r>
            <a:r>
              <a:rPr lang="en-US" sz="1800" b="1" dirty="0" err="1">
                <a:solidFill>
                  <a:srgbClr val="010163"/>
                </a:solidFill>
              </a:rPr>
              <a:t>või</a:t>
            </a:r>
            <a:r>
              <a:rPr lang="en-US" sz="1800" b="1" dirty="0">
                <a:solidFill>
                  <a:srgbClr val="010163"/>
                </a:solidFill>
              </a:rPr>
              <a:t> -</a:t>
            </a:r>
            <a:r>
              <a:rPr lang="en-US" sz="1800" b="1" dirty="0" err="1">
                <a:solidFill>
                  <a:srgbClr val="010163"/>
                </a:solidFill>
              </a:rPr>
              <a:t>ühendusega</a:t>
            </a:r>
            <a:r>
              <a:rPr lang="et-EE" sz="1800" dirty="0"/>
              <a:t>, milles nad osalevad: keskmise hinnanguna on tulemus </a:t>
            </a:r>
            <a:r>
              <a:rPr lang="en-US" sz="1800" b="1" dirty="0">
                <a:solidFill>
                  <a:srgbClr val="010163"/>
                </a:solidFill>
              </a:rPr>
              <a:t>85</a:t>
            </a:r>
            <a:r>
              <a:rPr lang="et-EE" sz="1800" b="1" dirty="0">
                <a:solidFill>
                  <a:srgbClr val="010163"/>
                </a:solidFill>
              </a:rPr>
              <a:t> punkti 100-st</a:t>
            </a:r>
            <a:r>
              <a:rPr lang="et-EE" sz="1800" dirty="0"/>
              <a:t>. </a:t>
            </a:r>
            <a:endParaRPr lang="en-US" sz="18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18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 dirty="0"/>
              <a:t>Teemaplokkide lõikes on noorema vanusegrupi vastajad hinnanud mõnevõrra </a:t>
            </a:r>
            <a:r>
              <a:rPr lang="en-US" sz="1800" dirty="0" err="1"/>
              <a:t>madalamalt</a:t>
            </a:r>
            <a:r>
              <a:rPr lang="et-EE" sz="1800" dirty="0"/>
              <a:t> enamikke teemasid. </a:t>
            </a:r>
            <a:endParaRPr lang="en-US" sz="18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1800" dirty="0">
              <a:cs typeface="Calibri"/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dirty="0" err="1"/>
              <a:t>Rahulolu</a:t>
            </a:r>
            <a:r>
              <a:rPr lang="en-US" sz="1800" dirty="0"/>
              <a:t> on </a:t>
            </a:r>
            <a:r>
              <a:rPr lang="en-US" sz="1800" dirty="0" err="1"/>
              <a:t>tõusvas</a:t>
            </a:r>
            <a:r>
              <a:rPr lang="en-US" sz="1800" dirty="0"/>
              <a:t> </a:t>
            </a:r>
            <a:r>
              <a:rPr lang="en-US" sz="1800" dirty="0" err="1"/>
              <a:t>trendis</a:t>
            </a:r>
            <a:r>
              <a:rPr lang="en-US" sz="1800" dirty="0"/>
              <a:t> </a:t>
            </a:r>
            <a:r>
              <a:rPr lang="en-US" sz="1800" dirty="0" err="1"/>
              <a:t>tajutud</a:t>
            </a:r>
            <a:r>
              <a:rPr lang="en-US" sz="1800" dirty="0"/>
              <a:t> </a:t>
            </a:r>
            <a:r>
              <a:rPr lang="en-US" sz="1800" dirty="0" err="1"/>
              <a:t>tulemuse</a:t>
            </a:r>
            <a:r>
              <a:rPr lang="en-US" sz="1800" dirty="0"/>
              <a:t>/</a:t>
            </a:r>
            <a:r>
              <a:rPr lang="en-US" sz="1800" dirty="0" err="1"/>
              <a:t>kasulikkuse</a:t>
            </a:r>
            <a:r>
              <a:rPr lang="en-US" sz="1800" dirty="0"/>
              <a:t> </a:t>
            </a:r>
            <a:r>
              <a:rPr lang="en-US" sz="1800" dirty="0" err="1"/>
              <a:t>teemaploki</a:t>
            </a:r>
            <a:r>
              <a:rPr lang="en-US" sz="1800" dirty="0"/>
              <a:t> </a:t>
            </a:r>
            <a:r>
              <a:rPr lang="en-US" sz="1800" dirty="0" err="1"/>
              <a:t>juures</a:t>
            </a:r>
            <a:r>
              <a:rPr lang="en-US" sz="1800" dirty="0"/>
              <a:t>. </a:t>
            </a:r>
            <a:r>
              <a:rPr lang="en-US" sz="1800" dirty="0" err="1"/>
              <a:t>Mida</a:t>
            </a:r>
            <a:r>
              <a:rPr lang="en-US" sz="1800" dirty="0"/>
              <a:t> </a:t>
            </a:r>
            <a:r>
              <a:rPr lang="en-US" sz="1800" dirty="0" err="1"/>
              <a:t>vanem</a:t>
            </a:r>
            <a:r>
              <a:rPr lang="en-US" sz="1800" dirty="0"/>
              <a:t> on </a:t>
            </a:r>
            <a:r>
              <a:rPr lang="en-US" sz="1800" dirty="0" err="1"/>
              <a:t>noor</a:t>
            </a:r>
            <a:r>
              <a:rPr lang="et-EE" sz="1800" dirty="0"/>
              <a:t>,</a:t>
            </a:r>
            <a:r>
              <a:rPr lang="en-US" sz="1800" dirty="0"/>
              <a:t> </a:t>
            </a:r>
            <a:r>
              <a:rPr lang="en-US" sz="1800" dirty="0" err="1"/>
              <a:t>seda</a:t>
            </a:r>
            <a:r>
              <a:rPr lang="en-US" sz="1800" dirty="0"/>
              <a:t> </a:t>
            </a:r>
            <a:r>
              <a:rPr lang="en-US" sz="1800" dirty="0" err="1"/>
              <a:t>olulisemaks</a:t>
            </a:r>
            <a:r>
              <a:rPr lang="en-US" sz="1800" dirty="0"/>
              <a:t>/</a:t>
            </a:r>
            <a:r>
              <a:rPr lang="en-US" sz="1800" dirty="0" err="1"/>
              <a:t>kasulikumaks</a:t>
            </a:r>
            <a:r>
              <a:rPr lang="en-US" sz="1800" dirty="0"/>
              <a:t> </a:t>
            </a:r>
            <a:r>
              <a:rPr lang="en-US" sz="1800" dirty="0" err="1"/>
              <a:t>peab</a:t>
            </a:r>
            <a:r>
              <a:rPr lang="en-US" sz="1800" dirty="0"/>
              <a:t> </a:t>
            </a:r>
            <a:r>
              <a:rPr lang="en-US" sz="1800" dirty="0" err="1"/>
              <a:t>noorteühingus</a:t>
            </a:r>
            <a:r>
              <a:rPr lang="en-US" sz="1800" dirty="0"/>
              <a:t> </a:t>
            </a:r>
            <a:r>
              <a:rPr lang="en-US" sz="1800" dirty="0" err="1"/>
              <a:t>või</a:t>
            </a:r>
            <a:r>
              <a:rPr lang="en-US" sz="1800" dirty="0"/>
              <a:t> –</a:t>
            </a:r>
            <a:r>
              <a:rPr lang="en-US" sz="1800" dirty="0" err="1"/>
              <a:t>ühenduses</a:t>
            </a:r>
            <a:r>
              <a:rPr lang="en-US" sz="1800" dirty="0"/>
              <a:t> </a:t>
            </a:r>
            <a:r>
              <a:rPr lang="en-US" sz="1800" dirty="0" err="1"/>
              <a:t>osalemist</a:t>
            </a:r>
            <a:r>
              <a:rPr lang="en-US" sz="1800" dirty="0"/>
              <a:t>. 20-26 a </a:t>
            </a:r>
            <a:r>
              <a:rPr lang="en-US" sz="1800" dirty="0" err="1"/>
              <a:t>noored</a:t>
            </a:r>
            <a:r>
              <a:rPr lang="en-US" sz="1800" dirty="0"/>
              <a:t> </a:t>
            </a:r>
            <a:r>
              <a:rPr lang="en-US" sz="1800" dirty="0" err="1"/>
              <a:t>andsid</a:t>
            </a:r>
            <a:r>
              <a:rPr lang="en-US" sz="1800" dirty="0"/>
              <a:t> </a:t>
            </a:r>
            <a:r>
              <a:rPr lang="en-US" sz="1800" dirty="0" err="1"/>
              <a:t>kõrge</a:t>
            </a:r>
            <a:r>
              <a:rPr lang="en-US" sz="1800" dirty="0"/>
              <a:t> </a:t>
            </a:r>
            <a:r>
              <a:rPr lang="en-US" sz="1800" dirty="0" err="1"/>
              <a:t>hinnangu</a:t>
            </a:r>
            <a:r>
              <a:rPr lang="en-US" sz="1800" dirty="0"/>
              <a:t>.</a:t>
            </a: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F7FE0DC8-213F-40D8-BC8B-2369EA0B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44" y="274639"/>
            <a:ext cx="9590625" cy="1143000"/>
          </a:xfrm>
        </p:spPr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cxnSp>
        <p:nvCxnSpPr>
          <p:cNvPr id="12" name="Straight Arrow Connector 23">
            <a:extLst>
              <a:ext uri="{FF2B5EF4-FFF2-40B4-BE49-F238E27FC236}">
                <a16:creationId xmlns:a16="http://schemas.microsoft.com/office/drawing/2014/main" id="{BE7E69E6-FE9E-481A-82EE-1E13D2726234}"/>
              </a:ext>
            </a:extLst>
          </p:cNvPr>
          <p:cNvCxnSpPr>
            <a:cxnSpLocks/>
          </p:cNvCxnSpPr>
          <p:nvPr/>
        </p:nvCxnSpPr>
        <p:spPr bwMode="auto">
          <a:xfrm>
            <a:off x="11183309" y="3644156"/>
            <a:ext cx="275416" cy="443301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0732530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F83F2C-5C79-4E65-B1ED-5002748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Vastajate jaotus taustatunnuste alusel</a:t>
            </a:r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169</a:t>
            </a:fld>
            <a:endParaRPr lang="en-US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F173B5C7-F19D-4B23-8DCC-2F310A887629}"/>
              </a:ext>
            </a:extLst>
          </p:cNvPr>
          <p:cNvSpPr txBox="1">
            <a:spLocks/>
          </p:cNvSpPr>
          <p:nvPr/>
        </p:nvSpPr>
        <p:spPr>
          <a:xfrm>
            <a:off x="8484309" y="3914369"/>
            <a:ext cx="3324225" cy="239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600"/>
              <a:t>Rohkem esindatud on: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Tütarlapsed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/>
              <a:t>20-26</a:t>
            </a:r>
            <a:r>
              <a:rPr lang="et-EE" sz="1600"/>
              <a:t> aastased vastajad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Tööotsijad</a:t>
            </a:r>
            <a:endParaRPr lang="et-EE" sz="160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Vastajad, kes elavad </a:t>
            </a:r>
            <a:r>
              <a:rPr lang="en-US" sz="1600" err="1"/>
              <a:t>Põhja-Tallinnas</a:t>
            </a:r>
            <a:endParaRPr lang="et-EE" sz="160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Vastajad, kellel on üks õde või vend</a:t>
            </a:r>
          </a:p>
          <a:p>
            <a:pPr>
              <a:buFont typeface="Wingdings" panose="05000000000000000000" pitchFamily="2" charset="2"/>
              <a:buChar char="Ø"/>
            </a:pPr>
            <a:endParaRPr lang="et-EE" sz="160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9D5BB91A-A58E-4F74-BE1F-21F955F54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3" y="1812865"/>
            <a:ext cx="3115110" cy="1114581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0455676E-2821-4EEA-9CE8-E814E837E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2" y="2851945"/>
            <a:ext cx="3115110" cy="1057423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53CDBEF1-7FCD-4EE8-BB67-F87ED1DA3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3" y="4985328"/>
            <a:ext cx="3372321" cy="1409897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DCB4ABAD-4BAD-4030-9EE5-A00457C80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76" y="1812553"/>
            <a:ext cx="4305901" cy="2172003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F7B43F51-AC1C-4A6F-97C4-1E9BF80CF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89" y="5256452"/>
            <a:ext cx="3905795" cy="1114581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EFCA4E2C-3170-476D-8841-ECFEA64BD3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49" y="3984556"/>
            <a:ext cx="3096057" cy="1019317"/>
          </a:xfrm>
          <a:prstGeom prst="rect">
            <a:avLst/>
          </a:prstGeom>
        </p:spPr>
      </p:pic>
      <p:pic>
        <p:nvPicPr>
          <p:cNvPr id="33" name="Pilt 32">
            <a:extLst>
              <a:ext uri="{FF2B5EF4-FFF2-40B4-BE49-F238E27FC236}">
                <a16:creationId xmlns:a16="http://schemas.microsoft.com/office/drawing/2014/main" id="{A90E5671-9402-47FB-8861-9F2EC6F87C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09" y="1812553"/>
            <a:ext cx="3219899" cy="2067213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0D5F59A6-4387-401D-8AFD-F212FC0E4A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1" y="3926672"/>
            <a:ext cx="3267531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59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0A82253-FC09-40D7-9118-E386E8CB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43" y="274639"/>
            <a:ext cx="10938455" cy="1143000"/>
          </a:xfrm>
        </p:spPr>
        <p:txBody>
          <a:bodyPr>
            <a:normAutofit/>
          </a:bodyPr>
          <a:lstStyle/>
          <a:p>
            <a:r>
              <a:rPr lang="et-EE"/>
              <a:t>Tulemuste koondülevaade</a:t>
            </a:r>
            <a:r>
              <a:rPr lang="en-US"/>
              <a:t>: </a:t>
            </a:r>
            <a:r>
              <a:rPr lang="en-US" err="1"/>
              <a:t>õnnelikkus</a:t>
            </a:r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D02E5A9-A29C-4CE5-888B-3A1BA21B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6" name="Sisu kohatäide 2">
            <a:extLst>
              <a:ext uri="{FF2B5EF4-FFF2-40B4-BE49-F238E27FC236}">
                <a16:creationId xmlns:a16="http://schemas.microsoft.com/office/drawing/2014/main" id="{8A635194-C6A0-47D3-98AE-0FC48AB9F95C}"/>
              </a:ext>
            </a:extLst>
          </p:cNvPr>
          <p:cNvSpPr txBox="1">
            <a:spLocks/>
          </p:cNvSpPr>
          <p:nvPr/>
        </p:nvSpPr>
        <p:spPr>
          <a:xfrm>
            <a:off x="8572500" y="3429000"/>
            <a:ext cx="3147462" cy="3145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Mustamäe</a:t>
            </a:r>
            <a:r>
              <a:rPr lang="en-US" sz="1600"/>
              <a:t> </a:t>
            </a:r>
            <a:r>
              <a:rPr lang="en-US" sz="1600" err="1"/>
              <a:t>linnaosas</a:t>
            </a:r>
            <a:r>
              <a:rPr lang="en-US" sz="1600"/>
              <a:t> </a:t>
            </a:r>
            <a:r>
              <a:rPr lang="en-US" sz="1600" err="1"/>
              <a:t>elavad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on </a:t>
            </a:r>
            <a:r>
              <a:rPr lang="en-US" sz="1600" err="1"/>
              <a:t>hinnanud</a:t>
            </a:r>
            <a:r>
              <a:rPr lang="en-US" sz="1600"/>
              <a:t> </a:t>
            </a:r>
            <a:r>
              <a:rPr lang="en-US" sz="1600" err="1"/>
              <a:t>õnnelikkust</a:t>
            </a:r>
            <a:r>
              <a:rPr lang="en-US" sz="1600"/>
              <a:t> </a:t>
            </a:r>
            <a:r>
              <a:rPr lang="en-US" sz="1600" err="1"/>
              <a:t>madalalt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Samuti</a:t>
            </a:r>
            <a:r>
              <a:rPr lang="en-US" sz="1600"/>
              <a:t> on </a:t>
            </a:r>
            <a:r>
              <a:rPr lang="en-US" sz="1600" err="1"/>
              <a:t>väga</a:t>
            </a:r>
            <a:r>
              <a:rPr lang="en-US" sz="1600"/>
              <a:t> </a:t>
            </a:r>
            <a:r>
              <a:rPr lang="en-US" sz="1600" err="1"/>
              <a:t>madala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andnud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, </a:t>
            </a:r>
            <a:r>
              <a:rPr lang="en-US" sz="1600" err="1"/>
              <a:t>kes</a:t>
            </a:r>
            <a:r>
              <a:rPr lang="en-US" sz="1600"/>
              <a:t> </a:t>
            </a:r>
            <a:r>
              <a:rPr lang="en-US" sz="1600" err="1"/>
              <a:t>elavad</a:t>
            </a:r>
            <a:r>
              <a:rPr lang="en-US" sz="1600"/>
              <a:t> </a:t>
            </a:r>
            <a:r>
              <a:rPr lang="en-US" sz="1600" err="1"/>
              <a:t>oma</a:t>
            </a:r>
            <a:r>
              <a:rPr lang="en-US" sz="1600"/>
              <a:t> </a:t>
            </a:r>
            <a:r>
              <a:rPr lang="en-US" sz="1600" err="1"/>
              <a:t>vanavanematega</a:t>
            </a:r>
            <a:r>
              <a:rPr lang="en-US" sz="1600"/>
              <a:t>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, </a:t>
            </a:r>
            <a:r>
              <a:rPr lang="en-US" sz="1600" err="1"/>
              <a:t>kelle</a:t>
            </a:r>
            <a:r>
              <a:rPr lang="en-US" sz="1600"/>
              <a:t> </a:t>
            </a:r>
            <a:r>
              <a:rPr lang="en-US" sz="1600" err="1"/>
              <a:t>emal</a:t>
            </a:r>
            <a:r>
              <a:rPr lang="en-US" sz="1600"/>
              <a:t>/</a:t>
            </a:r>
            <a:r>
              <a:rPr lang="en-US" sz="1600" err="1"/>
              <a:t>hooldajal</a:t>
            </a:r>
            <a:r>
              <a:rPr lang="en-US" sz="1600"/>
              <a:t> on </a:t>
            </a:r>
            <a:r>
              <a:rPr lang="en-US" sz="1600" err="1"/>
              <a:t>madal</a:t>
            </a:r>
            <a:r>
              <a:rPr lang="en-US" sz="1600"/>
              <a:t> </a:t>
            </a:r>
            <a:r>
              <a:rPr lang="en-US" sz="1600" err="1"/>
              <a:t>haridustase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Õnnelikkusele</a:t>
            </a:r>
            <a:r>
              <a:rPr lang="en-US" sz="1600"/>
              <a:t> on </a:t>
            </a:r>
            <a:r>
              <a:rPr lang="en-US" sz="1600" err="1"/>
              <a:t>andnud</a:t>
            </a:r>
            <a:r>
              <a:rPr lang="en-US" sz="1600"/>
              <a:t> </a:t>
            </a:r>
            <a:r>
              <a:rPr lang="en-US" sz="1600" err="1"/>
              <a:t>kõrgema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põhikoolis</a:t>
            </a:r>
            <a:r>
              <a:rPr lang="en-US" sz="1600"/>
              <a:t> </a:t>
            </a:r>
            <a:r>
              <a:rPr lang="en-US" sz="1600" err="1"/>
              <a:t>õppivad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.</a:t>
            </a:r>
            <a:endParaRPr lang="et-EE" sz="160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CB87CB21-C676-402A-A3FB-B92CFFAF4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0" y="1639022"/>
            <a:ext cx="2991267" cy="828791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8DBC29A3-F7F5-4ED7-9D7A-AA2DD3E28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9" y="2467813"/>
            <a:ext cx="2991267" cy="866896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B9C3D1B3-94EB-41D9-AC7B-1B3DE27C6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0" y="3334709"/>
            <a:ext cx="3324689" cy="1448002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846FC6A4-8BD2-4EA3-87EA-71BE41605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2" y="4782711"/>
            <a:ext cx="2991267" cy="1124107"/>
          </a:xfrm>
          <a:prstGeom prst="rect">
            <a:avLst/>
          </a:prstGeom>
        </p:spPr>
      </p:pic>
      <p:pic>
        <p:nvPicPr>
          <p:cNvPr id="17" name="Pilt 16">
            <a:extLst>
              <a:ext uri="{FF2B5EF4-FFF2-40B4-BE49-F238E27FC236}">
                <a16:creationId xmlns:a16="http://schemas.microsoft.com/office/drawing/2014/main" id="{1A4EB2E6-B7EB-4311-82B7-7113FE925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95" y="1638411"/>
            <a:ext cx="4410691" cy="2400635"/>
          </a:xfrm>
          <a:prstGeom prst="rect">
            <a:avLst/>
          </a:prstGeom>
        </p:spPr>
      </p:pic>
      <p:pic>
        <p:nvPicPr>
          <p:cNvPr id="20" name="Pilt 19">
            <a:extLst>
              <a:ext uri="{FF2B5EF4-FFF2-40B4-BE49-F238E27FC236}">
                <a16:creationId xmlns:a16="http://schemas.microsoft.com/office/drawing/2014/main" id="{C4FF8454-A79B-4B24-BAC0-87A016AB3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81" y="4039046"/>
            <a:ext cx="4210638" cy="1267002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60F0F641-995B-4842-8958-F458DABD77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86" y="5306048"/>
            <a:ext cx="3534268" cy="943107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6D7E9548-5E9E-423C-967B-BFCDF80619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788" y="1638411"/>
            <a:ext cx="2991267" cy="1733792"/>
          </a:xfrm>
          <a:prstGeom prst="rect">
            <a:avLst/>
          </a:prstGeom>
        </p:spPr>
      </p:pic>
      <p:sp>
        <p:nvSpPr>
          <p:cNvPr id="30" name="Rounded Rectangle 14">
            <a:extLst>
              <a:ext uri="{FF2B5EF4-FFF2-40B4-BE49-F238E27FC236}">
                <a16:creationId xmlns:a16="http://schemas.microsoft.com/office/drawing/2014/main" id="{A8D4E3AE-56F1-4DB4-B2D1-934FD9F8B3A6}"/>
              </a:ext>
            </a:extLst>
          </p:cNvPr>
          <p:cNvSpPr/>
          <p:nvPr/>
        </p:nvSpPr>
        <p:spPr bwMode="auto">
          <a:xfrm>
            <a:off x="9043988" y="2953182"/>
            <a:ext cx="2019300" cy="14275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ounded Rectangle 14">
            <a:extLst>
              <a:ext uri="{FF2B5EF4-FFF2-40B4-BE49-F238E27FC236}">
                <a16:creationId xmlns:a16="http://schemas.microsoft.com/office/drawing/2014/main" id="{E3BDB908-AEC2-40AF-AEF1-23BAE6A056D5}"/>
              </a:ext>
            </a:extLst>
          </p:cNvPr>
          <p:cNvSpPr/>
          <p:nvPr/>
        </p:nvSpPr>
        <p:spPr bwMode="auto">
          <a:xfrm>
            <a:off x="5232400" y="5724524"/>
            <a:ext cx="2193670" cy="15334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C0509005-2EB4-48BB-84EA-D2BBC4793AE1}"/>
              </a:ext>
            </a:extLst>
          </p:cNvPr>
          <p:cNvSpPr/>
          <p:nvPr/>
        </p:nvSpPr>
        <p:spPr bwMode="auto">
          <a:xfrm>
            <a:off x="4298950" y="4311650"/>
            <a:ext cx="3104895" cy="153167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AA8DCF9B-8F55-413B-9F11-27908454DEA0}"/>
              </a:ext>
            </a:extLst>
          </p:cNvPr>
          <p:cNvSpPr/>
          <p:nvPr/>
        </p:nvSpPr>
        <p:spPr bwMode="auto">
          <a:xfrm>
            <a:off x="5253038" y="1940719"/>
            <a:ext cx="2592925" cy="15128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22">
            <a:extLst>
              <a:ext uri="{FF2B5EF4-FFF2-40B4-BE49-F238E27FC236}">
                <a16:creationId xmlns:a16="http://schemas.microsoft.com/office/drawing/2014/main" id="{20C91689-DDF1-4FFF-9742-43E101CD3781}"/>
              </a:ext>
            </a:extLst>
          </p:cNvPr>
          <p:cNvSpPr/>
          <p:nvPr/>
        </p:nvSpPr>
        <p:spPr>
          <a:xfrm>
            <a:off x="11331346" y="692657"/>
            <a:ext cx="636935" cy="607787"/>
          </a:xfrm>
          <a:prstGeom prst="ellipse">
            <a:avLst/>
          </a:prstGeom>
          <a:solidFill>
            <a:srgbClr val="FBF2B5"/>
          </a:solidFill>
          <a:ln>
            <a:solidFill>
              <a:srgbClr val="F1D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1D71F"/>
                </a:solidFill>
              </a:rPr>
              <a:t>71</a:t>
            </a:r>
            <a:endParaRPr lang="en-US" b="1">
              <a:solidFill>
                <a:srgbClr val="F1D7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374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>
            <a:extLst>
              <a:ext uri="{FF2B5EF4-FFF2-40B4-BE49-F238E27FC236}">
                <a16:creationId xmlns:a16="http://schemas.microsoft.com/office/drawing/2014/main" id="{BE9C1E74-F43D-4049-97DD-05F4966E5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19" y="1460968"/>
            <a:ext cx="6049219" cy="35819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39CE02A4-73F5-4BF1-89B7-7BC1D466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70C4BEB-58C9-4C4A-B51B-55675CF4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170</a:t>
            </a:fld>
            <a:endParaRPr lang="en-US"/>
          </a:p>
        </p:txBody>
      </p:sp>
      <p:sp>
        <p:nvSpPr>
          <p:cNvPr id="12" name="Sisu kohatäide 2">
            <a:extLst>
              <a:ext uri="{FF2B5EF4-FFF2-40B4-BE49-F238E27FC236}">
                <a16:creationId xmlns:a16="http://schemas.microsoft.com/office/drawing/2014/main" id="{578D73DB-8D5B-4B09-8E54-C989A7500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452056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Vastajate osalemine huvitegevuses </a:t>
            </a:r>
            <a:endParaRPr lang="et-EE"/>
          </a:p>
        </p:txBody>
      </p:sp>
      <p:sp>
        <p:nvSpPr>
          <p:cNvPr id="13" name="Sisu kohatäide 2">
            <a:extLst>
              <a:ext uri="{FF2B5EF4-FFF2-40B4-BE49-F238E27FC236}">
                <a16:creationId xmlns:a16="http://schemas.microsoft.com/office/drawing/2014/main" id="{C6A1244F-062A-496B-B756-08B41BB6F08B}"/>
              </a:ext>
            </a:extLst>
          </p:cNvPr>
          <p:cNvSpPr txBox="1">
            <a:spLocks/>
          </p:cNvSpPr>
          <p:nvPr/>
        </p:nvSpPr>
        <p:spPr>
          <a:xfrm>
            <a:off x="6437312" y="1282273"/>
            <a:ext cx="5530969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>
                <a:solidFill>
                  <a:srgbClr val="010163"/>
                </a:solidFill>
              </a:rPr>
              <a:t>Huvitegevuses osalemise peamised põhjused</a:t>
            </a:r>
            <a:endParaRPr lang="et-EE"/>
          </a:p>
        </p:txBody>
      </p:sp>
      <p:sp>
        <p:nvSpPr>
          <p:cNvPr id="14" name="Sisu kohatäide 2">
            <a:extLst>
              <a:ext uri="{FF2B5EF4-FFF2-40B4-BE49-F238E27FC236}">
                <a16:creationId xmlns:a16="http://schemas.microsoft.com/office/drawing/2014/main" id="{E615F6E1-AAB6-497A-BE4C-C5D91C10AD7E}"/>
              </a:ext>
            </a:extLst>
          </p:cNvPr>
          <p:cNvSpPr txBox="1">
            <a:spLocks/>
          </p:cNvSpPr>
          <p:nvPr/>
        </p:nvSpPr>
        <p:spPr>
          <a:xfrm>
            <a:off x="643944" y="3561073"/>
            <a:ext cx="5452056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>
                <a:solidFill>
                  <a:srgbClr val="010163"/>
                </a:solidFill>
              </a:rPr>
              <a:t>Vastajate osalemine </a:t>
            </a:r>
            <a:r>
              <a:rPr lang="en-US" err="1">
                <a:solidFill>
                  <a:srgbClr val="010163"/>
                </a:solidFill>
              </a:rPr>
              <a:t>noorteühingus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n-US" err="1">
                <a:solidFill>
                  <a:srgbClr val="010163"/>
                </a:solidFill>
              </a:rPr>
              <a:t>või</a:t>
            </a:r>
            <a:r>
              <a:rPr lang="en-US">
                <a:solidFill>
                  <a:srgbClr val="010163"/>
                </a:solidFill>
              </a:rPr>
              <a:t> -</a:t>
            </a:r>
            <a:r>
              <a:rPr lang="en-US" err="1">
                <a:solidFill>
                  <a:srgbClr val="010163"/>
                </a:solidFill>
              </a:rPr>
              <a:t>ühenduses</a:t>
            </a:r>
            <a:endParaRPr lang="et-EE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1D0B9BB4-74CE-46F7-A8E8-4027B391F3BE}"/>
              </a:ext>
            </a:extLst>
          </p:cNvPr>
          <p:cNvSpPr txBox="1">
            <a:spLocks/>
          </p:cNvSpPr>
          <p:nvPr/>
        </p:nvSpPr>
        <p:spPr>
          <a:xfrm>
            <a:off x="5827466" y="5281653"/>
            <a:ext cx="5922084" cy="1301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Noored osalevad</a:t>
            </a:r>
            <a:r>
              <a:rPr lang="en-US" sz="1600" dirty="0"/>
              <a:t> </a:t>
            </a:r>
            <a:r>
              <a:rPr lang="en-US" sz="1600" dirty="0" err="1"/>
              <a:t>noorteühingus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–</a:t>
            </a:r>
            <a:r>
              <a:rPr lang="en-US" sz="1600" dirty="0" err="1"/>
              <a:t>ühenduses</a:t>
            </a:r>
            <a:r>
              <a:rPr lang="et-EE" sz="1600" dirty="0"/>
              <a:t>, sest soovivad osata seal õpetatavaid asju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ühingu</a:t>
            </a:r>
            <a:r>
              <a:rPr lang="en-US" sz="1600" dirty="0"/>
              <a:t> </a:t>
            </a:r>
            <a:r>
              <a:rPr lang="en-US" sz="1600" dirty="0" err="1"/>
              <a:t>kirjeldus</a:t>
            </a:r>
            <a:r>
              <a:rPr lang="en-US" sz="1600" dirty="0"/>
              <a:t> </a:t>
            </a:r>
            <a:r>
              <a:rPr lang="en-US" sz="1600" dirty="0" err="1"/>
              <a:t>paelus</a:t>
            </a:r>
            <a:r>
              <a:rPr lang="en-US" sz="1600" dirty="0"/>
              <a:t> </a:t>
            </a:r>
            <a:r>
              <a:rPr lang="en-US" sz="1600" dirty="0" err="1"/>
              <a:t>neid</a:t>
            </a:r>
            <a:r>
              <a:rPr lang="en-US" sz="1600" dirty="0"/>
              <a:t>.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Osalusaktiivsus</a:t>
            </a:r>
            <a:r>
              <a:rPr lang="en-US" sz="1600" dirty="0"/>
              <a:t> </a:t>
            </a:r>
            <a:r>
              <a:rPr lang="en-US" sz="1600" dirty="0" err="1"/>
              <a:t>ei</a:t>
            </a:r>
            <a:r>
              <a:rPr lang="en-US" sz="1600" dirty="0"/>
              <a:t> </a:t>
            </a:r>
            <a:r>
              <a:rPr lang="en-US" sz="1600" dirty="0" err="1"/>
              <a:t>langenud</a:t>
            </a:r>
            <a:r>
              <a:rPr lang="en-US" sz="1600" dirty="0"/>
              <a:t> </a:t>
            </a:r>
            <a:r>
              <a:rPr lang="en-US" sz="1600" dirty="0" err="1"/>
              <a:t>niivõrd</a:t>
            </a:r>
            <a:r>
              <a:rPr lang="en-US" sz="1600" dirty="0"/>
              <a:t> </a:t>
            </a:r>
            <a:r>
              <a:rPr lang="en-US" sz="1600" dirty="0" err="1"/>
              <a:t>palju</a:t>
            </a:r>
            <a:r>
              <a:rPr lang="en-US" sz="1600" dirty="0"/>
              <a:t> </a:t>
            </a:r>
            <a:r>
              <a:rPr lang="en-US" sz="1600" dirty="0" err="1"/>
              <a:t>eriolukorra</a:t>
            </a:r>
            <a:r>
              <a:rPr lang="en-US" sz="1600" dirty="0"/>
              <a:t> </a:t>
            </a:r>
            <a:r>
              <a:rPr lang="en-US" sz="1600" dirty="0" err="1"/>
              <a:t>ajal</a:t>
            </a:r>
            <a:r>
              <a:rPr lang="et-EE" sz="1600" dirty="0"/>
              <a:t>,</a:t>
            </a:r>
            <a:r>
              <a:rPr lang="en-US" sz="1600" dirty="0"/>
              <a:t> </a:t>
            </a:r>
            <a:r>
              <a:rPr lang="en-US" sz="1600" dirty="0" err="1"/>
              <a:t>kuid</a:t>
            </a:r>
            <a:r>
              <a:rPr lang="en-US" sz="1600" dirty="0"/>
              <a:t> alates </a:t>
            </a:r>
            <a:r>
              <a:rPr lang="en-US" sz="1600" dirty="0" err="1"/>
              <a:t>sügisest</a:t>
            </a:r>
            <a:r>
              <a:rPr lang="en-US" sz="1600" dirty="0"/>
              <a:t> </a:t>
            </a:r>
            <a:r>
              <a:rPr lang="en-US" sz="1600" dirty="0" err="1"/>
              <a:t>tõusis</a:t>
            </a:r>
            <a:r>
              <a:rPr lang="en-US" sz="1600" dirty="0"/>
              <a:t> </a:t>
            </a:r>
            <a:r>
              <a:rPr lang="en-US" sz="1600" dirty="0" err="1"/>
              <a:t>märkimisväärselt</a:t>
            </a:r>
            <a:r>
              <a:rPr lang="en-US" sz="1600" dirty="0"/>
              <a:t>.</a:t>
            </a:r>
            <a:endParaRPr lang="et-EE" sz="1600" dirty="0"/>
          </a:p>
          <a:p>
            <a:pPr>
              <a:buFont typeface="Wingdings" panose="05000000000000000000" pitchFamily="2" charset="2"/>
              <a:buChar char="Ø"/>
            </a:pPr>
            <a:endParaRPr lang="et-EE" sz="1600" dirty="0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E7324870-4AB8-4A2E-B49C-8AFEA6F71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4" y="1761472"/>
            <a:ext cx="5125165" cy="1695687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5DDA3EC0-E2C4-4436-BC0F-92671BDBB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0249"/>
            <a:ext cx="4925112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6573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34DCEE4-B0B6-49D5-8DD7-0CEE3CCA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250CD16-8310-4467-BCAE-4ED4557F0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1600201"/>
            <a:ext cx="5067300" cy="4525963"/>
          </a:xfrm>
        </p:spPr>
        <p:txBody>
          <a:bodyPr/>
          <a:lstStyle/>
          <a:p>
            <a:endParaRPr lang="et-EE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Noorteühingut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-</a:t>
            </a:r>
            <a:r>
              <a:rPr lang="en-US" dirty="0" err="1"/>
              <a:t>ühendust</a:t>
            </a:r>
            <a:r>
              <a:rPr lang="et-EE" dirty="0"/>
              <a:t> hinnanud noored on </a:t>
            </a:r>
            <a:r>
              <a:rPr lang="en-US" dirty="0" err="1"/>
              <a:t>kõrgelt</a:t>
            </a:r>
            <a:r>
              <a:rPr lang="en-US" dirty="0"/>
              <a:t> </a:t>
            </a:r>
            <a:r>
              <a:rPr lang="en-US" dirty="0" err="1"/>
              <a:t>hinnanud</a:t>
            </a:r>
            <a:r>
              <a:rPr lang="en-US" dirty="0"/>
              <a:t> </a:t>
            </a:r>
            <a:r>
              <a:rPr lang="en-US" dirty="0" err="1"/>
              <a:t>kõiki</a:t>
            </a:r>
            <a:r>
              <a:rPr lang="en-US" dirty="0"/>
              <a:t> </a:t>
            </a:r>
            <a:r>
              <a:rPr lang="en-US" dirty="0" err="1"/>
              <a:t>küsimusi</a:t>
            </a:r>
            <a:r>
              <a:rPr lang="en-US" dirty="0"/>
              <a:t>. </a:t>
            </a:r>
            <a:r>
              <a:rPr lang="en-US" dirty="0" err="1"/>
              <a:t>Mõnevõrra</a:t>
            </a:r>
            <a:r>
              <a:rPr lang="en-US" dirty="0"/>
              <a:t> </a:t>
            </a:r>
            <a:r>
              <a:rPr lang="en-US" dirty="0" err="1"/>
              <a:t>madalam</a:t>
            </a:r>
            <a:r>
              <a:rPr lang="en-US" dirty="0"/>
              <a:t> </a:t>
            </a:r>
            <a:r>
              <a:rPr lang="et-EE" dirty="0"/>
              <a:t>on </a:t>
            </a:r>
            <a:r>
              <a:rPr lang="en-US" dirty="0" err="1"/>
              <a:t>hinnang</a:t>
            </a:r>
            <a:r>
              <a:rPr lang="en-US" dirty="0"/>
              <a:t> </a:t>
            </a:r>
            <a:r>
              <a:rPr lang="en-US" dirty="0" err="1"/>
              <a:t>kohalejõudmise</a:t>
            </a:r>
            <a:r>
              <a:rPr lang="en-US" dirty="0"/>
              <a:t> </a:t>
            </a:r>
            <a:r>
              <a:rPr lang="en-US" dirty="0" err="1"/>
              <a:t>mugavusele</a:t>
            </a:r>
            <a:r>
              <a:rPr lang="en-US" dirty="0"/>
              <a:t>/</a:t>
            </a:r>
            <a:r>
              <a:rPr lang="en-US" dirty="0" err="1"/>
              <a:t>lihtusele</a:t>
            </a:r>
            <a:r>
              <a:rPr lang="en-US" dirty="0"/>
              <a:t>. </a:t>
            </a:r>
            <a:r>
              <a:rPr lang="en-US" dirty="0" err="1"/>
              <a:t>Ilmselt</a:t>
            </a:r>
            <a:r>
              <a:rPr lang="en-US" dirty="0"/>
              <a:t> </a:t>
            </a:r>
            <a:r>
              <a:rPr lang="en-US" dirty="0" err="1"/>
              <a:t>puudub</a:t>
            </a:r>
            <a:r>
              <a:rPr lang="en-US" dirty="0"/>
              <a:t> </a:t>
            </a:r>
            <a:r>
              <a:rPr lang="en-US" dirty="0" err="1"/>
              <a:t>noortel</a:t>
            </a:r>
            <a:r>
              <a:rPr lang="en-US" dirty="0"/>
              <a:t> </a:t>
            </a:r>
            <a:r>
              <a:rPr lang="et-EE" dirty="0"/>
              <a:t>vahetevahel </a:t>
            </a:r>
            <a:r>
              <a:rPr lang="en-US" dirty="0" err="1"/>
              <a:t>vajalik</a:t>
            </a:r>
            <a:r>
              <a:rPr lang="en-US" dirty="0"/>
              <a:t> transport.</a:t>
            </a:r>
            <a:endParaRPr lang="et-EE" dirty="0"/>
          </a:p>
          <a:p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DF3CBA4-7345-402F-96CE-42AB1180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171</a:t>
            </a:fld>
            <a:endParaRPr lang="en-US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00FAC3F9-5B3B-4B01-B9F3-70D3CCA5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Keskmised hinnangud küsimuste alusel</a:t>
            </a:r>
            <a:endParaRPr lang="et-EE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53404907-0055-43A5-968F-47EA3743A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" y="1831277"/>
            <a:ext cx="6449325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6331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lt 13">
            <a:extLst>
              <a:ext uri="{FF2B5EF4-FFF2-40B4-BE49-F238E27FC236}">
                <a16:creationId xmlns:a16="http://schemas.microsoft.com/office/drawing/2014/main" id="{338525C1-FB0B-4C88-9500-5EB4254AE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016" y="2628850"/>
            <a:ext cx="2695952" cy="175151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3D7E7AB1-B8A9-4F2B-99A2-4229CD06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Noorteühing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-</a:t>
            </a:r>
            <a:r>
              <a:rPr lang="en-US" dirty="0" err="1"/>
              <a:t>ühendus</a:t>
            </a:r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B621930-B2CD-48B4-A8F4-608C47C4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172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984C14-24EE-4573-95E9-06E576035FFC}"/>
              </a:ext>
            </a:extLst>
          </p:cNvPr>
          <p:cNvSpPr txBox="1"/>
          <p:nvPr/>
        </p:nvSpPr>
        <p:spPr>
          <a:xfrm>
            <a:off x="731838" y="1414912"/>
            <a:ext cx="1101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1BCC5373-6B3B-4B3C-8907-46A6FA1582D4}"/>
              </a:ext>
            </a:extLst>
          </p:cNvPr>
          <p:cNvSpPr>
            <a:spLocks noGrp="1"/>
          </p:cNvSpPr>
          <p:nvPr/>
        </p:nvSpPr>
        <p:spPr>
          <a:xfrm>
            <a:off x="643944" y="1245165"/>
            <a:ext cx="7709481" cy="888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10163"/>
                </a:solidFill>
              </a:rPr>
              <a:t>Noorteühingu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n-US" dirty="0" err="1">
                <a:solidFill>
                  <a:srgbClr val="010163"/>
                </a:solidFill>
              </a:rPr>
              <a:t>või</a:t>
            </a:r>
            <a:r>
              <a:rPr lang="en-US" dirty="0">
                <a:solidFill>
                  <a:srgbClr val="010163"/>
                </a:solidFill>
              </a:rPr>
              <a:t> -</a:t>
            </a:r>
            <a:r>
              <a:rPr lang="en-US" dirty="0" err="1">
                <a:solidFill>
                  <a:srgbClr val="010163"/>
                </a:solidFill>
              </a:rPr>
              <a:t>ühenduse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n-US" dirty="0" err="1">
                <a:solidFill>
                  <a:srgbClr val="010163"/>
                </a:solidFill>
              </a:rPr>
              <a:t>rahulolu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t-EE" dirty="0">
                <a:solidFill>
                  <a:srgbClr val="010163"/>
                </a:solidFill>
              </a:rPr>
              <a:t>keskmised hinnangud kohalike omavalitsuste alusel</a:t>
            </a:r>
            <a:endParaRPr lang="et-EE" dirty="0"/>
          </a:p>
        </p:txBody>
      </p:sp>
      <p:sp>
        <p:nvSpPr>
          <p:cNvPr id="11" name="Sisu kohatäide 2">
            <a:extLst>
              <a:ext uri="{FF2B5EF4-FFF2-40B4-BE49-F238E27FC236}">
                <a16:creationId xmlns:a16="http://schemas.microsoft.com/office/drawing/2014/main" id="{E75EC326-F762-4D91-9A92-150922F4812A}"/>
              </a:ext>
            </a:extLst>
          </p:cNvPr>
          <p:cNvSpPr txBox="1">
            <a:spLocks/>
          </p:cNvSpPr>
          <p:nvPr/>
        </p:nvSpPr>
        <p:spPr>
          <a:xfrm>
            <a:off x="643946" y="2052888"/>
            <a:ext cx="4370644" cy="4346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Tallinna linna noored on hinnanud üldist rahulolu</a:t>
            </a:r>
            <a:r>
              <a:rPr lang="en-US" sz="1600" dirty="0"/>
              <a:t> </a:t>
            </a:r>
            <a:r>
              <a:rPr lang="et-EE" sz="1600" dirty="0"/>
              <a:t>võrreldes teiste kohalike omavalitsustega </a:t>
            </a:r>
            <a:r>
              <a:rPr lang="en-US" sz="1600" dirty="0" err="1"/>
              <a:t>keskmiselt</a:t>
            </a:r>
            <a:r>
              <a:rPr lang="en-US" sz="1600" dirty="0"/>
              <a:t>.</a:t>
            </a:r>
            <a:endParaRPr lang="et-EE" sz="16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sz="1600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ACA1DF67-5CE8-4EA2-8704-64A5E5EDC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89" y="1969742"/>
            <a:ext cx="2695951" cy="4201111"/>
          </a:xfrm>
          <a:prstGeom prst="rect">
            <a:avLst/>
          </a:prstGeom>
        </p:spPr>
      </p:pic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D8BC5642-3941-4C9E-83A2-4CC093C57827}"/>
              </a:ext>
            </a:extLst>
          </p:cNvPr>
          <p:cNvSpPr/>
          <p:nvPr/>
        </p:nvSpPr>
        <p:spPr bwMode="auto">
          <a:xfrm>
            <a:off x="5537669" y="3574144"/>
            <a:ext cx="2002631" cy="14643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23">
            <a:extLst>
              <a:ext uri="{FF2B5EF4-FFF2-40B4-BE49-F238E27FC236}">
                <a16:creationId xmlns:a16="http://schemas.microsoft.com/office/drawing/2014/main" id="{5EB05048-BBF1-478C-A68B-8A1C4E11568D}"/>
              </a:ext>
            </a:extLst>
          </p:cNvPr>
          <p:cNvCxnSpPr>
            <a:cxnSpLocks/>
          </p:cNvCxnSpPr>
          <p:nvPr/>
        </p:nvCxnSpPr>
        <p:spPr bwMode="auto">
          <a:xfrm flipV="1">
            <a:off x="7611877" y="3574145"/>
            <a:ext cx="1260299" cy="73214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4292526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lt 31">
            <a:extLst>
              <a:ext uri="{FF2B5EF4-FFF2-40B4-BE49-F238E27FC236}">
                <a16:creationId xmlns:a16="http://schemas.microsoft.com/office/drawing/2014/main" id="{2B029682-12FB-4033-A685-B6D58A20B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02" y="1632833"/>
            <a:ext cx="4163006" cy="933580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058F4DD4-DF24-4F46-89EA-0063F659B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48" y="2633268"/>
            <a:ext cx="4410691" cy="2495898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173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809672" y="566799"/>
            <a:ext cx="6382327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füüsilise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Kohalejõudmise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mugavus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lihtsus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470153" y="2909227"/>
            <a:ext cx="3147462" cy="338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Noormehed</a:t>
            </a:r>
            <a:r>
              <a:rPr lang="en-US" sz="1600" dirty="0"/>
              <a:t> </a:t>
            </a:r>
            <a:r>
              <a:rPr lang="en-US" sz="1600" dirty="0" err="1"/>
              <a:t>hindasid</a:t>
            </a:r>
            <a:r>
              <a:rPr lang="en-US" sz="1600" dirty="0"/>
              <a:t> </a:t>
            </a:r>
            <a:r>
              <a:rPr lang="en-US" sz="1600" dirty="0" err="1"/>
              <a:t>kohalejõudmise</a:t>
            </a:r>
            <a:r>
              <a:rPr lang="en-US" sz="1600" dirty="0"/>
              <a:t> </a:t>
            </a:r>
            <a:r>
              <a:rPr lang="en-US" sz="1600" dirty="0" err="1"/>
              <a:t>mugavust</a:t>
            </a:r>
            <a:r>
              <a:rPr lang="en-US" sz="1600" dirty="0"/>
              <a:t>/</a:t>
            </a:r>
            <a:r>
              <a:rPr lang="en-US" sz="1600" dirty="0" err="1"/>
              <a:t>lihtsust</a:t>
            </a:r>
            <a:r>
              <a:rPr lang="en-US" sz="1600" dirty="0"/>
              <a:t> </a:t>
            </a:r>
            <a:r>
              <a:rPr lang="en-US" sz="1600" dirty="0" err="1"/>
              <a:t>tunduvalt</a:t>
            </a:r>
            <a:r>
              <a:rPr lang="en-US" sz="1600" dirty="0"/>
              <a:t> </a:t>
            </a:r>
            <a:r>
              <a:rPr lang="en-US" sz="1600" dirty="0" err="1"/>
              <a:t>madalamalt</a:t>
            </a:r>
            <a:r>
              <a:rPr lang="en-US" sz="1600" dirty="0"/>
              <a:t> </a:t>
            </a:r>
            <a:r>
              <a:rPr lang="en-US" sz="1600" dirty="0" err="1"/>
              <a:t>kui</a:t>
            </a:r>
            <a:r>
              <a:rPr lang="en-US" sz="1600" dirty="0"/>
              <a:t> </a:t>
            </a:r>
            <a:r>
              <a:rPr lang="en-US" sz="1600" dirty="0" err="1"/>
              <a:t>tütarlapsed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Vanematega</a:t>
            </a:r>
            <a:r>
              <a:rPr lang="en-US" sz="1600" dirty="0"/>
              <a:t> </a:t>
            </a:r>
            <a:r>
              <a:rPr lang="en-US" sz="1600" dirty="0" err="1"/>
              <a:t>elavad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hindasid</a:t>
            </a:r>
            <a:r>
              <a:rPr lang="en-US" sz="1600" dirty="0"/>
              <a:t> </a:t>
            </a:r>
            <a:r>
              <a:rPr lang="en-US" sz="1600" dirty="0" err="1"/>
              <a:t>kohalejõudmise</a:t>
            </a:r>
            <a:r>
              <a:rPr lang="en-US" sz="1600" dirty="0"/>
              <a:t> </a:t>
            </a:r>
            <a:r>
              <a:rPr lang="en-US" sz="1600" dirty="0" err="1"/>
              <a:t>mugavust</a:t>
            </a:r>
            <a:r>
              <a:rPr lang="en-US" sz="1600" dirty="0"/>
              <a:t>/</a:t>
            </a:r>
            <a:r>
              <a:rPr lang="en-US" sz="1600" dirty="0" err="1"/>
              <a:t>lihtsust</a:t>
            </a:r>
            <a:r>
              <a:rPr lang="en-US" sz="1600" dirty="0"/>
              <a:t> </a:t>
            </a:r>
            <a:r>
              <a:rPr lang="en-US" sz="1600" dirty="0" err="1"/>
              <a:t>kõrgemalt</a:t>
            </a:r>
            <a:r>
              <a:rPr lang="en-US" sz="1600" dirty="0"/>
              <a:t> </a:t>
            </a:r>
            <a:r>
              <a:rPr lang="en-US" sz="1600" dirty="0" err="1"/>
              <a:t>kui</a:t>
            </a:r>
            <a:r>
              <a:rPr lang="en-US" sz="1600" dirty="0"/>
              <a:t> </a:t>
            </a:r>
            <a:r>
              <a:rPr lang="en-US" sz="1600" dirty="0" err="1"/>
              <a:t>iseseisvat</a:t>
            </a:r>
            <a:r>
              <a:rPr lang="en-US" sz="1600" dirty="0"/>
              <a:t> </a:t>
            </a:r>
            <a:r>
              <a:rPr lang="en-US" sz="1600" dirty="0" err="1"/>
              <a:t>elu</a:t>
            </a:r>
            <a:r>
              <a:rPr lang="en-US" sz="1600" dirty="0"/>
              <a:t> </a:t>
            </a:r>
            <a:r>
              <a:rPr lang="en-US" sz="1600" dirty="0" err="1"/>
              <a:t>elavad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Kutsekoolis</a:t>
            </a:r>
            <a:r>
              <a:rPr lang="en-US" sz="1600" dirty="0"/>
              <a:t> </a:t>
            </a:r>
            <a:r>
              <a:rPr lang="en-US" sz="1600" dirty="0" err="1"/>
              <a:t>õppivad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andnud</a:t>
            </a:r>
            <a:r>
              <a:rPr lang="en-US" sz="1600" dirty="0"/>
              <a:t> </a:t>
            </a:r>
            <a:r>
              <a:rPr lang="en-US" sz="1600" dirty="0" err="1"/>
              <a:t>madala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kohalejõudmise</a:t>
            </a:r>
            <a:r>
              <a:rPr lang="en-US" sz="1600" dirty="0"/>
              <a:t> </a:t>
            </a:r>
            <a:r>
              <a:rPr lang="en-US" sz="1600" dirty="0" err="1"/>
              <a:t>mugavusele</a:t>
            </a:r>
            <a:r>
              <a:rPr lang="en-US" sz="1600" dirty="0"/>
              <a:t>/</a:t>
            </a:r>
            <a:r>
              <a:rPr lang="en-US" sz="1600" dirty="0" err="1"/>
              <a:t>lihtsusele</a:t>
            </a:r>
            <a:r>
              <a:rPr lang="en-US" sz="1600" dirty="0"/>
              <a:t>.</a:t>
            </a:r>
          </a:p>
        </p:txBody>
      </p:sp>
      <p:sp>
        <p:nvSpPr>
          <p:cNvPr id="18" name="Oval 22">
            <a:extLst>
              <a:ext uri="{FF2B5EF4-FFF2-40B4-BE49-F238E27FC236}">
                <a16:creationId xmlns:a16="http://schemas.microsoft.com/office/drawing/2014/main" id="{C8EEFA72-6283-4118-A95B-B23DF19A0B87}"/>
              </a:ext>
            </a:extLst>
          </p:cNvPr>
          <p:cNvSpPr/>
          <p:nvPr/>
        </p:nvSpPr>
        <p:spPr>
          <a:xfrm>
            <a:off x="11401493" y="1269604"/>
            <a:ext cx="636935" cy="607787"/>
          </a:xfrm>
          <a:prstGeom prst="ellipse">
            <a:avLst/>
          </a:prstGeom>
          <a:solidFill>
            <a:srgbClr val="FBF2B5"/>
          </a:solidFill>
          <a:ln>
            <a:solidFill>
              <a:srgbClr val="F1D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1D71F"/>
                </a:solidFill>
              </a:rPr>
              <a:t>73</a:t>
            </a:r>
            <a:endParaRPr lang="en-US" b="1">
              <a:solidFill>
                <a:srgbClr val="F1D71F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CACEF3C4-8DE5-47AC-AC51-521903E1D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9" y="1634620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64D69251-E3D4-4FDC-BBC6-983652842A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0" y="2475779"/>
            <a:ext cx="3248478" cy="866896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44E3338F-3B51-4FFD-A48E-2BDF6EA600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06" y="4741303"/>
            <a:ext cx="3591426" cy="1219370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204EC57C-773B-4D7A-9735-4DBF9AC2F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30" y="1634620"/>
            <a:ext cx="3172268" cy="905001"/>
          </a:xfrm>
          <a:prstGeom prst="rect">
            <a:avLst/>
          </a:prstGeom>
        </p:spPr>
      </p:pic>
      <p:pic>
        <p:nvPicPr>
          <p:cNvPr id="44" name="Pilt 43">
            <a:extLst>
              <a:ext uri="{FF2B5EF4-FFF2-40B4-BE49-F238E27FC236}">
                <a16:creationId xmlns:a16="http://schemas.microsoft.com/office/drawing/2014/main" id="{CA23F153-CC69-41A6-9B43-CED96CA7FB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" y="3390003"/>
            <a:ext cx="3915321" cy="1343212"/>
          </a:xfrm>
          <a:prstGeom prst="rect">
            <a:avLst/>
          </a:prstGeom>
        </p:spPr>
      </p:pic>
      <p:pic>
        <p:nvPicPr>
          <p:cNvPr id="48" name="Pilt 47">
            <a:extLst>
              <a:ext uri="{FF2B5EF4-FFF2-40B4-BE49-F238E27FC236}">
                <a16:creationId xmlns:a16="http://schemas.microsoft.com/office/drawing/2014/main" id="{5A99C933-BC44-49E4-8B45-AE072EC80C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01" y="5129166"/>
            <a:ext cx="3553321" cy="914528"/>
          </a:xfrm>
          <a:prstGeom prst="rect">
            <a:avLst/>
          </a:prstGeom>
        </p:spPr>
      </p:pic>
      <p:sp>
        <p:nvSpPr>
          <p:cNvPr id="49" name="Rounded Rectangle 14">
            <a:extLst>
              <a:ext uri="{FF2B5EF4-FFF2-40B4-BE49-F238E27FC236}">
                <a16:creationId xmlns:a16="http://schemas.microsoft.com/office/drawing/2014/main" id="{D2968423-4860-4D32-910F-019E6BC51BBD}"/>
              </a:ext>
            </a:extLst>
          </p:cNvPr>
          <p:cNvSpPr/>
          <p:nvPr/>
        </p:nvSpPr>
        <p:spPr bwMode="auto">
          <a:xfrm>
            <a:off x="1268442" y="1932339"/>
            <a:ext cx="2153845" cy="140493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ounded Rectangle 14">
            <a:extLst>
              <a:ext uri="{FF2B5EF4-FFF2-40B4-BE49-F238E27FC236}">
                <a16:creationId xmlns:a16="http://schemas.microsoft.com/office/drawing/2014/main" id="{CD3DA99D-5A13-4ED1-9D47-C32546AA55F6}"/>
              </a:ext>
            </a:extLst>
          </p:cNvPr>
          <p:cNvSpPr/>
          <p:nvPr/>
        </p:nvSpPr>
        <p:spPr bwMode="auto">
          <a:xfrm>
            <a:off x="5549613" y="5441950"/>
            <a:ext cx="2311977" cy="16827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ounded Rectangle 14">
            <a:extLst>
              <a:ext uri="{FF2B5EF4-FFF2-40B4-BE49-F238E27FC236}">
                <a16:creationId xmlns:a16="http://schemas.microsoft.com/office/drawing/2014/main" id="{3F1CE8FC-8AFF-43FB-9FF9-539EADA5C8B0}"/>
              </a:ext>
            </a:extLst>
          </p:cNvPr>
          <p:cNvSpPr/>
          <p:nvPr/>
        </p:nvSpPr>
        <p:spPr bwMode="auto">
          <a:xfrm>
            <a:off x="5334655" y="3286125"/>
            <a:ext cx="2304001" cy="157163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0173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lt 29">
            <a:extLst>
              <a:ext uri="{FF2B5EF4-FFF2-40B4-BE49-F238E27FC236}">
                <a16:creationId xmlns:a16="http://schemas.microsoft.com/office/drawing/2014/main" id="{42AA3D2F-1484-4E1F-A02B-0A289D3AE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09" y="1631679"/>
            <a:ext cx="4163006" cy="933580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93DF8288-8E05-4916-B02D-86DC4F9D9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48" y="2636327"/>
            <a:ext cx="4410691" cy="2495898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174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809672" y="566799"/>
            <a:ext cx="6382327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füüsilise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Tegevusvahendid</a:t>
            </a:r>
            <a:r>
              <a:rPr lang="en-US" sz="2000" b="1">
                <a:solidFill>
                  <a:srgbClr val="010163"/>
                </a:solidFill>
              </a:rPr>
              <a:t> ja </a:t>
            </a:r>
            <a:r>
              <a:rPr lang="en-US" sz="2000" b="1" err="1">
                <a:solidFill>
                  <a:srgbClr val="010163"/>
                </a:solidFill>
              </a:rPr>
              <a:t>materjalid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470153" y="2909227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Noormehed</a:t>
            </a:r>
            <a:r>
              <a:rPr lang="en-US" sz="1600"/>
              <a:t>, </a:t>
            </a:r>
            <a:r>
              <a:rPr lang="en-US" sz="1600" err="1"/>
              <a:t>kutsekoolis</a:t>
            </a:r>
            <a:r>
              <a:rPr lang="en-US" sz="1600"/>
              <a:t> </a:t>
            </a:r>
            <a:r>
              <a:rPr lang="en-US" sz="1600" err="1"/>
              <a:t>õppivad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vene</a:t>
            </a:r>
            <a:r>
              <a:rPr lang="en-US" sz="1600"/>
              <a:t> </a:t>
            </a:r>
            <a:r>
              <a:rPr lang="en-US" sz="1600" err="1"/>
              <a:t>keelt</a:t>
            </a:r>
            <a:r>
              <a:rPr lang="en-US" sz="1600"/>
              <a:t> </a:t>
            </a:r>
            <a:r>
              <a:rPr lang="en-US" sz="1600" err="1"/>
              <a:t>kõnelevad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tegevusvahenditele</a:t>
            </a:r>
            <a:r>
              <a:rPr lang="en-US" sz="1600"/>
              <a:t> ja </a:t>
            </a:r>
            <a:r>
              <a:rPr lang="en-US" sz="1600" err="1"/>
              <a:t>materjalidele</a:t>
            </a:r>
            <a:r>
              <a:rPr lang="en-US" sz="1600"/>
              <a:t>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82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1B7E56D2-9438-47DA-9C6A-C8C1E72EB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9" y="1633618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3019FC35-2883-4847-8A3A-57F5AF03A8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5" y="2476646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3A493370-E297-43F3-BACC-22174EBF3C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" y="3389722"/>
            <a:ext cx="3915321" cy="1343212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1B3300D9-51F7-4276-A21E-1430AF44F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4" y="4742170"/>
            <a:ext cx="3591426" cy="1219370"/>
          </a:xfrm>
          <a:prstGeom prst="rect">
            <a:avLst/>
          </a:prstGeom>
        </p:spPr>
      </p:pic>
      <p:pic>
        <p:nvPicPr>
          <p:cNvPr id="21" name="Pilt 20">
            <a:extLst>
              <a:ext uri="{FF2B5EF4-FFF2-40B4-BE49-F238E27FC236}">
                <a16:creationId xmlns:a16="http://schemas.microsoft.com/office/drawing/2014/main" id="{7DDFB687-693E-4CA7-9BD3-BC28E87EE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005" y="1638010"/>
            <a:ext cx="3172268" cy="905001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AD09A2BE-5AE3-44E7-B30E-58FBDF60B0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68" y="5125298"/>
            <a:ext cx="3553321" cy="914528"/>
          </a:xfrm>
          <a:prstGeom prst="rect">
            <a:avLst/>
          </a:prstGeom>
        </p:spPr>
      </p:pic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7871042D-33DA-4436-87B9-3CC2D5803D87}"/>
              </a:ext>
            </a:extLst>
          </p:cNvPr>
          <p:cNvSpPr/>
          <p:nvPr/>
        </p:nvSpPr>
        <p:spPr bwMode="auto">
          <a:xfrm>
            <a:off x="1371971" y="2933706"/>
            <a:ext cx="2091404" cy="14932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292E25C9-B4BA-480F-BCFD-F80110B4DD00}"/>
              </a:ext>
            </a:extLst>
          </p:cNvPr>
          <p:cNvSpPr/>
          <p:nvPr/>
        </p:nvSpPr>
        <p:spPr bwMode="auto">
          <a:xfrm>
            <a:off x="1268442" y="1939254"/>
            <a:ext cx="2193131" cy="13251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ounded Rectangle 14">
            <a:extLst>
              <a:ext uri="{FF2B5EF4-FFF2-40B4-BE49-F238E27FC236}">
                <a16:creationId xmlns:a16="http://schemas.microsoft.com/office/drawing/2014/main" id="{A778E607-2DF9-4731-AA7F-639EB5CE3B37}"/>
              </a:ext>
            </a:extLst>
          </p:cNvPr>
          <p:cNvSpPr/>
          <p:nvPr/>
        </p:nvSpPr>
        <p:spPr bwMode="auto">
          <a:xfrm>
            <a:off x="5315693" y="3293960"/>
            <a:ext cx="2408110" cy="14932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4654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lt 32">
            <a:extLst>
              <a:ext uri="{FF2B5EF4-FFF2-40B4-BE49-F238E27FC236}">
                <a16:creationId xmlns:a16="http://schemas.microsoft.com/office/drawing/2014/main" id="{A263F781-68EF-4531-BE86-A73E2ADA3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72" y="1636034"/>
            <a:ext cx="4163006" cy="933580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70B4E4DE-4ACC-4895-905F-A94C9FA12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62" y="2629470"/>
            <a:ext cx="4410691" cy="2495898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175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809672" y="566799"/>
            <a:ext cx="6382327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füüsilise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Toimumiskoha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ruumid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470153" y="2909227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Noormehed</a:t>
            </a:r>
            <a:r>
              <a:rPr lang="en-US" sz="1600" dirty="0"/>
              <a:t> </a:t>
            </a:r>
            <a:r>
              <a:rPr lang="en-US" sz="1600" dirty="0" err="1"/>
              <a:t>hindasid</a:t>
            </a:r>
            <a:r>
              <a:rPr lang="en-US" sz="1600" dirty="0"/>
              <a:t> </a:t>
            </a:r>
            <a:r>
              <a:rPr lang="en-US" sz="1600" dirty="0" err="1"/>
              <a:t>toimumiskoha</a:t>
            </a:r>
            <a:r>
              <a:rPr lang="en-US" sz="1600" dirty="0"/>
              <a:t> </a:t>
            </a:r>
            <a:r>
              <a:rPr lang="en-US" sz="1600" dirty="0" err="1"/>
              <a:t>ruume</a:t>
            </a:r>
            <a:r>
              <a:rPr lang="en-US" sz="1600" dirty="0"/>
              <a:t> </a:t>
            </a:r>
            <a:r>
              <a:rPr lang="en-US" sz="1600" dirty="0" err="1"/>
              <a:t>madalamalt</a:t>
            </a:r>
            <a:r>
              <a:rPr lang="en-US" sz="1600" dirty="0"/>
              <a:t> </a:t>
            </a:r>
            <a:r>
              <a:rPr lang="en-US" sz="1600" dirty="0" err="1"/>
              <a:t>kui</a:t>
            </a:r>
            <a:r>
              <a:rPr lang="en-US" sz="1600" dirty="0"/>
              <a:t> </a:t>
            </a:r>
            <a:r>
              <a:rPr lang="en-US" sz="1600" dirty="0" err="1"/>
              <a:t>tütarlapsed</a:t>
            </a:r>
            <a:r>
              <a:rPr lang="et-EE" sz="1600" dirty="0"/>
              <a:t>.</a:t>
            </a:r>
            <a:endParaRPr lang="en-US" sz="1600" dirty="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Samuti</a:t>
            </a:r>
            <a:r>
              <a:rPr lang="en-US" sz="1600" dirty="0"/>
              <a:t> </a:t>
            </a:r>
            <a:r>
              <a:rPr lang="en-US" sz="1600" dirty="0" err="1"/>
              <a:t>hindasid</a:t>
            </a:r>
            <a:r>
              <a:rPr lang="en-US" sz="1600" dirty="0"/>
              <a:t> </a:t>
            </a:r>
            <a:r>
              <a:rPr lang="en-US" sz="1600" dirty="0" err="1"/>
              <a:t>toimumiskoha</a:t>
            </a:r>
            <a:r>
              <a:rPr lang="en-US" sz="1600" dirty="0"/>
              <a:t> </a:t>
            </a:r>
            <a:r>
              <a:rPr lang="en-US" sz="1600" dirty="0" err="1"/>
              <a:t>ruume</a:t>
            </a:r>
            <a:r>
              <a:rPr lang="en-US" sz="1600" dirty="0"/>
              <a:t> </a:t>
            </a:r>
            <a:r>
              <a:rPr lang="en-US" sz="1600" dirty="0" err="1"/>
              <a:t>madalamalt</a:t>
            </a:r>
            <a:r>
              <a:rPr lang="en-US" sz="1600" dirty="0"/>
              <a:t> 20-26 a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kutse</a:t>
            </a:r>
            <a:r>
              <a:rPr lang="en-US" sz="1600" dirty="0"/>
              <a:t>- ja </a:t>
            </a:r>
            <a:r>
              <a:rPr lang="en-US" sz="1600" dirty="0" err="1"/>
              <a:t>kõrgkoolis</a:t>
            </a:r>
            <a:r>
              <a:rPr lang="en-US" sz="1600" dirty="0"/>
              <a:t> </a:t>
            </a:r>
            <a:r>
              <a:rPr lang="en-US" sz="1600" dirty="0" err="1"/>
              <a:t>õppivad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Kõrge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andsid</a:t>
            </a:r>
            <a:r>
              <a:rPr lang="en-US" sz="1600" dirty="0"/>
              <a:t> </a:t>
            </a:r>
            <a:r>
              <a:rPr lang="en-US" sz="1600" dirty="0" err="1"/>
              <a:t>ühe</a:t>
            </a:r>
            <a:r>
              <a:rPr lang="en-US" sz="1600" dirty="0"/>
              <a:t> </a:t>
            </a:r>
            <a:r>
              <a:rPr lang="en-US" sz="1600" dirty="0" err="1"/>
              <a:t>õe</a:t>
            </a:r>
            <a:r>
              <a:rPr lang="en-US" sz="1600" dirty="0"/>
              <a:t>/</a:t>
            </a:r>
            <a:r>
              <a:rPr lang="en-US" sz="1600" dirty="0" err="1"/>
              <a:t>vennaga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80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FA73B9ED-FEA6-4A0B-BD5D-2754B3D39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5" y="1633596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3C646312-141E-4995-B6FB-A495938969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" y="2474971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F7A3DF19-81F4-4DE1-965B-7E2C5C626C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" y="3388615"/>
            <a:ext cx="3915321" cy="1343212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F9E35EAF-D1C2-4EA9-8CD9-45D4C72C60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0" y="4741211"/>
            <a:ext cx="3591426" cy="1219370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A1A0B9E4-804B-40D6-B8B4-9ABB1D42B0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005" y="1635383"/>
            <a:ext cx="3172268" cy="905001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A0589819-D145-43FA-AF1E-F06B3082E0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68" y="5128315"/>
            <a:ext cx="3553321" cy="914528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C67CC76-281F-4B2B-BA98-2D441B78BAAE}"/>
              </a:ext>
            </a:extLst>
          </p:cNvPr>
          <p:cNvSpPr/>
          <p:nvPr/>
        </p:nvSpPr>
        <p:spPr bwMode="auto">
          <a:xfrm>
            <a:off x="1269206" y="1935956"/>
            <a:ext cx="2228849" cy="13629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5B10952C-013C-4DB1-949F-C593EFE05E5C}"/>
              </a:ext>
            </a:extLst>
          </p:cNvPr>
          <p:cNvSpPr/>
          <p:nvPr/>
        </p:nvSpPr>
        <p:spPr bwMode="auto">
          <a:xfrm>
            <a:off x="5664372" y="2178468"/>
            <a:ext cx="2195514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831F5066-8040-4C27-A80C-00AA7C3ABDFC}"/>
              </a:ext>
            </a:extLst>
          </p:cNvPr>
          <p:cNvSpPr/>
          <p:nvPr/>
        </p:nvSpPr>
        <p:spPr bwMode="auto">
          <a:xfrm>
            <a:off x="5213350" y="3286126"/>
            <a:ext cx="2605089" cy="300216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53C321F0-3210-498A-9337-FDEB6D1E0856}"/>
              </a:ext>
            </a:extLst>
          </p:cNvPr>
          <p:cNvSpPr/>
          <p:nvPr/>
        </p:nvSpPr>
        <p:spPr bwMode="auto">
          <a:xfrm>
            <a:off x="1738313" y="5157991"/>
            <a:ext cx="2128838" cy="145053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5395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lt 31">
            <a:extLst>
              <a:ext uri="{FF2B5EF4-FFF2-40B4-BE49-F238E27FC236}">
                <a16:creationId xmlns:a16="http://schemas.microsoft.com/office/drawing/2014/main" id="{CC546394-0BEC-447D-9676-7FC8CF7D4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56" y="1636828"/>
            <a:ext cx="4163006" cy="933580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E6BCFFD5-0B23-4A68-BD76-81467550C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28" y="2632628"/>
            <a:ext cx="4410691" cy="2495898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176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809672" y="566799"/>
            <a:ext cx="6382327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Minu </a:t>
            </a:r>
            <a:r>
              <a:rPr lang="en-US" sz="2000" b="1" err="1">
                <a:solidFill>
                  <a:srgbClr val="010163"/>
                </a:solidFill>
              </a:rPr>
              <a:t>probleeme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märgatakse</a:t>
            </a:r>
            <a:r>
              <a:rPr lang="en-US" sz="2000" b="1">
                <a:solidFill>
                  <a:srgbClr val="010163"/>
                </a:solidFill>
              </a:rPr>
              <a:t>, mind </a:t>
            </a:r>
            <a:r>
              <a:rPr lang="en-US" sz="2000" b="1" err="1">
                <a:solidFill>
                  <a:srgbClr val="010163"/>
                </a:solidFill>
              </a:rPr>
              <a:t>kuulatakse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ära</a:t>
            </a:r>
            <a:r>
              <a:rPr lang="en-US" sz="2000" b="1">
                <a:solidFill>
                  <a:srgbClr val="010163"/>
                </a:solidFill>
              </a:rPr>
              <a:t> ja </a:t>
            </a:r>
            <a:r>
              <a:rPr lang="en-US" sz="2000" b="1" err="1">
                <a:solidFill>
                  <a:srgbClr val="010163"/>
                </a:solidFill>
              </a:rPr>
              <a:t>antakse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nõu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470153" y="2909227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üldiselt</a:t>
            </a:r>
            <a:r>
              <a:rPr lang="en-US" sz="1600"/>
              <a:t> </a:t>
            </a:r>
            <a:r>
              <a:rPr lang="en-US" sz="1600" err="1"/>
              <a:t>tunnevad</a:t>
            </a:r>
            <a:r>
              <a:rPr lang="en-US" sz="1600"/>
              <a:t>, et </a:t>
            </a:r>
            <a:r>
              <a:rPr lang="en-US" sz="1600" err="1"/>
              <a:t>nende</a:t>
            </a:r>
            <a:r>
              <a:rPr lang="en-US" sz="1600"/>
              <a:t> </a:t>
            </a:r>
            <a:r>
              <a:rPr lang="en-US" sz="1600" err="1"/>
              <a:t>probleeme</a:t>
            </a:r>
            <a:r>
              <a:rPr lang="en-US" sz="1600"/>
              <a:t> </a:t>
            </a:r>
            <a:r>
              <a:rPr lang="en-US" sz="1600" err="1"/>
              <a:t>märgatakse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neile</a:t>
            </a:r>
            <a:r>
              <a:rPr lang="en-US" sz="1600"/>
              <a:t> </a:t>
            </a:r>
            <a:r>
              <a:rPr lang="en-US" sz="1600" err="1"/>
              <a:t>antakse</a:t>
            </a:r>
            <a:r>
              <a:rPr lang="en-US" sz="1600"/>
              <a:t> ka </a:t>
            </a:r>
            <a:r>
              <a:rPr lang="en-US" sz="1600" err="1"/>
              <a:t>nõu</a:t>
            </a:r>
            <a:r>
              <a:rPr lang="en-US" sz="1600"/>
              <a:t>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89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E2A392A9-733C-4832-A489-6DDD6D592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8" y="1633618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B31B7A2A-4E2A-4F8A-82F7-8370EF54A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6" y="2472344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1A09BF4A-2806-4006-86E5-F4C8C9F4D6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" y="3385420"/>
            <a:ext cx="3915321" cy="1343212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4D4293B9-2205-4306-99CC-CA272559CC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6" y="4737868"/>
            <a:ext cx="3591426" cy="1219370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57B9A615-51F6-4870-9DB5-8D61AE047D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006" y="1637963"/>
            <a:ext cx="3172268" cy="905001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8512DB6C-415B-42A9-8369-726D4F1D3F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01" y="5122289"/>
            <a:ext cx="3553321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9647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lt 32">
            <a:extLst>
              <a:ext uri="{FF2B5EF4-FFF2-40B4-BE49-F238E27FC236}">
                <a16:creationId xmlns:a16="http://schemas.microsoft.com/office/drawing/2014/main" id="{DEC9D39D-5BEE-4061-9AC4-1087247B7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62" y="1637699"/>
            <a:ext cx="4163006" cy="933580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2AD31069-0AE6-47EB-B98B-DFA10F1FB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893" y="2636345"/>
            <a:ext cx="4410691" cy="2495898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177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809672" y="566799"/>
            <a:ext cx="6382327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Minu </a:t>
            </a:r>
            <a:r>
              <a:rPr lang="en-US" sz="2000" b="1" err="1">
                <a:solidFill>
                  <a:srgbClr val="010163"/>
                </a:solidFill>
              </a:rPr>
              <a:t>suhted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teiste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osalejatega</a:t>
            </a:r>
            <a:r>
              <a:rPr lang="en-US" sz="2000" b="1">
                <a:solidFill>
                  <a:srgbClr val="010163"/>
                </a:solidFill>
              </a:rPr>
              <a:t> on/</a:t>
            </a:r>
            <a:r>
              <a:rPr lang="en-US" sz="2000" b="1" err="1">
                <a:solidFill>
                  <a:srgbClr val="010163"/>
                </a:solidFill>
              </a:rPr>
              <a:t>olid</a:t>
            </a:r>
            <a:r>
              <a:rPr lang="en-US" sz="2000" b="1">
                <a:solidFill>
                  <a:srgbClr val="010163"/>
                </a:solidFill>
              </a:rPr>
              <a:t> head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470153" y="2909227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hindasid</a:t>
            </a:r>
            <a:r>
              <a:rPr lang="en-US" sz="1600" dirty="0"/>
              <a:t> </a:t>
            </a:r>
            <a:r>
              <a:rPr lang="en-US" sz="1600" dirty="0" err="1"/>
              <a:t>suhteid</a:t>
            </a:r>
            <a:r>
              <a:rPr lang="en-US" sz="1600" dirty="0"/>
              <a:t> </a:t>
            </a:r>
            <a:r>
              <a:rPr lang="en-US" sz="1600" dirty="0" err="1"/>
              <a:t>teiste</a:t>
            </a:r>
            <a:r>
              <a:rPr lang="en-US" sz="1600" dirty="0"/>
              <a:t> </a:t>
            </a:r>
            <a:r>
              <a:rPr lang="en-US" sz="1600" dirty="0" err="1"/>
              <a:t>osalejatega</a:t>
            </a:r>
            <a:r>
              <a:rPr lang="en-US" sz="1600" dirty="0"/>
              <a:t> </a:t>
            </a:r>
            <a:r>
              <a:rPr lang="en-US" sz="1600" dirty="0" err="1"/>
              <a:t>heaks</a:t>
            </a:r>
            <a:r>
              <a:rPr lang="en-US" sz="1600" dirty="0"/>
              <a:t>. </a:t>
            </a:r>
            <a:r>
              <a:rPr lang="en-US" sz="1600" dirty="0" err="1"/>
              <a:t>Madalam</a:t>
            </a:r>
            <a:r>
              <a:rPr lang="en-US" sz="1600" dirty="0"/>
              <a:t> </a:t>
            </a:r>
            <a:r>
              <a:rPr lang="en-US" sz="1600" dirty="0" err="1"/>
              <a:t>hinnang</a:t>
            </a:r>
            <a:r>
              <a:rPr lang="en-US" sz="1600" dirty="0"/>
              <a:t> </a:t>
            </a:r>
            <a:r>
              <a:rPr lang="et-EE" sz="1600" dirty="0"/>
              <a:t>on </a:t>
            </a:r>
            <a:r>
              <a:rPr lang="en-US" sz="1600" dirty="0" err="1"/>
              <a:t>vene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kõnelevatelt</a:t>
            </a:r>
            <a:r>
              <a:rPr lang="en-US" sz="1600" dirty="0"/>
              <a:t> </a:t>
            </a:r>
            <a:r>
              <a:rPr lang="en-US" sz="1600" dirty="0" err="1"/>
              <a:t>noortelt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89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B618DB1D-5802-4BE8-93F6-DC19AB638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0" y="1637675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932E68D8-7FB9-4211-B920-090588734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7" y="2472314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B1F32426-77A0-4B08-B93A-F99CA1F5DF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" y="3389113"/>
            <a:ext cx="3915321" cy="1343212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FB1D53F1-5986-49EF-9411-85745C07D1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4" y="4734633"/>
            <a:ext cx="3591426" cy="1219370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4D69BB10-86A9-4C5B-A81E-BF6BBBDF19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18" y="1633405"/>
            <a:ext cx="3172268" cy="905001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055371F0-0205-4A2D-B70A-A52F582DEF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99" y="5123007"/>
            <a:ext cx="3553321" cy="914528"/>
          </a:xfrm>
          <a:prstGeom prst="rect">
            <a:avLst/>
          </a:prstGeom>
        </p:spPr>
      </p:pic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A8A1CFB9-A962-4578-A97A-0475DC197E8E}"/>
              </a:ext>
            </a:extLst>
          </p:cNvPr>
          <p:cNvSpPr/>
          <p:nvPr/>
        </p:nvSpPr>
        <p:spPr bwMode="auto">
          <a:xfrm>
            <a:off x="1363581" y="2933706"/>
            <a:ext cx="2182019" cy="14932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0344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lt 31">
            <a:extLst>
              <a:ext uri="{FF2B5EF4-FFF2-40B4-BE49-F238E27FC236}">
                <a16:creationId xmlns:a16="http://schemas.microsoft.com/office/drawing/2014/main" id="{1EFE916C-B564-442D-AF60-6614FED16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84" y="1637699"/>
            <a:ext cx="4163006" cy="933580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4F61E5EA-FAB7-4473-BCD6-6C2EFECD7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74" y="2636054"/>
            <a:ext cx="4410691" cy="2495898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178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809672" y="566799"/>
            <a:ext cx="6382327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Suhted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juhtidega</a:t>
            </a:r>
            <a:r>
              <a:rPr lang="en-US" sz="2000" b="1">
                <a:solidFill>
                  <a:srgbClr val="010163"/>
                </a:solidFill>
              </a:rPr>
              <a:t> on head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470153" y="2909227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hindasid</a:t>
            </a:r>
            <a:r>
              <a:rPr lang="en-US" sz="1600" dirty="0"/>
              <a:t> </a:t>
            </a:r>
            <a:r>
              <a:rPr lang="en-US" sz="1600" dirty="0" err="1"/>
              <a:t>suhteid</a:t>
            </a:r>
            <a:r>
              <a:rPr lang="en-US" sz="1600" dirty="0"/>
              <a:t> </a:t>
            </a:r>
            <a:r>
              <a:rPr lang="en-US" sz="1600" dirty="0" err="1"/>
              <a:t>juhtidega</a:t>
            </a:r>
            <a:r>
              <a:rPr lang="en-US" sz="1600" dirty="0"/>
              <a:t> </a:t>
            </a:r>
            <a:r>
              <a:rPr lang="en-US" sz="1600" dirty="0" err="1"/>
              <a:t>heaks</a:t>
            </a:r>
            <a:r>
              <a:rPr lang="en-US" sz="1600" dirty="0"/>
              <a:t>. </a:t>
            </a:r>
            <a:r>
              <a:rPr lang="en-US" sz="1600" dirty="0" err="1"/>
              <a:t>Madalam</a:t>
            </a:r>
            <a:r>
              <a:rPr lang="en-US" sz="1600" dirty="0"/>
              <a:t> </a:t>
            </a:r>
            <a:r>
              <a:rPr lang="en-US" sz="1600" dirty="0" err="1"/>
              <a:t>hinnang</a:t>
            </a:r>
            <a:r>
              <a:rPr lang="en-US" sz="1600" dirty="0"/>
              <a:t> </a:t>
            </a:r>
            <a:r>
              <a:rPr lang="et-EE" sz="1600" dirty="0"/>
              <a:t>oli </a:t>
            </a:r>
            <a:r>
              <a:rPr lang="en-US" sz="1600" dirty="0" err="1"/>
              <a:t>vene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kõnelevatelt</a:t>
            </a:r>
            <a:r>
              <a:rPr lang="en-US" sz="1600" dirty="0"/>
              <a:t> </a:t>
            </a:r>
            <a:r>
              <a:rPr lang="en-US" sz="1600" dirty="0" err="1"/>
              <a:t>noortelt</a:t>
            </a:r>
            <a:r>
              <a:rPr lang="en-US" sz="1600" dirty="0"/>
              <a:t>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87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3FCAF17B-704A-4905-8E2D-59503FA3A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0" y="1638546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C440C104-E791-40B4-AC78-CEC604954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8" y="2473911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5EC78F6D-0D68-44DA-A477-5800A42F03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" y="3387565"/>
            <a:ext cx="3915321" cy="1343212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04C3F881-C16F-46A0-B6A1-55398B4076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1" y="4741762"/>
            <a:ext cx="3591426" cy="1219370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A37BB1F6-510B-47DD-BA97-8D6602EC16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10" y="1633692"/>
            <a:ext cx="3172268" cy="905001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49FCCB8B-FC0F-4F63-813E-925591931A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69" y="5123467"/>
            <a:ext cx="3553321" cy="914528"/>
          </a:xfrm>
          <a:prstGeom prst="rect">
            <a:avLst/>
          </a:prstGeom>
        </p:spPr>
      </p:pic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31FE412F-A2C9-42CE-80A4-7F3DD20BC748}"/>
              </a:ext>
            </a:extLst>
          </p:cNvPr>
          <p:cNvSpPr/>
          <p:nvPr/>
        </p:nvSpPr>
        <p:spPr bwMode="auto">
          <a:xfrm>
            <a:off x="1355192" y="2933706"/>
            <a:ext cx="2201069" cy="14932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0141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lt 32">
            <a:extLst>
              <a:ext uri="{FF2B5EF4-FFF2-40B4-BE49-F238E27FC236}">
                <a16:creationId xmlns:a16="http://schemas.microsoft.com/office/drawing/2014/main" id="{137A4C13-48B7-4B3E-811F-1210AE140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13" y="1639031"/>
            <a:ext cx="4163006" cy="933580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A38BD16B-B8E4-4177-BACD-9FCFADF28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04" y="2632521"/>
            <a:ext cx="4410691" cy="2495898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179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809672" y="566799"/>
            <a:ext cx="6382327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Juhendaja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meeldib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mulle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teeb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oma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tööd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hästi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470153" y="2909227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on </a:t>
            </a:r>
            <a:r>
              <a:rPr lang="en-US" sz="1600" err="1"/>
              <a:t>üldiselt</a:t>
            </a:r>
            <a:r>
              <a:rPr lang="en-US" sz="1600"/>
              <a:t> </a:t>
            </a:r>
            <a:r>
              <a:rPr lang="en-US" sz="1600" err="1"/>
              <a:t>rahul</a:t>
            </a:r>
            <a:r>
              <a:rPr lang="en-US" sz="1600"/>
              <a:t> </a:t>
            </a:r>
            <a:r>
              <a:rPr lang="en-US" sz="1600" err="1"/>
              <a:t>juhendaja</a:t>
            </a:r>
            <a:r>
              <a:rPr lang="en-US" sz="1600"/>
              <a:t> </a:t>
            </a:r>
            <a:r>
              <a:rPr lang="en-US" sz="1600" err="1"/>
              <a:t>tööga</a:t>
            </a:r>
            <a:r>
              <a:rPr lang="en-US" sz="1600"/>
              <a:t>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86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79E3EE3E-ACDC-4D75-8C3F-BDC65014E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2" y="1638546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3F3A0D6A-5A66-4837-829F-1E3E97356B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5" y="2475779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82DA1948-40A0-40C1-932A-94A11D5129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" y="3388855"/>
            <a:ext cx="3915321" cy="1343212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02AED1D9-7768-448D-B9AF-3C7A6C17E2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8" y="4739102"/>
            <a:ext cx="3591426" cy="1219370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78BF36AA-8695-4456-A41B-39F2D1B6B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12" y="1632360"/>
            <a:ext cx="3172268" cy="905001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B7A72837-9735-466F-9B58-815A13E5DA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99" y="5126218"/>
            <a:ext cx="3553321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6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0A82253-FC09-40D7-9118-E386E8CB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43" y="274639"/>
            <a:ext cx="10938455" cy="1143000"/>
          </a:xfrm>
        </p:spPr>
        <p:txBody>
          <a:bodyPr>
            <a:normAutofit/>
          </a:bodyPr>
          <a:lstStyle/>
          <a:p>
            <a:r>
              <a:rPr lang="et-EE"/>
              <a:t>Tulemuste koondülevaade</a:t>
            </a:r>
            <a:r>
              <a:rPr lang="en-US"/>
              <a:t>: info </a:t>
            </a:r>
            <a:r>
              <a:rPr lang="en-US" err="1"/>
              <a:t>leitavus</a:t>
            </a:r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D02E5A9-A29C-4CE5-888B-3A1BA21B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6" name="Sisu kohatäide 2">
            <a:extLst>
              <a:ext uri="{FF2B5EF4-FFF2-40B4-BE49-F238E27FC236}">
                <a16:creationId xmlns:a16="http://schemas.microsoft.com/office/drawing/2014/main" id="{8A635194-C6A0-47D3-98AE-0FC48AB9F95C}"/>
              </a:ext>
            </a:extLst>
          </p:cNvPr>
          <p:cNvSpPr txBox="1">
            <a:spLocks/>
          </p:cNvSpPr>
          <p:nvPr/>
        </p:nvSpPr>
        <p:spPr>
          <a:xfrm>
            <a:off x="8572500" y="3429000"/>
            <a:ext cx="3147462" cy="3145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rahul</a:t>
            </a:r>
            <a:r>
              <a:rPr lang="en-US" sz="1600" dirty="0"/>
              <a:t> info </a:t>
            </a:r>
            <a:r>
              <a:rPr lang="en-US" sz="1600" dirty="0" err="1"/>
              <a:t>leitavusega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Kõige</a:t>
            </a:r>
            <a:r>
              <a:rPr lang="en-US" sz="1600" dirty="0"/>
              <a:t> </a:t>
            </a:r>
            <a:r>
              <a:rPr lang="en-US" sz="1600" dirty="0" err="1"/>
              <a:t>rohkem</a:t>
            </a:r>
            <a:r>
              <a:rPr lang="en-US" sz="1600" dirty="0"/>
              <a:t> </a:t>
            </a:r>
            <a:r>
              <a:rPr lang="en-US" sz="1600" dirty="0" err="1"/>
              <a:t>rahul</a:t>
            </a:r>
            <a:r>
              <a:rPr lang="en-US" sz="1600" dirty="0"/>
              <a:t> on </a:t>
            </a:r>
            <a:r>
              <a:rPr lang="en-US" sz="1600" dirty="0" err="1"/>
              <a:t>noored</a:t>
            </a:r>
            <a:r>
              <a:rPr lang="en-US" sz="1600" dirty="0"/>
              <a:t>, </a:t>
            </a:r>
            <a:r>
              <a:rPr lang="en-US" sz="1600" dirty="0" err="1"/>
              <a:t>kellel</a:t>
            </a:r>
            <a:r>
              <a:rPr lang="en-US" sz="1600" dirty="0"/>
              <a:t> on </a:t>
            </a:r>
            <a:r>
              <a:rPr lang="en-US" sz="1600" dirty="0" err="1"/>
              <a:t>roh</a:t>
            </a:r>
            <a:r>
              <a:rPr lang="et-EE" sz="1600" dirty="0"/>
              <a:t>k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kui</a:t>
            </a:r>
            <a:r>
              <a:rPr lang="en-US" sz="1600" dirty="0"/>
              <a:t> </a:t>
            </a:r>
            <a:r>
              <a:rPr lang="en-US" sz="1600" dirty="0" err="1"/>
              <a:t>kolm</a:t>
            </a:r>
            <a:r>
              <a:rPr lang="en-US" sz="1600" dirty="0"/>
              <a:t> </a:t>
            </a:r>
            <a:r>
              <a:rPr lang="en-US" sz="1600" dirty="0" err="1"/>
              <a:t>õde</a:t>
            </a:r>
            <a:r>
              <a:rPr lang="en-US" sz="1600" dirty="0"/>
              <a:t>/</a:t>
            </a:r>
            <a:r>
              <a:rPr lang="en-US" sz="1600" dirty="0" err="1"/>
              <a:t>venda</a:t>
            </a:r>
            <a:r>
              <a:rPr lang="en-US" sz="1600" dirty="0"/>
              <a:t>.</a:t>
            </a:r>
            <a:endParaRPr lang="et-EE" sz="1600" dirty="0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9B6838E3-51D0-4B75-9AFF-DAA5DDBA1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0" y="1637176"/>
            <a:ext cx="2991267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0C1E96D6-29AA-4CE8-B617-463160E10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9" y="2465967"/>
            <a:ext cx="2991267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3D461359-2C58-4788-BD68-1F9297282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3" y="3332863"/>
            <a:ext cx="3324689" cy="1448002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8C7AA132-6BFC-4A55-BECB-A9BC0B862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9" y="4780865"/>
            <a:ext cx="2991267" cy="952633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715A39CE-4686-42BB-B87E-2262D01BC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95" y="1646397"/>
            <a:ext cx="4410691" cy="2400635"/>
          </a:xfrm>
          <a:prstGeom prst="rect">
            <a:avLst/>
          </a:prstGeom>
        </p:spPr>
      </p:pic>
      <p:pic>
        <p:nvPicPr>
          <p:cNvPr id="21" name="Pilt 20">
            <a:extLst>
              <a:ext uri="{FF2B5EF4-FFF2-40B4-BE49-F238E27FC236}">
                <a16:creationId xmlns:a16="http://schemas.microsoft.com/office/drawing/2014/main" id="{D44B54B8-A896-4499-917C-EAC47A258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81" y="4047032"/>
            <a:ext cx="4210638" cy="1267002"/>
          </a:xfrm>
          <a:prstGeom prst="rect">
            <a:avLst/>
          </a:prstGeom>
        </p:spPr>
      </p:pic>
      <p:pic>
        <p:nvPicPr>
          <p:cNvPr id="24" name="Pilt 23">
            <a:extLst>
              <a:ext uri="{FF2B5EF4-FFF2-40B4-BE49-F238E27FC236}">
                <a16:creationId xmlns:a16="http://schemas.microsoft.com/office/drawing/2014/main" id="{F190BEAE-A231-4142-A262-552875DD8B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86" y="5314034"/>
            <a:ext cx="3534268" cy="943107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36D66DAC-0BC9-46CB-91B3-711289237E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788" y="1639459"/>
            <a:ext cx="2991267" cy="1733792"/>
          </a:xfrm>
          <a:prstGeom prst="rect">
            <a:avLst/>
          </a:prstGeom>
        </p:spPr>
      </p:pic>
      <p:sp>
        <p:nvSpPr>
          <p:cNvPr id="30" name="Rounded Rectangle 14">
            <a:extLst>
              <a:ext uri="{FF2B5EF4-FFF2-40B4-BE49-F238E27FC236}">
                <a16:creationId xmlns:a16="http://schemas.microsoft.com/office/drawing/2014/main" id="{918C3B8D-0149-4FC9-8688-FC28E5C9F7F5}"/>
              </a:ext>
            </a:extLst>
          </p:cNvPr>
          <p:cNvSpPr/>
          <p:nvPr/>
        </p:nvSpPr>
        <p:spPr bwMode="auto">
          <a:xfrm>
            <a:off x="840581" y="4225953"/>
            <a:ext cx="2695341" cy="153167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17">
            <a:extLst>
              <a:ext uri="{FF2B5EF4-FFF2-40B4-BE49-F238E27FC236}">
                <a16:creationId xmlns:a16="http://schemas.microsoft.com/office/drawing/2014/main" id="{3A8A87DA-F1C5-46B3-9E84-305FADCF586E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75</a:t>
            </a:r>
            <a:endParaRPr lang="en-US" b="1">
              <a:solidFill>
                <a:srgbClr val="82C9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1367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lt 31">
            <a:extLst>
              <a:ext uri="{FF2B5EF4-FFF2-40B4-BE49-F238E27FC236}">
                <a16:creationId xmlns:a16="http://schemas.microsoft.com/office/drawing/2014/main" id="{CC64DF28-C34D-4B2D-877C-B335BA99B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06" y="1638308"/>
            <a:ext cx="4163006" cy="933580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404D3302-1F74-434A-9438-E31BC6BA2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99" y="2630177"/>
            <a:ext cx="4410691" cy="2495898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180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809672" y="566799"/>
            <a:ext cx="6382327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Juhid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arvestavad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minu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soovide</a:t>
            </a:r>
            <a:r>
              <a:rPr lang="en-US" sz="2000" b="1">
                <a:solidFill>
                  <a:srgbClr val="010163"/>
                </a:solidFill>
              </a:rPr>
              <a:t> ja </a:t>
            </a:r>
            <a:r>
              <a:rPr lang="en-US" sz="2000" b="1" err="1">
                <a:solidFill>
                  <a:srgbClr val="010163"/>
                </a:solidFill>
              </a:rPr>
              <a:t>arvamustega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470153" y="2909227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üldiselt</a:t>
            </a:r>
            <a:r>
              <a:rPr lang="en-US" sz="1600"/>
              <a:t> </a:t>
            </a:r>
            <a:r>
              <a:rPr lang="en-US" sz="1600" err="1"/>
              <a:t>tunnevad</a:t>
            </a:r>
            <a:r>
              <a:rPr lang="en-US" sz="1600"/>
              <a:t>, et </a:t>
            </a:r>
            <a:r>
              <a:rPr lang="en-US" sz="1600" err="1"/>
              <a:t>juhid</a:t>
            </a:r>
            <a:r>
              <a:rPr lang="en-US" sz="1600"/>
              <a:t> </a:t>
            </a:r>
            <a:r>
              <a:rPr lang="en-US" sz="1600" err="1"/>
              <a:t>arvestavad</a:t>
            </a:r>
            <a:r>
              <a:rPr lang="en-US" sz="1600"/>
              <a:t> </a:t>
            </a:r>
            <a:r>
              <a:rPr lang="en-US" sz="1600" err="1"/>
              <a:t>nende</a:t>
            </a:r>
            <a:r>
              <a:rPr lang="en-US" sz="1600"/>
              <a:t> </a:t>
            </a:r>
            <a:r>
              <a:rPr lang="en-US" sz="1600" err="1"/>
              <a:t>soovide</a:t>
            </a:r>
            <a:r>
              <a:rPr lang="en-US" sz="1600"/>
              <a:t> ja </a:t>
            </a:r>
            <a:r>
              <a:rPr lang="en-US" sz="1600" err="1"/>
              <a:t>arvamustega</a:t>
            </a:r>
            <a:r>
              <a:rPr lang="en-US" sz="1600"/>
              <a:t>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85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924F263A-2F0D-4AAD-93FE-05E144C60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1" y="1639878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36B91221-172A-4494-B08E-F3E26E5E0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9" y="2474517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5D0DB5EE-37F5-47D8-85E9-262C41D141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" y="3386434"/>
            <a:ext cx="3915321" cy="1343212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E3214609-73BA-408F-B036-58EE633514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2" y="4736515"/>
            <a:ext cx="3591426" cy="1219370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041A8950-9B02-4180-B88A-76E8C26FA0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12" y="1634270"/>
            <a:ext cx="3172268" cy="905001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7202E06B-CC66-4675-9B2F-DF313EB4C2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01" y="5126075"/>
            <a:ext cx="3553321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26871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lt 32">
            <a:extLst>
              <a:ext uri="{FF2B5EF4-FFF2-40B4-BE49-F238E27FC236}">
                <a16:creationId xmlns:a16="http://schemas.microsoft.com/office/drawing/2014/main" id="{4D2BF41A-9A41-4AFA-A333-3763D6D2E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36" y="1634318"/>
            <a:ext cx="4163006" cy="933580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2976566E-37CA-4E6D-B4ED-C5D2077C7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48" y="2631494"/>
            <a:ext cx="4410691" cy="2495898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181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809672" y="566799"/>
            <a:ext cx="6382327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leidnud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osalejate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seast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kaaslasi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sõpru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470153" y="2909227"/>
            <a:ext cx="3147462" cy="3051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Vene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hindasid</a:t>
            </a:r>
            <a:r>
              <a:rPr lang="en-US" sz="1600" dirty="0"/>
              <a:t>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küsimust</a:t>
            </a:r>
            <a:r>
              <a:rPr lang="en-US" sz="1600" dirty="0"/>
              <a:t> </a:t>
            </a:r>
            <a:r>
              <a:rPr lang="en-US" sz="1600" dirty="0" err="1"/>
              <a:t>märkimisväärselt</a:t>
            </a:r>
            <a:r>
              <a:rPr lang="en-US" sz="1600" dirty="0"/>
              <a:t> </a:t>
            </a:r>
            <a:r>
              <a:rPr lang="en-US" sz="1600" dirty="0" err="1"/>
              <a:t>madalamalt</a:t>
            </a:r>
            <a:r>
              <a:rPr lang="en-US" sz="1600" dirty="0"/>
              <a:t> </a:t>
            </a:r>
            <a:r>
              <a:rPr lang="en-US" sz="1600" dirty="0" err="1"/>
              <a:t>kui</a:t>
            </a:r>
            <a:r>
              <a:rPr lang="en-US" sz="1600" dirty="0"/>
              <a:t> </a:t>
            </a:r>
            <a:r>
              <a:rPr lang="en-US" sz="1600" dirty="0" err="1"/>
              <a:t>eesti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Samuti</a:t>
            </a:r>
            <a:r>
              <a:rPr lang="en-US" sz="1600" dirty="0"/>
              <a:t> </a:t>
            </a:r>
            <a:r>
              <a:rPr lang="en-US" sz="1600" dirty="0" err="1"/>
              <a:t>hindasid</a:t>
            </a:r>
            <a:r>
              <a:rPr lang="en-US" sz="1600" dirty="0"/>
              <a:t>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küsimust</a:t>
            </a:r>
            <a:r>
              <a:rPr lang="en-US" sz="1600" dirty="0"/>
              <a:t> </a:t>
            </a:r>
            <a:r>
              <a:rPr lang="en-US" sz="1600" dirty="0" err="1"/>
              <a:t>madalamalt</a:t>
            </a:r>
            <a:r>
              <a:rPr lang="en-US" sz="1600" dirty="0"/>
              <a:t> ka </a:t>
            </a:r>
            <a:r>
              <a:rPr lang="en-US" sz="1600" dirty="0" err="1"/>
              <a:t>kutsekoolis</a:t>
            </a:r>
            <a:r>
              <a:rPr lang="en-US" sz="1600" dirty="0"/>
              <a:t> </a:t>
            </a:r>
            <a:r>
              <a:rPr lang="en-US" sz="1600" dirty="0" err="1"/>
              <a:t>õppivad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võrreldes</a:t>
            </a:r>
            <a:r>
              <a:rPr lang="en-US" sz="1600" dirty="0"/>
              <a:t> </a:t>
            </a:r>
            <a:r>
              <a:rPr lang="en-US" sz="1600" dirty="0" err="1"/>
              <a:t>teiste</a:t>
            </a:r>
            <a:r>
              <a:rPr lang="en-US" sz="1600" dirty="0"/>
              <a:t> </a:t>
            </a:r>
            <a:r>
              <a:rPr lang="en-US" sz="1600" dirty="0" err="1"/>
              <a:t>tegevusaladega</a:t>
            </a:r>
            <a:r>
              <a:rPr lang="en-US" sz="1600" dirty="0"/>
              <a:t>.</a:t>
            </a:r>
            <a:endParaRPr lang="et-EE" sz="1600" dirty="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Noormehed</a:t>
            </a:r>
            <a:r>
              <a:rPr lang="en-US" sz="1600" dirty="0"/>
              <a:t> </a:t>
            </a:r>
            <a:r>
              <a:rPr lang="en-US" sz="1600" dirty="0" err="1"/>
              <a:t>hindasid</a:t>
            </a:r>
            <a:r>
              <a:rPr lang="en-US" sz="1600" dirty="0"/>
              <a:t> </a:t>
            </a:r>
            <a:r>
              <a:rPr lang="et-EE" sz="1600" dirty="0"/>
              <a:t>küsimust oluliselt </a:t>
            </a:r>
            <a:r>
              <a:rPr lang="en-US" sz="1600" dirty="0" err="1"/>
              <a:t>madalamalt</a:t>
            </a:r>
            <a:r>
              <a:rPr lang="en-US" sz="1600" dirty="0"/>
              <a:t> </a:t>
            </a:r>
            <a:r>
              <a:rPr lang="en-US" sz="1600" dirty="0" err="1"/>
              <a:t>kui</a:t>
            </a:r>
            <a:r>
              <a:rPr lang="en-US" sz="1600" dirty="0"/>
              <a:t> </a:t>
            </a:r>
            <a:r>
              <a:rPr lang="en-US" sz="1600" dirty="0" err="1"/>
              <a:t>tütarlapsed</a:t>
            </a:r>
            <a:r>
              <a:rPr lang="et-EE" sz="1600" dirty="0"/>
              <a:t>.</a:t>
            </a:r>
            <a:endParaRPr lang="en-US" sz="1600" dirty="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86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543D0492-86EB-4E85-9A9A-1AC6C176E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7" y="1638934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03107524-2C65-40B1-BC6F-4CCC95E479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4" y="2475779"/>
            <a:ext cx="3248478" cy="866896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8BAF9C9C-2043-44C2-8698-78E40115AB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55" y="4741303"/>
            <a:ext cx="3591426" cy="1219370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BAAC87DB-0627-4FC8-BFE7-BDCB20CBDC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12" y="1632824"/>
            <a:ext cx="3172268" cy="905001"/>
          </a:xfrm>
          <a:prstGeom prst="rect">
            <a:avLst/>
          </a:prstGeom>
        </p:spPr>
      </p:pic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33259879-688F-449D-931D-B4C1AD3C49F5}"/>
              </a:ext>
            </a:extLst>
          </p:cNvPr>
          <p:cNvSpPr/>
          <p:nvPr/>
        </p:nvSpPr>
        <p:spPr bwMode="auto">
          <a:xfrm>
            <a:off x="1355192" y="2933706"/>
            <a:ext cx="2007395" cy="14932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ounded Rectangle 14">
            <a:extLst>
              <a:ext uri="{FF2B5EF4-FFF2-40B4-BE49-F238E27FC236}">
                <a16:creationId xmlns:a16="http://schemas.microsoft.com/office/drawing/2014/main" id="{4E292173-A3DF-450F-8C18-24EF1C6CC21D}"/>
              </a:ext>
            </a:extLst>
          </p:cNvPr>
          <p:cNvSpPr/>
          <p:nvPr/>
        </p:nvSpPr>
        <p:spPr bwMode="auto">
          <a:xfrm>
            <a:off x="5308550" y="3291520"/>
            <a:ext cx="2460964" cy="14932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B195CE-5047-49F0-9EFC-2945C5102495}"/>
              </a:ext>
            </a:extLst>
          </p:cNvPr>
          <p:cNvSpPr txBox="1"/>
          <p:nvPr/>
        </p:nvSpPr>
        <p:spPr>
          <a:xfrm>
            <a:off x="3256780" y="2728991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44A46863-1F26-47D8-813C-5B6296B1F5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" y="3387328"/>
            <a:ext cx="4010662" cy="1343238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1D7F426A-8E71-45DE-9FAC-0A8ED2CD0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12" y="5124627"/>
            <a:ext cx="3590265" cy="9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9468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lt 31">
            <a:extLst>
              <a:ext uri="{FF2B5EF4-FFF2-40B4-BE49-F238E27FC236}">
                <a16:creationId xmlns:a16="http://schemas.microsoft.com/office/drawing/2014/main" id="{135EFC62-772F-4186-97F8-9FB50CA82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96" y="1633830"/>
            <a:ext cx="4163006" cy="933580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29D191F7-A76A-4CBE-8AAB-108481DE4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46" y="2629956"/>
            <a:ext cx="4410691" cy="2495898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182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809672" y="566799"/>
            <a:ext cx="6382327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midagi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õppinud</a:t>
            </a:r>
            <a:r>
              <a:rPr lang="en-US" sz="2000" b="1">
                <a:solidFill>
                  <a:srgbClr val="010163"/>
                </a:solidFill>
              </a:rPr>
              <a:t>, </a:t>
            </a:r>
            <a:r>
              <a:rPr lang="en-US" sz="2000" b="1" err="1">
                <a:solidFill>
                  <a:srgbClr val="010163"/>
                </a:solidFill>
              </a:rPr>
              <a:t>teada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saanud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oskuse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omandanud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470153" y="2909227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midagi</a:t>
            </a:r>
            <a:r>
              <a:rPr lang="en-US" sz="1600" dirty="0"/>
              <a:t> </a:t>
            </a:r>
            <a:r>
              <a:rPr lang="en-US" sz="1600" dirty="0" err="1"/>
              <a:t>uut</a:t>
            </a:r>
            <a:r>
              <a:rPr lang="en-US" sz="1600" dirty="0"/>
              <a:t> </a:t>
            </a:r>
            <a:r>
              <a:rPr lang="en-US" sz="1600" dirty="0" err="1"/>
              <a:t>õppinud</a:t>
            </a:r>
            <a:r>
              <a:rPr lang="en-US" sz="1600" dirty="0"/>
              <a:t>, </a:t>
            </a:r>
            <a:r>
              <a:rPr lang="en-US" sz="1600" dirty="0" err="1"/>
              <a:t>teada</a:t>
            </a:r>
            <a:r>
              <a:rPr lang="en-US" sz="1600" dirty="0"/>
              <a:t> </a:t>
            </a:r>
            <a:r>
              <a:rPr lang="en-US" sz="1600" dirty="0" err="1"/>
              <a:t>saanud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omandanud</a:t>
            </a:r>
            <a:r>
              <a:rPr lang="en-US" sz="1600" dirty="0"/>
              <a:t> </a:t>
            </a:r>
            <a:r>
              <a:rPr lang="en-US" sz="1600" dirty="0" err="1"/>
              <a:t>uue</a:t>
            </a:r>
            <a:r>
              <a:rPr lang="en-US" sz="1600" dirty="0"/>
              <a:t> </a:t>
            </a:r>
            <a:r>
              <a:rPr lang="en-US" sz="1600" dirty="0" err="1"/>
              <a:t>oskuse</a:t>
            </a:r>
            <a:r>
              <a:rPr lang="en-US" sz="1600" dirty="0"/>
              <a:t>. </a:t>
            </a:r>
            <a:r>
              <a:rPr lang="en-US" sz="1600" dirty="0" err="1"/>
              <a:t>Madalam</a:t>
            </a:r>
            <a:r>
              <a:rPr lang="en-US" sz="1600" dirty="0"/>
              <a:t> </a:t>
            </a:r>
            <a:r>
              <a:rPr lang="en-US" sz="1600" dirty="0" err="1"/>
              <a:t>hinnang</a:t>
            </a:r>
            <a:r>
              <a:rPr lang="en-US" sz="1600" dirty="0"/>
              <a:t> </a:t>
            </a:r>
            <a:r>
              <a:rPr lang="et-EE" sz="1600" dirty="0"/>
              <a:t>oli </a:t>
            </a:r>
            <a:r>
              <a:rPr lang="en-US" sz="1600" dirty="0" err="1"/>
              <a:t>vene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kõnelevatelt</a:t>
            </a:r>
            <a:r>
              <a:rPr lang="en-US" sz="1600" dirty="0"/>
              <a:t> </a:t>
            </a:r>
            <a:r>
              <a:rPr lang="en-US" sz="1600" dirty="0" err="1"/>
              <a:t>noortelt</a:t>
            </a:r>
            <a:r>
              <a:rPr lang="en-US" sz="1600" dirty="0"/>
              <a:t>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40713" y="1312214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87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7B92E58D-C93A-4273-B045-FCC0DF571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7" y="1632751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DB05B211-B6A8-4C91-A63D-250E15CD97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2" y="2472051"/>
            <a:ext cx="3248478" cy="866896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3BB632EE-1972-4467-81DC-E90532C0DB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12" y="1635112"/>
            <a:ext cx="3172268" cy="905001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5337BFBB-ECC8-457D-8053-86D41B158C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01" y="5125854"/>
            <a:ext cx="3553321" cy="914528"/>
          </a:xfrm>
          <a:prstGeom prst="rect">
            <a:avLst/>
          </a:prstGeom>
        </p:spPr>
      </p:pic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DC8CB932-8F45-4EC7-9BE6-2AC5E38A0152}"/>
              </a:ext>
            </a:extLst>
          </p:cNvPr>
          <p:cNvSpPr/>
          <p:nvPr/>
        </p:nvSpPr>
        <p:spPr bwMode="auto">
          <a:xfrm>
            <a:off x="1363581" y="2933706"/>
            <a:ext cx="2150270" cy="14932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B8C9852B-EA9D-41E8-9E5A-03144A9E15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7" y="4735710"/>
            <a:ext cx="3763937" cy="1251462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FBCF15FE-6987-4D75-8673-588FEAE810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" y="3393606"/>
            <a:ext cx="4013538" cy="13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9090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lt 32">
            <a:extLst>
              <a:ext uri="{FF2B5EF4-FFF2-40B4-BE49-F238E27FC236}">
                <a16:creationId xmlns:a16="http://schemas.microsoft.com/office/drawing/2014/main" id="{B7CAE4D5-2967-4992-B6A9-481CF7307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04" y="1633429"/>
            <a:ext cx="4163006" cy="933580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1D46484E-70B6-47C9-9F11-273E9983B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47" y="2635723"/>
            <a:ext cx="4410691" cy="2495898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183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809672" y="566799"/>
            <a:ext cx="6382327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saanud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tegevusi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üritusi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ise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algatada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läbi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viia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470153" y="2909227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Tudengiorganisatsiooni</a:t>
            </a:r>
            <a:r>
              <a:rPr lang="en-US" sz="1600" dirty="0"/>
              <a:t> </a:t>
            </a:r>
            <a:r>
              <a:rPr lang="en-US" sz="1600" dirty="0" err="1"/>
              <a:t>liikmed</a:t>
            </a:r>
            <a:r>
              <a:rPr lang="en-US" sz="1600" dirty="0"/>
              <a:t>, </a:t>
            </a:r>
            <a:r>
              <a:rPr lang="en-US" sz="1600" dirty="0" err="1"/>
              <a:t>tööotsijad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vene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ei</a:t>
            </a:r>
            <a:r>
              <a:rPr lang="en-US" sz="1600" dirty="0"/>
              <a:t> ole </a:t>
            </a:r>
            <a:r>
              <a:rPr lang="en-US" sz="1600" dirty="0" err="1"/>
              <a:t>saanud</a:t>
            </a:r>
            <a:r>
              <a:rPr lang="en-US" sz="1600" dirty="0"/>
              <a:t> </a:t>
            </a:r>
            <a:r>
              <a:rPr lang="en-US" sz="1600" dirty="0" err="1"/>
              <a:t>ise</a:t>
            </a:r>
            <a:r>
              <a:rPr lang="en-US" sz="1600" dirty="0"/>
              <a:t> </a:t>
            </a:r>
            <a:r>
              <a:rPr lang="en-US" sz="1600" dirty="0" err="1"/>
              <a:t>tegevusi</a:t>
            </a:r>
            <a:r>
              <a:rPr lang="en-US" sz="1600" dirty="0"/>
              <a:t>/</a:t>
            </a:r>
            <a:r>
              <a:rPr lang="en-US" sz="1600" dirty="0" err="1"/>
              <a:t>üritusi</a:t>
            </a:r>
            <a:r>
              <a:rPr lang="en-US" sz="1600" dirty="0"/>
              <a:t> </a:t>
            </a:r>
            <a:r>
              <a:rPr lang="en-US" sz="1600" dirty="0" err="1"/>
              <a:t>algatada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läbi</a:t>
            </a:r>
            <a:r>
              <a:rPr lang="en-US" sz="1600" dirty="0"/>
              <a:t> </a:t>
            </a:r>
            <a:r>
              <a:rPr lang="en-US" sz="1600" dirty="0" err="1"/>
              <a:t>viia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Iseseisvat</a:t>
            </a:r>
            <a:r>
              <a:rPr lang="en-US" sz="1600" dirty="0"/>
              <a:t> </a:t>
            </a:r>
            <a:r>
              <a:rPr lang="en-US" sz="1600" dirty="0" err="1"/>
              <a:t>elu</a:t>
            </a:r>
            <a:r>
              <a:rPr lang="en-US" sz="1600" dirty="0"/>
              <a:t> </a:t>
            </a:r>
            <a:r>
              <a:rPr lang="en-US" sz="1600" dirty="0" err="1"/>
              <a:t>elavad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andsid</a:t>
            </a:r>
            <a:r>
              <a:rPr lang="en-US" sz="1600" dirty="0"/>
              <a:t>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küsimusele</a:t>
            </a:r>
            <a:r>
              <a:rPr lang="en-US" sz="1600" dirty="0"/>
              <a:t> </a:t>
            </a:r>
            <a:r>
              <a:rPr lang="en-US" sz="1600" dirty="0" err="1"/>
              <a:t>maksimaalse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79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CB867B32-9695-41A3-AD1C-3E1450925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9" y="1633992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2E575B6F-9266-4DF4-B891-FC8747F75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36" y="2472509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7DA11A72-268F-48A3-B2E7-CBBCC66B1D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" y="3385585"/>
            <a:ext cx="3915321" cy="1343212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367E9892-A833-41DF-B07A-DCB991A9E2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8" y="4741161"/>
            <a:ext cx="3591426" cy="1219370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AF80BEB7-35F6-498E-9F2C-D72A992C4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64" y="1633662"/>
            <a:ext cx="3172268" cy="905001"/>
          </a:xfrm>
          <a:prstGeom prst="rect">
            <a:avLst/>
          </a:prstGeom>
        </p:spPr>
      </p:pic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AB27C75C-8BDB-40C4-9479-335A64556FD2}"/>
              </a:ext>
            </a:extLst>
          </p:cNvPr>
          <p:cNvSpPr/>
          <p:nvPr/>
        </p:nvSpPr>
        <p:spPr bwMode="auto">
          <a:xfrm>
            <a:off x="1363581" y="2927350"/>
            <a:ext cx="1848645" cy="155684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B6D7F2-D411-4DAB-8E69-59E12551DC78}"/>
              </a:ext>
            </a:extLst>
          </p:cNvPr>
          <p:cNvSpPr txBox="1"/>
          <p:nvPr/>
        </p:nvSpPr>
        <p:spPr>
          <a:xfrm>
            <a:off x="3126875" y="2797580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00EF7FE9-0D1C-4F8C-A578-D59728D932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00" y="5122385"/>
            <a:ext cx="3571794" cy="911947"/>
          </a:xfrm>
          <a:prstGeom prst="rect">
            <a:avLst/>
          </a:prstGeom>
        </p:spPr>
      </p:pic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800AF3E6-ADFB-46E3-8E19-F6EF8E067941}"/>
              </a:ext>
            </a:extLst>
          </p:cNvPr>
          <p:cNvSpPr/>
          <p:nvPr/>
        </p:nvSpPr>
        <p:spPr bwMode="auto">
          <a:xfrm>
            <a:off x="637301" y="4159250"/>
            <a:ext cx="2822575" cy="170756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AB387005-B377-42D3-B062-64A5863311F4}"/>
              </a:ext>
            </a:extLst>
          </p:cNvPr>
          <p:cNvSpPr/>
          <p:nvPr/>
        </p:nvSpPr>
        <p:spPr bwMode="auto">
          <a:xfrm>
            <a:off x="5462428" y="4359275"/>
            <a:ext cx="2070100" cy="15693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315C8DBE-37D4-481A-A576-EEB95ABDC189}"/>
              </a:ext>
            </a:extLst>
          </p:cNvPr>
          <p:cNvSpPr/>
          <p:nvPr/>
        </p:nvSpPr>
        <p:spPr bwMode="auto">
          <a:xfrm>
            <a:off x="5137442" y="5603657"/>
            <a:ext cx="3089310" cy="16531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3329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lt 31">
            <a:extLst>
              <a:ext uri="{FF2B5EF4-FFF2-40B4-BE49-F238E27FC236}">
                <a16:creationId xmlns:a16="http://schemas.microsoft.com/office/drawing/2014/main" id="{C708FCD8-43EE-4C7D-AADB-5ADA3C2CF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09" y="1634750"/>
            <a:ext cx="4163006" cy="933580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67F74050-C7D7-4425-B24D-4B7E3F286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48" y="2633605"/>
            <a:ext cx="4410691" cy="2495898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184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809672" y="566799"/>
            <a:ext cx="6382327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saanud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ürituste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tegevuste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korraldamisel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osaleda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470153" y="2909227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on </a:t>
            </a:r>
            <a:r>
              <a:rPr lang="en-US" sz="1600" err="1"/>
              <a:t>üldiselt</a:t>
            </a:r>
            <a:r>
              <a:rPr lang="en-US" sz="1600"/>
              <a:t> </a:t>
            </a:r>
            <a:r>
              <a:rPr lang="en-US" sz="1600" err="1"/>
              <a:t>saanud</a:t>
            </a:r>
            <a:r>
              <a:rPr lang="en-US" sz="1600"/>
              <a:t> </a:t>
            </a:r>
            <a:r>
              <a:rPr lang="en-US" sz="1600" err="1"/>
              <a:t>ürituste</a:t>
            </a:r>
            <a:r>
              <a:rPr lang="en-US" sz="1600"/>
              <a:t>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tegevuste</a:t>
            </a:r>
            <a:r>
              <a:rPr lang="en-US" sz="1600"/>
              <a:t> </a:t>
            </a:r>
            <a:r>
              <a:rPr lang="en-US" sz="1600" err="1"/>
              <a:t>korraldamisel</a:t>
            </a:r>
            <a:r>
              <a:rPr lang="en-US" sz="1600"/>
              <a:t> </a:t>
            </a:r>
            <a:r>
              <a:rPr lang="en-US" sz="1600" err="1"/>
              <a:t>osaleda</a:t>
            </a:r>
            <a:r>
              <a:rPr lang="en-US" sz="1600"/>
              <a:t>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87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D919976A-55E1-4DAF-80BB-D8A169803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" y="1633152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B8A392A4-E05C-4E2F-A01C-D91F96862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2" y="2475779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60C929A4-4972-4292-B739-95EE05952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" y="3388855"/>
            <a:ext cx="3915321" cy="1343212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6F9561AE-31D7-4717-A4BD-3FB72B0655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3" y="4738384"/>
            <a:ext cx="3591426" cy="1219370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8DDE95A6-03C9-47FF-989E-A87FDA5F54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18" y="1639859"/>
            <a:ext cx="3172268" cy="905001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5C68D524-3A14-412D-B64B-F01CAA98A2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54" y="5125464"/>
            <a:ext cx="3553321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439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lt 32">
            <a:extLst>
              <a:ext uri="{FF2B5EF4-FFF2-40B4-BE49-F238E27FC236}">
                <a16:creationId xmlns:a16="http://schemas.microsoft.com/office/drawing/2014/main" id="{4FA88B22-EE68-4206-88E8-716D325C3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27" y="1632205"/>
            <a:ext cx="4163006" cy="933580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194D554C-8A84-4C1F-8DBC-18B0E3B58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36" y="2632105"/>
            <a:ext cx="4410691" cy="2495898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185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809672" y="566799"/>
            <a:ext cx="6382327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teinud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juhtidele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ettepanekuid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470153" y="2909227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on </a:t>
            </a:r>
            <a:r>
              <a:rPr lang="en-US" sz="1600" err="1"/>
              <a:t>üldiselt</a:t>
            </a:r>
            <a:r>
              <a:rPr lang="en-US" sz="1600"/>
              <a:t> </a:t>
            </a:r>
            <a:r>
              <a:rPr lang="en-US" sz="1600" err="1"/>
              <a:t>teinud</a:t>
            </a:r>
            <a:r>
              <a:rPr lang="en-US" sz="1600"/>
              <a:t> </a:t>
            </a:r>
            <a:r>
              <a:rPr lang="en-US" sz="1600" err="1"/>
              <a:t>juhtidele</a:t>
            </a:r>
            <a:r>
              <a:rPr lang="en-US" sz="1600"/>
              <a:t> </a:t>
            </a:r>
            <a:r>
              <a:rPr lang="en-US" sz="1600" err="1"/>
              <a:t>ettepanekuid</a:t>
            </a:r>
            <a:r>
              <a:rPr lang="en-US" sz="1600"/>
              <a:t>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85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3BB52CDE-6225-452F-AE72-74C20EB9B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4" y="1632259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2ED859D7-A5A0-403F-8F41-8A3AC9BD92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9" y="2478611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E60E2E86-2504-4C2F-9C96-AFB9EBF26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" y="3391687"/>
            <a:ext cx="3915321" cy="1343212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2C2006EB-AC1B-43EB-B8C4-E90587E5DD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3" y="4734899"/>
            <a:ext cx="3591426" cy="1219370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056EBD44-02D0-4DCA-B5FA-CEF6DC7D6A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65" y="1639632"/>
            <a:ext cx="3172268" cy="905001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CC4340C2-2345-4C72-AD14-E26C4101E5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95" y="5157655"/>
            <a:ext cx="3553321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11045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lt 31">
            <a:extLst>
              <a:ext uri="{FF2B5EF4-FFF2-40B4-BE49-F238E27FC236}">
                <a16:creationId xmlns:a16="http://schemas.microsoft.com/office/drawing/2014/main" id="{A9EF9D40-8D9F-4D01-9DB5-31FF7107D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62" y="1637624"/>
            <a:ext cx="4163006" cy="933580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396800C2-AF1F-47A2-B831-0EFDF1B61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49" y="2636285"/>
            <a:ext cx="4410691" cy="2495898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186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809672" y="566799"/>
            <a:ext cx="6228757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Osalemine</a:t>
            </a:r>
            <a:r>
              <a:rPr lang="en-US" sz="2000" b="1">
                <a:solidFill>
                  <a:srgbClr val="010163"/>
                </a:solidFill>
              </a:rPr>
              <a:t> on/</a:t>
            </a:r>
            <a:r>
              <a:rPr lang="en-US" sz="2000" b="1" err="1">
                <a:solidFill>
                  <a:srgbClr val="010163"/>
                </a:solidFill>
              </a:rPr>
              <a:t>oli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minu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jaoks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huvitav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oluline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470153" y="2909227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vanuses</a:t>
            </a:r>
            <a:r>
              <a:rPr lang="en-US" sz="1600" dirty="0"/>
              <a:t> 12-16 a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vene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hindavad</a:t>
            </a:r>
            <a:r>
              <a:rPr lang="en-US" sz="1600" dirty="0"/>
              <a:t> </a:t>
            </a:r>
            <a:r>
              <a:rPr lang="en-US" sz="1600" dirty="0" err="1"/>
              <a:t>osalemist</a:t>
            </a:r>
            <a:r>
              <a:rPr lang="en-US" sz="1600" dirty="0"/>
              <a:t> </a:t>
            </a:r>
            <a:r>
              <a:rPr lang="en-US" sz="1600" dirty="0" err="1"/>
              <a:t>noorteühingus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–</a:t>
            </a:r>
            <a:r>
              <a:rPr lang="en-US" sz="1600" dirty="0" err="1"/>
              <a:t>ühenduses</a:t>
            </a:r>
            <a:r>
              <a:rPr lang="en-US" sz="1600" dirty="0"/>
              <a:t> </a:t>
            </a:r>
            <a:r>
              <a:rPr lang="en-US" sz="1600" dirty="0" err="1"/>
              <a:t>väga</a:t>
            </a:r>
            <a:r>
              <a:rPr lang="en-US" sz="1600" dirty="0"/>
              <a:t> </a:t>
            </a:r>
            <a:r>
              <a:rPr lang="en-US" sz="1600" dirty="0" err="1"/>
              <a:t>madalalt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Samuti</a:t>
            </a:r>
            <a:r>
              <a:rPr lang="en-US" sz="1600" dirty="0"/>
              <a:t> </a:t>
            </a:r>
            <a:r>
              <a:rPr lang="en-US" sz="1600" dirty="0" err="1"/>
              <a:t>hindavad</a:t>
            </a:r>
            <a:r>
              <a:rPr lang="en-US" sz="1600" dirty="0"/>
              <a:t> </a:t>
            </a:r>
            <a:r>
              <a:rPr lang="et-EE" sz="1600" dirty="0"/>
              <a:t>küsimust </a:t>
            </a:r>
            <a:r>
              <a:rPr lang="en-US" sz="1600" dirty="0" err="1"/>
              <a:t>madalamalt</a:t>
            </a:r>
            <a:r>
              <a:rPr lang="en-US" sz="1600" dirty="0"/>
              <a:t> ka </a:t>
            </a:r>
            <a:r>
              <a:rPr lang="en-US" sz="1600" dirty="0" err="1"/>
              <a:t>tudengiorganisatsiooni</a:t>
            </a:r>
            <a:r>
              <a:rPr lang="en-US" sz="1600" dirty="0"/>
              <a:t> </a:t>
            </a:r>
            <a:r>
              <a:rPr lang="en-US" sz="1600" dirty="0" err="1"/>
              <a:t>liikmed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tööotsijad</a:t>
            </a:r>
            <a:r>
              <a:rPr lang="en-US" sz="1600" dirty="0"/>
              <a:t>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82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A5CABE2D-6785-440A-BB13-6BABC5FEA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7" y="1633052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7AF21ABB-7E61-4F8E-98E9-70FF697C1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5" y="2476080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07400EC5-1A6A-42EE-9FBD-5ED824E6A7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" y="3387996"/>
            <a:ext cx="3915321" cy="1343212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3B3DB108-B7A2-421B-B234-2A383D1DFC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65" y="1639122"/>
            <a:ext cx="3172268" cy="905001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3CA10AE1-B875-4DF4-B3F7-C4558F8BF7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19" y="5131595"/>
            <a:ext cx="3553321" cy="914528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B6FF08B6-27AD-4280-BF09-3F156B406D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6" y="4739284"/>
            <a:ext cx="3639055" cy="1219370"/>
          </a:xfrm>
          <a:prstGeom prst="rect">
            <a:avLst/>
          </a:prstGeom>
        </p:spPr>
      </p:pic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90E96178-9B09-443B-9ACC-81AA26EE0B81}"/>
              </a:ext>
            </a:extLst>
          </p:cNvPr>
          <p:cNvSpPr/>
          <p:nvPr/>
        </p:nvSpPr>
        <p:spPr bwMode="auto">
          <a:xfrm>
            <a:off x="1363581" y="2933706"/>
            <a:ext cx="2048670" cy="14932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8FC14C9A-F2E7-49BE-94D4-61CD26C9BCF0}"/>
              </a:ext>
            </a:extLst>
          </p:cNvPr>
          <p:cNvSpPr/>
          <p:nvPr/>
        </p:nvSpPr>
        <p:spPr bwMode="auto">
          <a:xfrm>
            <a:off x="5718232" y="1890194"/>
            <a:ext cx="1958975" cy="14932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356071-295D-498A-B0BA-EFD4BEBC887E}"/>
              </a:ext>
            </a:extLst>
          </p:cNvPr>
          <p:cNvSpPr txBox="1"/>
          <p:nvPr/>
        </p:nvSpPr>
        <p:spPr>
          <a:xfrm>
            <a:off x="3306862" y="2781620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5808F9-AA05-43C9-B781-F58859357310}"/>
              </a:ext>
            </a:extLst>
          </p:cNvPr>
          <p:cNvSpPr txBox="1"/>
          <p:nvPr/>
        </p:nvSpPr>
        <p:spPr>
          <a:xfrm>
            <a:off x="7581152" y="1713590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90F24D19-BCC9-4A8C-90C7-CA91D8FEC8A7}"/>
              </a:ext>
            </a:extLst>
          </p:cNvPr>
          <p:cNvSpPr/>
          <p:nvPr/>
        </p:nvSpPr>
        <p:spPr bwMode="auto">
          <a:xfrm>
            <a:off x="637301" y="4162425"/>
            <a:ext cx="2957513" cy="17144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CDA49849-9589-43A0-984D-C820EE63E711}"/>
              </a:ext>
            </a:extLst>
          </p:cNvPr>
          <p:cNvSpPr/>
          <p:nvPr/>
        </p:nvSpPr>
        <p:spPr bwMode="auto">
          <a:xfrm>
            <a:off x="5477618" y="4356100"/>
            <a:ext cx="2266950" cy="16113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2954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lt 32">
            <a:extLst>
              <a:ext uri="{FF2B5EF4-FFF2-40B4-BE49-F238E27FC236}">
                <a16:creationId xmlns:a16="http://schemas.microsoft.com/office/drawing/2014/main" id="{765F9012-1ABE-40EA-9869-E6268DA39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59" y="1635747"/>
            <a:ext cx="4163006" cy="933580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4267AB35-DCF3-4F13-8F2C-455F25035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55" y="2633268"/>
            <a:ext cx="4410691" cy="2495898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187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809672" y="566799"/>
            <a:ext cx="6382327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 dirty="0">
                <a:solidFill>
                  <a:srgbClr val="010163"/>
                </a:solidFill>
              </a:rPr>
              <a:t>Hinnangud </a:t>
            </a:r>
            <a:r>
              <a:rPr lang="en-US" sz="2000" dirty="0" err="1">
                <a:solidFill>
                  <a:srgbClr val="010163"/>
                </a:solidFill>
              </a:rPr>
              <a:t>üldise</a:t>
            </a:r>
            <a:r>
              <a:rPr lang="en-US" sz="2000" dirty="0">
                <a:solidFill>
                  <a:srgbClr val="010163"/>
                </a:solidFill>
              </a:rPr>
              <a:t> </a:t>
            </a:r>
            <a:r>
              <a:rPr lang="en-US" sz="2000" dirty="0" err="1">
                <a:solidFill>
                  <a:srgbClr val="010163"/>
                </a:solidFill>
              </a:rPr>
              <a:t>rahulolu</a:t>
            </a:r>
            <a:r>
              <a:rPr lang="en-US" sz="2000" dirty="0">
                <a:solidFill>
                  <a:srgbClr val="010163"/>
                </a:solidFill>
              </a:rPr>
              <a:t> </a:t>
            </a:r>
            <a:r>
              <a:rPr lang="et-EE" sz="2000" dirty="0">
                <a:solidFill>
                  <a:srgbClr val="010163"/>
                </a:solidFill>
              </a:rPr>
              <a:t>teemaploki küsimusele „</a:t>
            </a:r>
            <a:r>
              <a:rPr lang="en-US" sz="2000" b="1" dirty="0">
                <a:solidFill>
                  <a:srgbClr val="010163"/>
                </a:solidFill>
              </a:rPr>
              <a:t>Olen </a:t>
            </a:r>
            <a:r>
              <a:rPr lang="en-US" sz="2000" b="1" dirty="0" err="1">
                <a:solidFill>
                  <a:srgbClr val="010163"/>
                </a:solidFill>
              </a:rPr>
              <a:t>üldiselt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rahul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ühingu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või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organisatsiooniga</a:t>
            </a:r>
            <a:r>
              <a:rPr lang="en-US" sz="2000" b="1" dirty="0">
                <a:solidFill>
                  <a:srgbClr val="010163"/>
                </a:solidFill>
              </a:rPr>
              <a:t>, </a:t>
            </a:r>
            <a:r>
              <a:rPr lang="en-US" sz="2000" b="1" dirty="0" err="1">
                <a:solidFill>
                  <a:srgbClr val="010163"/>
                </a:solidFill>
              </a:rPr>
              <a:t>kus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osalesin</a:t>
            </a:r>
            <a:r>
              <a:rPr lang="en-US" sz="2000" b="1" dirty="0">
                <a:solidFill>
                  <a:srgbClr val="010163"/>
                </a:solidFill>
              </a:rPr>
              <a:t>/</a:t>
            </a:r>
            <a:r>
              <a:rPr lang="en-US" sz="2000" b="1" dirty="0" err="1">
                <a:solidFill>
                  <a:srgbClr val="010163"/>
                </a:solidFill>
              </a:rPr>
              <a:t>osalen</a:t>
            </a:r>
            <a:r>
              <a:rPr lang="et-EE" sz="2000" dirty="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33870" y="2909227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rahul</a:t>
            </a:r>
            <a:r>
              <a:rPr lang="en-US" sz="1600" dirty="0"/>
              <a:t> </a:t>
            </a:r>
            <a:r>
              <a:rPr lang="en-US" sz="1600" dirty="0" err="1"/>
              <a:t>ühingu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organisatsiooniga</a:t>
            </a:r>
            <a:r>
              <a:rPr lang="et-EE" sz="1600" dirty="0"/>
              <a:t>,</a:t>
            </a:r>
            <a:r>
              <a:rPr lang="en-US" sz="1600" dirty="0"/>
              <a:t> </a:t>
            </a:r>
            <a:r>
              <a:rPr lang="en-US" sz="1600" dirty="0" err="1"/>
              <a:t>kus</a:t>
            </a:r>
            <a:r>
              <a:rPr lang="en-US" sz="1600" dirty="0"/>
              <a:t> </a:t>
            </a:r>
            <a:r>
              <a:rPr lang="en-US" sz="1600" dirty="0" err="1"/>
              <a:t>osalesid</a:t>
            </a:r>
            <a:r>
              <a:rPr lang="en-US" sz="1600" dirty="0"/>
              <a:t>/</a:t>
            </a:r>
            <a:r>
              <a:rPr lang="en-US" sz="1600" dirty="0" err="1"/>
              <a:t>osalevad</a:t>
            </a:r>
            <a:r>
              <a:rPr lang="en-US" sz="1600" dirty="0"/>
              <a:t>. </a:t>
            </a:r>
            <a:r>
              <a:rPr lang="en-US" sz="1600" dirty="0" err="1"/>
              <a:t>Madalam</a:t>
            </a:r>
            <a:r>
              <a:rPr lang="en-US" sz="1600" dirty="0"/>
              <a:t> </a:t>
            </a:r>
            <a:r>
              <a:rPr lang="en-US" sz="1600" dirty="0" err="1"/>
              <a:t>hinnang</a:t>
            </a:r>
            <a:r>
              <a:rPr lang="en-US" sz="1600" dirty="0"/>
              <a:t> </a:t>
            </a:r>
            <a:r>
              <a:rPr lang="et-EE" sz="1600" dirty="0"/>
              <a:t>oli </a:t>
            </a:r>
            <a:r>
              <a:rPr lang="en-US" sz="1600" dirty="0" err="1"/>
              <a:t>kutsekoolis</a:t>
            </a:r>
            <a:r>
              <a:rPr lang="en-US" sz="1600" dirty="0"/>
              <a:t> </a:t>
            </a:r>
            <a:r>
              <a:rPr lang="en-US" sz="1600" dirty="0" err="1"/>
              <a:t>õppijatelt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vene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kõnelevatelt</a:t>
            </a:r>
            <a:r>
              <a:rPr lang="en-US" sz="1600" dirty="0"/>
              <a:t> </a:t>
            </a:r>
            <a:r>
              <a:rPr lang="en-US" sz="1600" dirty="0" err="1"/>
              <a:t>noortelt</a:t>
            </a:r>
            <a:r>
              <a:rPr lang="en-US" sz="1600" dirty="0"/>
              <a:t>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85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CEC8B63-E31A-4DE5-9E10-509EF8174B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6" y="1633052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2A772FFE-8E31-4D34-B2FE-66D6D6375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3" y="2476080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2CF47139-B3A7-40FD-9B51-91A2D063C1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" y="3389156"/>
            <a:ext cx="3915321" cy="1343212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FB081E3F-07E1-4E44-BE5D-4E5C727917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4" y="4740564"/>
            <a:ext cx="3591426" cy="1219370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3A0670B5-AC2F-4F71-9FC8-7EBB970DD2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65" y="1631890"/>
            <a:ext cx="3172268" cy="905001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129D6F91-4A7F-4370-9695-D2C39117D6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67" y="5132880"/>
            <a:ext cx="3553321" cy="914528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7B727A8-022D-457F-A39C-46E5198E87D2}"/>
              </a:ext>
            </a:extLst>
          </p:cNvPr>
          <p:cNvSpPr/>
          <p:nvPr/>
        </p:nvSpPr>
        <p:spPr bwMode="auto">
          <a:xfrm>
            <a:off x="1355191" y="2933706"/>
            <a:ext cx="2166145" cy="14932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D5F4ADF9-D0D2-4C62-9D7A-894198FF59FC}"/>
              </a:ext>
            </a:extLst>
          </p:cNvPr>
          <p:cNvSpPr/>
          <p:nvPr/>
        </p:nvSpPr>
        <p:spPr bwMode="auto">
          <a:xfrm>
            <a:off x="5323973" y="3290679"/>
            <a:ext cx="2456080" cy="14932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4139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lt 31">
            <a:extLst>
              <a:ext uri="{FF2B5EF4-FFF2-40B4-BE49-F238E27FC236}">
                <a16:creationId xmlns:a16="http://schemas.microsoft.com/office/drawing/2014/main" id="{EC6BC9C6-14B8-4642-B605-6EB1D1DF7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95" y="1635746"/>
            <a:ext cx="4163006" cy="933580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E48F0885-E654-446F-B310-A85D9B426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1" y="2636491"/>
            <a:ext cx="4410691" cy="2495898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188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5809672" y="566799"/>
            <a:ext cx="6382327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soovitamise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Soovitaksin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seda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ühingut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organisatsiooni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teistele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33870" y="2909227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soovitaks</a:t>
            </a:r>
            <a:r>
              <a:rPr lang="en-US" sz="1600" dirty="0"/>
              <a:t> </a:t>
            </a:r>
            <a:r>
              <a:rPr lang="en-US" sz="1600" dirty="0" err="1"/>
              <a:t>oma</a:t>
            </a:r>
            <a:r>
              <a:rPr lang="en-US" sz="1600" dirty="0"/>
              <a:t> </a:t>
            </a:r>
            <a:r>
              <a:rPr lang="en-US" sz="1600" dirty="0" err="1"/>
              <a:t>ühingut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organisatsiooni</a:t>
            </a:r>
            <a:r>
              <a:rPr lang="en-US" sz="1600" dirty="0"/>
              <a:t> </a:t>
            </a:r>
            <a:r>
              <a:rPr lang="en-US" sz="1600" dirty="0" err="1"/>
              <a:t>teistele</a:t>
            </a:r>
            <a:r>
              <a:rPr lang="en-US" sz="1600" dirty="0"/>
              <a:t>. </a:t>
            </a:r>
            <a:r>
              <a:rPr lang="en-US" sz="1600" dirty="0" err="1"/>
              <a:t>Madalam</a:t>
            </a:r>
            <a:r>
              <a:rPr lang="en-US" sz="1600" dirty="0"/>
              <a:t> </a:t>
            </a:r>
            <a:r>
              <a:rPr lang="en-US" sz="1600" dirty="0" err="1"/>
              <a:t>hinnang</a:t>
            </a:r>
            <a:r>
              <a:rPr lang="en-US" sz="1600" dirty="0"/>
              <a:t> </a:t>
            </a:r>
            <a:r>
              <a:rPr lang="et-EE" sz="1600" dirty="0"/>
              <a:t>oli </a:t>
            </a:r>
            <a:r>
              <a:rPr lang="en-US" sz="1600" dirty="0" err="1"/>
              <a:t>vene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kõnelevatelt</a:t>
            </a:r>
            <a:r>
              <a:rPr lang="en-US" sz="1600" dirty="0"/>
              <a:t> </a:t>
            </a:r>
            <a:r>
              <a:rPr lang="en-US" sz="1600" dirty="0" err="1"/>
              <a:t>noortelt</a:t>
            </a:r>
            <a:r>
              <a:rPr lang="en-US" sz="1600" dirty="0"/>
              <a:t>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88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Noorteühing</a:t>
            </a:r>
            <a:r>
              <a:rPr lang="en-US"/>
              <a:t> </a:t>
            </a:r>
            <a:r>
              <a:rPr lang="en-US" err="1"/>
              <a:t>või</a:t>
            </a:r>
            <a:r>
              <a:rPr lang="en-US"/>
              <a:t> -</a:t>
            </a:r>
            <a:r>
              <a:rPr lang="en-US" err="1"/>
              <a:t>ühendus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1C090BDB-A994-4ACE-84D8-1BA3685CF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6" y="1633618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A432AA53-D0F1-4CAC-8154-87B8E9FBF8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4" y="2476646"/>
            <a:ext cx="3248478" cy="866896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431F9A90-3A28-40EE-9C72-8FE31C157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5" y="4736229"/>
            <a:ext cx="3591426" cy="1219370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09F5EAB4-8EBA-435A-8E4C-79D1D77A56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64" y="1633258"/>
            <a:ext cx="3172268" cy="905001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88193BA8-E951-4253-AD5F-599B70A1AC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" y="3391601"/>
            <a:ext cx="3943899" cy="1343212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BB83F874-0AA0-4075-8A26-A67FF1402B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90" y="5132389"/>
            <a:ext cx="3572377" cy="914528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C21B6ED2-8359-4E71-96D6-4DC296D205ED}"/>
              </a:ext>
            </a:extLst>
          </p:cNvPr>
          <p:cNvSpPr/>
          <p:nvPr/>
        </p:nvSpPr>
        <p:spPr bwMode="auto">
          <a:xfrm>
            <a:off x="1355191" y="2933706"/>
            <a:ext cx="2166145" cy="14932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35913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C12FA9C-C2C1-4FB7-8C93-414A8189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2" y="425588"/>
            <a:ext cx="10938456" cy="1143000"/>
          </a:xfrm>
        </p:spPr>
        <p:txBody>
          <a:bodyPr>
            <a:normAutofit fontScale="90000"/>
          </a:bodyPr>
          <a:lstStyle/>
          <a:p>
            <a:r>
              <a:rPr lang="en-US" i="1"/>
              <a:t>“</a:t>
            </a:r>
            <a:r>
              <a:rPr lang="fi-FI" i="1"/>
              <a:t>Kas </a:t>
            </a:r>
            <a:r>
              <a:rPr lang="et-EE" i="1"/>
              <a:t>midagi võiks selle </a:t>
            </a:r>
            <a:r>
              <a:rPr lang="en-US" i="1" err="1"/>
              <a:t>noorteühingu</a:t>
            </a:r>
            <a:r>
              <a:rPr lang="en-US" i="1"/>
              <a:t>- </a:t>
            </a:r>
            <a:r>
              <a:rPr lang="en-US" i="1" err="1"/>
              <a:t>või</a:t>
            </a:r>
            <a:r>
              <a:rPr lang="en-US" i="1"/>
              <a:t> </a:t>
            </a:r>
            <a:r>
              <a:rPr lang="en-US" i="1" err="1"/>
              <a:t>ühenduse</a:t>
            </a:r>
            <a:r>
              <a:rPr lang="et-EE" i="1"/>
              <a:t> juures teisiti olla?”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D4F1035-ABB6-43CE-B0EA-3042B50A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138" y="1719480"/>
            <a:ext cx="2659089" cy="418417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t-EE" sz="6400"/>
              <a:t>Kommentaaride koguarv</a:t>
            </a:r>
            <a:endParaRPr lang="en-US" sz="6400"/>
          </a:p>
          <a:p>
            <a:pPr marL="533386" lvl="1" indent="0">
              <a:lnSpc>
                <a:spcPct val="120000"/>
              </a:lnSpc>
              <a:buNone/>
            </a:pPr>
            <a:r>
              <a:rPr lang="en-US" sz="6400"/>
              <a:t>n </a:t>
            </a:r>
            <a:r>
              <a:rPr lang="et-EE" sz="6400"/>
              <a:t>= </a:t>
            </a:r>
            <a:r>
              <a:rPr lang="en-US" sz="6400"/>
              <a:t>5</a:t>
            </a:r>
          </a:p>
          <a:p>
            <a:pPr marL="533386" lvl="1" indent="0">
              <a:buNone/>
            </a:pPr>
            <a:endParaRPr lang="et-EE" sz="6400"/>
          </a:p>
          <a:p>
            <a:pPr>
              <a:lnSpc>
                <a:spcPct val="120000"/>
              </a:lnSpc>
            </a:pPr>
            <a:r>
              <a:rPr lang="et-EE" sz="6400"/>
              <a:t>Kiitvaid </a:t>
            </a:r>
            <a:r>
              <a:rPr lang="en-US" sz="6400" err="1"/>
              <a:t>või</a:t>
            </a:r>
            <a:r>
              <a:rPr lang="en-US" sz="6400"/>
              <a:t> </a:t>
            </a:r>
            <a:r>
              <a:rPr lang="en-US" sz="6400" err="1"/>
              <a:t>neutraalseid</a:t>
            </a:r>
            <a:r>
              <a:rPr lang="en-US" sz="6400"/>
              <a:t> </a:t>
            </a:r>
            <a:r>
              <a:rPr lang="et-EE" sz="6400"/>
              <a:t>kommentaare, mis väljendasid</a:t>
            </a:r>
            <a:r>
              <a:rPr lang="en-US" sz="6400"/>
              <a:t>, et </a:t>
            </a:r>
            <a:r>
              <a:rPr lang="en-US" sz="6400" err="1"/>
              <a:t>poleks</a:t>
            </a:r>
            <a:r>
              <a:rPr lang="en-US" sz="6400"/>
              <a:t> </a:t>
            </a:r>
            <a:r>
              <a:rPr lang="en-US" sz="6400" err="1"/>
              <a:t>vajadust</a:t>
            </a:r>
            <a:r>
              <a:rPr lang="en-US" sz="6400"/>
              <a:t> </a:t>
            </a:r>
            <a:r>
              <a:rPr lang="en-US" sz="6400" err="1"/>
              <a:t>midagi</a:t>
            </a:r>
            <a:r>
              <a:rPr lang="en-US" sz="6400"/>
              <a:t> </a:t>
            </a:r>
            <a:r>
              <a:rPr lang="en-US" sz="6400" err="1"/>
              <a:t>praeguses</a:t>
            </a:r>
            <a:r>
              <a:rPr lang="en-US" sz="6400"/>
              <a:t> </a:t>
            </a:r>
            <a:r>
              <a:rPr lang="en-US" sz="6400" err="1"/>
              <a:t>korralduses</a:t>
            </a:r>
            <a:r>
              <a:rPr lang="en-US" sz="6400"/>
              <a:t> </a:t>
            </a:r>
            <a:r>
              <a:rPr lang="en-US" sz="6400" err="1"/>
              <a:t>muuta</a:t>
            </a:r>
            <a:endParaRPr lang="en-US" sz="6400"/>
          </a:p>
          <a:p>
            <a:pPr marL="533386" lvl="1" indent="0">
              <a:lnSpc>
                <a:spcPct val="120000"/>
              </a:lnSpc>
              <a:buFont typeface="Arial" pitchFamily="34" charset="0"/>
              <a:buNone/>
            </a:pPr>
            <a:r>
              <a:rPr lang="en-US" sz="6400"/>
              <a:t>n </a:t>
            </a:r>
            <a:r>
              <a:rPr lang="et-EE" sz="6400"/>
              <a:t>= </a:t>
            </a:r>
            <a:r>
              <a:rPr lang="en-US" sz="6400"/>
              <a:t>2</a:t>
            </a:r>
            <a:br>
              <a:rPr lang="et-EE" sz="3300" b="0" i="1" u="none" strike="noStrike"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8C011D2-2C1F-4B00-BACD-915CDDCF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189</a:t>
            </a:fld>
            <a:endParaRPr lang="en-US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AF7C53EA-A2B6-4ABD-9C54-DAAAFBD7F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54034"/>
              </p:ext>
            </p:extLst>
          </p:nvPr>
        </p:nvGraphicFramePr>
        <p:xfrm>
          <a:off x="4219226" y="1719480"/>
          <a:ext cx="6504999" cy="182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999">
                  <a:extLst>
                    <a:ext uri="{9D8B030D-6E8A-4147-A177-3AD203B41FA5}">
                      <a16:colId xmlns:a16="http://schemas.microsoft.com/office/drawing/2014/main" val="3811444870"/>
                    </a:ext>
                  </a:extLst>
                </a:gridCol>
              </a:tblGrid>
              <a:tr h="423485">
                <a:tc>
                  <a:txBody>
                    <a:bodyPr/>
                    <a:lstStyle/>
                    <a:p>
                      <a:r>
                        <a:rPr lang="et-EE" sz="1800" b="0" i="1" noProof="0">
                          <a:solidFill>
                            <a:schemeClr val="tx1"/>
                          </a:solidFill>
                        </a:rPr>
                        <a:t>Välja toodud parenduskohad / kriitika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5521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Grupis võiks pöörata tähelepanu sellele, et kõik end selles sotsiaalses keskkonnas mugavalt ja hästi tunneksid;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Kaasata tuleks võrdsetel alustel kõiki osalejaid</a:t>
                      </a:r>
                      <a:endParaRPr lang="et-EE" sz="1600" b="0" i="1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83397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Üritused võiksid olla professionaalsemalt korraldatud, et vältida segaduse tekkimist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369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322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F8117861-E4CD-4E4D-A5FB-69AB3D0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030BE103-FBFF-C94A-8329-99E2C8B9E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12149"/>
              </p:ext>
            </p:extLst>
          </p:nvPr>
        </p:nvGraphicFramePr>
        <p:xfrm>
          <a:off x="989712" y="1018322"/>
          <a:ext cx="7674004" cy="484770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929356">
                  <a:extLst>
                    <a:ext uri="{9D8B030D-6E8A-4147-A177-3AD203B41FA5}">
                      <a16:colId xmlns:a16="http://schemas.microsoft.com/office/drawing/2014/main" val="372071086"/>
                    </a:ext>
                  </a:extLst>
                </a:gridCol>
                <a:gridCol w="744648">
                  <a:extLst>
                    <a:ext uri="{9D8B030D-6E8A-4147-A177-3AD203B41FA5}">
                      <a16:colId xmlns:a16="http://schemas.microsoft.com/office/drawing/2014/main" val="3026324004"/>
                    </a:ext>
                  </a:extLst>
                </a:gridCol>
              </a:tblGrid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SISSEJUHATUS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2445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METOODIKA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447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TULEMUSTE KOONDÜLEVAADE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t-EE" sz="1600" b="1" kern="1200" dirty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8848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UURINGU TULEMUSED NOORSOOTÖÖ TEGEVUSTE ALUSEL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19509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Huvitegevus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t-EE" sz="16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08234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dirty="0">
                          <a:solidFill>
                            <a:srgbClr val="010163"/>
                          </a:solidFill>
                        </a:rPr>
                        <a:t>Huviharidus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45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27088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Avatud noorsootöö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69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61058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Noortelaagrid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94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67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Noortemalevad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119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672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Osalus- või esinduskogud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142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3586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Noorteühingud või -ühendused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167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06255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Noorteprojektid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190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309966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Noorsootöö tegevustes mitteosalemine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213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89072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Noorteinfo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216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89292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KOKKUVÕTE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rgbClr val="010163"/>
                          </a:solidFill>
                        </a:rPr>
                        <a:t>226</a:t>
                      </a:r>
                      <a:endParaRPr lang="et-EE" sz="1600" b="1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65079"/>
                  </a:ext>
                </a:extLst>
              </a:tr>
            </a:tbl>
          </a:graphicData>
        </a:graphic>
      </p:graphicFrame>
      <p:pic>
        <p:nvPicPr>
          <p:cNvPr id="4" name="Pilt 3">
            <a:extLst>
              <a:ext uri="{FF2B5EF4-FFF2-40B4-BE49-F238E27FC236}">
                <a16:creationId xmlns:a16="http://schemas.microsoft.com/office/drawing/2014/main" id="{0F399F70-4A39-4097-8294-EDB0EC64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217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4167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F8117861-E4CD-4E4D-A5FB-69AB3D0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190</a:t>
            </a:fld>
            <a:endParaRPr lang="en-US"/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F53F6B8F-EE10-8B45-87A8-CEABE3084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47407"/>
              </p:ext>
            </p:extLst>
          </p:nvPr>
        </p:nvGraphicFramePr>
        <p:xfrm>
          <a:off x="989712" y="1018322"/>
          <a:ext cx="7674004" cy="484770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929356">
                  <a:extLst>
                    <a:ext uri="{9D8B030D-6E8A-4147-A177-3AD203B41FA5}">
                      <a16:colId xmlns:a16="http://schemas.microsoft.com/office/drawing/2014/main" val="372071086"/>
                    </a:ext>
                  </a:extLst>
                </a:gridCol>
                <a:gridCol w="744648">
                  <a:extLst>
                    <a:ext uri="{9D8B030D-6E8A-4147-A177-3AD203B41FA5}">
                      <a16:colId xmlns:a16="http://schemas.microsoft.com/office/drawing/2014/main" val="3026324004"/>
                    </a:ext>
                  </a:extLst>
                </a:gridCol>
              </a:tblGrid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SISSEJUHATUS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2445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METOODIKA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447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TULEMUSTE KOONDÜLEVAADE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t-EE" sz="1600" b="1" kern="1200" dirty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8848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UURINGU TULEMUSED NOORSOOTÖÖ TEGEVUSTE ALUSEL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19509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Huvitegevus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</a:t>
                      </a:r>
                      <a:endParaRPr lang="et-EE" sz="1500" b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08234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Huviharidus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45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27088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Avatud noorsootöö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69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61058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noProof="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Noortelaagrid</a:t>
                      </a:r>
                      <a:endParaRPr lang="et-EE" sz="1500" kern="1200" noProof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94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67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Noortemalevad</a:t>
                      </a:r>
                      <a:endParaRPr lang="et-EE" sz="1500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119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672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Osalus- või esinduskogud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142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3586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Noorteühingud</a:t>
                      </a: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 või -ühendused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167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06255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Noorteprojektid</a:t>
                      </a:r>
                      <a:endParaRPr lang="et-EE" sz="15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  <a:endParaRPr lang="et-EE" sz="16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309966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Noorsootöö tegevustes mitteosalemine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213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89072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Noorteinfo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216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89292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KOKKUVÕTE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>
                          <a:solidFill>
                            <a:srgbClr val="010163"/>
                          </a:solidFill>
                        </a:rPr>
                        <a:t>226</a:t>
                      </a:r>
                      <a:endParaRPr lang="et-EE" sz="1600" b="1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65079"/>
                  </a:ext>
                </a:extLst>
              </a:tr>
            </a:tbl>
          </a:graphicData>
        </a:graphic>
      </p:graphicFrame>
      <p:pic>
        <p:nvPicPr>
          <p:cNvPr id="4" name="Pilt 3">
            <a:extLst>
              <a:ext uri="{FF2B5EF4-FFF2-40B4-BE49-F238E27FC236}">
                <a16:creationId xmlns:a16="http://schemas.microsoft.com/office/drawing/2014/main" id="{0F399F70-4A39-4097-8294-EDB0EC64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217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22435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7FE0DC8-213F-40D8-BC8B-2369EA0B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Noorteprojekt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75447A5-E5AB-4422-844B-CDDF158F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432421"/>
            <a:ext cx="5398927" cy="1143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/>
              <a:t>Järgnevalt antakse ülevaade </a:t>
            </a:r>
            <a:r>
              <a:rPr lang="en-US" b="1" err="1">
                <a:solidFill>
                  <a:srgbClr val="010163"/>
                </a:solidFill>
              </a:rPr>
              <a:t>noorteprojektis</a:t>
            </a:r>
            <a:r>
              <a:rPr lang="et-EE"/>
              <a:t> osalejatest, osalemise põhjustest ja rahuloluhinnangutest ning neil andmetel põhinevatest järeldustest Tallinna linnas. </a:t>
            </a:r>
          </a:p>
          <a:p>
            <a:pPr marL="0" indent="0">
              <a:buNone/>
            </a:pPr>
            <a:r>
              <a:rPr lang="en-US" err="1"/>
              <a:t>Noorteprojektis</a:t>
            </a:r>
            <a:r>
              <a:rPr lang="et-EE"/>
              <a:t> osales 7–26 aastastest noortest </a:t>
            </a:r>
            <a:r>
              <a:rPr lang="en-US"/>
              <a:t>40</a:t>
            </a:r>
            <a:r>
              <a:rPr lang="et-EE"/>
              <a:t> noort (</a:t>
            </a:r>
            <a:r>
              <a:rPr lang="en-US"/>
              <a:t>10</a:t>
            </a:r>
            <a:r>
              <a:rPr lang="et-EE"/>
              <a:t>%) ja 2</a:t>
            </a:r>
            <a:r>
              <a:rPr lang="en-US"/>
              <a:t>3</a:t>
            </a:r>
            <a:r>
              <a:rPr lang="et-EE"/>
              <a:t> noort (</a:t>
            </a:r>
            <a:r>
              <a:rPr lang="en-US"/>
              <a:t>6</a:t>
            </a:r>
            <a:r>
              <a:rPr lang="et-EE"/>
              <a:t>%) andis tegevusele oma hinnangu. </a:t>
            </a:r>
          </a:p>
          <a:p>
            <a:pPr marL="0" indent="0">
              <a:buNone/>
            </a:pP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C053D48-5A2B-4FBD-B227-B7D0148A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191</a:t>
            </a:fld>
            <a:endParaRPr lang="en-US"/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8F6A2C26-30A1-466D-9B78-D7B36DC0CF6C}"/>
              </a:ext>
            </a:extLst>
          </p:cNvPr>
          <p:cNvSpPr txBox="1">
            <a:spLocks/>
          </p:cNvSpPr>
          <p:nvPr/>
        </p:nvSpPr>
        <p:spPr>
          <a:xfrm>
            <a:off x="6203345" y="1417639"/>
            <a:ext cx="5764936" cy="436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 sz="1700">
                <a:solidFill>
                  <a:srgbClr val="010163"/>
                </a:solidFill>
              </a:rPr>
              <a:t>Keskmised hinnangud teemaplokkidele vanusegruppide alusel</a:t>
            </a:r>
            <a:endParaRPr lang="et-EE" sz="1700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026D35A4-7194-4CDE-B2FA-DD18B1602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/>
          <a:stretch/>
        </p:blipFill>
        <p:spPr>
          <a:xfrm>
            <a:off x="6443442" y="1853867"/>
            <a:ext cx="5158830" cy="44186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759084-05D9-4BE5-831B-C2CED924EFB4}"/>
              </a:ext>
            </a:extLst>
          </p:cNvPr>
          <p:cNvSpPr txBox="1"/>
          <p:nvPr/>
        </p:nvSpPr>
        <p:spPr>
          <a:xfrm>
            <a:off x="618777" y="3833871"/>
            <a:ext cx="5424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/>
              <a:t>Küsitlusele vastanud Tallinna linna noored on </a:t>
            </a:r>
            <a:r>
              <a:rPr lang="et-EE" sz="1800" b="1">
                <a:solidFill>
                  <a:srgbClr val="010163"/>
                </a:solidFill>
              </a:rPr>
              <a:t>üldiselt väga rahul </a:t>
            </a:r>
            <a:r>
              <a:rPr lang="en-US" sz="1800" b="1" err="1">
                <a:solidFill>
                  <a:srgbClr val="010163"/>
                </a:solidFill>
              </a:rPr>
              <a:t>noorteprojektiga</a:t>
            </a:r>
            <a:r>
              <a:rPr lang="et-EE" sz="1800"/>
              <a:t>, milles nad osalevad: keskmise hinnanguna on tulemus </a:t>
            </a:r>
            <a:r>
              <a:rPr lang="en-US" sz="1800" b="1">
                <a:solidFill>
                  <a:srgbClr val="010163"/>
                </a:solidFill>
              </a:rPr>
              <a:t>84</a:t>
            </a:r>
            <a:r>
              <a:rPr lang="et-EE" sz="1800" b="1">
                <a:solidFill>
                  <a:srgbClr val="010163"/>
                </a:solidFill>
              </a:rPr>
              <a:t> punkti 100-st</a:t>
            </a:r>
            <a:r>
              <a:rPr lang="et-EE" sz="1800"/>
              <a:t>. </a:t>
            </a:r>
            <a:endParaRPr lang="en-US" sz="180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0352408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Noorteprojekt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F83F2C-5C79-4E65-B1ED-5002748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Vastajate jaotus taustatunnuste alusel</a:t>
            </a:r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192</a:t>
            </a:fld>
            <a:endParaRPr lang="en-US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F173B5C7-F19D-4B23-8DCC-2F310A887629}"/>
              </a:ext>
            </a:extLst>
          </p:cNvPr>
          <p:cNvSpPr txBox="1">
            <a:spLocks/>
          </p:cNvSpPr>
          <p:nvPr/>
        </p:nvSpPr>
        <p:spPr>
          <a:xfrm>
            <a:off x="8484309" y="3914369"/>
            <a:ext cx="3324225" cy="239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600"/>
              <a:t>Rohkem esindatud on: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Tütarlapsed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12–16 aastased vastajad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Kutsekoolis</a:t>
            </a:r>
            <a:r>
              <a:rPr lang="en-US" sz="1600"/>
              <a:t> </a:t>
            </a:r>
            <a:r>
              <a:rPr lang="en-US" sz="1600" err="1"/>
              <a:t>õppijad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tööotsijad</a:t>
            </a:r>
            <a:endParaRPr lang="et-EE" sz="160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Vastajad, kes elavad Lasnamäel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Vastajad, kellel on üks õde või vend</a:t>
            </a:r>
          </a:p>
          <a:p>
            <a:pPr>
              <a:buFont typeface="Wingdings" panose="05000000000000000000" pitchFamily="2" charset="2"/>
              <a:buChar char="Ø"/>
            </a:pPr>
            <a:endParaRPr lang="et-EE" sz="160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44D606FC-DE7F-4AE2-B924-AEB1267F1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2" y="1832059"/>
            <a:ext cx="3115110" cy="1114581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A9F44F16-BC8A-4BA4-AD2F-D8F2E2607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0" y="2946640"/>
            <a:ext cx="3115110" cy="1057423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51A2F2CE-9496-415B-94B6-B7EAB95B0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9" y="4007943"/>
            <a:ext cx="3124636" cy="981212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B3D7F44C-3711-41C4-A0A4-0555CDF58E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6" y="5116552"/>
            <a:ext cx="3372321" cy="1343212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98429F30-F71E-49F1-972C-77201A3B5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65" y="1800510"/>
            <a:ext cx="4305901" cy="1800476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701F0716-5E89-4B66-8369-6C05CF3422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21" y="4671181"/>
            <a:ext cx="3905795" cy="1352739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EA95527A-72FF-47E7-AC51-34FF991710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09" y="1814740"/>
            <a:ext cx="3219899" cy="1724266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5BD0FE74-B8D3-4FC0-8AD9-F527719F29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02" y="3567581"/>
            <a:ext cx="3324689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1638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>
            <a:extLst>
              <a:ext uri="{FF2B5EF4-FFF2-40B4-BE49-F238E27FC236}">
                <a16:creationId xmlns:a16="http://schemas.microsoft.com/office/drawing/2014/main" id="{01F54370-A645-43A0-842C-685B30561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48" y="1373882"/>
            <a:ext cx="6306430" cy="3839111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39CE02A4-73F5-4BF1-89B7-7BC1D466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Noorteprojekt</a:t>
            </a: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70C4BEB-58C9-4C4A-B51B-55675CF4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193</a:t>
            </a:fld>
            <a:endParaRPr lang="en-US"/>
          </a:p>
        </p:txBody>
      </p:sp>
      <p:sp>
        <p:nvSpPr>
          <p:cNvPr id="12" name="Sisu kohatäide 2">
            <a:extLst>
              <a:ext uri="{FF2B5EF4-FFF2-40B4-BE49-F238E27FC236}">
                <a16:creationId xmlns:a16="http://schemas.microsoft.com/office/drawing/2014/main" id="{578D73DB-8D5B-4B09-8E54-C989A7500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452056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Vastajate osalemine </a:t>
            </a:r>
            <a:r>
              <a:rPr lang="en-US" err="1">
                <a:solidFill>
                  <a:srgbClr val="010163"/>
                </a:solidFill>
              </a:rPr>
              <a:t>noorteprojektis</a:t>
            </a:r>
            <a:r>
              <a:rPr lang="et-EE">
                <a:solidFill>
                  <a:srgbClr val="010163"/>
                </a:solidFill>
              </a:rPr>
              <a:t> </a:t>
            </a:r>
            <a:endParaRPr lang="et-EE"/>
          </a:p>
        </p:txBody>
      </p:sp>
      <p:sp>
        <p:nvSpPr>
          <p:cNvPr id="13" name="Sisu kohatäide 2">
            <a:extLst>
              <a:ext uri="{FF2B5EF4-FFF2-40B4-BE49-F238E27FC236}">
                <a16:creationId xmlns:a16="http://schemas.microsoft.com/office/drawing/2014/main" id="{C6A1244F-062A-496B-B756-08B41BB6F08B}"/>
              </a:ext>
            </a:extLst>
          </p:cNvPr>
          <p:cNvSpPr txBox="1">
            <a:spLocks/>
          </p:cNvSpPr>
          <p:nvPr/>
        </p:nvSpPr>
        <p:spPr>
          <a:xfrm>
            <a:off x="6437312" y="1282273"/>
            <a:ext cx="5530969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err="1">
                <a:solidFill>
                  <a:srgbClr val="010163"/>
                </a:solidFill>
              </a:rPr>
              <a:t>Noorteprojektis</a:t>
            </a:r>
            <a:r>
              <a:rPr lang="et-EE">
                <a:solidFill>
                  <a:srgbClr val="010163"/>
                </a:solidFill>
              </a:rPr>
              <a:t> osalemise peamised põhjused</a:t>
            </a:r>
            <a:endParaRPr lang="et-EE"/>
          </a:p>
        </p:txBody>
      </p:sp>
      <p:sp>
        <p:nvSpPr>
          <p:cNvPr id="14" name="Sisu kohatäide 2">
            <a:extLst>
              <a:ext uri="{FF2B5EF4-FFF2-40B4-BE49-F238E27FC236}">
                <a16:creationId xmlns:a16="http://schemas.microsoft.com/office/drawing/2014/main" id="{E615F6E1-AAB6-497A-BE4C-C5D91C10AD7E}"/>
              </a:ext>
            </a:extLst>
          </p:cNvPr>
          <p:cNvSpPr txBox="1">
            <a:spLocks/>
          </p:cNvSpPr>
          <p:nvPr/>
        </p:nvSpPr>
        <p:spPr>
          <a:xfrm>
            <a:off x="643944" y="3561073"/>
            <a:ext cx="5452056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>
                <a:solidFill>
                  <a:srgbClr val="010163"/>
                </a:solidFill>
              </a:rPr>
              <a:t>Vastaja</a:t>
            </a:r>
            <a:r>
              <a:rPr lang="en-US" err="1">
                <a:solidFill>
                  <a:srgbClr val="010163"/>
                </a:solidFill>
              </a:rPr>
              <a:t>te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n-US" err="1">
                <a:solidFill>
                  <a:srgbClr val="010163"/>
                </a:solidFill>
              </a:rPr>
              <a:t>aktiivsus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n-US" err="1">
                <a:solidFill>
                  <a:srgbClr val="010163"/>
                </a:solidFill>
              </a:rPr>
              <a:t>noorteprojektides</a:t>
            </a:r>
            <a:endParaRPr lang="et-EE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1D0B9BB4-74CE-46F7-A8E8-4027B391F3BE}"/>
              </a:ext>
            </a:extLst>
          </p:cNvPr>
          <p:cNvSpPr txBox="1">
            <a:spLocks/>
          </p:cNvSpPr>
          <p:nvPr/>
        </p:nvSpPr>
        <p:spPr>
          <a:xfrm>
            <a:off x="5827466" y="5281653"/>
            <a:ext cx="5922084" cy="1301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Noored osalevad </a:t>
            </a:r>
            <a:r>
              <a:rPr lang="en-US" sz="1600" err="1"/>
              <a:t>noorteprojektis</a:t>
            </a:r>
            <a:r>
              <a:rPr lang="en-US" sz="1600"/>
              <a:t>, </a:t>
            </a:r>
            <a:r>
              <a:rPr lang="en-US" sz="1600" err="1"/>
              <a:t>sest</a:t>
            </a:r>
            <a:r>
              <a:rPr lang="en-US" sz="1600"/>
              <a:t> </a:t>
            </a:r>
            <a:r>
              <a:rPr lang="en-US" sz="1600" err="1"/>
              <a:t>tahtsid</a:t>
            </a:r>
            <a:r>
              <a:rPr lang="en-US" sz="1600"/>
              <a:t> </a:t>
            </a:r>
            <a:r>
              <a:rPr lang="en-US" sz="1600" err="1"/>
              <a:t>saada</a:t>
            </a:r>
            <a:r>
              <a:rPr lang="en-US" sz="1600"/>
              <a:t> </a:t>
            </a:r>
            <a:r>
              <a:rPr lang="en-US" sz="1600" err="1"/>
              <a:t>projekti</a:t>
            </a:r>
            <a:r>
              <a:rPr lang="en-US" sz="1600"/>
              <a:t> </a:t>
            </a:r>
            <a:r>
              <a:rPr lang="en-US" sz="1600" err="1"/>
              <a:t>läbiviimise</a:t>
            </a:r>
            <a:r>
              <a:rPr lang="en-US" sz="1600"/>
              <a:t> ja </a:t>
            </a:r>
            <a:r>
              <a:rPr lang="en-US" sz="1600" err="1"/>
              <a:t>korraldamise</a:t>
            </a:r>
            <a:r>
              <a:rPr lang="en-US" sz="1600"/>
              <a:t> </a:t>
            </a:r>
            <a:r>
              <a:rPr lang="en-US" sz="1600" err="1"/>
              <a:t>kogemust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lisaks</a:t>
            </a:r>
            <a:r>
              <a:rPr lang="en-US" sz="1600"/>
              <a:t> see </a:t>
            </a:r>
            <a:r>
              <a:rPr lang="en-US" sz="1600" err="1"/>
              <a:t>sobis</a:t>
            </a:r>
            <a:r>
              <a:rPr lang="en-US" sz="1600"/>
              <a:t> </a:t>
            </a:r>
            <a:r>
              <a:rPr lang="en-US" sz="1600" err="1"/>
              <a:t>ajaliselt</a:t>
            </a:r>
            <a:r>
              <a:rPr lang="en-US" sz="1600"/>
              <a:t> </a:t>
            </a:r>
            <a:r>
              <a:rPr lang="en-US" sz="1600" err="1"/>
              <a:t>teiste</a:t>
            </a:r>
            <a:r>
              <a:rPr lang="en-US" sz="1600"/>
              <a:t> </a:t>
            </a:r>
            <a:r>
              <a:rPr lang="en-US" sz="1600" err="1"/>
              <a:t>tegevustega</a:t>
            </a:r>
            <a:r>
              <a:rPr lang="en-US" sz="1600"/>
              <a:t>.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Eriolukorra</a:t>
            </a:r>
            <a:r>
              <a:rPr lang="en-US" sz="1600"/>
              <a:t> </a:t>
            </a:r>
            <a:r>
              <a:rPr lang="en-US" sz="1600" err="1"/>
              <a:t>ajal</a:t>
            </a:r>
            <a:r>
              <a:rPr lang="en-US" sz="1600"/>
              <a:t> </a:t>
            </a:r>
            <a:r>
              <a:rPr lang="en-US" sz="1600" err="1"/>
              <a:t>langes</a:t>
            </a:r>
            <a:r>
              <a:rPr lang="en-US" sz="1600"/>
              <a:t> </a:t>
            </a:r>
            <a:r>
              <a:rPr lang="en-US" sz="1600" err="1"/>
              <a:t>osalusaktiivsus</a:t>
            </a:r>
            <a:r>
              <a:rPr lang="en-US" sz="1600"/>
              <a:t> </a:t>
            </a:r>
            <a:r>
              <a:rPr lang="en-US" sz="1600" err="1"/>
              <a:t>väga</a:t>
            </a:r>
            <a:r>
              <a:rPr lang="en-US" sz="1600"/>
              <a:t> </a:t>
            </a:r>
            <a:r>
              <a:rPr lang="en-US" sz="1600" err="1"/>
              <a:t>madalale</a:t>
            </a:r>
            <a:r>
              <a:rPr lang="en-US" sz="1600"/>
              <a:t>, </a:t>
            </a:r>
            <a:r>
              <a:rPr lang="en-US" sz="1600" err="1"/>
              <a:t>kuid</a:t>
            </a:r>
            <a:r>
              <a:rPr lang="en-US" sz="1600"/>
              <a:t> </a:t>
            </a:r>
            <a:r>
              <a:rPr lang="en-US" sz="1600" err="1"/>
              <a:t>peale</a:t>
            </a:r>
            <a:r>
              <a:rPr lang="en-US" sz="1600"/>
              <a:t> </a:t>
            </a:r>
            <a:r>
              <a:rPr lang="en-US" sz="1600" err="1"/>
              <a:t>eriolukorda</a:t>
            </a:r>
            <a:r>
              <a:rPr lang="en-US" sz="1600"/>
              <a:t> </a:t>
            </a:r>
            <a:r>
              <a:rPr lang="en-US" sz="1600" err="1"/>
              <a:t>taastus</a:t>
            </a:r>
            <a:r>
              <a:rPr lang="en-US" sz="1600"/>
              <a:t> see </a:t>
            </a:r>
            <a:r>
              <a:rPr lang="en-US" sz="1600" err="1"/>
              <a:t>samale</a:t>
            </a:r>
            <a:r>
              <a:rPr lang="en-US" sz="1600"/>
              <a:t> </a:t>
            </a:r>
            <a:r>
              <a:rPr lang="en-US" sz="1600" err="1"/>
              <a:t>tasemele</a:t>
            </a:r>
            <a:r>
              <a:rPr lang="en-US" sz="1600"/>
              <a:t>.</a:t>
            </a:r>
            <a:endParaRPr lang="et-EE" sz="160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61C70162-0743-4AC4-9AD9-459FA3736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1" y="1740779"/>
            <a:ext cx="5096586" cy="1629002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BA75BD0C-C4A1-4936-968F-9B2ED29DB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0249"/>
            <a:ext cx="5201376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50664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34DCEE4-B0B6-49D5-8DD7-0CEE3CCA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Noorteprojekt</a:t>
            </a:r>
            <a:endParaRPr lang="et-EE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250CD16-8310-4467-BCAE-4ED4557F0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1600201"/>
            <a:ext cx="5067300" cy="4525963"/>
          </a:xfrm>
        </p:spPr>
        <p:txBody>
          <a:bodyPr/>
          <a:lstStyle/>
          <a:p>
            <a:endParaRPr lang="et-EE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/>
              <a:t>Noorteprojekti </a:t>
            </a:r>
            <a:r>
              <a:rPr lang="en-US" err="1"/>
              <a:t>hinnanud</a:t>
            </a:r>
            <a:r>
              <a:rPr lang="en-US"/>
              <a:t> </a:t>
            </a:r>
            <a:r>
              <a:rPr lang="en-US" err="1"/>
              <a:t>noored</a:t>
            </a:r>
            <a:r>
              <a:rPr lang="en-US"/>
              <a:t> on </a:t>
            </a:r>
            <a:r>
              <a:rPr lang="en-US" err="1"/>
              <a:t>kõikidele</a:t>
            </a:r>
            <a:r>
              <a:rPr lang="en-US"/>
              <a:t> </a:t>
            </a:r>
            <a:r>
              <a:rPr lang="en-US" err="1"/>
              <a:t>küsimustele</a:t>
            </a:r>
            <a:r>
              <a:rPr lang="en-US"/>
              <a:t> </a:t>
            </a:r>
            <a:r>
              <a:rPr lang="en-US" err="1"/>
              <a:t>andnud</a:t>
            </a:r>
            <a:r>
              <a:rPr lang="en-US"/>
              <a:t> </a:t>
            </a:r>
            <a:r>
              <a:rPr lang="en-US" err="1"/>
              <a:t>kõrgeid</a:t>
            </a:r>
            <a:r>
              <a:rPr lang="en-US"/>
              <a:t> </a:t>
            </a:r>
            <a:r>
              <a:rPr lang="en-US" err="1"/>
              <a:t>hinnanguid</a:t>
            </a:r>
            <a:r>
              <a:rPr lang="en-US"/>
              <a:t>.</a:t>
            </a:r>
            <a:endParaRPr lang="et-EE"/>
          </a:p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DF3CBA4-7345-402F-96CE-42AB1180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194</a:t>
            </a:fld>
            <a:endParaRPr lang="en-US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00FAC3F9-5B3B-4B01-B9F3-70D3CCA5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Keskmised hinnangud küsimuste alusel</a:t>
            </a:r>
            <a:endParaRPr lang="et-EE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521572E2-EFD8-468D-ABB9-002D55837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" y="1831633"/>
            <a:ext cx="6449325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171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lt 13">
            <a:extLst>
              <a:ext uri="{FF2B5EF4-FFF2-40B4-BE49-F238E27FC236}">
                <a16:creationId xmlns:a16="http://schemas.microsoft.com/office/drawing/2014/main" id="{2FF709C2-E1B7-4295-AF15-75FD9C5B7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116" y="2179517"/>
            <a:ext cx="2380900" cy="1546827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3D7E7AB1-B8A9-4F2B-99A2-4229CD06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Noorteprojekt</a:t>
            </a:r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B621930-B2CD-48B4-A8F4-608C47C4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195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984C14-24EE-4573-95E9-06E576035FFC}"/>
              </a:ext>
            </a:extLst>
          </p:cNvPr>
          <p:cNvSpPr txBox="1"/>
          <p:nvPr/>
        </p:nvSpPr>
        <p:spPr>
          <a:xfrm>
            <a:off x="731838" y="1414912"/>
            <a:ext cx="1101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1BCC5373-6B3B-4B3C-8907-46A6FA1582D4}"/>
              </a:ext>
            </a:extLst>
          </p:cNvPr>
          <p:cNvSpPr>
            <a:spLocks noGrp="1"/>
          </p:cNvSpPr>
          <p:nvPr/>
        </p:nvSpPr>
        <p:spPr>
          <a:xfrm>
            <a:off x="643944" y="1325068"/>
            <a:ext cx="7652331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10163"/>
                </a:solidFill>
              </a:rPr>
              <a:t>Noorteprojekti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n-US" dirty="0" err="1">
                <a:solidFill>
                  <a:srgbClr val="010163"/>
                </a:solidFill>
              </a:rPr>
              <a:t>rahulolu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t-EE" dirty="0">
                <a:solidFill>
                  <a:srgbClr val="010163"/>
                </a:solidFill>
              </a:rPr>
              <a:t>keskmised hinnangud kohalike omavalitsuste alusel</a:t>
            </a:r>
            <a:endParaRPr lang="et-EE" dirty="0"/>
          </a:p>
        </p:txBody>
      </p:sp>
      <p:sp>
        <p:nvSpPr>
          <p:cNvPr id="11" name="Sisu kohatäide 2">
            <a:extLst>
              <a:ext uri="{FF2B5EF4-FFF2-40B4-BE49-F238E27FC236}">
                <a16:creationId xmlns:a16="http://schemas.microsoft.com/office/drawing/2014/main" id="{E75EC326-F762-4D91-9A92-150922F4812A}"/>
              </a:ext>
            </a:extLst>
          </p:cNvPr>
          <p:cNvSpPr txBox="1">
            <a:spLocks/>
          </p:cNvSpPr>
          <p:nvPr/>
        </p:nvSpPr>
        <p:spPr>
          <a:xfrm>
            <a:off x="643945" y="2013202"/>
            <a:ext cx="4956379" cy="4844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Tallinna linna noorte üldine rahulolu </a:t>
            </a:r>
            <a:r>
              <a:rPr lang="et-EE" sz="1600" dirty="0" err="1"/>
              <a:t>noorteprojektidega</a:t>
            </a:r>
            <a:r>
              <a:rPr lang="et-EE" sz="1600" dirty="0"/>
              <a:t> on teistest omavalitsustest </a:t>
            </a:r>
            <a:r>
              <a:rPr lang="en-US" sz="1600" dirty="0" err="1"/>
              <a:t>kõrgem</a:t>
            </a:r>
            <a:r>
              <a:rPr lang="en-US" sz="1600" dirty="0"/>
              <a:t>.</a:t>
            </a:r>
            <a:endParaRPr lang="et-EE" sz="16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sz="1600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8EC33020-050F-4326-86F1-A80EBCFAC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324" y="1874088"/>
            <a:ext cx="2695951" cy="4201111"/>
          </a:xfrm>
          <a:prstGeom prst="rect">
            <a:avLst/>
          </a:prstGeom>
        </p:spPr>
      </p:pic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D8BC5642-3941-4C9E-83A2-4CC093C57827}"/>
              </a:ext>
            </a:extLst>
          </p:cNvPr>
          <p:cNvSpPr/>
          <p:nvPr/>
        </p:nvSpPr>
        <p:spPr bwMode="auto">
          <a:xfrm>
            <a:off x="6116048" y="2780988"/>
            <a:ext cx="1969295" cy="134847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23">
            <a:extLst>
              <a:ext uri="{FF2B5EF4-FFF2-40B4-BE49-F238E27FC236}">
                <a16:creationId xmlns:a16="http://schemas.microsoft.com/office/drawing/2014/main" id="{5EB05048-BBF1-478C-A68B-8A1C4E11568D}"/>
              </a:ext>
            </a:extLst>
          </p:cNvPr>
          <p:cNvCxnSpPr>
            <a:cxnSpLocks/>
          </p:cNvCxnSpPr>
          <p:nvPr/>
        </p:nvCxnSpPr>
        <p:spPr bwMode="auto">
          <a:xfrm>
            <a:off x="8085343" y="2838887"/>
            <a:ext cx="962977" cy="0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73395503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196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füüsilise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Kohalejõudmise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mugavus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lihtsus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79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Noorteprojekt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2E6AE0C2-DFCA-4EAA-8AFB-CBCBFEDB8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5" y="1633345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35A8B739-5FD4-446C-B40D-14606FF55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0" y="2482464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3ED14326-9B2F-49AD-97DB-5806E6837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30" y="3353903"/>
            <a:ext cx="3591426" cy="1219370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0471CB96-78F8-46B1-9F31-752D2A2D78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68" y="4563942"/>
            <a:ext cx="3455791" cy="952633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04ED52EF-B40F-47B4-A600-697A7CEAC9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88" y="1633345"/>
            <a:ext cx="4410691" cy="1952898"/>
          </a:xfrm>
          <a:prstGeom prst="rect">
            <a:avLst/>
          </a:prstGeom>
        </p:spPr>
      </p:pic>
      <p:pic>
        <p:nvPicPr>
          <p:cNvPr id="21" name="Pilt 20">
            <a:extLst>
              <a:ext uri="{FF2B5EF4-FFF2-40B4-BE49-F238E27FC236}">
                <a16:creationId xmlns:a16="http://schemas.microsoft.com/office/drawing/2014/main" id="{2988E35F-2676-4E69-AF7B-A0BD1EFBA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56" y="3629130"/>
            <a:ext cx="4163006" cy="1267002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DE2B439E-3D9A-4D20-BCF1-4CBFAF2C4F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05" y="4896132"/>
            <a:ext cx="3553321" cy="914528"/>
          </a:xfrm>
          <a:prstGeom prst="rect">
            <a:avLst/>
          </a:prstGeom>
        </p:spPr>
      </p:pic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FF4F7F2F-9C88-49E3-AA6A-21A2B7CE7A08}"/>
              </a:ext>
            </a:extLst>
          </p:cNvPr>
          <p:cNvSpPr/>
          <p:nvPr/>
        </p:nvSpPr>
        <p:spPr bwMode="auto">
          <a:xfrm>
            <a:off x="1338634" y="2943231"/>
            <a:ext cx="2094705" cy="14932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7AE2887-E68D-41AD-9AE1-E8681A2A66A8}"/>
              </a:ext>
            </a:extLst>
          </p:cNvPr>
          <p:cNvSpPr/>
          <p:nvPr/>
        </p:nvSpPr>
        <p:spPr bwMode="auto">
          <a:xfrm>
            <a:off x="1728364" y="3770416"/>
            <a:ext cx="1549401" cy="14435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Sisu kohatäide 2">
            <a:extLst>
              <a:ext uri="{FF2B5EF4-FFF2-40B4-BE49-F238E27FC236}">
                <a16:creationId xmlns:a16="http://schemas.microsoft.com/office/drawing/2014/main" id="{8262827B-D1F0-4251-A47C-A894CD5B3F63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Vene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kõnelevad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ühe</a:t>
            </a:r>
            <a:r>
              <a:rPr lang="en-US" sz="1600" dirty="0"/>
              <a:t> </a:t>
            </a:r>
            <a:r>
              <a:rPr lang="en-US" sz="1600" dirty="0" err="1"/>
              <a:t>õe</a:t>
            </a:r>
            <a:r>
              <a:rPr lang="en-US" sz="1600" dirty="0"/>
              <a:t>/</a:t>
            </a:r>
            <a:r>
              <a:rPr lang="en-US" sz="1600" dirty="0" err="1"/>
              <a:t>vennaga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andnud</a:t>
            </a:r>
            <a:r>
              <a:rPr lang="en-US" sz="1600" dirty="0"/>
              <a:t> </a:t>
            </a:r>
            <a:r>
              <a:rPr lang="en-US" sz="1600" dirty="0" err="1"/>
              <a:t>madala</a:t>
            </a:r>
            <a:r>
              <a:rPr lang="et-EE" sz="1600" dirty="0"/>
              <a:t>ma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kohalejõudmise</a:t>
            </a:r>
            <a:r>
              <a:rPr lang="en-US" sz="1600" dirty="0"/>
              <a:t> </a:t>
            </a:r>
            <a:r>
              <a:rPr lang="en-US" sz="1600" dirty="0" err="1"/>
              <a:t>mugavusele</a:t>
            </a:r>
            <a:r>
              <a:rPr lang="en-US" sz="1600" dirty="0"/>
              <a:t>/</a:t>
            </a:r>
            <a:r>
              <a:rPr lang="en-US" sz="1600" dirty="0" err="1"/>
              <a:t>lihtsusele</a:t>
            </a:r>
            <a:r>
              <a:rPr lang="en-US" sz="16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25BFC8-BF98-4C37-8F75-836BFFDE1EFF}"/>
              </a:ext>
            </a:extLst>
          </p:cNvPr>
          <p:cNvSpPr txBox="1"/>
          <p:nvPr/>
        </p:nvSpPr>
        <p:spPr>
          <a:xfrm>
            <a:off x="3175292" y="3614003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DED334-858F-4D05-91E9-153AA9EB6023}"/>
              </a:ext>
            </a:extLst>
          </p:cNvPr>
          <p:cNvSpPr txBox="1"/>
          <p:nvPr/>
        </p:nvSpPr>
        <p:spPr>
          <a:xfrm>
            <a:off x="3333913" y="2785536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8810255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197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füüsilise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Tegevusvahendid</a:t>
            </a:r>
            <a:r>
              <a:rPr lang="en-US" sz="2000" b="1">
                <a:solidFill>
                  <a:srgbClr val="010163"/>
                </a:solidFill>
              </a:rPr>
              <a:t> ja </a:t>
            </a:r>
            <a:r>
              <a:rPr lang="en-US" sz="2000" b="1" err="1">
                <a:solidFill>
                  <a:srgbClr val="010163"/>
                </a:solidFill>
              </a:rPr>
              <a:t>materjalid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81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Noorteprojekt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069CDD17-F544-4C36-9CDC-F3365C2EF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5" y="1632676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B89056E7-D361-427A-9049-3ACD3B119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9" y="2478980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DD5ACF21-2305-48E5-B768-8C1921F3B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3" y="3345876"/>
            <a:ext cx="3591426" cy="1219370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6D9C1CAD-23A9-4670-9F0F-0D2375DF97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5" y="4565246"/>
            <a:ext cx="3460699" cy="952633"/>
          </a:xfrm>
          <a:prstGeom prst="rect">
            <a:avLst/>
          </a:prstGeom>
        </p:spPr>
      </p:pic>
      <p:pic>
        <p:nvPicPr>
          <p:cNvPr id="19" name="Pilt 18">
            <a:extLst>
              <a:ext uri="{FF2B5EF4-FFF2-40B4-BE49-F238E27FC236}">
                <a16:creationId xmlns:a16="http://schemas.microsoft.com/office/drawing/2014/main" id="{E6D876D0-DBA5-44C9-8015-45ABCBDA27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90" y="1636554"/>
            <a:ext cx="4410691" cy="1952898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937E9D46-8345-42FB-B971-068AF101C9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33" y="3632244"/>
            <a:ext cx="4163006" cy="1267002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0DC284E5-8BB5-4FFD-92DD-05824C36C9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07" y="4899246"/>
            <a:ext cx="3553321" cy="914528"/>
          </a:xfrm>
          <a:prstGeom prst="rect">
            <a:avLst/>
          </a:prstGeom>
        </p:spPr>
      </p:pic>
      <p:sp>
        <p:nvSpPr>
          <p:cNvPr id="17" name="Sisu kohatäide 2">
            <a:extLst>
              <a:ext uri="{FF2B5EF4-FFF2-40B4-BE49-F238E27FC236}">
                <a16:creationId xmlns:a16="http://schemas.microsoft.com/office/drawing/2014/main" id="{777D25AF-4274-42E3-8ED9-628D03D8DAD3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Kutsekoolis</a:t>
            </a:r>
            <a:r>
              <a:rPr lang="en-US" sz="1600"/>
              <a:t> </a:t>
            </a:r>
            <a:r>
              <a:rPr lang="en-US" sz="1600" err="1"/>
              <a:t>õppivad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vanuses</a:t>
            </a:r>
            <a:r>
              <a:rPr lang="en-US" sz="1600"/>
              <a:t> 12-16 a on </a:t>
            </a:r>
            <a:r>
              <a:rPr lang="en-US" sz="1600" err="1"/>
              <a:t>andnud</a:t>
            </a:r>
            <a:r>
              <a:rPr lang="en-US" sz="1600"/>
              <a:t> </a:t>
            </a: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tegevusvahenditele</a:t>
            </a:r>
            <a:r>
              <a:rPr lang="en-US" sz="1600"/>
              <a:t> ja </a:t>
            </a:r>
            <a:r>
              <a:rPr lang="en-US" sz="1600" err="1"/>
              <a:t>materjalidele</a:t>
            </a:r>
            <a:r>
              <a:rPr lang="en-US" sz="1600"/>
              <a:t>.</a:t>
            </a: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CAD65707-E8FB-4124-95A5-854E335804E8}"/>
              </a:ext>
            </a:extLst>
          </p:cNvPr>
          <p:cNvSpPr/>
          <p:nvPr/>
        </p:nvSpPr>
        <p:spPr bwMode="auto">
          <a:xfrm>
            <a:off x="5315940" y="2252444"/>
            <a:ext cx="2406651" cy="1587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C7E756DE-9F9F-4A51-932C-339939D9B24B}"/>
              </a:ext>
            </a:extLst>
          </p:cNvPr>
          <p:cNvSpPr/>
          <p:nvPr/>
        </p:nvSpPr>
        <p:spPr bwMode="auto">
          <a:xfrm>
            <a:off x="1354057" y="4830425"/>
            <a:ext cx="2221503" cy="1587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2054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198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füüsilise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Toimumiskoha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ruumid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81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Noorteprojekt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E273C62E-9FAF-4E87-B153-83B31D9BD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6" y="1635812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CCDF241F-E5B0-4EAF-9183-EF25CDA6E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2" y="2479687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34960909-FC69-4A1A-9163-3C48C9E7B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8" y="3346544"/>
            <a:ext cx="3591426" cy="1219370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44011B20-C403-4BC4-B36C-0F6F398412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4" y="4565914"/>
            <a:ext cx="3463712" cy="952633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42B4BAB1-B4D2-4A37-BB37-CEFE2AB80E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92" y="1634244"/>
            <a:ext cx="4410691" cy="1952898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7BE62789-5E1B-4320-8FF4-AE4D5DCAD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40" y="3629934"/>
            <a:ext cx="4163006" cy="1267002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FB44B22F-05CD-4FAA-8D0D-1A66EB9BA1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79" y="4896936"/>
            <a:ext cx="3553321" cy="914528"/>
          </a:xfrm>
          <a:prstGeom prst="rect">
            <a:avLst/>
          </a:prstGeom>
        </p:spPr>
      </p:pic>
      <p:sp>
        <p:nvSpPr>
          <p:cNvPr id="19" name="Sisu kohatäide 2">
            <a:extLst>
              <a:ext uri="{FF2B5EF4-FFF2-40B4-BE49-F238E27FC236}">
                <a16:creationId xmlns:a16="http://schemas.microsoft.com/office/drawing/2014/main" id="{30F8175D-BB06-40A8-BD5B-988D7447FCC4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3368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456565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Toimumiskoha</a:t>
            </a:r>
            <a:r>
              <a:rPr lang="en-US" sz="1600" dirty="0"/>
              <a:t> </a:t>
            </a:r>
            <a:r>
              <a:rPr lang="en-US" sz="1600" dirty="0" err="1"/>
              <a:t>ruumidele</a:t>
            </a:r>
            <a:r>
              <a:rPr lang="en-US" sz="1600" dirty="0"/>
              <a:t> on </a:t>
            </a:r>
            <a:r>
              <a:rPr lang="en-US" sz="1600" dirty="0" err="1"/>
              <a:t>andnud</a:t>
            </a:r>
            <a:r>
              <a:rPr lang="en-US" sz="1600" dirty="0"/>
              <a:t> </a:t>
            </a:r>
            <a:r>
              <a:rPr lang="en-US" sz="1600" dirty="0" err="1"/>
              <a:t>madalama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vene</a:t>
            </a:r>
            <a:r>
              <a:rPr lang="en-US" sz="1600" dirty="0"/>
              <a:t> </a:t>
            </a:r>
            <a:r>
              <a:rPr lang="en-US" sz="1600" dirty="0" err="1"/>
              <a:t>keeles</a:t>
            </a:r>
            <a:r>
              <a:rPr lang="en-US" sz="1600" dirty="0"/>
              <a:t> </a:t>
            </a:r>
            <a:r>
              <a:rPr lang="en-US" sz="1600" dirty="0" err="1"/>
              <a:t>vastanud</a:t>
            </a:r>
            <a:r>
              <a:rPr lang="en-US" sz="1600" dirty="0"/>
              <a:t> 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samuti</a:t>
            </a:r>
            <a:r>
              <a:rPr lang="en-US" sz="1600" dirty="0"/>
              <a:t> ka </a:t>
            </a:r>
            <a:r>
              <a:rPr lang="en-US" sz="1600" dirty="0" err="1"/>
              <a:t>kutsekoolis</a:t>
            </a:r>
            <a:r>
              <a:rPr lang="en-US" sz="1600" dirty="0"/>
              <a:t> </a:t>
            </a:r>
            <a:r>
              <a:rPr lang="en-US" sz="1600" dirty="0" err="1"/>
              <a:t>õppivad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. </a:t>
            </a:r>
            <a:r>
              <a:rPr lang="en-US" sz="1600" dirty="0" err="1"/>
              <a:t>Siiski</a:t>
            </a:r>
            <a:r>
              <a:rPr lang="en-US" sz="1600" dirty="0"/>
              <a:t> </a:t>
            </a:r>
            <a:r>
              <a:rPr lang="en-US" sz="1600" dirty="0" err="1"/>
              <a:t>tasub</a:t>
            </a:r>
            <a:r>
              <a:rPr lang="en-US" sz="1600" dirty="0"/>
              <a:t> </a:t>
            </a:r>
            <a:r>
              <a:rPr lang="en-US" sz="1600" dirty="0" err="1"/>
              <a:t>tähele</a:t>
            </a:r>
            <a:r>
              <a:rPr lang="en-US" sz="1600" dirty="0"/>
              <a:t> panna, et </a:t>
            </a:r>
            <a:r>
              <a:rPr lang="en-US" sz="1600" dirty="0" err="1"/>
              <a:t>vastajate</a:t>
            </a:r>
            <a:r>
              <a:rPr lang="en-US" sz="1600" dirty="0"/>
              <a:t> </a:t>
            </a:r>
            <a:r>
              <a:rPr lang="en-US" sz="1600" dirty="0" err="1"/>
              <a:t>arv</a:t>
            </a:r>
            <a:r>
              <a:rPr lang="en-US" sz="1600" dirty="0"/>
              <a:t> on </a:t>
            </a:r>
            <a:r>
              <a:rPr lang="en-US" sz="1600" dirty="0" err="1"/>
              <a:t>alla</a:t>
            </a:r>
            <a:r>
              <a:rPr lang="en-US" sz="1600" dirty="0"/>
              <a:t> 10.</a:t>
            </a:r>
            <a:endParaRPr lang="en-US" dirty="0"/>
          </a:p>
          <a:p>
            <a:pPr marL="179705" indent="-456565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Väga</a:t>
            </a:r>
            <a:r>
              <a:rPr lang="en-US" sz="1600" dirty="0"/>
              <a:t> </a:t>
            </a:r>
            <a:r>
              <a:rPr lang="en-US" sz="1600" dirty="0" err="1"/>
              <a:t>madalalt</a:t>
            </a:r>
            <a:r>
              <a:rPr lang="en-US" sz="1600" dirty="0"/>
              <a:t> on </a:t>
            </a:r>
            <a:r>
              <a:rPr lang="en-US" sz="1600" dirty="0" err="1"/>
              <a:t>hinnanud</a:t>
            </a:r>
            <a:r>
              <a:rPr lang="en-US" sz="1600" dirty="0"/>
              <a:t> </a:t>
            </a:r>
            <a:r>
              <a:rPr lang="en-US" sz="1600" dirty="0" err="1"/>
              <a:t>toimumiskoha</a:t>
            </a:r>
            <a:r>
              <a:rPr lang="en-US" sz="1600" dirty="0"/>
              <a:t> </a:t>
            </a:r>
            <a:r>
              <a:rPr lang="en-US" sz="1600" dirty="0" err="1"/>
              <a:t>ruume</a:t>
            </a:r>
            <a:r>
              <a:rPr lang="en-US" sz="1600" dirty="0"/>
              <a:t> </a:t>
            </a:r>
            <a:r>
              <a:rPr lang="en-US" sz="1600" dirty="0" err="1"/>
              <a:t>noored</a:t>
            </a:r>
            <a:r>
              <a:rPr lang="en-US" sz="1600" dirty="0"/>
              <a:t>, </a:t>
            </a:r>
            <a:r>
              <a:rPr lang="en-US" sz="1600" dirty="0" err="1"/>
              <a:t>kellel</a:t>
            </a:r>
            <a:r>
              <a:rPr lang="en-US" sz="1600" dirty="0"/>
              <a:t> on </a:t>
            </a:r>
            <a:r>
              <a:rPr lang="en-US" sz="1600" dirty="0" err="1"/>
              <a:t>üks</a:t>
            </a:r>
            <a:r>
              <a:rPr lang="en-US" sz="1600" dirty="0"/>
              <a:t> </a:t>
            </a:r>
            <a:r>
              <a:rPr lang="en-US" sz="1600" dirty="0" err="1"/>
              <a:t>õde</a:t>
            </a:r>
            <a:r>
              <a:rPr lang="en-US" sz="1600" dirty="0"/>
              <a:t>/vend.</a:t>
            </a:r>
            <a:endParaRPr lang="en-US" sz="1600" dirty="0">
              <a:cs typeface="Calibri"/>
            </a:endParaRP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647D4AB1-A6DF-448D-BA73-58E9917AC21C}"/>
              </a:ext>
            </a:extLst>
          </p:cNvPr>
          <p:cNvSpPr/>
          <p:nvPr/>
        </p:nvSpPr>
        <p:spPr bwMode="auto">
          <a:xfrm>
            <a:off x="1730403" y="3764066"/>
            <a:ext cx="1668880" cy="14435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3E55C9-3360-4C46-8D94-F19917EE9E2A}"/>
              </a:ext>
            </a:extLst>
          </p:cNvPr>
          <p:cNvSpPr txBox="1"/>
          <p:nvPr/>
        </p:nvSpPr>
        <p:spPr>
          <a:xfrm>
            <a:off x="3296142" y="3604717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0AB5E3C0-93B2-42D7-8F2A-0FDCEF20BE3E}"/>
              </a:ext>
            </a:extLst>
          </p:cNvPr>
          <p:cNvSpPr/>
          <p:nvPr/>
        </p:nvSpPr>
        <p:spPr bwMode="auto">
          <a:xfrm>
            <a:off x="1343054" y="2933700"/>
            <a:ext cx="2235200" cy="1587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72F328E8-5840-4159-B1CC-8DE57E309BDD}"/>
              </a:ext>
            </a:extLst>
          </p:cNvPr>
          <p:cNvSpPr/>
          <p:nvPr/>
        </p:nvSpPr>
        <p:spPr bwMode="auto">
          <a:xfrm>
            <a:off x="5298478" y="2250875"/>
            <a:ext cx="2505075" cy="1587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6104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199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Juhid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arvestavad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minu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soovide</a:t>
            </a:r>
            <a:r>
              <a:rPr lang="en-US" sz="2000" b="1">
                <a:solidFill>
                  <a:srgbClr val="010163"/>
                </a:solidFill>
              </a:rPr>
              <a:t> ja </a:t>
            </a:r>
            <a:r>
              <a:rPr lang="en-US" sz="2000" b="1" err="1">
                <a:solidFill>
                  <a:srgbClr val="010163"/>
                </a:solidFill>
              </a:rPr>
              <a:t>arvamustega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86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Noorteprojekt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331BA53C-5669-4C59-848C-0C393DDEE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8" y="1637968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38069935-8DB4-4455-AA38-A2AC65F83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7" y="2475779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E36A806D-C709-4CF3-8BC0-FACD65EBC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7" y="3338948"/>
            <a:ext cx="3591426" cy="1219370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D1F96693-27D4-4AB0-8163-6B1755129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2" y="4558318"/>
            <a:ext cx="3455163" cy="952633"/>
          </a:xfrm>
          <a:prstGeom prst="rect">
            <a:avLst/>
          </a:prstGeom>
        </p:spPr>
      </p:pic>
      <p:pic>
        <p:nvPicPr>
          <p:cNvPr id="19" name="Pilt 18">
            <a:extLst>
              <a:ext uri="{FF2B5EF4-FFF2-40B4-BE49-F238E27FC236}">
                <a16:creationId xmlns:a16="http://schemas.microsoft.com/office/drawing/2014/main" id="{51B5581F-702D-44CC-BC68-6058B26A2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70" y="1639299"/>
            <a:ext cx="4410691" cy="1952898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72DF60DA-3B31-4378-9D94-D328FF33C8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94" y="3627387"/>
            <a:ext cx="4163006" cy="1267002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7D8D1BE6-6D69-41B1-B1D3-62C3A1634D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06" y="4897886"/>
            <a:ext cx="3553321" cy="914528"/>
          </a:xfrm>
          <a:prstGeom prst="rect">
            <a:avLst/>
          </a:prstGeom>
        </p:spPr>
      </p:pic>
      <p:sp>
        <p:nvSpPr>
          <p:cNvPr id="17" name="Sisu kohatäide 2">
            <a:extLst>
              <a:ext uri="{FF2B5EF4-FFF2-40B4-BE49-F238E27FC236}">
                <a16:creationId xmlns:a16="http://schemas.microsoft.com/office/drawing/2014/main" id="{3BBADFB7-4E66-47C2-AD95-73E29CEC84A8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tunnevad</a:t>
            </a:r>
            <a:r>
              <a:rPr lang="en-US" sz="1600" dirty="0"/>
              <a:t>, et </a:t>
            </a:r>
            <a:r>
              <a:rPr lang="en-US" sz="1600" dirty="0" err="1"/>
              <a:t>juhid</a:t>
            </a:r>
            <a:r>
              <a:rPr lang="en-US" sz="1600" dirty="0"/>
              <a:t> </a:t>
            </a:r>
            <a:r>
              <a:rPr lang="en-US" sz="1600" dirty="0" err="1"/>
              <a:t>arvestavad</a:t>
            </a:r>
            <a:r>
              <a:rPr lang="en-US" sz="1600" dirty="0"/>
              <a:t> </a:t>
            </a:r>
            <a:r>
              <a:rPr lang="en-US" sz="1600" dirty="0" err="1"/>
              <a:t>nende</a:t>
            </a:r>
            <a:r>
              <a:rPr lang="en-US" sz="1600" dirty="0"/>
              <a:t> </a:t>
            </a:r>
            <a:r>
              <a:rPr lang="en-US" sz="1600" dirty="0" err="1"/>
              <a:t>soovide</a:t>
            </a:r>
            <a:r>
              <a:rPr lang="en-US" sz="1600" dirty="0"/>
              <a:t> ja </a:t>
            </a:r>
            <a:r>
              <a:rPr lang="en-US" sz="1600" dirty="0" err="1"/>
              <a:t>arvamustega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95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F8117861-E4CD-4E4D-A5FB-69AB3D0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Table 1">
            <a:extLst>
              <a:ext uri="{FF2B5EF4-FFF2-40B4-BE49-F238E27FC236}">
                <a16:creationId xmlns:a16="http://schemas.microsoft.com/office/drawing/2014/main" id="{CFDE55F6-72AF-4474-957F-452FCA4B6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111764"/>
              </p:ext>
            </p:extLst>
          </p:nvPr>
        </p:nvGraphicFramePr>
        <p:xfrm>
          <a:off x="989712" y="1018322"/>
          <a:ext cx="7674004" cy="483468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929356">
                  <a:extLst>
                    <a:ext uri="{9D8B030D-6E8A-4147-A177-3AD203B41FA5}">
                      <a16:colId xmlns:a16="http://schemas.microsoft.com/office/drawing/2014/main" val="372071086"/>
                    </a:ext>
                  </a:extLst>
                </a:gridCol>
                <a:gridCol w="744648">
                  <a:extLst>
                    <a:ext uri="{9D8B030D-6E8A-4147-A177-3AD203B41FA5}">
                      <a16:colId xmlns:a16="http://schemas.microsoft.com/office/drawing/2014/main" val="3026324004"/>
                    </a:ext>
                  </a:extLst>
                </a:gridCol>
              </a:tblGrid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chemeClr val="accent6"/>
                          </a:solidFill>
                        </a:rPr>
                        <a:t>SISSEJUHATUS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t-EE" sz="1600" b="1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2445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METOODIKA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t-EE" sz="1600" b="1" kern="1200" dirty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447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TULEMUSTE KOONDÜLEVAADE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t-EE" sz="1600" b="1" kern="1200" dirty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8848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UURINGU TULEMUSED NOORSOOTÖÖ TEGEVUSTE ALUSEL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19509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Huvitegevus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</a:t>
                      </a:r>
                      <a:endParaRPr lang="et-EE" sz="1500" b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08234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Huviharidus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45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27088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Avatud noorsootöö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69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61058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Noortelaagrid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94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67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Noortemalevad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119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672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Osalus- või esinduskogud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142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3586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Noorteühingud või -ühendused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167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06255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Noorteprojektid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190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309966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Noorsootöö tegevustes mitteosalemine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213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89072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Noorteinfo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216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89292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KOKKUVÕTE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>
                          <a:solidFill>
                            <a:srgbClr val="010163"/>
                          </a:solidFill>
                        </a:rPr>
                        <a:t>226</a:t>
                      </a:r>
                      <a:endParaRPr lang="et-EE" sz="1600" b="1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65079"/>
                  </a:ext>
                </a:extLst>
              </a:tr>
            </a:tbl>
          </a:graphicData>
        </a:graphic>
      </p:graphicFrame>
      <p:pic>
        <p:nvPicPr>
          <p:cNvPr id="4" name="Pilt 3">
            <a:extLst>
              <a:ext uri="{FF2B5EF4-FFF2-40B4-BE49-F238E27FC236}">
                <a16:creationId xmlns:a16="http://schemas.microsoft.com/office/drawing/2014/main" id="{0F399F70-4A39-4097-8294-EDB0EC64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217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05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7FE0DC8-213F-40D8-BC8B-2369EA0B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Huvitegevus</a:t>
            </a:r>
            <a:r>
              <a:rPr lang="en-US" dirty="0"/>
              <a:t>*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75447A5-E5AB-4422-844B-CDDF158F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42" y="1079035"/>
            <a:ext cx="5938255" cy="1579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Järgnevalt antakse ülevaade </a:t>
            </a:r>
            <a:r>
              <a:rPr lang="et-EE" b="1" dirty="0">
                <a:solidFill>
                  <a:srgbClr val="010163"/>
                </a:solidFill>
              </a:rPr>
              <a:t>huvitegevuses</a:t>
            </a:r>
            <a:r>
              <a:rPr lang="et-EE" dirty="0"/>
              <a:t> osalejatest, osalemise põhjustest ja rahuloluhinnangutest ning neil andmetel põhinevatest järeldustest Tallinna linnas. </a:t>
            </a:r>
            <a:endParaRPr lang="en-US" dirty="0"/>
          </a:p>
          <a:p>
            <a:pPr marL="0" indent="0">
              <a:buNone/>
            </a:pPr>
            <a:r>
              <a:rPr lang="et-EE" dirty="0"/>
              <a:t>Huvitegevuses osales 7</a:t>
            </a:r>
            <a:r>
              <a:rPr lang="et-EE" sz="2000" dirty="0"/>
              <a:t>–</a:t>
            </a:r>
            <a:r>
              <a:rPr lang="et-EE" dirty="0"/>
              <a:t>26 aastastest noortest 301 noort (59%) ja 271 noort (53%) andis tegevusele oma hinnangu.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C053D48-5A2B-4FBD-B227-B7D0148A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D8AC86A3-FE3D-4E2D-9C36-1F687B44EE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/>
          <a:stretch/>
        </p:blipFill>
        <p:spPr>
          <a:xfrm>
            <a:off x="6451134" y="1652824"/>
            <a:ext cx="5187206" cy="44018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CFB335-C88C-477A-8FBB-FD55D0EE1399}"/>
              </a:ext>
            </a:extLst>
          </p:cNvPr>
          <p:cNvSpPr txBox="1"/>
          <p:nvPr/>
        </p:nvSpPr>
        <p:spPr>
          <a:xfrm>
            <a:off x="643944" y="2673044"/>
            <a:ext cx="5838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565" indent="-456565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 dirty="0"/>
              <a:t>Küsitlusele vastanud Tallinna linna noored on </a:t>
            </a:r>
            <a:r>
              <a:rPr lang="et-EE" sz="1800" b="1" dirty="0">
                <a:solidFill>
                  <a:srgbClr val="010163"/>
                </a:solidFill>
              </a:rPr>
              <a:t>üldiselt väga rahul huvitegevusega</a:t>
            </a:r>
            <a:r>
              <a:rPr lang="et-EE" sz="1800" dirty="0"/>
              <a:t>, milles nad osalevad: keskmise hinnanguna on tulemus </a:t>
            </a:r>
            <a:r>
              <a:rPr lang="en-US" sz="1800" b="1" dirty="0">
                <a:solidFill>
                  <a:srgbClr val="010163"/>
                </a:solidFill>
              </a:rPr>
              <a:t>84</a:t>
            </a:r>
            <a:r>
              <a:rPr lang="et-EE" sz="1800" b="1" dirty="0">
                <a:solidFill>
                  <a:srgbClr val="010163"/>
                </a:solidFill>
              </a:rPr>
              <a:t> punkti 100-st</a:t>
            </a:r>
            <a:r>
              <a:rPr lang="et-EE" sz="1800" dirty="0"/>
              <a:t>. </a:t>
            </a:r>
            <a:endParaRPr lang="en-US" sz="1800" dirty="0"/>
          </a:p>
          <a:p>
            <a:pPr marL="456565" indent="-456565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sz="1800" dirty="0">
              <a:cs typeface="Calibri"/>
            </a:endParaRPr>
          </a:p>
          <a:p>
            <a:pPr marL="456565" indent="-456565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 dirty="0"/>
              <a:t>Teemaplokkide lõikes on noorema vanusegrupi vastajad hinnanud mõnevõrra kõrgemalt enamikke teemasid. </a:t>
            </a:r>
            <a:endParaRPr lang="et-EE" sz="1800" dirty="0">
              <a:cs typeface="Calibri"/>
            </a:endParaRPr>
          </a:p>
          <a:p>
            <a:pPr marL="456565" indent="-456565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sz="1800" dirty="0">
              <a:cs typeface="Calibri"/>
            </a:endParaRPr>
          </a:p>
          <a:p>
            <a:pPr marL="456565" indent="-456565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 dirty="0"/>
              <a:t>Võrreldes teiste teemadega on vastajad hinnanud mõnevõrra madalamalt teemaplokki „Tajutud tulemus/kasulikkus“. Vanusegruppide alusel on 17–19 aastased hinnanud seda madalamalt võrreldes teiste vanusegruppidega</a:t>
            </a:r>
            <a:r>
              <a:rPr lang="en-US" sz="1800" dirty="0"/>
              <a:t>.</a:t>
            </a:r>
          </a:p>
        </p:txBody>
      </p:sp>
      <p:sp>
        <p:nvSpPr>
          <p:cNvPr id="17" name="Sisu kohatäide 2">
            <a:extLst>
              <a:ext uri="{FF2B5EF4-FFF2-40B4-BE49-F238E27FC236}">
                <a16:creationId xmlns:a16="http://schemas.microsoft.com/office/drawing/2014/main" id="{D840A9FC-2E74-4F20-9124-491BDC82015E}"/>
              </a:ext>
            </a:extLst>
          </p:cNvPr>
          <p:cNvSpPr txBox="1">
            <a:spLocks/>
          </p:cNvSpPr>
          <p:nvPr/>
        </p:nvSpPr>
        <p:spPr>
          <a:xfrm>
            <a:off x="6392398" y="1299071"/>
            <a:ext cx="5575883" cy="4362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 sz="1700" dirty="0">
                <a:solidFill>
                  <a:srgbClr val="010163"/>
                </a:solidFill>
              </a:rPr>
              <a:t>Keskmised hinnangud teemaplokkidele vanusegruppide alusel</a:t>
            </a:r>
            <a:endParaRPr lang="et-EE" sz="1700" dirty="0"/>
          </a:p>
        </p:txBody>
      </p:sp>
      <p:sp>
        <p:nvSpPr>
          <p:cNvPr id="8" name="Sisu kohatäide 2">
            <a:extLst>
              <a:ext uri="{FF2B5EF4-FFF2-40B4-BE49-F238E27FC236}">
                <a16:creationId xmlns:a16="http://schemas.microsoft.com/office/drawing/2014/main" id="{460C7BE9-88AE-42E9-8CE0-CDD7EA1343F2}"/>
              </a:ext>
            </a:extLst>
          </p:cNvPr>
          <p:cNvSpPr txBox="1">
            <a:spLocks/>
          </p:cNvSpPr>
          <p:nvPr/>
        </p:nvSpPr>
        <p:spPr>
          <a:xfrm>
            <a:off x="454142" y="6076896"/>
            <a:ext cx="1112825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dirty="0"/>
              <a:t>*</a:t>
            </a:r>
            <a:r>
              <a:rPr lang="et-EE" sz="1200" dirty="0"/>
              <a:t>Noorte huviharidus on pikaajaline ja formaalne süvendatud teadmiste ja oskuste omandamine valitud huvialal. Huvitegevus tähendab lühiajalist juhendatud tegelemist huvialaga vaba tahte alusel sõltumata tasemeõppest ja tööst.</a:t>
            </a:r>
            <a:r>
              <a:rPr lang="en-US" sz="1200" dirty="0"/>
              <a:t> </a:t>
            </a:r>
            <a:r>
              <a:rPr lang="et-EE" sz="1200" dirty="0"/>
              <a:t>Küsimustikus eristati noorte jaoks</a:t>
            </a:r>
            <a:r>
              <a:rPr lang="en-US" sz="1200" dirty="0"/>
              <a:t> </a:t>
            </a:r>
            <a:r>
              <a:rPr lang="et-EE" sz="1200" dirty="0"/>
              <a:t>valiku</a:t>
            </a:r>
            <a:r>
              <a:rPr lang="en-US" sz="1200" dirty="0"/>
              <a:t> </a:t>
            </a:r>
            <a:r>
              <a:rPr lang="et-EE" sz="1200" dirty="0"/>
              <a:t>tegemiseks</a:t>
            </a:r>
            <a:r>
              <a:rPr lang="en-US" sz="1200" dirty="0"/>
              <a:t> </a:t>
            </a:r>
            <a:r>
              <a:rPr lang="et-EE" sz="1200" dirty="0"/>
              <a:t>neid</a:t>
            </a:r>
            <a:r>
              <a:rPr lang="en-US" sz="1200" dirty="0"/>
              <a:t> </a:t>
            </a:r>
            <a:r>
              <a:rPr lang="et-EE" sz="1200" dirty="0"/>
              <a:t>tegevus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t-EE" sz="1200" dirty="0"/>
              <a:t>järgmiselt: huviharidus (nt muusikakool, spordikool); huvitegevus (nt huviring, spordi- vm klubi).</a:t>
            </a:r>
          </a:p>
        </p:txBody>
      </p:sp>
    </p:spTree>
    <p:extLst>
      <p:ext uri="{BB962C8B-B14F-4D97-AF65-F5344CB8AC3E}">
        <p14:creationId xmlns:p14="http://schemas.microsoft.com/office/powerpoint/2010/main" val="1881110085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200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Minu </a:t>
            </a:r>
            <a:r>
              <a:rPr lang="en-US" sz="2000" b="1" err="1">
                <a:solidFill>
                  <a:srgbClr val="010163"/>
                </a:solidFill>
              </a:rPr>
              <a:t>probleeme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märgatakse</a:t>
            </a:r>
            <a:r>
              <a:rPr lang="en-US" sz="2000" b="1">
                <a:solidFill>
                  <a:srgbClr val="010163"/>
                </a:solidFill>
              </a:rPr>
              <a:t>, mind </a:t>
            </a:r>
            <a:r>
              <a:rPr lang="en-US" sz="2000" b="1" err="1">
                <a:solidFill>
                  <a:srgbClr val="010163"/>
                </a:solidFill>
              </a:rPr>
              <a:t>kuulatakse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ära</a:t>
            </a:r>
            <a:r>
              <a:rPr lang="en-US" sz="2000" b="1">
                <a:solidFill>
                  <a:srgbClr val="010163"/>
                </a:solidFill>
              </a:rPr>
              <a:t> ja </a:t>
            </a:r>
            <a:r>
              <a:rPr lang="en-US" sz="2000" b="1" err="1">
                <a:solidFill>
                  <a:srgbClr val="010163"/>
                </a:solidFill>
              </a:rPr>
              <a:t>antakse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nõu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88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Noorteprojekt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FD1BFB2E-2005-4454-B50F-E5004943A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2" y="1635767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2BFFCAE5-C044-4366-8A31-9FF04F621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3" y="2479642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839EA7A8-1E55-4E4E-A3D7-816919554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5" y="3343179"/>
            <a:ext cx="3591426" cy="1219370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AE3C0D07-40DD-4DF9-A0E0-651493D739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3" y="4564858"/>
            <a:ext cx="3446787" cy="952633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7C5C03B6-1044-4675-B046-73063134A0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16" y="1639450"/>
            <a:ext cx="4410691" cy="1952898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F28071A9-D844-4D55-BE2E-3019073846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09" y="3623957"/>
            <a:ext cx="4163006" cy="1267002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2302F6AB-964D-4541-A336-AA9D6C9CAD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06" y="4891054"/>
            <a:ext cx="3553321" cy="914528"/>
          </a:xfrm>
          <a:prstGeom prst="rect">
            <a:avLst/>
          </a:prstGeom>
        </p:spPr>
      </p:pic>
      <p:sp>
        <p:nvSpPr>
          <p:cNvPr id="17" name="Sisu kohatäide 2">
            <a:extLst>
              <a:ext uri="{FF2B5EF4-FFF2-40B4-BE49-F238E27FC236}">
                <a16:creationId xmlns:a16="http://schemas.microsoft.com/office/drawing/2014/main" id="{E75044AD-89B0-4B8E-B6CF-5C8CAF95E876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üldiselt</a:t>
            </a:r>
            <a:r>
              <a:rPr lang="en-US" sz="1600"/>
              <a:t> </a:t>
            </a:r>
            <a:r>
              <a:rPr lang="en-US" sz="1600" err="1"/>
              <a:t>tunnevad</a:t>
            </a:r>
            <a:r>
              <a:rPr lang="en-US" sz="1600"/>
              <a:t>, et </a:t>
            </a:r>
            <a:r>
              <a:rPr lang="en-US" sz="1600" err="1"/>
              <a:t>nende</a:t>
            </a:r>
            <a:r>
              <a:rPr lang="en-US" sz="1600"/>
              <a:t> </a:t>
            </a:r>
            <a:r>
              <a:rPr lang="en-US" sz="1600" err="1"/>
              <a:t>probleeme</a:t>
            </a:r>
            <a:r>
              <a:rPr lang="en-US" sz="1600"/>
              <a:t> </a:t>
            </a:r>
            <a:r>
              <a:rPr lang="en-US" sz="1600" err="1"/>
              <a:t>märgatakse</a:t>
            </a:r>
            <a:r>
              <a:rPr lang="en-US" sz="1600"/>
              <a:t>, </a:t>
            </a:r>
            <a:r>
              <a:rPr lang="en-US" sz="1600" err="1"/>
              <a:t>neid</a:t>
            </a:r>
            <a:r>
              <a:rPr lang="en-US" sz="1600"/>
              <a:t> </a:t>
            </a:r>
            <a:r>
              <a:rPr lang="en-US" sz="1600" err="1"/>
              <a:t>kuulatakse</a:t>
            </a:r>
            <a:r>
              <a:rPr lang="en-US" sz="1600"/>
              <a:t> </a:t>
            </a:r>
            <a:r>
              <a:rPr lang="en-US" sz="1600" err="1"/>
              <a:t>ära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antakse</a:t>
            </a:r>
            <a:r>
              <a:rPr lang="en-US" sz="1600"/>
              <a:t> </a:t>
            </a:r>
            <a:r>
              <a:rPr lang="en-US" sz="1600" err="1"/>
              <a:t>nõu</a:t>
            </a:r>
            <a:r>
              <a:rPr lang="en-US" sz="1600"/>
              <a:t>. </a:t>
            </a: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kutsekoolis</a:t>
            </a:r>
            <a:r>
              <a:rPr lang="en-US" sz="1600"/>
              <a:t> </a:t>
            </a:r>
            <a:r>
              <a:rPr lang="en-US" sz="1600" err="1"/>
              <a:t>õppivad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.</a:t>
            </a: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9DD6FC59-C268-4A24-8C8E-F387BEE2981F}"/>
              </a:ext>
            </a:extLst>
          </p:cNvPr>
          <p:cNvSpPr/>
          <p:nvPr/>
        </p:nvSpPr>
        <p:spPr bwMode="auto">
          <a:xfrm>
            <a:off x="5298478" y="2250875"/>
            <a:ext cx="2505075" cy="1587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27145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201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Minu </a:t>
            </a:r>
            <a:r>
              <a:rPr lang="en-US" sz="2000" b="1" err="1">
                <a:solidFill>
                  <a:srgbClr val="010163"/>
                </a:solidFill>
              </a:rPr>
              <a:t>suhted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teiste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osalejatega</a:t>
            </a:r>
            <a:r>
              <a:rPr lang="en-US" sz="2000" b="1">
                <a:solidFill>
                  <a:srgbClr val="010163"/>
                </a:solidFill>
              </a:rPr>
              <a:t> on/</a:t>
            </a:r>
            <a:r>
              <a:rPr lang="en-US" sz="2000" b="1" err="1">
                <a:solidFill>
                  <a:srgbClr val="010163"/>
                </a:solidFill>
              </a:rPr>
              <a:t>olid</a:t>
            </a:r>
            <a:r>
              <a:rPr lang="en-US" sz="2000" b="1">
                <a:solidFill>
                  <a:srgbClr val="010163"/>
                </a:solidFill>
              </a:rPr>
              <a:t> head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88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Noorteprojekt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A3945A7C-7EFF-45E2-B496-44FD543AA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1" y="1633618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A611314E-87A2-4922-BB50-FF0B6D61A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6" y="2475779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BE261441-28B0-4DD2-B49F-9DC0603BB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2" y="3344985"/>
            <a:ext cx="3591426" cy="1219370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76FFE8C5-7D83-4B50-9E47-51CF60F1F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9" y="4563466"/>
            <a:ext cx="3457627" cy="952633"/>
          </a:xfrm>
          <a:prstGeom prst="rect">
            <a:avLst/>
          </a:prstGeom>
        </p:spPr>
      </p:pic>
      <p:pic>
        <p:nvPicPr>
          <p:cNvPr id="19" name="Pilt 18">
            <a:extLst>
              <a:ext uri="{FF2B5EF4-FFF2-40B4-BE49-F238E27FC236}">
                <a16:creationId xmlns:a16="http://schemas.microsoft.com/office/drawing/2014/main" id="{2D13D355-0440-4F91-8BD7-2DFAA7A7A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21" y="1639173"/>
            <a:ext cx="4410691" cy="1952898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2345A71D-C721-44DE-8AF1-B9CDBD495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14" y="3631828"/>
            <a:ext cx="4163006" cy="1267002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F339DF96-3DBA-43AE-8C40-2250332F7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53" y="4898830"/>
            <a:ext cx="3553321" cy="914528"/>
          </a:xfrm>
          <a:prstGeom prst="rect">
            <a:avLst/>
          </a:prstGeom>
        </p:spPr>
      </p:pic>
      <p:sp>
        <p:nvSpPr>
          <p:cNvPr id="17" name="Sisu kohatäide 2">
            <a:extLst>
              <a:ext uri="{FF2B5EF4-FFF2-40B4-BE49-F238E27FC236}">
                <a16:creationId xmlns:a16="http://schemas.microsoft.com/office/drawing/2014/main" id="{B9725E1F-5544-4585-B8C6-B1149BC73E0C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hindavad</a:t>
            </a:r>
            <a:r>
              <a:rPr lang="en-US" sz="1600"/>
              <a:t> </a:t>
            </a:r>
            <a:r>
              <a:rPr lang="en-US" sz="1600" err="1"/>
              <a:t>oma</a:t>
            </a:r>
            <a:r>
              <a:rPr lang="en-US" sz="1600"/>
              <a:t> </a:t>
            </a:r>
            <a:r>
              <a:rPr lang="en-US" sz="1600" err="1"/>
              <a:t>suhteid</a:t>
            </a:r>
            <a:r>
              <a:rPr lang="en-US" sz="1600"/>
              <a:t> </a:t>
            </a:r>
            <a:r>
              <a:rPr lang="en-US" sz="1600" err="1"/>
              <a:t>teiste</a:t>
            </a:r>
            <a:r>
              <a:rPr lang="en-US" sz="1600"/>
              <a:t> </a:t>
            </a:r>
            <a:r>
              <a:rPr lang="en-US" sz="1600" err="1"/>
              <a:t>osalejatega</a:t>
            </a:r>
            <a:r>
              <a:rPr lang="en-US" sz="1600"/>
              <a:t> </a:t>
            </a:r>
            <a:r>
              <a:rPr lang="en-US" sz="1600" err="1"/>
              <a:t>heaks</a:t>
            </a:r>
            <a:r>
              <a:rPr lang="en-US" sz="1600"/>
              <a:t>. </a:t>
            </a: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kutsekoolis</a:t>
            </a:r>
            <a:r>
              <a:rPr lang="en-US" sz="1600"/>
              <a:t> </a:t>
            </a:r>
            <a:r>
              <a:rPr lang="en-US" sz="1600" err="1"/>
              <a:t>õppivad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.</a:t>
            </a: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754522A6-1C6E-4EF5-8489-C1CE37A9DEBC}"/>
              </a:ext>
            </a:extLst>
          </p:cNvPr>
          <p:cNvSpPr/>
          <p:nvPr/>
        </p:nvSpPr>
        <p:spPr bwMode="auto">
          <a:xfrm>
            <a:off x="5290089" y="2254825"/>
            <a:ext cx="2512218" cy="15480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38715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202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Projektijuht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teeb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oma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tööd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hästi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86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Noorteprojekt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46CB9717-C27E-4F40-8723-E2940B76D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3" y="1633149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60C523A5-190F-4758-81D7-F9834215C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13" y="2475779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F9ABE58A-6341-4813-9BBA-2870B1D87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1" y="3340626"/>
            <a:ext cx="3591426" cy="1219370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A16A37CB-DF40-4FDF-944D-DCEB7CE35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8" y="4559996"/>
            <a:ext cx="3446514" cy="952633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C29B8CA2-F72B-4172-ABA0-635996B50A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913" y="1633149"/>
            <a:ext cx="4410691" cy="1952898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875FA5C0-1ED5-43A9-8124-96D423D5E2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52" y="3627992"/>
            <a:ext cx="4163006" cy="1267002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1C4389FA-A77F-4AB3-9680-FF1AE20C87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60" y="4894994"/>
            <a:ext cx="3553321" cy="914528"/>
          </a:xfrm>
          <a:prstGeom prst="rect">
            <a:avLst/>
          </a:prstGeom>
        </p:spPr>
      </p:pic>
      <p:sp>
        <p:nvSpPr>
          <p:cNvPr id="17" name="Sisu kohatäide 2">
            <a:extLst>
              <a:ext uri="{FF2B5EF4-FFF2-40B4-BE49-F238E27FC236}">
                <a16:creationId xmlns:a16="http://schemas.microsoft.com/office/drawing/2014/main" id="{D67F087B-CF22-40FA-A7D3-B29AD73B6E3D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tunnevad</a:t>
            </a:r>
            <a:r>
              <a:rPr lang="en-US" sz="1600"/>
              <a:t>, et </a:t>
            </a:r>
            <a:r>
              <a:rPr lang="en-US" sz="1600" err="1"/>
              <a:t>projektijuht</a:t>
            </a:r>
            <a:r>
              <a:rPr lang="en-US" sz="1600"/>
              <a:t> </a:t>
            </a:r>
            <a:r>
              <a:rPr lang="en-US" sz="1600" err="1"/>
              <a:t>teeb</a:t>
            </a:r>
            <a:r>
              <a:rPr lang="en-US" sz="1600"/>
              <a:t> </a:t>
            </a:r>
            <a:r>
              <a:rPr lang="en-US" sz="1600" err="1"/>
              <a:t>oma</a:t>
            </a:r>
            <a:r>
              <a:rPr lang="en-US" sz="1600"/>
              <a:t> </a:t>
            </a:r>
            <a:r>
              <a:rPr lang="en-US" sz="1600" err="1"/>
              <a:t>tööd</a:t>
            </a:r>
            <a:r>
              <a:rPr lang="en-US" sz="1600"/>
              <a:t> </a:t>
            </a:r>
            <a:r>
              <a:rPr lang="en-US" sz="1600" err="1"/>
              <a:t>hästi</a:t>
            </a:r>
            <a:r>
              <a:rPr lang="en-US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4330460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203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Suhted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juhiga</a:t>
            </a:r>
            <a:r>
              <a:rPr lang="en-US" sz="2000" b="1">
                <a:solidFill>
                  <a:srgbClr val="010163"/>
                </a:solidFill>
              </a:rPr>
              <a:t> on head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90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Noorteprojekt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298D4B9C-3A8B-463D-8747-33A0C5748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2" y="1637968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138CF2D8-1A8F-4845-A586-81773F619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1" y="2472607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1611A710-6ACF-41B6-A316-AF9D6B566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1" y="3347819"/>
            <a:ext cx="3591426" cy="1219370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01080977-8FF0-4BB0-87E7-2D9DF93D85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3" y="4566269"/>
            <a:ext cx="3448592" cy="952633"/>
          </a:xfrm>
          <a:prstGeom prst="rect">
            <a:avLst/>
          </a:prstGeom>
        </p:spPr>
      </p:pic>
      <p:pic>
        <p:nvPicPr>
          <p:cNvPr id="19" name="Pilt 18">
            <a:extLst>
              <a:ext uri="{FF2B5EF4-FFF2-40B4-BE49-F238E27FC236}">
                <a16:creationId xmlns:a16="http://schemas.microsoft.com/office/drawing/2014/main" id="{DFA8DD49-8C8F-42A4-985B-63C18027B3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31" y="1637411"/>
            <a:ext cx="4410691" cy="1952898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F7054F6A-9AC5-4132-84D1-A98EF33642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53" y="3627992"/>
            <a:ext cx="4163006" cy="1267002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8EB7D6BF-7AF7-4407-822A-969160AD93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22" y="4894994"/>
            <a:ext cx="3553321" cy="914528"/>
          </a:xfrm>
          <a:prstGeom prst="rect">
            <a:avLst/>
          </a:prstGeom>
        </p:spPr>
      </p:pic>
      <p:sp>
        <p:nvSpPr>
          <p:cNvPr id="17" name="Sisu kohatäide 2">
            <a:extLst>
              <a:ext uri="{FF2B5EF4-FFF2-40B4-BE49-F238E27FC236}">
                <a16:creationId xmlns:a16="http://schemas.microsoft.com/office/drawing/2014/main" id="{57257CEE-F9CF-4879-AD52-1A747BF70A1C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hindavad</a:t>
            </a:r>
            <a:r>
              <a:rPr lang="en-US" sz="1600"/>
              <a:t> </a:t>
            </a:r>
            <a:r>
              <a:rPr lang="en-US" sz="1600" err="1"/>
              <a:t>oma</a:t>
            </a:r>
            <a:r>
              <a:rPr lang="en-US" sz="1600"/>
              <a:t> </a:t>
            </a:r>
            <a:r>
              <a:rPr lang="en-US" sz="1600" err="1"/>
              <a:t>suhteid</a:t>
            </a:r>
            <a:r>
              <a:rPr lang="en-US" sz="1600"/>
              <a:t> </a:t>
            </a:r>
            <a:r>
              <a:rPr lang="en-US" sz="1600" err="1"/>
              <a:t>juhtidega</a:t>
            </a:r>
            <a:r>
              <a:rPr lang="en-US" sz="1600"/>
              <a:t> </a:t>
            </a:r>
            <a:r>
              <a:rPr lang="en-US" sz="1600" err="1"/>
              <a:t>heaks</a:t>
            </a:r>
            <a:r>
              <a:rPr lang="en-US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8159715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204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leidnud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osalejate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seast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kaaslasi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sõpru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83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Noorteprojekt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6F601276-5680-400F-B798-D484BE9D2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0" y="1637968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B0166DA9-9BA8-48F4-986D-66934D262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9" y="2472607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4EA3927E-0002-4A0B-80C7-A8AF4FD56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1" y="3339503"/>
            <a:ext cx="3591426" cy="1219370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8E145138-BFEF-4D04-A603-EB5078F03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3" y="4558873"/>
            <a:ext cx="3431490" cy="952633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43C309F4-57DB-40FD-A5A1-33256CDC9B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32" y="1637702"/>
            <a:ext cx="4410691" cy="1952898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610CDA88-263E-4704-B04F-142B71188E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31" y="3625098"/>
            <a:ext cx="4163006" cy="1267002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C2495CA5-F6C2-4892-892B-EC9294E9E7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91" y="4894408"/>
            <a:ext cx="3553321" cy="914528"/>
          </a:xfrm>
          <a:prstGeom prst="rect">
            <a:avLst/>
          </a:prstGeom>
        </p:spPr>
      </p:pic>
      <p:sp>
        <p:nvSpPr>
          <p:cNvPr id="17" name="Sisu kohatäide 2">
            <a:extLst>
              <a:ext uri="{FF2B5EF4-FFF2-40B4-BE49-F238E27FC236}">
                <a16:creationId xmlns:a16="http://schemas.microsoft.com/office/drawing/2014/main" id="{82211743-026C-42FE-B362-D8BC91F1E9B3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, </a:t>
            </a:r>
            <a:r>
              <a:rPr lang="en-US" sz="1600" dirty="0" err="1"/>
              <a:t>kellel</a:t>
            </a:r>
            <a:r>
              <a:rPr lang="en-US" sz="1600" dirty="0"/>
              <a:t> on </a:t>
            </a:r>
            <a:r>
              <a:rPr lang="en-US" sz="1600" dirty="0" err="1"/>
              <a:t>üks</a:t>
            </a:r>
            <a:r>
              <a:rPr lang="en-US" sz="1600" dirty="0"/>
              <a:t> </a:t>
            </a:r>
            <a:r>
              <a:rPr lang="en-US" sz="1600" dirty="0" err="1"/>
              <a:t>õde</a:t>
            </a:r>
            <a:r>
              <a:rPr lang="en-US" sz="1600" dirty="0"/>
              <a:t>/vend </a:t>
            </a:r>
            <a:r>
              <a:rPr lang="et-EE" sz="1600" dirty="0" err="1"/>
              <a:t>lei</a:t>
            </a:r>
            <a:r>
              <a:rPr lang="en-US" sz="1600" dirty="0"/>
              <a:t>a</a:t>
            </a:r>
            <a:r>
              <a:rPr lang="et-EE" sz="1600" dirty="0" err="1"/>
              <a:t>vad</a:t>
            </a:r>
            <a:r>
              <a:rPr lang="et-EE" sz="1600" dirty="0"/>
              <a:t> vähem</a:t>
            </a:r>
            <a:r>
              <a:rPr lang="en-US" sz="1600" dirty="0"/>
              <a:t> </a:t>
            </a:r>
            <a:r>
              <a:rPr lang="en-US" sz="1600" dirty="0" err="1"/>
              <a:t>osalejate</a:t>
            </a:r>
            <a:r>
              <a:rPr lang="en-US" sz="1600" dirty="0"/>
              <a:t> </a:t>
            </a:r>
            <a:r>
              <a:rPr lang="en-US" sz="1600" dirty="0" err="1"/>
              <a:t>seast</a:t>
            </a:r>
            <a:r>
              <a:rPr lang="en-US" sz="1600" dirty="0"/>
              <a:t> </a:t>
            </a:r>
            <a:r>
              <a:rPr lang="en-US" sz="1600" dirty="0" err="1"/>
              <a:t>uusi</a:t>
            </a:r>
            <a:r>
              <a:rPr lang="en-US" sz="1600" dirty="0"/>
              <a:t> </a:t>
            </a:r>
            <a:r>
              <a:rPr lang="en-US" sz="1600" dirty="0" err="1"/>
              <a:t>kaaslasi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sõpru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Võrreldes</a:t>
            </a:r>
            <a:r>
              <a:rPr lang="en-US" sz="1600" dirty="0"/>
              <a:t> </a:t>
            </a:r>
            <a:r>
              <a:rPr lang="en-US" sz="1600" dirty="0" err="1"/>
              <a:t>teiste</a:t>
            </a:r>
            <a:r>
              <a:rPr lang="en-US" sz="1600" dirty="0"/>
              <a:t> </a:t>
            </a:r>
            <a:r>
              <a:rPr lang="en-US" sz="1600" dirty="0" err="1"/>
              <a:t>tegevusaladega</a:t>
            </a:r>
            <a:r>
              <a:rPr lang="en-US" sz="1600" dirty="0"/>
              <a:t>, </a:t>
            </a:r>
            <a:r>
              <a:rPr lang="en-US" sz="1600" dirty="0" err="1"/>
              <a:t>hindasid</a:t>
            </a:r>
            <a:r>
              <a:rPr lang="en-US" sz="1600" dirty="0"/>
              <a:t> </a:t>
            </a:r>
            <a:r>
              <a:rPr lang="en-US" sz="1600" dirty="0" err="1"/>
              <a:t>põhikoolis</a:t>
            </a:r>
            <a:r>
              <a:rPr lang="en-US" sz="1600" dirty="0"/>
              <a:t> </a:t>
            </a:r>
            <a:r>
              <a:rPr lang="en-US" sz="1600" dirty="0" err="1"/>
              <a:t>õppijad</a:t>
            </a:r>
            <a:r>
              <a:rPr lang="en-US" sz="1600" dirty="0"/>
              <a:t>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küsimust</a:t>
            </a:r>
            <a:r>
              <a:rPr lang="en-US" sz="1600" dirty="0"/>
              <a:t> </a:t>
            </a:r>
            <a:r>
              <a:rPr lang="et-EE" sz="1600" dirty="0"/>
              <a:t>natuke </a:t>
            </a:r>
            <a:r>
              <a:rPr lang="en-US" sz="1600" dirty="0" err="1"/>
              <a:t>madalamalt</a:t>
            </a:r>
            <a:r>
              <a:rPr lang="en-US" sz="1600" dirty="0"/>
              <a:t>.</a:t>
            </a: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9F1758AD-9686-4521-8E57-CACC7CF68442}"/>
              </a:ext>
            </a:extLst>
          </p:cNvPr>
          <p:cNvSpPr/>
          <p:nvPr/>
        </p:nvSpPr>
        <p:spPr bwMode="auto">
          <a:xfrm>
            <a:off x="1730403" y="3764066"/>
            <a:ext cx="1711326" cy="14435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729563-1843-4242-A076-1FAA28C1594E}"/>
              </a:ext>
            </a:extLst>
          </p:cNvPr>
          <p:cNvSpPr txBox="1"/>
          <p:nvPr/>
        </p:nvSpPr>
        <p:spPr>
          <a:xfrm>
            <a:off x="3347142" y="3597220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EAD04B59-51E2-42AE-8242-48BA0538B6D6}"/>
              </a:ext>
            </a:extLst>
          </p:cNvPr>
          <p:cNvSpPr/>
          <p:nvPr/>
        </p:nvSpPr>
        <p:spPr bwMode="auto">
          <a:xfrm>
            <a:off x="5339302" y="1952859"/>
            <a:ext cx="2482850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67870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205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 dirty="0">
                <a:solidFill>
                  <a:srgbClr val="010163"/>
                </a:solidFill>
              </a:rPr>
              <a:t>Hinnangud </a:t>
            </a:r>
            <a:r>
              <a:rPr lang="en-US" sz="2000" dirty="0" err="1">
                <a:solidFill>
                  <a:srgbClr val="010163"/>
                </a:solidFill>
              </a:rPr>
              <a:t>tajutud</a:t>
            </a:r>
            <a:r>
              <a:rPr lang="en-US" sz="2000" dirty="0">
                <a:solidFill>
                  <a:srgbClr val="010163"/>
                </a:solidFill>
              </a:rPr>
              <a:t> </a:t>
            </a:r>
            <a:r>
              <a:rPr lang="en-US" sz="2000" dirty="0" err="1">
                <a:solidFill>
                  <a:srgbClr val="010163"/>
                </a:solidFill>
              </a:rPr>
              <a:t>tulemuse</a:t>
            </a:r>
            <a:r>
              <a:rPr lang="en-US" sz="2000" dirty="0">
                <a:solidFill>
                  <a:srgbClr val="010163"/>
                </a:solidFill>
              </a:rPr>
              <a:t>/</a:t>
            </a:r>
            <a:r>
              <a:rPr lang="en-US" sz="2000" dirty="0" err="1">
                <a:solidFill>
                  <a:srgbClr val="010163"/>
                </a:solidFill>
              </a:rPr>
              <a:t>kasulikkuse</a:t>
            </a:r>
            <a:r>
              <a:rPr lang="en-US" sz="2000" dirty="0">
                <a:solidFill>
                  <a:srgbClr val="010163"/>
                </a:solidFill>
              </a:rPr>
              <a:t> </a:t>
            </a:r>
            <a:r>
              <a:rPr lang="et-EE" sz="2000" dirty="0">
                <a:solidFill>
                  <a:srgbClr val="010163"/>
                </a:solidFill>
              </a:rPr>
              <a:t>teemaploki küsimusele „</a:t>
            </a:r>
            <a:r>
              <a:rPr lang="en-US" sz="2000" b="1" dirty="0">
                <a:solidFill>
                  <a:srgbClr val="010163"/>
                </a:solidFill>
              </a:rPr>
              <a:t>Olen </a:t>
            </a:r>
            <a:r>
              <a:rPr lang="en-US" sz="2000" b="1" dirty="0" err="1">
                <a:solidFill>
                  <a:srgbClr val="010163"/>
                </a:solidFill>
              </a:rPr>
              <a:t>midagi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uut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õppinud</a:t>
            </a:r>
            <a:r>
              <a:rPr lang="en-US" sz="2000" b="1" dirty="0">
                <a:solidFill>
                  <a:srgbClr val="010163"/>
                </a:solidFill>
              </a:rPr>
              <a:t>, </a:t>
            </a:r>
            <a:r>
              <a:rPr lang="en-US" sz="2000" b="1" dirty="0" err="1">
                <a:solidFill>
                  <a:srgbClr val="010163"/>
                </a:solidFill>
              </a:rPr>
              <a:t>teada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saanud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või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uue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oskuse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omandanud</a:t>
            </a:r>
            <a:r>
              <a:rPr lang="et-EE" sz="2000" dirty="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87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dirty="0" err="1"/>
              <a:t>Noorteprojekt</a:t>
            </a:r>
            <a:endParaRPr lang="et-EE" dirty="0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E3B449A6-E8F0-4798-8296-519701ADD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5" y="1637968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6614EDD0-9EC0-49B7-BD64-CF49FEF57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5" y="2472051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0878A7E3-F3F1-410D-BDEB-48C85324D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3" y="3345876"/>
            <a:ext cx="3591426" cy="1219370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20FA1B5A-A319-448B-94EA-541BBAC37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6" y="4565246"/>
            <a:ext cx="3448657" cy="952633"/>
          </a:xfrm>
          <a:prstGeom prst="rect">
            <a:avLst/>
          </a:prstGeom>
        </p:spPr>
      </p:pic>
      <p:pic>
        <p:nvPicPr>
          <p:cNvPr id="19" name="Pilt 18">
            <a:extLst>
              <a:ext uri="{FF2B5EF4-FFF2-40B4-BE49-F238E27FC236}">
                <a16:creationId xmlns:a16="http://schemas.microsoft.com/office/drawing/2014/main" id="{D4B2F598-FEFA-4A5A-A633-8687FD1C9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79" y="1633687"/>
            <a:ext cx="4410691" cy="1952898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C1AAC6D0-F81C-456C-9089-598109A9A2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73" y="3629716"/>
            <a:ext cx="4163006" cy="1267002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17FE1F46-4DF9-4716-AE64-567A5E3D05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38" y="4896718"/>
            <a:ext cx="3553321" cy="914528"/>
          </a:xfrm>
          <a:prstGeom prst="rect">
            <a:avLst/>
          </a:prstGeom>
        </p:spPr>
      </p:pic>
      <p:sp>
        <p:nvSpPr>
          <p:cNvPr id="17" name="Sisu kohatäide 2">
            <a:extLst>
              <a:ext uri="{FF2B5EF4-FFF2-40B4-BE49-F238E27FC236}">
                <a16:creationId xmlns:a16="http://schemas.microsoft.com/office/drawing/2014/main" id="{9827B43A-72FA-49B5-969A-3CFED64BF83E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Kutsekoolis</a:t>
            </a:r>
            <a:r>
              <a:rPr lang="en-US" sz="1600" dirty="0"/>
              <a:t> </a:t>
            </a:r>
            <a:r>
              <a:rPr lang="en-US" sz="1600" dirty="0" err="1"/>
              <a:t>õppivad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andnud</a:t>
            </a:r>
            <a:r>
              <a:rPr lang="en-US" sz="1600" dirty="0"/>
              <a:t> </a:t>
            </a:r>
            <a:r>
              <a:rPr lang="en-US" sz="1600" dirty="0" err="1"/>
              <a:t>madalama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küsimusele</a:t>
            </a:r>
            <a:r>
              <a:rPr lang="en-US" sz="1600" dirty="0"/>
              <a:t>.</a:t>
            </a: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98033BFA-11EC-461C-A0AA-755FA13B4F29}"/>
              </a:ext>
            </a:extLst>
          </p:cNvPr>
          <p:cNvSpPr/>
          <p:nvPr/>
        </p:nvSpPr>
        <p:spPr bwMode="auto">
          <a:xfrm>
            <a:off x="5324061" y="2252444"/>
            <a:ext cx="2491739" cy="15684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94057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206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saanud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tegevusi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üritusi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ise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algatada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läbi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viia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75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Noorteprojekt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187B67E9-565F-4707-9EB8-E42F58CE5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44" y="1632676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99E978E1-39BA-4517-BBE0-24DB84880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8" y="2476646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A90E8B04-CA97-47F2-9415-95CC84816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9" y="3352873"/>
            <a:ext cx="3591426" cy="1219370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6530E6E3-282D-4899-9C88-DE006D3151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4" y="4562912"/>
            <a:ext cx="3453926" cy="952633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09806275-87E8-437B-9796-F64D0CCA40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87" y="1634026"/>
            <a:ext cx="4410691" cy="1952898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24DD8FCF-25F7-47DC-A6CE-0A6BE0A484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81" y="3627517"/>
            <a:ext cx="4163006" cy="1267002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92E60C5D-35A3-47DF-AF55-1B2C7CB1D7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11" y="4894519"/>
            <a:ext cx="3553321" cy="914528"/>
          </a:xfrm>
          <a:prstGeom prst="rect">
            <a:avLst/>
          </a:prstGeom>
        </p:spPr>
      </p:pic>
      <p:sp>
        <p:nvSpPr>
          <p:cNvPr id="17" name="Sisu kohatäide 2">
            <a:extLst>
              <a:ext uri="{FF2B5EF4-FFF2-40B4-BE49-F238E27FC236}">
                <a16:creationId xmlns:a16="http://schemas.microsoft.com/office/drawing/2014/main" id="{619B42B1-DDC4-4722-868D-3082604233C9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Tütarlapsed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antud</a:t>
            </a:r>
            <a:r>
              <a:rPr lang="en-US" sz="1600"/>
              <a:t> </a:t>
            </a:r>
            <a:r>
              <a:rPr lang="en-US" sz="1600" err="1"/>
              <a:t>küsimusele</a:t>
            </a:r>
            <a:r>
              <a:rPr lang="en-US" sz="1600"/>
              <a:t> </a:t>
            </a:r>
            <a:r>
              <a:rPr lang="en-US" sz="1600" err="1"/>
              <a:t>madalamaid</a:t>
            </a:r>
            <a:r>
              <a:rPr lang="en-US" sz="1600"/>
              <a:t> </a:t>
            </a:r>
            <a:r>
              <a:rPr lang="en-US" sz="1600" err="1"/>
              <a:t>hinnanguid</a:t>
            </a:r>
            <a:r>
              <a:rPr lang="en-US" sz="1600"/>
              <a:t> </a:t>
            </a:r>
            <a:r>
              <a:rPr lang="en-US" sz="1600" err="1"/>
              <a:t>kui</a:t>
            </a:r>
            <a:r>
              <a:rPr lang="en-US" sz="1600"/>
              <a:t> </a:t>
            </a:r>
            <a:r>
              <a:rPr lang="en-US" sz="1600" err="1"/>
              <a:t>noormehed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Vene</a:t>
            </a:r>
            <a:r>
              <a:rPr lang="en-US" sz="1600"/>
              <a:t> </a:t>
            </a:r>
            <a:r>
              <a:rPr lang="en-US" sz="1600" err="1"/>
              <a:t>keelt</a:t>
            </a:r>
            <a:r>
              <a:rPr lang="en-US" sz="1600"/>
              <a:t> </a:t>
            </a:r>
            <a:r>
              <a:rPr lang="en-US" sz="1600" err="1"/>
              <a:t>kõnelevad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on </a:t>
            </a:r>
            <a:r>
              <a:rPr lang="en-US" sz="1600" err="1"/>
              <a:t>andnud</a:t>
            </a:r>
            <a:r>
              <a:rPr lang="en-US" sz="1600"/>
              <a:t> </a:t>
            </a:r>
            <a:r>
              <a:rPr lang="en-US" sz="1600" err="1"/>
              <a:t>samuti</a:t>
            </a:r>
            <a:r>
              <a:rPr lang="en-US" sz="1600"/>
              <a:t> </a:t>
            </a: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võrreldes</a:t>
            </a:r>
            <a:r>
              <a:rPr lang="en-US" sz="1600"/>
              <a:t> </a:t>
            </a:r>
            <a:r>
              <a:rPr lang="en-US" sz="1600" err="1"/>
              <a:t>eesti</a:t>
            </a:r>
            <a:r>
              <a:rPr lang="en-US" sz="1600"/>
              <a:t> </a:t>
            </a:r>
            <a:r>
              <a:rPr lang="en-US" sz="1600" err="1"/>
              <a:t>keelt</a:t>
            </a:r>
            <a:r>
              <a:rPr lang="en-US" sz="1600"/>
              <a:t> </a:t>
            </a:r>
            <a:r>
              <a:rPr lang="en-US" sz="1600" err="1"/>
              <a:t>kõnelevate</a:t>
            </a:r>
            <a:r>
              <a:rPr lang="en-US" sz="1600"/>
              <a:t> </a:t>
            </a:r>
            <a:r>
              <a:rPr lang="en-US" sz="1600" err="1"/>
              <a:t>noortega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sz="1600"/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8911D022-A630-4745-8975-372C623145BB}"/>
              </a:ext>
            </a:extLst>
          </p:cNvPr>
          <p:cNvSpPr/>
          <p:nvPr/>
        </p:nvSpPr>
        <p:spPr bwMode="auto">
          <a:xfrm>
            <a:off x="1362445" y="2934258"/>
            <a:ext cx="2127903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95ACF5B7-CC0D-4295-AA40-39C0142F2992}"/>
              </a:ext>
            </a:extLst>
          </p:cNvPr>
          <p:cNvSpPr/>
          <p:nvPr/>
        </p:nvSpPr>
        <p:spPr bwMode="auto">
          <a:xfrm>
            <a:off x="1248615" y="2072403"/>
            <a:ext cx="2249813" cy="134797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67821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207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saanud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ürituste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tegevuste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korraldamisel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osaleda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86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Noorteprojekt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E685177D-108A-432C-92D9-F494B4901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8" y="1632676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FED41B83-DF28-43B5-BC74-53A66BC95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4" y="2476646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2CAA1B9B-2414-40F4-92D3-714FE09FA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1" y="3351712"/>
            <a:ext cx="3591426" cy="1219370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49DC734A-0CD7-4789-86A3-1E93556177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1" y="4561751"/>
            <a:ext cx="3439812" cy="952633"/>
          </a:xfrm>
          <a:prstGeom prst="rect">
            <a:avLst/>
          </a:prstGeom>
        </p:spPr>
      </p:pic>
      <p:pic>
        <p:nvPicPr>
          <p:cNvPr id="19" name="Pilt 18">
            <a:extLst>
              <a:ext uri="{FF2B5EF4-FFF2-40B4-BE49-F238E27FC236}">
                <a16:creationId xmlns:a16="http://schemas.microsoft.com/office/drawing/2014/main" id="{8F5E3A6E-9841-41F4-BA08-449AB55F06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69" y="1639972"/>
            <a:ext cx="4410691" cy="1952898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C2107029-9C01-411F-A054-B26EF70F5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74" y="3624655"/>
            <a:ext cx="4163006" cy="1267002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960BD0A5-A34A-4C5D-9BD4-58DC772B4B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96" y="4898275"/>
            <a:ext cx="3553321" cy="914528"/>
          </a:xfrm>
          <a:prstGeom prst="rect">
            <a:avLst/>
          </a:prstGeom>
        </p:spPr>
      </p:pic>
      <p:sp>
        <p:nvSpPr>
          <p:cNvPr id="17" name="Sisu kohatäide 2">
            <a:extLst>
              <a:ext uri="{FF2B5EF4-FFF2-40B4-BE49-F238E27FC236}">
                <a16:creationId xmlns:a16="http://schemas.microsoft.com/office/drawing/2014/main" id="{F860D936-53D6-4529-A865-480406CEA9A9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on </a:t>
            </a:r>
            <a:r>
              <a:rPr lang="en-US" sz="1600" err="1"/>
              <a:t>üldiselt</a:t>
            </a:r>
            <a:r>
              <a:rPr lang="en-US" sz="1600"/>
              <a:t> </a:t>
            </a:r>
            <a:r>
              <a:rPr lang="en-US" sz="1600" err="1"/>
              <a:t>saanud</a:t>
            </a:r>
            <a:r>
              <a:rPr lang="en-US" sz="1600"/>
              <a:t> </a:t>
            </a:r>
            <a:r>
              <a:rPr lang="en-US" sz="1600" err="1"/>
              <a:t>ürituste</a:t>
            </a:r>
            <a:r>
              <a:rPr lang="en-US" sz="1600"/>
              <a:t>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tegevuste</a:t>
            </a:r>
            <a:r>
              <a:rPr lang="en-US" sz="1600"/>
              <a:t> </a:t>
            </a:r>
            <a:r>
              <a:rPr lang="en-US" sz="1600" err="1"/>
              <a:t>korraldamisel</a:t>
            </a:r>
            <a:r>
              <a:rPr lang="en-US" sz="1600"/>
              <a:t> </a:t>
            </a:r>
            <a:r>
              <a:rPr lang="en-US" sz="1600" err="1"/>
              <a:t>osaleda</a:t>
            </a:r>
            <a:r>
              <a:rPr lang="en-US" sz="1600"/>
              <a:t>. </a:t>
            </a: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ühe</a:t>
            </a:r>
            <a:r>
              <a:rPr lang="en-US" sz="1600"/>
              <a:t> </a:t>
            </a:r>
            <a:r>
              <a:rPr lang="en-US" sz="1600" err="1"/>
              <a:t>õe</a:t>
            </a:r>
            <a:r>
              <a:rPr lang="en-US" sz="1600"/>
              <a:t>/</a:t>
            </a:r>
            <a:r>
              <a:rPr lang="en-US" sz="1600" err="1"/>
              <a:t>vennaga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.</a:t>
            </a: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90CA307E-339C-4DEE-B048-3F83FE172F4A}"/>
              </a:ext>
            </a:extLst>
          </p:cNvPr>
          <p:cNvSpPr/>
          <p:nvPr/>
        </p:nvSpPr>
        <p:spPr bwMode="auto">
          <a:xfrm>
            <a:off x="1734030" y="3773224"/>
            <a:ext cx="1871663" cy="13678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83220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208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teinud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juhtidele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ettepanekuid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87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Noorteprojekt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06A4C36F-A872-4B04-9A0B-D6765D189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1" y="1632676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55F129CE-EC00-4448-9238-DF9E9B58F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2" y="2476646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AAFEE595-5218-45F8-8891-5BE75756F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8" y="3352873"/>
            <a:ext cx="3591426" cy="1219370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5431536E-3E69-4FD1-A27C-F00B9EFE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9" y="4563530"/>
            <a:ext cx="3446606" cy="952633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72355811-7866-447B-9646-46FABC238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99" y="1636121"/>
            <a:ext cx="4410691" cy="1952898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45D333BA-0F1F-4501-9019-13C182D78D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12" y="3631716"/>
            <a:ext cx="4163006" cy="1267002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6F49F783-D28E-49B4-B906-64D834D384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18" y="4898718"/>
            <a:ext cx="3553321" cy="914528"/>
          </a:xfrm>
          <a:prstGeom prst="rect">
            <a:avLst/>
          </a:prstGeom>
        </p:spPr>
      </p:pic>
      <p:sp>
        <p:nvSpPr>
          <p:cNvPr id="17" name="Sisu kohatäide 2">
            <a:extLst>
              <a:ext uri="{FF2B5EF4-FFF2-40B4-BE49-F238E27FC236}">
                <a16:creationId xmlns:a16="http://schemas.microsoft.com/office/drawing/2014/main" id="{0CA213AC-5596-452D-93AB-2CBCF1CC1709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on </a:t>
            </a:r>
            <a:r>
              <a:rPr lang="en-US" sz="1600" err="1"/>
              <a:t>üldiselt</a:t>
            </a:r>
            <a:r>
              <a:rPr lang="en-US" sz="1600"/>
              <a:t> </a:t>
            </a:r>
            <a:r>
              <a:rPr lang="en-US" sz="1600" err="1"/>
              <a:t>teinud</a:t>
            </a:r>
            <a:r>
              <a:rPr lang="en-US" sz="1600"/>
              <a:t> </a:t>
            </a:r>
            <a:r>
              <a:rPr lang="en-US" sz="1600" err="1"/>
              <a:t>juhtidele</a:t>
            </a:r>
            <a:r>
              <a:rPr lang="en-US" sz="1600"/>
              <a:t> </a:t>
            </a:r>
            <a:r>
              <a:rPr lang="en-US" sz="1600" err="1"/>
              <a:t>ettepanekuid</a:t>
            </a:r>
            <a:r>
              <a:rPr lang="en-US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969860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209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Osalemine</a:t>
            </a:r>
            <a:r>
              <a:rPr lang="en-US" sz="2000" b="1">
                <a:solidFill>
                  <a:srgbClr val="010163"/>
                </a:solidFill>
              </a:rPr>
              <a:t> on/</a:t>
            </a:r>
            <a:r>
              <a:rPr lang="en-US" sz="2000" b="1" err="1">
                <a:solidFill>
                  <a:srgbClr val="010163"/>
                </a:solidFill>
              </a:rPr>
              <a:t>oli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minu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jaoks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huvitav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oluline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81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Noorteprojekt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D3AA141A-76F2-4D7E-A8F4-77FBC0875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8" y="1632676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1D1EE003-1E08-472D-B5EE-947CBE32A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3" y="2476646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6701B89A-40D8-4270-B2AD-07B16EAB5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4" y="3352853"/>
            <a:ext cx="3591426" cy="1219370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CA6715D7-8A51-4C27-BE42-B01113C69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1" y="4562892"/>
            <a:ext cx="3440245" cy="952633"/>
          </a:xfrm>
          <a:prstGeom prst="rect">
            <a:avLst/>
          </a:prstGeom>
        </p:spPr>
      </p:pic>
      <p:pic>
        <p:nvPicPr>
          <p:cNvPr id="19" name="Pilt 18">
            <a:extLst>
              <a:ext uri="{FF2B5EF4-FFF2-40B4-BE49-F238E27FC236}">
                <a16:creationId xmlns:a16="http://schemas.microsoft.com/office/drawing/2014/main" id="{5620AD3A-7469-4357-A128-2CBA8A297C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32" y="1632379"/>
            <a:ext cx="4410691" cy="1952898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89F2D9F6-4B13-4D31-B8DC-E7CF9D22F5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77" y="3625499"/>
            <a:ext cx="4163006" cy="1267002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1329B661-6CFE-4A66-A044-E12375316F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44" y="4892596"/>
            <a:ext cx="3553321" cy="914528"/>
          </a:xfrm>
          <a:prstGeom prst="rect">
            <a:avLst/>
          </a:prstGeom>
        </p:spPr>
      </p:pic>
      <p:sp>
        <p:nvSpPr>
          <p:cNvPr id="17" name="Sisu kohatäide 2">
            <a:extLst>
              <a:ext uri="{FF2B5EF4-FFF2-40B4-BE49-F238E27FC236}">
                <a16:creationId xmlns:a16="http://schemas.microsoft.com/office/drawing/2014/main" id="{C5B14475-A216-4597-A1A9-C9BEC8A3278A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Mida</a:t>
            </a:r>
            <a:r>
              <a:rPr lang="en-US" sz="1600" dirty="0"/>
              <a:t> </a:t>
            </a:r>
            <a:r>
              <a:rPr lang="en-US" sz="1600" dirty="0" err="1"/>
              <a:t>vanem</a:t>
            </a:r>
            <a:r>
              <a:rPr lang="en-US" sz="1600" dirty="0"/>
              <a:t> on </a:t>
            </a:r>
            <a:r>
              <a:rPr lang="en-US" sz="1600" dirty="0" err="1"/>
              <a:t>noor</a:t>
            </a:r>
            <a:r>
              <a:rPr lang="et-EE" sz="1600" dirty="0"/>
              <a:t>,</a:t>
            </a:r>
            <a:r>
              <a:rPr lang="en-US" sz="1600" dirty="0"/>
              <a:t> </a:t>
            </a:r>
            <a:r>
              <a:rPr lang="en-US" sz="1600" dirty="0" err="1"/>
              <a:t>seda</a:t>
            </a:r>
            <a:r>
              <a:rPr lang="en-US" sz="1600" dirty="0"/>
              <a:t> </a:t>
            </a:r>
            <a:r>
              <a:rPr lang="en-US" sz="1600" dirty="0" err="1"/>
              <a:t>olulisemaks</a:t>
            </a:r>
            <a:r>
              <a:rPr lang="en-US" sz="1600" dirty="0"/>
              <a:t>/</a:t>
            </a:r>
            <a:r>
              <a:rPr lang="en-US" sz="1600" dirty="0" err="1"/>
              <a:t>huvitavamaks</a:t>
            </a:r>
            <a:r>
              <a:rPr lang="en-US" sz="1600" dirty="0"/>
              <a:t> </a:t>
            </a:r>
            <a:r>
              <a:rPr lang="en-US" sz="1600" dirty="0" err="1"/>
              <a:t>peab</a:t>
            </a:r>
            <a:r>
              <a:rPr lang="et-EE" sz="1600" dirty="0"/>
              <a:t> ta </a:t>
            </a:r>
            <a:r>
              <a:rPr lang="en-US" sz="1600" dirty="0" err="1"/>
              <a:t>osalemist</a:t>
            </a:r>
            <a:r>
              <a:rPr lang="en-US" sz="1600" dirty="0"/>
              <a:t> </a:t>
            </a:r>
            <a:r>
              <a:rPr lang="en-US" sz="1600" dirty="0" err="1"/>
              <a:t>noorteprojektis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Ühe</a:t>
            </a:r>
            <a:r>
              <a:rPr lang="en-US" sz="1600" dirty="0"/>
              <a:t> </a:t>
            </a:r>
            <a:r>
              <a:rPr lang="en-US" sz="1600" dirty="0" err="1"/>
              <a:t>õe</a:t>
            </a:r>
            <a:r>
              <a:rPr lang="en-US" sz="1600" dirty="0"/>
              <a:t>/</a:t>
            </a:r>
            <a:r>
              <a:rPr lang="en-US" sz="1600" dirty="0" err="1"/>
              <a:t>vennnaga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kutsekoolis</a:t>
            </a:r>
            <a:r>
              <a:rPr lang="en-US" sz="1600" dirty="0"/>
              <a:t> </a:t>
            </a:r>
            <a:r>
              <a:rPr lang="en-US" sz="1600" dirty="0" err="1"/>
              <a:t>õppivad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andsid</a:t>
            </a:r>
            <a:r>
              <a:rPr lang="en-US" sz="1600" dirty="0"/>
              <a:t> </a:t>
            </a:r>
            <a:r>
              <a:rPr lang="en-US" sz="1600" dirty="0" err="1"/>
              <a:t>madalama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osalemise</a:t>
            </a:r>
            <a:r>
              <a:rPr lang="en-US" sz="1600" dirty="0"/>
              <a:t> </a:t>
            </a:r>
            <a:r>
              <a:rPr lang="en-US" sz="1600" dirty="0" err="1"/>
              <a:t>olulisusele</a:t>
            </a:r>
            <a:r>
              <a:rPr lang="en-US" sz="1600" dirty="0"/>
              <a:t>.</a:t>
            </a: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4EF9D743-26DD-4DB1-92D6-B8D8E237880A}"/>
              </a:ext>
            </a:extLst>
          </p:cNvPr>
          <p:cNvSpPr/>
          <p:nvPr/>
        </p:nvSpPr>
        <p:spPr bwMode="auto">
          <a:xfrm>
            <a:off x="1717252" y="3773224"/>
            <a:ext cx="1871663" cy="13678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3">
            <a:extLst>
              <a:ext uri="{FF2B5EF4-FFF2-40B4-BE49-F238E27FC236}">
                <a16:creationId xmlns:a16="http://schemas.microsoft.com/office/drawing/2014/main" id="{81CE714A-55CF-46C9-8825-3BB0D9B5F82F}"/>
              </a:ext>
            </a:extLst>
          </p:cNvPr>
          <p:cNvCxnSpPr>
            <a:cxnSpLocks/>
          </p:cNvCxnSpPr>
          <p:nvPr/>
        </p:nvCxnSpPr>
        <p:spPr bwMode="auto">
          <a:xfrm>
            <a:off x="3627858" y="4844836"/>
            <a:ext cx="245049" cy="194372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E22E7B13-E610-4424-89F1-84F083477BB1}"/>
              </a:ext>
            </a:extLst>
          </p:cNvPr>
          <p:cNvSpPr/>
          <p:nvPr/>
        </p:nvSpPr>
        <p:spPr bwMode="auto">
          <a:xfrm>
            <a:off x="5313901" y="2259589"/>
            <a:ext cx="2481264" cy="151736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5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F83F2C-5C79-4E65-B1ED-5002748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Vastajate jaotus taustatunnuste alusel</a:t>
            </a:r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FC710A45-3938-4DE5-A220-C64C9E248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71" y="4258703"/>
            <a:ext cx="3133725" cy="971550"/>
          </a:xfrm>
          <a:prstGeom prst="rect">
            <a:avLst/>
          </a:prstGeom>
        </p:spPr>
      </p:pic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F173B5C7-F19D-4B23-8DCC-2F310A887629}"/>
              </a:ext>
            </a:extLst>
          </p:cNvPr>
          <p:cNvSpPr txBox="1">
            <a:spLocks/>
          </p:cNvSpPr>
          <p:nvPr/>
        </p:nvSpPr>
        <p:spPr>
          <a:xfrm>
            <a:off x="8484309" y="3914369"/>
            <a:ext cx="3324225" cy="239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600"/>
              <a:t>Rohkem esindatud on: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Tütarlapsed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12–16 aastased vastajad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Põhikoolis õppijad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Vastajad, kes elavad Lasnamäel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Vastajad, kellel on üks õde või vend</a:t>
            </a:r>
          </a:p>
          <a:p>
            <a:pPr>
              <a:buFont typeface="Wingdings" panose="05000000000000000000" pitchFamily="2" charset="2"/>
              <a:buChar char="Ø"/>
            </a:pPr>
            <a:endParaRPr lang="et-EE" sz="1600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25DB2BB3-C632-4C65-BE75-2E3F3B0D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94" y="1870870"/>
            <a:ext cx="3114675" cy="1038225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D4C25611-F086-4EE6-A2A0-CF50DED2B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18" y="5324475"/>
            <a:ext cx="3371850" cy="1533525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ABB486D7-1342-43DC-BFC4-4F76357E6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577" y="1870870"/>
            <a:ext cx="3219450" cy="1943100"/>
          </a:xfrm>
          <a:prstGeom prst="rect">
            <a:avLst/>
          </a:prstGeom>
        </p:spPr>
      </p:pic>
      <p:pic>
        <p:nvPicPr>
          <p:cNvPr id="24" name="Pilt 23">
            <a:extLst>
              <a:ext uri="{FF2B5EF4-FFF2-40B4-BE49-F238E27FC236}">
                <a16:creationId xmlns:a16="http://schemas.microsoft.com/office/drawing/2014/main" id="{B769441E-F31A-4E33-A75C-FB84DB75A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918" y="2992392"/>
            <a:ext cx="3200400" cy="1190625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F30F7950-A475-41EB-B6D2-0BCE44CE25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0857" y="1870870"/>
            <a:ext cx="4305300" cy="2276475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E8FF967B-907E-4F96-B2F7-BD625C7BC0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1374" y="4242595"/>
            <a:ext cx="3324225" cy="1200150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49478A1D-E479-4879-99EC-387D37C5B1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6266" y="5451864"/>
            <a:ext cx="39052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67430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210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 dirty="0">
                <a:solidFill>
                  <a:srgbClr val="010163"/>
                </a:solidFill>
              </a:rPr>
              <a:t>Hinnangud </a:t>
            </a:r>
            <a:r>
              <a:rPr lang="en-US" sz="2000" dirty="0" err="1">
                <a:solidFill>
                  <a:srgbClr val="010163"/>
                </a:solidFill>
              </a:rPr>
              <a:t>üldise</a:t>
            </a:r>
            <a:r>
              <a:rPr lang="en-US" sz="2000" dirty="0">
                <a:solidFill>
                  <a:srgbClr val="010163"/>
                </a:solidFill>
              </a:rPr>
              <a:t> </a:t>
            </a:r>
            <a:r>
              <a:rPr lang="en-US" sz="2000" dirty="0" err="1">
                <a:solidFill>
                  <a:srgbClr val="010163"/>
                </a:solidFill>
              </a:rPr>
              <a:t>rahulolu</a:t>
            </a:r>
            <a:r>
              <a:rPr lang="en-US" sz="2000" dirty="0">
                <a:solidFill>
                  <a:srgbClr val="010163"/>
                </a:solidFill>
              </a:rPr>
              <a:t> </a:t>
            </a:r>
            <a:r>
              <a:rPr lang="et-EE" sz="2000" dirty="0">
                <a:solidFill>
                  <a:srgbClr val="010163"/>
                </a:solidFill>
              </a:rPr>
              <a:t>teemaploki küsimusele „</a:t>
            </a:r>
            <a:r>
              <a:rPr lang="en-US" sz="2000" b="1" dirty="0">
                <a:solidFill>
                  <a:srgbClr val="010163"/>
                </a:solidFill>
              </a:rPr>
              <a:t>Olen </a:t>
            </a:r>
            <a:r>
              <a:rPr lang="en-US" sz="2000" b="1" dirty="0" err="1">
                <a:solidFill>
                  <a:srgbClr val="010163"/>
                </a:solidFill>
              </a:rPr>
              <a:t>üldiselt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rahul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projektiga</a:t>
            </a:r>
            <a:r>
              <a:rPr lang="en-US" sz="2000" b="1" dirty="0">
                <a:solidFill>
                  <a:srgbClr val="010163"/>
                </a:solidFill>
              </a:rPr>
              <a:t>, </a:t>
            </a:r>
            <a:r>
              <a:rPr lang="en-US" sz="2000" b="1" dirty="0" err="1">
                <a:solidFill>
                  <a:srgbClr val="010163"/>
                </a:solidFill>
              </a:rPr>
              <a:t>kus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osalen</a:t>
            </a:r>
            <a:r>
              <a:rPr lang="en-US" sz="2000" b="1" dirty="0">
                <a:solidFill>
                  <a:srgbClr val="010163"/>
                </a:solidFill>
              </a:rPr>
              <a:t>/</a:t>
            </a:r>
            <a:r>
              <a:rPr lang="en-US" sz="2000" b="1" dirty="0" err="1">
                <a:solidFill>
                  <a:srgbClr val="010163"/>
                </a:solidFill>
              </a:rPr>
              <a:t>osalesin</a:t>
            </a:r>
            <a:r>
              <a:rPr lang="et-EE" sz="2000" dirty="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83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dirty="0" err="1"/>
              <a:t>Noorteprojekt</a:t>
            </a:r>
            <a:endParaRPr lang="et-EE" dirty="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3D59CB17-3E46-494B-A712-562D7739B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3" y="1632284"/>
            <a:ext cx="3258005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8BF1148E-CFEE-40C5-B372-8F00F2D7D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0" y="2475779"/>
            <a:ext cx="3248478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D01D65B5-4E2A-43CC-AD7B-E571F713C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" y="3352006"/>
            <a:ext cx="3591426" cy="1219370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1ABCF2E8-D225-481B-920E-A332CF09B7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6" y="4562045"/>
            <a:ext cx="3445777" cy="952633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9C65030B-DE25-431E-A2B7-F114EB173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908" y="1638644"/>
            <a:ext cx="4410691" cy="1952898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CCEF73A5-CBDD-4B31-A326-980F4B06E7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56" y="3928544"/>
            <a:ext cx="4163006" cy="1267002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521B176A-E2B5-47D3-B71C-756C246414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08" y="4892195"/>
            <a:ext cx="3553321" cy="914528"/>
          </a:xfrm>
          <a:prstGeom prst="rect">
            <a:avLst/>
          </a:prstGeom>
        </p:spPr>
      </p:pic>
      <p:sp>
        <p:nvSpPr>
          <p:cNvPr id="17" name="Sisu kohatäide 2">
            <a:extLst>
              <a:ext uri="{FF2B5EF4-FFF2-40B4-BE49-F238E27FC236}">
                <a16:creationId xmlns:a16="http://schemas.microsoft.com/office/drawing/2014/main" id="{D6B57D49-8BEC-41D2-B0DF-C632EF32332F}"/>
              </a:ext>
            </a:extLst>
          </p:cNvPr>
          <p:cNvSpPr txBox="1">
            <a:spLocks/>
          </p:cNvSpPr>
          <p:nvPr/>
        </p:nvSpPr>
        <p:spPr>
          <a:xfrm>
            <a:off x="8526245" y="198241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rahul</a:t>
            </a:r>
            <a:r>
              <a:rPr lang="en-US" sz="1600" dirty="0"/>
              <a:t> </a:t>
            </a:r>
            <a:r>
              <a:rPr lang="en-US" sz="1600" dirty="0" err="1"/>
              <a:t>projektiga</a:t>
            </a:r>
            <a:r>
              <a:rPr lang="et-EE" sz="1600" dirty="0"/>
              <a:t>,</a:t>
            </a:r>
            <a:r>
              <a:rPr lang="en-US" sz="1600" dirty="0"/>
              <a:t> </a:t>
            </a:r>
            <a:r>
              <a:rPr lang="en-US" sz="1600" dirty="0" err="1"/>
              <a:t>kus</a:t>
            </a:r>
            <a:r>
              <a:rPr lang="en-US" sz="1600" dirty="0"/>
              <a:t> </a:t>
            </a:r>
            <a:r>
              <a:rPr lang="en-US" sz="1600" dirty="0" err="1"/>
              <a:t>osalesid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7927896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211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996874" y="566799"/>
            <a:ext cx="7195126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soovitamise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Soovitaksin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selles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projektis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osalemist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teistele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1494" y="1269605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82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" y="257119"/>
            <a:ext cx="10938456" cy="1143000"/>
          </a:xfrm>
        </p:spPr>
        <p:txBody>
          <a:bodyPr/>
          <a:lstStyle/>
          <a:p>
            <a:r>
              <a:rPr lang="en-US" err="1"/>
              <a:t>Noorteprojekt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66D38059-6DD5-4AAF-BBE8-0F5749CA0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6" y="1632390"/>
            <a:ext cx="3258005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23C87087-92CF-4641-ADF9-78F64F5DA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5" y="2476360"/>
            <a:ext cx="3248478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DCE2E8AE-F2C4-4554-8B63-E7147DAF6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9" y="3352587"/>
            <a:ext cx="3591426" cy="1219370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F1E020F6-6177-4A64-AFCF-161218F3A6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2" y="4565203"/>
            <a:ext cx="3438113" cy="952633"/>
          </a:xfrm>
          <a:prstGeom prst="rect">
            <a:avLst/>
          </a:prstGeom>
        </p:spPr>
      </p:pic>
      <p:pic>
        <p:nvPicPr>
          <p:cNvPr id="19" name="Pilt 18">
            <a:extLst>
              <a:ext uri="{FF2B5EF4-FFF2-40B4-BE49-F238E27FC236}">
                <a16:creationId xmlns:a16="http://schemas.microsoft.com/office/drawing/2014/main" id="{13C8488B-7866-4F5F-94FB-5B6CA7E5FB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58" y="1634807"/>
            <a:ext cx="4410691" cy="1952898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CA9FC660-6F42-4CD3-B9DB-E3A77DCC57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63" y="3631499"/>
            <a:ext cx="4163006" cy="1267002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6A29C6B6-F118-4DF3-96C9-EE0551233B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14" y="4898501"/>
            <a:ext cx="3553321" cy="914528"/>
          </a:xfrm>
          <a:prstGeom prst="rect">
            <a:avLst/>
          </a:prstGeom>
        </p:spPr>
      </p:pic>
      <p:sp>
        <p:nvSpPr>
          <p:cNvPr id="17" name="Sisu kohatäide 2">
            <a:extLst>
              <a:ext uri="{FF2B5EF4-FFF2-40B4-BE49-F238E27FC236}">
                <a16:creationId xmlns:a16="http://schemas.microsoft.com/office/drawing/2014/main" id="{2572A53F-C749-4A5B-9990-6B49B25642D6}"/>
              </a:ext>
            </a:extLst>
          </p:cNvPr>
          <p:cNvSpPr txBox="1">
            <a:spLocks/>
          </p:cNvSpPr>
          <p:nvPr/>
        </p:nvSpPr>
        <p:spPr>
          <a:xfrm>
            <a:off x="8526245" y="1974792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Mida</a:t>
            </a:r>
            <a:r>
              <a:rPr lang="en-US" sz="1600"/>
              <a:t> </a:t>
            </a:r>
            <a:r>
              <a:rPr lang="en-US" sz="1600" err="1"/>
              <a:t>vanem</a:t>
            </a:r>
            <a:r>
              <a:rPr lang="en-US" sz="1600"/>
              <a:t> on </a:t>
            </a:r>
            <a:r>
              <a:rPr lang="en-US" sz="1600" err="1"/>
              <a:t>noor</a:t>
            </a:r>
            <a:r>
              <a:rPr lang="en-US" sz="1600"/>
              <a:t>, </a:t>
            </a:r>
            <a:r>
              <a:rPr lang="en-US" sz="1600" err="1"/>
              <a:t>seda</a:t>
            </a:r>
            <a:r>
              <a:rPr lang="en-US" sz="1600"/>
              <a:t> </a:t>
            </a:r>
            <a:r>
              <a:rPr lang="en-US" sz="1600" err="1"/>
              <a:t>enam</a:t>
            </a:r>
            <a:r>
              <a:rPr lang="en-US" sz="1600"/>
              <a:t> </a:t>
            </a:r>
            <a:r>
              <a:rPr lang="en-US" sz="1600" err="1"/>
              <a:t>soovitaks</a:t>
            </a:r>
            <a:r>
              <a:rPr lang="en-US" sz="1600"/>
              <a:t> ta </a:t>
            </a:r>
            <a:r>
              <a:rPr lang="en-US" sz="1600" err="1"/>
              <a:t>oma</a:t>
            </a:r>
            <a:r>
              <a:rPr lang="en-US" sz="1600"/>
              <a:t> </a:t>
            </a:r>
            <a:r>
              <a:rPr lang="en-US" sz="1600" err="1"/>
              <a:t>projektis</a:t>
            </a:r>
            <a:r>
              <a:rPr lang="en-US" sz="1600"/>
              <a:t> </a:t>
            </a:r>
            <a:r>
              <a:rPr lang="en-US" sz="1600" err="1"/>
              <a:t>osalemist</a:t>
            </a:r>
            <a:r>
              <a:rPr lang="en-US" sz="1600"/>
              <a:t> </a:t>
            </a:r>
            <a:r>
              <a:rPr lang="en-US" sz="1600" err="1"/>
              <a:t>teistele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Kutsekoolis</a:t>
            </a:r>
            <a:r>
              <a:rPr lang="en-US" sz="1600"/>
              <a:t> </a:t>
            </a:r>
            <a:r>
              <a:rPr lang="en-US" sz="1600" err="1"/>
              <a:t>õppivad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võrreldes</a:t>
            </a:r>
            <a:r>
              <a:rPr lang="en-US" sz="1600"/>
              <a:t> </a:t>
            </a:r>
            <a:r>
              <a:rPr lang="en-US" sz="1600" err="1"/>
              <a:t>teiste</a:t>
            </a:r>
            <a:r>
              <a:rPr lang="en-US" sz="1600"/>
              <a:t> </a:t>
            </a:r>
            <a:r>
              <a:rPr lang="en-US" sz="1600" err="1"/>
              <a:t>tegevusaladega</a:t>
            </a:r>
            <a:r>
              <a:rPr lang="en-US" sz="1600"/>
              <a:t>.</a:t>
            </a:r>
          </a:p>
        </p:txBody>
      </p:sp>
      <p:cxnSp>
        <p:nvCxnSpPr>
          <p:cNvPr id="18" name="Straight Arrow Connector 23">
            <a:extLst>
              <a:ext uri="{FF2B5EF4-FFF2-40B4-BE49-F238E27FC236}">
                <a16:creationId xmlns:a16="http://schemas.microsoft.com/office/drawing/2014/main" id="{D62D5AE2-1C58-45DC-9E01-0B095FE4C454}"/>
              </a:ext>
            </a:extLst>
          </p:cNvPr>
          <p:cNvCxnSpPr>
            <a:cxnSpLocks/>
          </p:cNvCxnSpPr>
          <p:nvPr/>
        </p:nvCxnSpPr>
        <p:spPr bwMode="auto">
          <a:xfrm>
            <a:off x="3627858" y="4844836"/>
            <a:ext cx="245049" cy="194372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45350491-6BCD-403A-A5F7-8B96C02CDE42}"/>
              </a:ext>
            </a:extLst>
          </p:cNvPr>
          <p:cNvSpPr/>
          <p:nvPr/>
        </p:nvSpPr>
        <p:spPr bwMode="auto">
          <a:xfrm>
            <a:off x="5322290" y="2251200"/>
            <a:ext cx="2481264" cy="151736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02157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C12FA9C-C2C1-4FB7-8C93-414A8189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2" y="425588"/>
            <a:ext cx="10938456" cy="1143000"/>
          </a:xfrm>
        </p:spPr>
        <p:txBody>
          <a:bodyPr>
            <a:normAutofit fontScale="90000"/>
          </a:bodyPr>
          <a:lstStyle/>
          <a:p>
            <a:r>
              <a:rPr lang="en-US" i="1"/>
              <a:t>“</a:t>
            </a:r>
            <a:r>
              <a:rPr lang="fi-FI" i="1"/>
              <a:t>Kas </a:t>
            </a:r>
            <a:r>
              <a:rPr lang="et-EE" i="1"/>
              <a:t>midagi võiks selle </a:t>
            </a:r>
            <a:r>
              <a:rPr lang="en-US" i="1" err="1"/>
              <a:t>noorteprojekti</a:t>
            </a:r>
            <a:r>
              <a:rPr lang="et-EE" i="1"/>
              <a:t> juures teisiti olla?”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D4F1035-ABB6-43CE-B0EA-3042B50A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138" y="1719480"/>
            <a:ext cx="2659089" cy="418417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t-EE" sz="7200"/>
              <a:t>Kommentaaride koguarv</a:t>
            </a:r>
            <a:endParaRPr lang="en-US" sz="7200"/>
          </a:p>
          <a:p>
            <a:pPr marL="533386" lvl="1" indent="0">
              <a:lnSpc>
                <a:spcPct val="120000"/>
              </a:lnSpc>
              <a:buNone/>
            </a:pPr>
            <a:r>
              <a:rPr lang="en-US" sz="7200"/>
              <a:t>n </a:t>
            </a:r>
            <a:r>
              <a:rPr lang="et-EE" sz="7200"/>
              <a:t>= </a:t>
            </a:r>
            <a:r>
              <a:rPr lang="en-US" sz="7200"/>
              <a:t>8</a:t>
            </a:r>
          </a:p>
          <a:p>
            <a:pPr marL="533386" lvl="1" indent="0">
              <a:buNone/>
            </a:pPr>
            <a:endParaRPr lang="et-EE" sz="720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t-EE" sz="7200"/>
              <a:t>Kiitvaid </a:t>
            </a:r>
            <a:r>
              <a:rPr lang="en-US" sz="7200" err="1"/>
              <a:t>või</a:t>
            </a:r>
            <a:r>
              <a:rPr lang="en-US" sz="7200"/>
              <a:t> </a:t>
            </a:r>
            <a:r>
              <a:rPr lang="en-US" sz="7200" err="1"/>
              <a:t>neutraalseid</a:t>
            </a:r>
            <a:r>
              <a:rPr lang="en-US" sz="7200"/>
              <a:t> </a:t>
            </a:r>
            <a:r>
              <a:rPr lang="et-EE" sz="7200"/>
              <a:t>kommentaare, mis väljendasid</a:t>
            </a:r>
            <a:r>
              <a:rPr lang="en-US" sz="7200"/>
              <a:t>, et </a:t>
            </a:r>
            <a:r>
              <a:rPr lang="en-US" sz="7200" err="1"/>
              <a:t>poleks</a:t>
            </a:r>
            <a:r>
              <a:rPr lang="en-US" sz="7200"/>
              <a:t> </a:t>
            </a:r>
            <a:r>
              <a:rPr lang="en-US" sz="7200" err="1"/>
              <a:t>vajadust</a:t>
            </a:r>
            <a:r>
              <a:rPr lang="en-US" sz="7200"/>
              <a:t> </a:t>
            </a:r>
            <a:r>
              <a:rPr lang="en-US" sz="7200" err="1"/>
              <a:t>midagi</a:t>
            </a:r>
            <a:r>
              <a:rPr lang="en-US" sz="7200"/>
              <a:t> </a:t>
            </a:r>
            <a:r>
              <a:rPr lang="en-US" sz="7200" err="1"/>
              <a:t>praeguses</a:t>
            </a:r>
            <a:r>
              <a:rPr lang="en-US" sz="7200"/>
              <a:t> </a:t>
            </a:r>
            <a:r>
              <a:rPr lang="en-US" sz="7200" err="1"/>
              <a:t>korralduses</a:t>
            </a:r>
            <a:r>
              <a:rPr lang="en-US" sz="7200"/>
              <a:t> </a:t>
            </a:r>
            <a:r>
              <a:rPr lang="en-US" sz="7200" err="1"/>
              <a:t>muuta</a:t>
            </a:r>
            <a:endParaRPr lang="en-US" sz="7200"/>
          </a:p>
          <a:p>
            <a:pPr marL="533386" lvl="1" indent="0">
              <a:lnSpc>
                <a:spcPct val="120000"/>
              </a:lnSpc>
              <a:buFont typeface="Arial" pitchFamily="34" charset="0"/>
              <a:buNone/>
            </a:pPr>
            <a:r>
              <a:rPr lang="en-US" sz="7200"/>
              <a:t>n </a:t>
            </a:r>
            <a:r>
              <a:rPr lang="et-EE" sz="7200"/>
              <a:t>= </a:t>
            </a:r>
            <a:r>
              <a:rPr lang="en-US" sz="7200"/>
              <a:t>3</a:t>
            </a:r>
            <a:br>
              <a:rPr lang="et-EE" sz="33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8C011D2-2C1F-4B00-BACD-915CDDCF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212</a:t>
            </a:fld>
            <a:endParaRPr lang="en-US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AF7C53EA-A2B6-4ABD-9C54-DAAAFBD7F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92901"/>
              </p:ext>
            </p:extLst>
          </p:nvPr>
        </p:nvGraphicFramePr>
        <p:xfrm>
          <a:off x="4219226" y="1719480"/>
          <a:ext cx="6504999" cy="142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999">
                  <a:extLst>
                    <a:ext uri="{9D8B030D-6E8A-4147-A177-3AD203B41FA5}">
                      <a16:colId xmlns:a16="http://schemas.microsoft.com/office/drawing/2014/main" val="3811444870"/>
                    </a:ext>
                  </a:extLst>
                </a:gridCol>
              </a:tblGrid>
              <a:tr h="423485">
                <a:tc>
                  <a:txBody>
                    <a:bodyPr/>
                    <a:lstStyle/>
                    <a:p>
                      <a:r>
                        <a:rPr lang="et-EE" sz="1800" b="0" i="1" noProof="0">
                          <a:solidFill>
                            <a:schemeClr val="tx1"/>
                          </a:solidFill>
                        </a:rPr>
                        <a:t>Välja toodud parenduskohad / kriitika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5521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Projekti kestus võiks olla pikem</a:t>
                      </a:r>
                      <a:endParaRPr lang="et-EE" sz="1600" b="0" i="1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83397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Tegevuste korraldus võiks olla professionaalsem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369374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Õpetajate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ja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kaaslaste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suhtumine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projekti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võiks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olla tõsisem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88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534595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F8117861-E4CD-4E4D-A5FB-69AB3D0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213</a:t>
            </a:fld>
            <a:endParaRPr lang="en-US"/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19B86AE7-AA32-454A-9484-66742E2D1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21015"/>
              </p:ext>
            </p:extLst>
          </p:nvPr>
        </p:nvGraphicFramePr>
        <p:xfrm>
          <a:off x="989712" y="1018322"/>
          <a:ext cx="7674004" cy="484770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929356">
                  <a:extLst>
                    <a:ext uri="{9D8B030D-6E8A-4147-A177-3AD203B41FA5}">
                      <a16:colId xmlns:a16="http://schemas.microsoft.com/office/drawing/2014/main" val="372071086"/>
                    </a:ext>
                  </a:extLst>
                </a:gridCol>
                <a:gridCol w="744648">
                  <a:extLst>
                    <a:ext uri="{9D8B030D-6E8A-4147-A177-3AD203B41FA5}">
                      <a16:colId xmlns:a16="http://schemas.microsoft.com/office/drawing/2014/main" val="3026324004"/>
                    </a:ext>
                  </a:extLst>
                </a:gridCol>
              </a:tblGrid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SISSEJUHATUS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2445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METOODIKA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447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TULEMUSTE KOONDÜLEVAADE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t-EE" sz="1600" b="1" kern="1200" dirty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8848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UURINGU TULEMUSED NOORSOOTÖÖ TEGEVUSTE ALUSEL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19509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Huvitegevus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</a:t>
                      </a:r>
                      <a:endParaRPr lang="et-EE" sz="1500" b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08234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Huviharidus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45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27088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Avatud noorsootöö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69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61058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noProof="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Noortelaagrid</a:t>
                      </a:r>
                      <a:endParaRPr lang="et-EE" sz="1500" kern="1200" noProof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94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67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Noortemalevad</a:t>
                      </a:r>
                      <a:endParaRPr lang="et-EE" sz="1500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119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672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Osalus- või esinduskogud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142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3586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Noorteühingud</a:t>
                      </a: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 või -ühendused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167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06255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Noorteprojektid</a:t>
                      </a:r>
                      <a:endParaRPr lang="et-EE" sz="1500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190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309966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Noorsootöö tegevustes mitteosalemine</a:t>
                      </a:r>
                      <a:endParaRPr lang="et-EE" sz="15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213</a:t>
                      </a:r>
                      <a:endParaRPr lang="et-EE" sz="16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89072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Noorteinfo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216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89292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KOKKUVÕTE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>
                          <a:solidFill>
                            <a:srgbClr val="010163"/>
                          </a:solidFill>
                        </a:rPr>
                        <a:t>226</a:t>
                      </a:r>
                      <a:endParaRPr lang="et-EE" sz="1600" b="1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65079"/>
                  </a:ext>
                </a:extLst>
              </a:tr>
            </a:tbl>
          </a:graphicData>
        </a:graphic>
      </p:graphicFrame>
      <p:pic>
        <p:nvPicPr>
          <p:cNvPr id="4" name="Pilt 3">
            <a:extLst>
              <a:ext uri="{FF2B5EF4-FFF2-40B4-BE49-F238E27FC236}">
                <a16:creationId xmlns:a16="http://schemas.microsoft.com/office/drawing/2014/main" id="{0F399F70-4A39-4097-8294-EDB0EC64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217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21348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Noorsootöö</a:t>
            </a:r>
            <a:r>
              <a:rPr lang="en-US"/>
              <a:t> </a:t>
            </a:r>
            <a:r>
              <a:rPr lang="en-US" err="1"/>
              <a:t>tegevustes</a:t>
            </a:r>
            <a:r>
              <a:rPr lang="en-US"/>
              <a:t> </a:t>
            </a:r>
            <a:r>
              <a:rPr lang="en-US" err="1"/>
              <a:t>mitteosalemine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F83F2C-5C79-4E65-B1ED-5002748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417639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err="1">
                <a:solidFill>
                  <a:srgbClr val="010163"/>
                </a:solidFill>
              </a:rPr>
              <a:t>Huvikoolis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n-US" err="1">
                <a:solidFill>
                  <a:srgbClr val="010163"/>
                </a:solidFill>
              </a:rPr>
              <a:t>või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n-US" err="1">
                <a:solidFill>
                  <a:srgbClr val="010163"/>
                </a:solidFill>
              </a:rPr>
              <a:t>huvitegevuses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n-US" err="1">
                <a:solidFill>
                  <a:srgbClr val="010163"/>
                </a:solidFill>
              </a:rPr>
              <a:t>mitte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n-US" err="1">
                <a:solidFill>
                  <a:srgbClr val="010163"/>
                </a:solidFill>
              </a:rPr>
              <a:t>osalemise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n-US" err="1">
                <a:solidFill>
                  <a:srgbClr val="010163"/>
                </a:solidFill>
              </a:rPr>
              <a:t>põhjused</a:t>
            </a:r>
            <a:endParaRPr lang="en-US">
              <a:solidFill>
                <a:srgbClr val="010163"/>
              </a:solidFill>
            </a:endParaRP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214</a:t>
            </a:fld>
            <a:endParaRPr lang="en-US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DB74CC62-7DDA-4EB0-899B-2D2C145A9896}"/>
              </a:ext>
            </a:extLst>
          </p:cNvPr>
          <p:cNvSpPr txBox="1">
            <a:spLocks/>
          </p:cNvSpPr>
          <p:nvPr/>
        </p:nvSpPr>
        <p:spPr>
          <a:xfrm>
            <a:off x="6604702" y="1203649"/>
            <a:ext cx="5397556" cy="5152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B821E"/>
              </a:buClr>
              <a:buNone/>
            </a:pPr>
            <a:r>
              <a:rPr lang="en-US" sz="1600" dirty="0" err="1"/>
              <a:t>Peamised</a:t>
            </a:r>
            <a:r>
              <a:rPr lang="en-US" sz="1600" dirty="0"/>
              <a:t> </a:t>
            </a:r>
            <a:r>
              <a:rPr lang="en-US" sz="1600" dirty="0" err="1"/>
              <a:t>põhjused</a:t>
            </a:r>
            <a:r>
              <a:rPr lang="en-US" sz="1600" dirty="0"/>
              <a:t>:</a:t>
            </a:r>
          </a:p>
          <a:p>
            <a:pPr marL="0" indent="0">
              <a:buClr>
                <a:srgbClr val="FB821E"/>
              </a:buClr>
              <a:buNone/>
            </a:pPr>
            <a:endParaRPr lang="en-US" sz="1600" dirty="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Üle</a:t>
            </a:r>
            <a:r>
              <a:rPr lang="en-US" sz="1600" dirty="0"/>
              <a:t> </a:t>
            </a:r>
            <a:r>
              <a:rPr lang="en-US" sz="1600" dirty="0" err="1"/>
              <a:t>poolte</a:t>
            </a:r>
            <a:r>
              <a:rPr lang="en-US" sz="1600" dirty="0"/>
              <a:t> </a:t>
            </a:r>
            <a:r>
              <a:rPr lang="en-US" sz="1600" dirty="0" err="1"/>
              <a:t>vastanutest</a:t>
            </a:r>
            <a:r>
              <a:rPr lang="en-US" sz="1600" dirty="0"/>
              <a:t> (52%) </a:t>
            </a:r>
            <a:r>
              <a:rPr lang="en-US" sz="1600" dirty="0" err="1"/>
              <a:t>märkisid</a:t>
            </a:r>
            <a:r>
              <a:rPr lang="en-US" sz="1600" dirty="0"/>
              <a:t> </a:t>
            </a:r>
            <a:r>
              <a:rPr lang="en-US" sz="1600" dirty="0" err="1"/>
              <a:t>ära</a:t>
            </a:r>
            <a:r>
              <a:rPr lang="en-US" sz="1600" dirty="0"/>
              <a:t>, et </a:t>
            </a:r>
            <a:r>
              <a:rPr lang="en-US" sz="1600" dirty="0" err="1"/>
              <a:t>neil</a:t>
            </a:r>
            <a:r>
              <a:rPr lang="en-US" sz="1600" dirty="0"/>
              <a:t> pole </a:t>
            </a:r>
            <a:r>
              <a:rPr lang="en-US" sz="1600" dirty="0" err="1"/>
              <a:t>huvikoolis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huvitegevuses</a:t>
            </a:r>
            <a:r>
              <a:rPr lang="en-US" sz="1600" dirty="0"/>
              <a:t> </a:t>
            </a:r>
            <a:r>
              <a:rPr lang="en-US" sz="1600" dirty="0" err="1"/>
              <a:t>osalemiseks</a:t>
            </a:r>
            <a:r>
              <a:rPr lang="en-US" sz="1600" dirty="0"/>
              <a:t> </a:t>
            </a:r>
            <a:r>
              <a:rPr lang="en-US" sz="1600" dirty="0" err="1"/>
              <a:t>aega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neil</a:t>
            </a:r>
            <a:r>
              <a:rPr lang="en-US" sz="1600" dirty="0"/>
              <a:t> on </a:t>
            </a:r>
            <a:r>
              <a:rPr lang="en-US" sz="1600" dirty="0" err="1"/>
              <a:t>teised</a:t>
            </a:r>
            <a:r>
              <a:rPr lang="en-US" sz="1600" dirty="0"/>
              <a:t> </a:t>
            </a:r>
            <a:r>
              <a:rPr lang="en-US" sz="1600" dirty="0" err="1"/>
              <a:t>hobid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sisustavad</a:t>
            </a:r>
            <a:r>
              <a:rPr lang="en-US" sz="1600" dirty="0"/>
              <a:t> </a:t>
            </a:r>
            <a:r>
              <a:rPr lang="en-US" sz="1600" dirty="0" err="1"/>
              <a:t>oma</a:t>
            </a:r>
            <a:r>
              <a:rPr lang="en-US" sz="1600" dirty="0"/>
              <a:t> </a:t>
            </a:r>
            <a:r>
              <a:rPr lang="en-US" sz="1600" dirty="0" err="1"/>
              <a:t>aega</a:t>
            </a:r>
            <a:r>
              <a:rPr lang="en-US" sz="1600" dirty="0"/>
              <a:t> </a:t>
            </a:r>
            <a:r>
              <a:rPr lang="en-US" sz="1600" dirty="0" err="1"/>
              <a:t>mingil</a:t>
            </a:r>
            <a:r>
              <a:rPr lang="en-US" sz="1600" dirty="0"/>
              <a:t> </a:t>
            </a:r>
            <a:r>
              <a:rPr lang="en-US" sz="1600" dirty="0" err="1"/>
              <a:t>muul</a:t>
            </a:r>
            <a:r>
              <a:rPr lang="en-US" sz="1600" dirty="0"/>
              <a:t> </a:t>
            </a:r>
            <a:r>
              <a:rPr lang="en-US" sz="1600" dirty="0" err="1"/>
              <a:t>moel</a:t>
            </a:r>
            <a:r>
              <a:rPr lang="en-US" sz="1600" dirty="0"/>
              <a:t> (42%)</a:t>
            </a:r>
          </a:p>
          <a:p>
            <a:pPr marL="84760" indent="-28575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Vastajad</a:t>
            </a:r>
            <a:r>
              <a:rPr lang="en-US" sz="1600" dirty="0"/>
              <a:t> </a:t>
            </a:r>
            <a:r>
              <a:rPr lang="en-US" sz="1600" dirty="0" err="1"/>
              <a:t>tõid</a:t>
            </a:r>
            <a:r>
              <a:rPr lang="en-US" sz="1600" dirty="0"/>
              <a:t> </a:t>
            </a:r>
            <a:r>
              <a:rPr lang="en-US" sz="1600" dirty="0" err="1"/>
              <a:t>välja</a:t>
            </a:r>
            <a:r>
              <a:rPr lang="en-US" sz="1600" dirty="0"/>
              <a:t> ka, et </a:t>
            </a:r>
            <a:r>
              <a:rPr lang="en-US" sz="1600" dirty="0" err="1"/>
              <a:t>osalemine</a:t>
            </a:r>
            <a:r>
              <a:rPr lang="en-US" sz="1600" dirty="0"/>
              <a:t> on </a:t>
            </a:r>
            <a:r>
              <a:rPr lang="en-US" sz="1600" dirty="0" err="1"/>
              <a:t>liiga</a:t>
            </a:r>
            <a:r>
              <a:rPr lang="en-US" sz="1600" dirty="0"/>
              <a:t> </a:t>
            </a:r>
            <a:r>
              <a:rPr lang="en-US" sz="1600" dirty="0" err="1"/>
              <a:t>kallis</a:t>
            </a:r>
            <a:r>
              <a:rPr lang="en-US" sz="1600" dirty="0"/>
              <a:t> (20%), </a:t>
            </a:r>
            <a:r>
              <a:rPr lang="en-US" sz="1600" dirty="0" err="1"/>
              <a:t>tegevusajad</a:t>
            </a:r>
            <a:r>
              <a:rPr lang="en-US" sz="1600" dirty="0"/>
              <a:t> </a:t>
            </a:r>
            <a:r>
              <a:rPr lang="en-US" sz="1600" dirty="0" err="1"/>
              <a:t>ei</a:t>
            </a:r>
            <a:r>
              <a:rPr lang="en-US" sz="1600" dirty="0"/>
              <a:t> </a:t>
            </a:r>
            <a:r>
              <a:rPr lang="en-US" sz="1600" dirty="0" err="1"/>
              <a:t>sobi</a:t>
            </a:r>
            <a:r>
              <a:rPr lang="en-US" sz="1600" dirty="0"/>
              <a:t> (19%)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tegevused</a:t>
            </a:r>
            <a:r>
              <a:rPr lang="en-US" sz="1600" dirty="0"/>
              <a:t> pole </a:t>
            </a:r>
            <a:r>
              <a:rPr lang="en-US" sz="1600" dirty="0" err="1"/>
              <a:t>nende</a:t>
            </a:r>
            <a:r>
              <a:rPr lang="en-US" sz="1600" dirty="0"/>
              <a:t> </a:t>
            </a:r>
            <a:r>
              <a:rPr lang="en-US" sz="1600" dirty="0" err="1"/>
              <a:t>vanustele</a:t>
            </a:r>
            <a:r>
              <a:rPr lang="en-US" sz="1600" dirty="0"/>
              <a:t> (19%)</a:t>
            </a:r>
          </a:p>
          <a:p>
            <a:pPr marL="84760" indent="-28575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Lisaks</a:t>
            </a:r>
            <a:r>
              <a:rPr lang="en-US" sz="1600" dirty="0"/>
              <a:t> </a:t>
            </a:r>
            <a:r>
              <a:rPr lang="en-US" sz="1600" dirty="0" err="1"/>
              <a:t>toodi</a:t>
            </a:r>
            <a:r>
              <a:rPr lang="en-US" sz="1600" dirty="0"/>
              <a:t> </a:t>
            </a:r>
            <a:r>
              <a:rPr lang="en-US" sz="1600" dirty="0" err="1"/>
              <a:t>välja</a:t>
            </a:r>
            <a:r>
              <a:rPr lang="en-US" sz="1600" dirty="0"/>
              <a:t> ka </a:t>
            </a:r>
            <a:r>
              <a:rPr lang="en-US" sz="1600" dirty="0" err="1"/>
              <a:t>sotsiaalseid</a:t>
            </a:r>
            <a:r>
              <a:rPr lang="en-US" sz="1600" dirty="0"/>
              <a:t> </a:t>
            </a:r>
            <a:r>
              <a:rPr lang="en-US" sz="1600" dirty="0" err="1"/>
              <a:t>aspekte</a:t>
            </a:r>
            <a:r>
              <a:rPr lang="en-US" sz="1600" dirty="0"/>
              <a:t>:</a:t>
            </a:r>
          </a:p>
          <a:p>
            <a:pPr marL="580044" lvl="1" indent="-171450">
              <a:buClr>
                <a:srgbClr val="FB821E"/>
              </a:buClr>
              <a:buFontTx/>
              <a:buChar char="-"/>
            </a:pPr>
            <a:r>
              <a:rPr lang="en-US" dirty="0"/>
              <a:t>16% </a:t>
            </a:r>
            <a:r>
              <a:rPr lang="en-US" dirty="0" err="1"/>
              <a:t>vastanutest</a:t>
            </a:r>
            <a:r>
              <a:rPr lang="en-US" dirty="0"/>
              <a:t> </a:t>
            </a:r>
            <a:r>
              <a:rPr lang="en-US" dirty="0" err="1"/>
              <a:t>tunneb</a:t>
            </a:r>
            <a:r>
              <a:rPr lang="en-US" dirty="0"/>
              <a:t> end </a:t>
            </a:r>
            <a:r>
              <a:rPr lang="en-US" dirty="0" err="1"/>
              <a:t>võõras</a:t>
            </a:r>
            <a:r>
              <a:rPr lang="en-US" dirty="0"/>
              <a:t> </a:t>
            </a:r>
            <a:r>
              <a:rPr lang="en-US" dirty="0" err="1"/>
              <a:t>seltskonnas</a:t>
            </a:r>
            <a:r>
              <a:rPr lang="en-US" dirty="0"/>
              <a:t> </a:t>
            </a:r>
            <a:r>
              <a:rPr lang="en-US" dirty="0" err="1"/>
              <a:t>ebamugavalt</a:t>
            </a:r>
            <a:endParaRPr lang="en-US" dirty="0"/>
          </a:p>
          <a:p>
            <a:pPr marL="580044" lvl="1" indent="-171450">
              <a:buClr>
                <a:srgbClr val="FB821E"/>
              </a:buClr>
              <a:buFontTx/>
              <a:buChar char="-"/>
            </a:pPr>
            <a:r>
              <a:rPr lang="en-US" dirty="0"/>
              <a:t>11% </a:t>
            </a:r>
            <a:r>
              <a:rPr lang="en-US" dirty="0" err="1"/>
              <a:t>märkis</a:t>
            </a:r>
            <a:r>
              <a:rPr lang="en-US" dirty="0"/>
              <a:t>, et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sõbrad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käi</a:t>
            </a:r>
            <a:r>
              <a:rPr lang="en-US" dirty="0"/>
              <a:t> </a:t>
            </a:r>
            <a:r>
              <a:rPr lang="en-US" dirty="0" err="1"/>
              <a:t>talle</a:t>
            </a:r>
            <a:r>
              <a:rPr lang="en-US" dirty="0"/>
              <a:t> </a:t>
            </a:r>
            <a:r>
              <a:rPr lang="en-US" dirty="0" err="1"/>
              <a:t>huvipakkuvates</a:t>
            </a:r>
            <a:r>
              <a:rPr lang="en-US" dirty="0"/>
              <a:t> </a:t>
            </a:r>
            <a:r>
              <a:rPr lang="en-US" dirty="0" err="1"/>
              <a:t>tegevustes</a:t>
            </a:r>
            <a:endParaRPr lang="en-US" dirty="0"/>
          </a:p>
          <a:p>
            <a:pPr marL="580044" lvl="1" indent="-171450">
              <a:buClr>
                <a:srgbClr val="FB821E"/>
              </a:buClr>
              <a:buFontTx/>
              <a:buChar char="-"/>
            </a:pPr>
            <a:r>
              <a:rPr lang="en-US" dirty="0"/>
              <a:t>10% </a:t>
            </a:r>
            <a:r>
              <a:rPr lang="en-US" dirty="0" err="1"/>
              <a:t>tunneb</a:t>
            </a:r>
            <a:r>
              <a:rPr lang="en-US" dirty="0"/>
              <a:t>, et pole </a:t>
            </a:r>
            <a:r>
              <a:rPr lang="en-US" dirty="0" err="1"/>
              <a:t>tegevustesse</a:t>
            </a:r>
            <a:r>
              <a:rPr lang="en-US" dirty="0"/>
              <a:t> </a:t>
            </a:r>
            <a:r>
              <a:rPr lang="en-US" dirty="0" err="1"/>
              <a:t>oodatud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sulandu</a:t>
            </a:r>
            <a:r>
              <a:rPr lang="en-US" dirty="0"/>
              <a:t> </a:t>
            </a:r>
            <a:r>
              <a:rPr lang="en-US" dirty="0" err="1"/>
              <a:t>seltskonda</a:t>
            </a:r>
            <a:endParaRPr lang="en-US" dirty="0"/>
          </a:p>
          <a:p>
            <a:pPr marL="580044" lvl="1" indent="-171450">
              <a:buClr>
                <a:srgbClr val="FB821E"/>
              </a:buClr>
              <a:buFontTx/>
              <a:buChar char="-"/>
            </a:pPr>
            <a:r>
              <a:rPr lang="en-US" dirty="0"/>
              <a:t>7% on </a:t>
            </a:r>
            <a:r>
              <a:rPr lang="en-US" dirty="0" err="1"/>
              <a:t>kogenud</a:t>
            </a:r>
            <a:r>
              <a:rPr lang="en-US" dirty="0"/>
              <a:t> </a:t>
            </a:r>
            <a:r>
              <a:rPr lang="en-US" dirty="0" err="1"/>
              <a:t>kiusamist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lihtsalt</a:t>
            </a:r>
            <a:r>
              <a:rPr lang="en-US" dirty="0"/>
              <a:t> </a:t>
            </a:r>
            <a:r>
              <a:rPr lang="en-US" dirty="0" err="1"/>
              <a:t>kardavad</a:t>
            </a:r>
            <a:r>
              <a:rPr lang="en-US" dirty="0"/>
              <a:t> </a:t>
            </a:r>
            <a:r>
              <a:rPr lang="en-US" dirty="0" err="1"/>
              <a:t>kiusamist</a:t>
            </a:r>
            <a:endParaRPr lang="en-US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EC95BB10-BCDD-40C7-85BB-279DC86EF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4" y="2042884"/>
            <a:ext cx="5906324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43734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Noorsootöö</a:t>
            </a:r>
            <a:r>
              <a:rPr lang="en-US"/>
              <a:t> </a:t>
            </a:r>
            <a:r>
              <a:rPr lang="en-US" err="1"/>
              <a:t>tegevustes</a:t>
            </a:r>
            <a:r>
              <a:rPr lang="en-US"/>
              <a:t> </a:t>
            </a:r>
            <a:r>
              <a:rPr lang="en-US" err="1"/>
              <a:t>mitteosalemine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F83F2C-5C79-4E65-B1ED-5002748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417639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10163"/>
                </a:solidFill>
              </a:rPr>
              <a:t>Noortekeskuse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n-US" dirty="0" err="1">
                <a:solidFill>
                  <a:srgbClr val="010163"/>
                </a:solidFill>
              </a:rPr>
              <a:t>tegevustes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n-US" dirty="0" err="1">
                <a:solidFill>
                  <a:srgbClr val="010163"/>
                </a:solidFill>
              </a:rPr>
              <a:t>mitteosalemise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n-US" dirty="0" err="1">
                <a:solidFill>
                  <a:srgbClr val="010163"/>
                </a:solidFill>
              </a:rPr>
              <a:t>põhjused</a:t>
            </a:r>
            <a:endParaRPr lang="en-US" dirty="0">
              <a:solidFill>
                <a:srgbClr val="010163"/>
              </a:solidFill>
            </a:endParaRP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215</a:t>
            </a:fld>
            <a:endParaRPr lang="en-US" dirty="0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DB74CC62-7DDA-4EB0-899B-2D2C145A9896}"/>
              </a:ext>
            </a:extLst>
          </p:cNvPr>
          <p:cNvSpPr txBox="1">
            <a:spLocks/>
          </p:cNvSpPr>
          <p:nvPr/>
        </p:nvSpPr>
        <p:spPr>
          <a:xfrm>
            <a:off x="6781994" y="1363635"/>
            <a:ext cx="5183501" cy="4152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B821E"/>
              </a:buClr>
              <a:buNone/>
            </a:pPr>
            <a:r>
              <a:rPr lang="en-US" sz="1600" dirty="0" err="1"/>
              <a:t>Peamised</a:t>
            </a:r>
            <a:r>
              <a:rPr lang="en-US" sz="1600" dirty="0"/>
              <a:t> </a:t>
            </a:r>
            <a:r>
              <a:rPr lang="en-US" sz="1600" dirty="0" err="1"/>
              <a:t>põhjused</a:t>
            </a:r>
            <a:r>
              <a:rPr lang="en-US" sz="1600" dirty="0"/>
              <a:t>:</a:t>
            </a:r>
          </a:p>
          <a:p>
            <a:pPr marL="0" indent="0">
              <a:buClr>
                <a:srgbClr val="FB821E"/>
              </a:buClr>
              <a:buNone/>
            </a:pPr>
            <a:endParaRPr lang="en-US" sz="1600" dirty="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55% </a:t>
            </a:r>
            <a:r>
              <a:rPr lang="en-US" sz="1600" dirty="0" err="1"/>
              <a:t>vastanutest</a:t>
            </a:r>
            <a:r>
              <a:rPr lang="en-US" sz="1600" dirty="0"/>
              <a:t> </a:t>
            </a:r>
            <a:r>
              <a:rPr lang="en-US" sz="1600" dirty="0" err="1"/>
              <a:t>märkis</a:t>
            </a:r>
            <a:r>
              <a:rPr lang="en-US" sz="1600" dirty="0"/>
              <a:t> </a:t>
            </a:r>
            <a:r>
              <a:rPr lang="en-US" sz="1600" dirty="0" err="1"/>
              <a:t>noortekes</a:t>
            </a:r>
            <a:r>
              <a:rPr lang="et-EE" sz="1600" dirty="0"/>
              <a:t>k</a:t>
            </a:r>
            <a:r>
              <a:rPr lang="en-US" sz="1600" dirty="0"/>
              <a:t>use </a:t>
            </a:r>
            <a:r>
              <a:rPr lang="en-US" sz="1600" dirty="0" err="1"/>
              <a:t>tegevustes</a:t>
            </a:r>
            <a:r>
              <a:rPr lang="en-US" sz="1600" dirty="0"/>
              <a:t> </a:t>
            </a:r>
            <a:r>
              <a:rPr lang="en-US" sz="1600" dirty="0" err="1"/>
              <a:t>mitteosalemise</a:t>
            </a:r>
            <a:r>
              <a:rPr lang="en-US" sz="1600" dirty="0"/>
              <a:t> </a:t>
            </a:r>
            <a:r>
              <a:rPr lang="en-US" sz="1600" dirty="0" err="1"/>
              <a:t>põhjuseks</a:t>
            </a:r>
            <a:r>
              <a:rPr lang="en-US" sz="1600" dirty="0"/>
              <a:t>, et </a:t>
            </a:r>
            <a:r>
              <a:rPr lang="en-US" sz="1600" dirty="0" err="1"/>
              <a:t>neil</a:t>
            </a:r>
            <a:r>
              <a:rPr lang="en-US" sz="1600" dirty="0"/>
              <a:t> on </a:t>
            </a:r>
            <a:r>
              <a:rPr lang="en-US" sz="1600" dirty="0" err="1"/>
              <a:t>teised</a:t>
            </a:r>
            <a:r>
              <a:rPr lang="en-US" sz="1600" dirty="0"/>
              <a:t> </a:t>
            </a:r>
            <a:r>
              <a:rPr lang="en-US" sz="1600" dirty="0" err="1"/>
              <a:t>hobid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sisustavad</a:t>
            </a:r>
            <a:r>
              <a:rPr lang="en-US" sz="1600" dirty="0"/>
              <a:t> </a:t>
            </a:r>
            <a:r>
              <a:rPr lang="en-US" sz="1600" dirty="0" err="1"/>
              <a:t>oma</a:t>
            </a:r>
            <a:r>
              <a:rPr lang="en-US" sz="1600" dirty="0"/>
              <a:t> </a:t>
            </a:r>
            <a:r>
              <a:rPr lang="en-US" sz="1600" dirty="0" err="1"/>
              <a:t>aega</a:t>
            </a:r>
            <a:r>
              <a:rPr lang="en-US" sz="1600" dirty="0"/>
              <a:t> </a:t>
            </a:r>
            <a:r>
              <a:rPr lang="en-US" sz="1600" dirty="0" err="1"/>
              <a:t>mingil</a:t>
            </a:r>
            <a:r>
              <a:rPr lang="en-US" sz="1600" dirty="0"/>
              <a:t> </a:t>
            </a:r>
            <a:r>
              <a:rPr lang="en-US" sz="1600" dirty="0" err="1"/>
              <a:t>muul</a:t>
            </a:r>
            <a:r>
              <a:rPr lang="en-US" sz="1600" dirty="0"/>
              <a:t> </a:t>
            </a:r>
            <a:r>
              <a:rPr lang="en-US" sz="1600" dirty="0" err="1"/>
              <a:t>moel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siis</a:t>
            </a:r>
            <a:r>
              <a:rPr lang="en-US" sz="1600" dirty="0"/>
              <a:t> </a:t>
            </a:r>
            <a:r>
              <a:rPr lang="en-US" sz="1600" dirty="0" err="1"/>
              <a:t>neil</a:t>
            </a:r>
            <a:r>
              <a:rPr lang="en-US" sz="1600" dirty="0"/>
              <a:t> pole </a:t>
            </a:r>
            <a:r>
              <a:rPr lang="en-US" sz="1600" dirty="0" err="1"/>
              <a:t>üldse</a:t>
            </a:r>
            <a:r>
              <a:rPr lang="en-US" sz="1600" dirty="0"/>
              <a:t> </a:t>
            </a:r>
            <a:r>
              <a:rPr lang="en-US" sz="1600" dirty="0" err="1"/>
              <a:t>aega</a:t>
            </a:r>
            <a:r>
              <a:rPr lang="en-US" sz="1600" dirty="0"/>
              <a:t> </a:t>
            </a:r>
            <a:r>
              <a:rPr lang="en-US" sz="1600" dirty="0" err="1"/>
              <a:t>noortekeskuses</a:t>
            </a:r>
            <a:r>
              <a:rPr lang="en-US" sz="1600" dirty="0"/>
              <a:t> </a:t>
            </a:r>
            <a:r>
              <a:rPr lang="en-US" sz="1600" dirty="0" err="1"/>
              <a:t>käimiseks</a:t>
            </a:r>
            <a:r>
              <a:rPr lang="en-US" sz="1600" dirty="0"/>
              <a:t> (43%)</a:t>
            </a:r>
          </a:p>
          <a:p>
            <a:pPr marL="84760" indent="-28575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Lisaks</a:t>
            </a:r>
            <a:r>
              <a:rPr lang="en-US" sz="1600" dirty="0"/>
              <a:t> </a:t>
            </a:r>
            <a:r>
              <a:rPr lang="en-US" sz="1600" dirty="0" err="1"/>
              <a:t>mainiti</a:t>
            </a:r>
            <a:r>
              <a:rPr lang="en-US" sz="1600" dirty="0"/>
              <a:t> </a:t>
            </a:r>
            <a:r>
              <a:rPr lang="en-US" sz="1600" dirty="0" err="1"/>
              <a:t>infopuudust</a:t>
            </a:r>
            <a:r>
              <a:rPr lang="en-US" sz="1600" dirty="0"/>
              <a:t> (23%), </a:t>
            </a:r>
            <a:r>
              <a:rPr lang="en-US" sz="1600" dirty="0" err="1"/>
              <a:t>huvipakkuvate</a:t>
            </a:r>
            <a:r>
              <a:rPr lang="en-US" sz="1600" dirty="0"/>
              <a:t> </a:t>
            </a:r>
            <a:r>
              <a:rPr lang="en-US" sz="1600" dirty="0" err="1"/>
              <a:t>tegevuste</a:t>
            </a:r>
            <a:r>
              <a:rPr lang="en-US" sz="1600" dirty="0"/>
              <a:t> </a:t>
            </a:r>
            <a:r>
              <a:rPr lang="en-US" sz="1600" dirty="0" err="1"/>
              <a:t>puudust</a:t>
            </a:r>
            <a:r>
              <a:rPr lang="en-US" sz="1600" dirty="0"/>
              <a:t> (16%) </a:t>
            </a:r>
            <a:r>
              <a:rPr lang="en-US" sz="1600" dirty="0" err="1"/>
              <a:t>ning</a:t>
            </a:r>
            <a:r>
              <a:rPr lang="en-US" sz="1600" dirty="0"/>
              <a:t> ka </a:t>
            </a:r>
            <a:r>
              <a:rPr lang="en-US" sz="1600" dirty="0" err="1"/>
              <a:t>lahtioleku</a:t>
            </a:r>
            <a:r>
              <a:rPr lang="en-US" sz="1600" dirty="0"/>
              <a:t> </a:t>
            </a:r>
            <a:r>
              <a:rPr lang="en-US" sz="1600" dirty="0" err="1"/>
              <a:t>aegade</a:t>
            </a:r>
            <a:r>
              <a:rPr lang="en-US" sz="1600" dirty="0"/>
              <a:t> </a:t>
            </a:r>
            <a:r>
              <a:rPr lang="en-US" sz="1600" dirty="0" err="1"/>
              <a:t>ebasobivust</a:t>
            </a:r>
            <a:r>
              <a:rPr lang="en-US" sz="1600" dirty="0"/>
              <a:t> (9%)</a:t>
            </a:r>
          </a:p>
          <a:p>
            <a:pPr marL="84760" indent="-28575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Vastajad</a:t>
            </a:r>
            <a:r>
              <a:rPr lang="en-US" sz="1600" dirty="0"/>
              <a:t> </a:t>
            </a:r>
            <a:r>
              <a:rPr lang="en-US" sz="1600" dirty="0" err="1"/>
              <a:t>tõid</a:t>
            </a:r>
            <a:r>
              <a:rPr lang="en-US" sz="1600" dirty="0"/>
              <a:t> </a:t>
            </a:r>
            <a:r>
              <a:rPr lang="en-US" sz="1600" dirty="0" err="1"/>
              <a:t>välja</a:t>
            </a:r>
            <a:r>
              <a:rPr lang="en-US" sz="1600" dirty="0"/>
              <a:t> ka </a:t>
            </a:r>
            <a:r>
              <a:rPr lang="en-US" sz="1600" dirty="0" err="1"/>
              <a:t>sotsiaalseid</a:t>
            </a:r>
            <a:r>
              <a:rPr lang="en-US" sz="1600" dirty="0"/>
              <a:t> </a:t>
            </a:r>
            <a:r>
              <a:rPr lang="en-US" sz="1600" dirty="0" err="1"/>
              <a:t>aspekte</a:t>
            </a:r>
            <a:r>
              <a:rPr lang="en-US" sz="1600" dirty="0"/>
              <a:t>:</a:t>
            </a:r>
          </a:p>
          <a:p>
            <a:pPr marL="580044" lvl="1" indent="-171450">
              <a:buClr>
                <a:srgbClr val="FB821E"/>
              </a:buClr>
              <a:buFontTx/>
              <a:buChar char="-"/>
            </a:pPr>
            <a:r>
              <a:rPr lang="en-US" dirty="0"/>
              <a:t>12% </a:t>
            </a:r>
            <a:r>
              <a:rPr lang="en-US" dirty="0" err="1"/>
              <a:t>vastanutest</a:t>
            </a:r>
            <a:r>
              <a:rPr lang="en-US" dirty="0"/>
              <a:t> </a:t>
            </a:r>
            <a:r>
              <a:rPr lang="en-US" dirty="0" err="1"/>
              <a:t>tunneb</a:t>
            </a:r>
            <a:r>
              <a:rPr lang="en-US" dirty="0"/>
              <a:t> end </a:t>
            </a:r>
            <a:r>
              <a:rPr lang="en-US" dirty="0" err="1"/>
              <a:t>võõras</a:t>
            </a:r>
            <a:r>
              <a:rPr lang="en-US" dirty="0"/>
              <a:t> </a:t>
            </a:r>
            <a:r>
              <a:rPr lang="en-US" dirty="0" err="1"/>
              <a:t>seltskonnas</a:t>
            </a:r>
            <a:r>
              <a:rPr lang="en-US" dirty="0"/>
              <a:t> </a:t>
            </a:r>
            <a:r>
              <a:rPr lang="en-US" dirty="0" err="1"/>
              <a:t>ebamugavalt</a:t>
            </a:r>
            <a:endParaRPr lang="en-US" dirty="0"/>
          </a:p>
          <a:p>
            <a:pPr marL="580044" lvl="1" indent="-171450">
              <a:buClr>
                <a:srgbClr val="FB821E"/>
              </a:buClr>
              <a:buFontTx/>
              <a:buChar char="-"/>
            </a:pPr>
            <a:r>
              <a:rPr lang="en-US" dirty="0"/>
              <a:t>11% </a:t>
            </a:r>
            <a:r>
              <a:rPr lang="en-US" dirty="0" err="1"/>
              <a:t>tunneb</a:t>
            </a:r>
            <a:r>
              <a:rPr lang="en-US" dirty="0"/>
              <a:t>, et pole </a:t>
            </a:r>
            <a:r>
              <a:rPr lang="en-US" dirty="0" err="1"/>
              <a:t>tegevustesse</a:t>
            </a:r>
            <a:r>
              <a:rPr lang="en-US" dirty="0"/>
              <a:t> </a:t>
            </a:r>
            <a:r>
              <a:rPr lang="en-US" dirty="0" err="1"/>
              <a:t>oodatud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sulandu</a:t>
            </a:r>
            <a:r>
              <a:rPr lang="en-US" dirty="0"/>
              <a:t> </a:t>
            </a:r>
            <a:r>
              <a:rPr lang="en-US" dirty="0" err="1"/>
              <a:t>seltskonda</a:t>
            </a:r>
            <a:endParaRPr lang="en-US" dirty="0"/>
          </a:p>
          <a:p>
            <a:pPr marL="580044" lvl="1" indent="-171450">
              <a:buClr>
                <a:srgbClr val="FB821E"/>
              </a:buClr>
              <a:buFontTx/>
              <a:buChar char="-"/>
            </a:pPr>
            <a:r>
              <a:rPr lang="en-US" dirty="0"/>
              <a:t>9% </a:t>
            </a:r>
            <a:r>
              <a:rPr lang="en-US" dirty="0" err="1"/>
              <a:t>märkis</a:t>
            </a:r>
            <a:r>
              <a:rPr lang="en-US" dirty="0"/>
              <a:t>, et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sõbrad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t-EE" dirty="0"/>
              <a:t>osale</a:t>
            </a:r>
            <a:r>
              <a:rPr lang="en-US" dirty="0"/>
              <a:t> </a:t>
            </a:r>
            <a:r>
              <a:rPr lang="en-US" dirty="0" err="1"/>
              <a:t>talle</a:t>
            </a:r>
            <a:r>
              <a:rPr lang="en-US" dirty="0"/>
              <a:t> </a:t>
            </a:r>
            <a:r>
              <a:rPr lang="en-US" dirty="0" err="1"/>
              <a:t>huvipakkuvates</a:t>
            </a:r>
            <a:r>
              <a:rPr lang="en-US" dirty="0"/>
              <a:t> </a:t>
            </a:r>
            <a:r>
              <a:rPr lang="en-US" dirty="0" err="1"/>
              <a:t>tegevustes</a:t>
            </a:r>
            <a:endParaRPr lang="en-US" dirty="0"/>
          </a:p>
          <a:p>
            <a:pPr marL="580044" lvl="1" indent="-171450">
              <a:buClr>
                <a:srgbClr val="FB821E"/>
              </a:buClr>
              <a:buFontTx/>
              <a:buChar char="-"/>
            </a:pPr>
            <a:r>
              <a:rPr lang="en-US" dirty="0"/>
              <a:t>6%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meeldi</a:t>
            </a:r>
            <a:r>
              <a:rPr lang="en-US" dirty="0"/>
              <a:t> </a:t>
            </a:r>
            <a:r>
              <a:rPr lang="en-US" dirty="0" err="1"/>
              <a:t>teised</a:t>
            </a:r>
            <a:r>
              <a:rPr lang="en-US" dirty="0"/>
              <a:t> </a:t>
            </a:r>
            <a:r>
              <a:rPr lang="en-US" dirty="0" err="1"/>
              <a:t>osalejad</a:t>
            </a:r>
            <a:endParaRPr lang="en-US" dirty="0"/>
          </a:p>
        </p:txBody>
      </p:sp>
      <p:pic>
        <p:nvPicPr>
          <p:cNvPr id="14" name="Pilt 13">
            <a:extLst>
              <a:ext uri="{FF2B5EF4-FFF2-40B4-BE49-F238E27FC236}">
                <a16:creationId xmlns:a16="http://schemas.microsoft.com/office/drawing/2014/main" id="{0FBF0D10-DA6D-4E57-B296-F0556A1FD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5" y="2023426"/>
            <a:ext cx="5915851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79599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F8117861-E4CD-4E4D-A5FB-69AB3D0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216</a:t>
            </a:fld>
            <a:endParaRPr lang="en-US"/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8D37E6EA-DEE8-B049-B9F5-FE14A632C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39151"/>
              </p:ext>
            </p:extLst>
          </p:nvPr>
        </p:nvGraphicFramePr>
        <p:xfrm>
          <a:off x="989712" y="1018322"/>
          <a:ext cx="7674004" cy="484770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929356">
                  <a:extLst>
                    <a:ext uri="{9D8B030D-6E8A-4147-A177-3AD203B41FA5}">
                      <a16:colId xmlns:a16="http://schemas.microsoft.com/office/drawing/2014/main" val="372071086"/>
                    </a:ext>
                  </a:extLst>
                </a:gridCol>
                <a:gridCol w="744648">
                  <a:extLst>
                    <a:ext uri="{9D8B030D-6E8A-4147-A177-3AD203B41FA5}">
                      <a16:colId xmlns:a16="http://schemas.microsoft.com/office/drawing/2014/main" val="3026324004"/>
                    </a:ext>
                  </a:extLst>
                </a:gridCol>
              </a:tblGrid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SISSEJUHATUS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2445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METOODIKA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447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TULEMUSTE KOONDÜLEVAADE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t-EE" sz="1600" b="1" kern="1200" dirty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8848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UURINGU TULEMUSED NOORSOOTÖÖ TEGEVUSTE ALUSEL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19509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Huvitegevus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</a:t>
                      </a:r>
                      <a:endParaRPr lang="et-EE" sz="1500" b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08234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Huviharidus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45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27088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Avatud noorsootöö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69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61058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noProof="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Noortelaagrid</a:t>
                      </a:r>
                      <a:endParaRPr lang="et-EE" sz="1500" kern="1200" noProof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94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67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Noortemalevad</a:t>
                      </a:r>
                      <a:endParaRPr lang="et-EE" sz="1500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119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672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Osalus- või esinduskogud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142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3586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noProof="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Noorteühingud</a:t>
                      </a: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 või -ühendused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167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06255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Noorteprojektid</a:t>
                      </a:r>
                      <a:endParaRPr lang="et-EE" sz="1500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190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309966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Noorsootöö tegevustes mitteosalemine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213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89072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Noorteinfo</a:t>
                      </a:r>
                      <a:endParaRPr lang="et-EE" sz="15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endParaRPr lang="et-EE" sz="16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89292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KOKKUVÕTE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>
                          <a:solidFill>
                            <a:srgbClr val="010163"/>
                          </a:solidFill>
                        </a:rPr>
                        <a:t>226</a:t>
                      </a:r>
                      <a:endParaRPr lang="et-EE" sz="1600" b="1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65079"/>
                  </a:ext>
                </a:extLst>
              </a:tr>
            </a:tbl>
          </a:graphicData>
        </a:graphic>
      </p:graphicFrame>
      <p:pic>
        <p:nvPicPr>
          <p:cNvPr id="4" name="Pilt 3">
            <a:extLst>
              <a:ext uri="{FF2B5EF4-FFF2-40B4-BE49-F238E27FC236}">
                <a16:creationId xmlns:a16="http://schemas.microsoft.com/office/drawing/2014/main" id="{0F399F70-4A39-4097-8294-EDB0EC64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217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07726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Noorteinfo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F83F2C-5C79-4E65-B1ED-5002748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417639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err="1">
                <a:solidFill>
                  <a:srgbClr val="010163"/>
                </a:solidFill>
              </a:rPr>
              <a:t>Huvitegevuse</a:t>
            </a:r>
            <a:r>
              <a:rPr lang="en-US">
                <a:solidFill>
                  <a:srgbClr val="010163"/>
                </a:solidFill>
              </a:rPr>
              <a:t> infoallikad</a:t>
            </a: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217</a:t>
            </a:fld>
            <a:endParaRPr lang="en-US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DB74CC62-7DDA-4EB0-899B-2D2C145A9896}"/>
              </a:ext>
            </a:extLst>
          </p:cNvPr>
          <p:cNvSpPr txBox="1">
            <a:spLocks/>
          </p:cNvSpPr>
          <p:nvPr/>
        </p:nvSpPr>
        <p:spPr>
          <a:xfrm>
            <a:off x="7871490" y="2196269"/>
            <a:ext cx="4025438" cy="382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2000"/>
              <a:t>Peamised infoallikad: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/>
              <a:t>Sõbrad, tuttavad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/>
              <a:t>Internet (</a:t>
            </a:r>
            <a:r>
              <a:rPr lang="en-US" err="1"/>
              <a:t>sotsiaalmeedia</a:t>
            </a:r>
            <a:r>
              <a:rPr lang="en-US"/>
              <a:t>, Google)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 err="1"/>
              <a:t>Vanemad</a:t>
            </a:r>
            <a:r>
              <a:rPr lang="en-US"/>
              <a:t>, </a:t>
            </a:r>
            <a:r>
              <a:rPr lang="en-US" err="1"/>
              <a:t>sugulased</a:t>
            </a:r>
            <a:endParaRPr lang="en-US"/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 err="1"/>
              <a:t>Õpetajad</a:t>
            </a:r>
            <a:r>
              <a:rPr lang="en-US"/>
              <a:t>, huvijuhid</a:t>
            </a:r>
          </a:p>
          <a:p>
            <a:pPr marL="713386" lvl="1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/>
          </a:p>
        </p:txBody>
      </p:sp>
      <p:pic>
        <p:nvPicPr>
          <p:cNvPr id="15" name="Pilt 14">
            <a:extLst>
              <a:ext uri="{FF2B5EF4-FFF2-40B4-BE49-F238E27FC236}">
                <a16:creationId xmlns:a16="http://schemas.microsoft.com/office/drawing/2014/main" id="{DEF4C850-51EB-48E9-BDC8-DB1020B36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7" y="2029785"/>
            <a:ext cx="6487430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52997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Noorteinfo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F83F2C-5C79-4E65-B1ED-5002748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417639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err="1">
                <a:solidFill>
                  <a:srgbClr val="010163"/>
                </a:solidFill>
              </a:rPr>
              <a:t>Huvikooli</a:t>
            </a:r>
            <a:r>
              <a:rPr lang="en-US">
                <a:solidFill>
                  <a:srgbClr val="010163"/>
                </a:solidFill>
              </a:rPr>
              <a:t> infoallikad</a:t>
            </a: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218</a:t>
            </a:fld>
            <a:endParaRPr lang="en-US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DB74CC62-7DDA-4EB0-899B-2D2C145A9896}"/>
              </a:ext>
            </a:extLst>
          </p:cNvPr>
          <p:cNvSpPr txBox="1">
            <a:spLocks/>
          </p:cNvSpPr>
          <p:nvPr/>
        </p:nvSpPr>
        <p:spPr>
          <a:xfrm>
            <a:off x="7871490" y="2196269"/>
            <a:ext cx="4025438" cy="382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2000"/>
              <a:t>Peamised infoallikad: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 err="1"/>
              <a:t>Vanemad</a:t>
            </a:r>
            <a:r>
              <a:rPr lang="en-US"/>
              <a:t>, </a:t>
            </a:r>
            <a:r>
              <a:rPr lang="en-US" err="1"/>
              <a:t>sugulased</a:t>
            </a:r>
            <a:endParaRPr lang="en-US"/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/>
              <a:t>Internet (</a:t>
            </a:r>
            <a:r>
              <a:rPr lang="en-US" err="1"/>
              <a:t>sotsiaalmeedia</a:t>
            </a:r>
            <a:r>
              <a:rPr lang="en-US"/>
              <a:t>, Google)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/>
              <a:t>Sõbrad, tuttavad</a:t>
            </a:r>
          </a:p>
          <a:p>
            <a:pPr marL="713386" lvl="1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1405FCF4-8581-4B89-84F9-3A1315DF6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5" y="1755217"/>
            <a:ext cx="5982535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73623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Noorteinfo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F83F2C-5C79-4E65-B1ED-5002748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417639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010163"/>
                </a:solidFill>
              </a:rPr>
              <a:t>Noortekeskuse infoallikad</a:t>
            </a: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219</a:t>
            </a:fld>
            <a:endParaRPr lang="en-US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DB74CC62-7DDA-4EB0-899B-2D2C145A9896}"/>
              </a:ext>
            </a:extLst>
          </p:cNvPr>
          <p:cNvSpPr txBox="1">
            <a:spLocks/>
          </p:cNvSpPr>
          <p:nvPr/>
        </p:nvSpPr>
        <p:spPr>
          <a:xfrm>
            <a:off x="7871490" y="2196269"/>
            <a:ext cx="4025438" cy="382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2000"/>
              <a:t>Peamised infoallikad: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/>
              <a:t>Sõbrad, tuttavad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/>
              <a:t>Internet (</a:t>
            </a:r>
            <a:r>
              <a:rPr lang="en-US" err="1"/>
              <a:t>sotsiaalmeedia</a:t>
            </a:r>
            <a:r>
              <a:rPr lang="en-US"/>
              <a:t>, Google)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 err="1"/>
              <a:t>Huvitegevuse</a:t>
            </a:r>
            <a:r>
              <a:rPr lang="en-US"/>
              <a:t> </a:t>
            </a:r>
            <a:r>
              <a:rPr lang="en-US" err="1"/>
              <a:t>juhendajad</a:t>
            </a:r>
            <a:r>
              <a:rPr lang="en-US"/>
              <a:t>, noortekeskuse </a:t>
            </a:r>
            <a:r>
              <a:rPr lang="en-US" err="1"/>
              <a:t>töötajad</a:t>
            </a:r>
            <a:endParaRPr lang="en-US"/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 err="1"/>
              <a:t>Vanemad</a:t>
            </a:r>
            <a:r>
              <a:rPr lang="en-US"/>
              <a:t>, </a:t>
            </a:r>
            <a:r>
              <a:rPr lang="en-US" err="1"/>
              <a:t>sugulased</a:t>
            </a:r>
            <a:endParaRPr lang="en-US"/>
          </a:p>
          <a:p>
            <a:pPr marL="713386" lvl="1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3855CF70-A1DA-4A1D-86A3-B9E94BD6F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2" y="2002013"/>
            <a:ext cx="6249272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67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lt 7">
            <a:extLst>
              <a:ext uri="{FF2B5EF4-FFF2-40B4-BE49-F238E27FC236}">
                <a16:creationId xmlns:a16="http://schemas.microsoft.com/office/drawing/2014/main" id="{D5DA4CFB-EA0F-4C57-95E6-A7F478616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075" y="1633888"/>
            <a:ext cx="6086475" cy="3419475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39CE02A4-73F5-4BF1-89B7-7BC1D466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70C4BEB-58C9-4C4A-B51B-55675CF4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13447CF8-342D-4966-BC89-D26B712D6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82" y="1735873"/>
            <a:ext cx="4714875" cy="1571625"/>
          </a:xfrm>
          <a:prstGeom prst="rect">
            <a:avLst/>
          </a:prstGeom>
        </p:spPr>
      </p:pic>
      <p:sp>
        <p:nvSpPr>
          <p:cNvPr id="12" name="Sisu kohatäide 2">
            <a:extLst>
              <a:ext uri="{FF2B5EF4-FFF2-40B4-BE49-F238E27FC236}">
                <a16:creationId xmlns:a16="http://schemas.microsoft.com/office/drawing/2014/main" id="{578D73DB-8D5B-4B09-8E54-C989A7500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452056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Vastajate osalemine huvitegevuses </a:t>
            </a:r>
            <a:endParaRPr lang="et-EE"/>
          </a:p>
        </p:txBody>
      </p:sp>
      <p:sp>
        <p:nvSpPr>
          <p:cNvPr id="13" name="Sisu kohatäide 2">
            <a:extLst>
              <a:ext uri="{FF2B5EF4-FFF2-40B4-BE49-F238E27FC236}">
                <a16:creationId xmlns:a16="http://schemas.microsoft.com/office/drawing/2014/main" id="{C6A1244F-062A-496B-B756-08B41BB6F08B}"/>
              </a:ext>
            </a:extLst>
          </p:cNvPr>
          <p:cNvSpPr txBox="1">
            <a:spLocks/>
          </p:cNvSpPr>
          <p:nvPr/>
        </p:nvSpPr>
        <p:spPr>
          <a:xfrm>
            <a:off x="6437312" y="1282273"/>
            <a:ext cx="5530969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>
                <a:solidFill>
                  <a:srgbClr val="010163"/>
                </a:solidFill>
              </a:rPr>
              <a:t>Huvitegevuses osalemise peamised põhjused</a:t>
            </a:r>
            <a:endParaRPr lang="et-EE"/>
          </a:p>
        </p:txBody>
      </p:sp>
      <p:sp>
        <p:nvSpPr>
          <p:cNvPr id="14" name="Sisu kohatäide 2">
            <a:extLst>
              <a:ext uri="{FF2B5EF4-FFF2-40B4-BE49-F238E27FC236}">
                <a16:creationId xmlns:a16="http://schemas.microsoft.com/office/drawing/2014/main" id="{E615F6E1-AAB6-497A-BE4C-C5D91C10AD7E}"/>
              </a:ext>
            </a:extLst>
          </p:cNvPr>
          <p:cNvSpPr txBox="1">
            <a:spLocks/>
          </p:cNvSpPr>
          <p:nvPr/>
        </p:nvSpPr>
        <p:spPr>
          <a:xfrm>
            <a:off x="643944" y="3561073"/>
            <a:ext cx="5452056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>
                <a:solidFill>
                  <a:srgbClr val="010163"/>
                </a:solidFill>
              </a:rPr>
              <a:t>Vastajate osalemine huvitegevuse valdkondades</a:t>
            </a:r>
            <a:endParaRPr lang="et-EE"/>
          </a:p>
        </p:txBody>
      </p:sp>
      <p:pic>
        <p:nvPicPr>
          <p:cNvPr id="15" name="Pilt 14">
            <a:extLst>
              <a:ext uri="{FF2B5EF4-FFF2-40B4-BE49-F238E27FC236}">
                <a16:creationId xmlns:a16="http://schemas.microsoft.com/office/drawing/2014/main" id="{781B914E-03E7-49C6-A8EB-A3B97A214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94" y="4036277"/>
            <a:ext cx="4429125" cy="2609850"/>
          </a:xfrm>
          <a:prstGeom prst="rect">
            <a:avLst/>
          </a:prstGeom>
        </p:spPr>
      </p:pic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1D0B9BB4-74CE-46F7-A8E8-4027B391F3BE}"/>
              </a:ext>
            </a:extLst>
          </p:cNvPr>
          <p:cNvSpPr txBox="1">
            <a:spLocks/>
          </p:cNvSpPr>
          <p:nvPr/>
        </p:nvSpPr>
        <p:spPr>
          <a:xfrm>
            <a:off x="5827466" y="5114388"/>
            <a:ext cx="5922084" cy="1576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Peamiselt tegelevad noored spordi või sportliku tegevusega huvitegevustes.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Noored osalevad huvitegevustes, sest soovivad osata seal õpetatavaid asju.</a:t>
            </a:r>
            <a:endParaRPr lang="en-US" sz="1600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Pärast</a:t>
            </a:r>
            <a:r>
              <a:rPr lang="en-US" sz="1600" dirty="0"/>
              <a:t> </a:t>
            </a:r>
            <a:r>
              <a:rPr lang="en-US" sz="1600" dirty="0" err="1"/>
              <a:t>eriolukorda</a:t>
            </a:r>
            <a:r>
              <a:rPr lang="en-US" sz="1600" dirty="0"/>
              <a:t> </a:t>
            </a:r>
            <a:r>
              <a:rPr lang="en-US" sz="1600" dirty="0" err="1"/>
              <a:t>hakkas</a:t>
            </a:r>
            <a:r>
              <a:rPr lang="en-US" sz="1600" dirty="0"/>
              <a:t> </a:t>
            </a:r>
            <a:r>
              <a:rPr lang="en-US" sz="1600" dirty="0" err="1"/>
              <a:t>osalusaktiivsus</a:t>
            </a:r>
            <a:r>
              <a:rPr lang="en-US" sz="1600" dirty="0"/>
              <a:t> </a:t>
            </a:r>
            <a:r>
              <a:rPr lang="en-US" sz="1600" dirty="0" err="1"/>
              <a:t>vaikselt</a:t>
            </a:r>
            <a:r>
              <a:rPr lang="en-US" sz="1600" dirty="0"/>
              <a:t> </a:t>
            </a:r>
            <a:r>
              <a:rPr lang="en-US" sz="1600" dirty="0" err="1"/>
              <a:t>taastuma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juba </a:t>
            </a:r>
            <a:r>
              <a:rPr lang="en-US" sz="1600" dirty="0" err="1"/>
              <a:t>sügisel</a:t>
            </a:r>
            <a:r>
              <a:rPr lang="en-US" sz="1600" dirty="0"/>
              <a:t> </a:t>
            </a:r>
            <a:r>
              <a:rPr lang="en-US" sz="1600" dirty="0" err="1"/>
              <a:t>oli</a:t>
            </a:r>
            <a:r>
              <a:rPr lang="en-US" sz="1600" dirty="0"/>
              <a:t> </a:t>
            </a:r>
            <a:r>
              <a:rPr lang="en-US" sz="1600" dirty="0" err="1"/>
              <a:t>kõrgemal</a:t>
            </a:r>
            <a:r>
              <a:rPr lang="en-US" sz="1600" dirty="0"/>
              <a:t> </a:t>
            </a:r>
            <a:r>
              <a:rPr lang="en-US" sz="1600" dirty="0" err="1"/>
              <a:t>tasemel</a:t>
            </a:r>
            <a:r>
              <a:rPr lang="en-US" sz="1600" dirty="0"/>
              <a:t>, </a:t>
            </a:r>
            <a:r>
              <a:rPr lang="en-US" sz="1600" dirty="0" err="1"/>
              <a:t>kui</a:t>
            </a:r>
            <a:r>
              <a:rPr lang="en-US" sz="1600" dirty="0"/>
              <a:t> ta </a:t>
            </a:r>
            <a:r>
              <a:rPr lang="en-US" sz="1600" dirty="0" err="1"/>
              <a:t>enne</a:t>
            </a:r>
            <a:r>
              <a:rPr lang="en-US" sz="1600" dirty="0"/>
              <a:t> </a:t>
            </a:r>
            <a:r>
              <a:rPr lang="en-US" sz="1600" dirty="0" err="1"/>
              <a:t>eriolukorda</a:t>
            </a:r>
            <a:r>
              <a:rPr lang="en-US" sz="1600" dirty="0"/>
              <a:t> </a:t>
            </a:r>
            <a:r>
              <a:rPr lang="en-US" sz="1600" dirty="0" err="1"/>
              <a:t>oli</a:t>
            </a:r>
            <a:r>
              <a:rPr lang="en-US" sz="1600" dirty="0"/>
              <a:t>.</a:t>
            </a:r>
            <a:endParaRPr lang="et-EE" sz="1600" dirty="0"/>
          </a:p>
          <a:p>
            <a:pPr>
              <a:buFont typeface="Wingdings" panose="05000000000000000000" pitchFamily="2" charset="2"/>
              <a:buChar char="Ø"/>
            </a:pPr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132852659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Noorteinfo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F83F2C-5C79-4E65-B1ED-5002748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417639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err="1">
                <a:solidFill>
                  <a:srgbClr val="010163"/>
                </a:solidFill>
              </a:rPr>
              <a:t>Noortelaagri</a:t>
            </a:r>
            <a:r>
              <a:rPr lang="en-US">
                <a:solidFill>
                  <a:srgbClr val="010163"/>
                </a:solidFill>
              </a:rPr>
              <a:t> infoallikad</a:t>
            </a: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220</a:t>
            </a:fld>
            <a:endParaRPr lang="en-US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DB74CC62-7DDA-4EB0-899B-2D2C145A9896}"/>
              </a:ext>
            </a:extLst>
          </p:cNvPr>
          <p:cNvSpPr txBox="1">
            <a:spLocks/>
          </p:cNvSpPr>
          <p:nvPr/>
        </p:nvSpPr>
        <p:spPr>
          <a:xfrm>
            <a:off x="7871490" y="2196269"/>
            <a:ext cx="4025438" cy="382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2000"/>
              <a:t>Peamised infoallikad: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/>
              <a:t>Sõbrad, tuttavad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 err="1"/>
              <a:t>Vanemad</a:t>
            </a:r>
            <a:r>
              <a:rPr lang="en-US"/>
              <a:t>, </a:t>
            </a:r>
            <a:r>
              <a:rPr lang="en-US" err="1"/>
              <a:t>sugulased</a:t>
            </a:r>
            <a:endParaRPr lang="en-US"/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/>
              <a:t>Internet (</a:t>
            </a:r>
            <a:r>
              <a:rPr lang="en-US" err="1"/>
              <a:t>sotsiaalmeedia</a:t>
            </a:r>
            <a:r>
              <a:rPr lang="en-US"/>
              <a:t>, Google)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 err="1"/>
              <a:t>Õpetajad</a:t>
            </a:r>
            <a:r>
              <a:rPr lang="en-US"/>
              <a:t>, huvijuhid, noortekeskuse </a:t>
            </a:r>
            <a:r>
              <a:rPr lang="en-US" err="1"/>
              <a:t>töötajad</a:t>
            </a:r>
            <a:endParaRPr lang="en-US"/>
          </a:p>
          <a:p>
            <a:pPr marL="713386" lvl="1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sz="1200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E55A1D52-4D0B-477E-AF9D-5DFF812A6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9" y="2076962"/>
            <a:ext cx="6001588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7229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Noorteinfo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F83F2C-5C79-4E65-B1ED-5002748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417639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err="1">
                <a:solidFill>
                  <a:srgbClr val="010163"/>
                </a:solidFill>
              </a:rPr>
              <a:t>Noortemaleva</a:t>
            </a:r>
            <a:r>
              <a:rPr lang="en-US">
                <a:solidFill>
                  <a:srgbClr val="010163"/>
                </a:solidFill>
              </a:rPr>
              <a:t> infoallikad</a:t>
            </a: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221</a:t>
            </a:fld>
            <a:endParaRPr lang="en-US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DB74CC62-7DDA-4EB0-899B-2D2C145A9896}"/>
              </a:ext>
            </a:extLst>
          </p:cNvPr>
          <p:cNvSpPr txBox="1">
            <a:spLocks/>
          </p:cNvSpPr>
          <p:nvPr/>
        </p:nvSpPr>
        <p:spPr>
          <a:xfrm>
            <a:off x="7871490" y="2196269"/>
            <a:ext cx="4025438" cy="382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2000"/>
              <a:t>Peamised infoallikad: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/>
              <a:t>Internet (</a:t>
            </a:r>
            <a:r>
              <a:rPr lang="en-US" err="1"/>
              <a:t>sotsiaalmeedia</a:t>
            </a:r>
            <a:r>
              <a:rPr lang="en-US"/>
              <a:t>, Google)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/>
              <a:t>Sõbrad, tuttavad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 err="1"/>
              <a:t>Vanemad</a:t>
            </a:r>
            <a:r>
              <a:rPr lang="en-US"/>
              <a:t>, </a:t>
            </a:r>
            <a:r>
              <a:rPr lang="en-US" err="1"/>
              <a:t>sugulased</a:t>
            </a:r>
            <a:endParaRPr lang="en-US"/>
          </a:p>
          <a:p>
            <a:pPr marL="332396" lvl="1" indent="0">
              <a:buClr>
                <a:srgbClr val="FB821E"/>
              </a:buClr>
              <a:buNone/>
            </a:pPr>
            <a:endParaRPr lang="en-US" sz="1200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60D05A01-A25F-442C-9BBE-BE661362F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2" y="2049424"/>
            <a:ext cx="6516009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983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Noorteinfo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F83F2C-5C79-4E65-B1ED-5002748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417639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10163"/>
                </a:solidFill>
              </a:rPr>
              <a:t>Noorteühingu</a:t>
            </a:r>
            <a:r>
              <a:rPr lang="en-US" dirty="0">
                <a:solidFill>
                  <a:srgbClr val="010163"/>
                </a:solidFill>
              </a:rPr>
              <a:t> ja -</a:t>
            </a:r>
            <a:r>
              <a:rPr lang="en-US" dirty="0" err="1">
                <a:solidFill>
                  <a:srgbClr val="010163"/>
                </a:solidFill>
              </a:rPr>
              <a:t>ühenduse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n-US" dirty="0" err="1">
                <a:solidFill>
                  <a:srgbClr val="010163"/>
                </a:solidFill>
              </a:rPr>
              <a:t>infoallikad</a:t>
            </a:r>
            <a:endParaRPr lang="en-US" dirty="0">
              <a:solidFill>
                <a:srgbClr val="010163"/>
              </a:solidFill>
            </a:endParaRP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222</a:t>
            </a:fld>
            <a:endParaRPr lang="en-US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DB74CC62-7DDA-4EB0-899B-2D2C145A9896}"/>
              </a:ext>
            </a:extLst>
          </p:cNvPr>
          <p:cNvSpPr txBox="1">
            <a:spLocks/>
          </p:cNvSpPr>
          <p:nvPr/>
        </p:nvSpPr>
        <p:spPr>
          <a:xfrm>
            <a:off x="7871490" y="2196269"/>
            <a:ext cx="4025438" cy="382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2000"/>
              <a:t>Peamised infoallikad: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/>
              <a:t>Sõbrad, tuttavad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/>
              <a:t>Internet (</a:t>
            </a:r>
            <a:r>
              <a:rPr lang="en-US" err="1"/>
              <a:t>sotsiaalmeedia</a:t>
            </a:r>
            <a:r>
              <a:rPr lang="en-US"/>
              <a:t>, Google)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 err="1"/>
              <a:t>Vanemad</a:t>
            </a:r>
            <a:r>
              <a:rPr lang="en-US"/>
              <a:t>, </a:t>
            </a:r>
            <a:r>
              <a:rPr lang="en-US" err="1"/>
              <a:t>sugulased</a:t>
            </a:r>
            <a:endParaRPr lang="en-US"/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 err="1"/>
              <a:t>Noorteorganisatsioonid</a:t>
            </a:r>
            <a:endParaRPr lang="en-US"/>
          </a:p>
          <a:p>
            <a:pPr marL="332396" lvl="1" indent="0">
              <a:buClr>
                <a:srgbClr val="FB821E"/>
              </a:buClr>
              <a:buNone/>
            </a:pPr>
            <a:endParaRPr lang="en-US" sz="1200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485E13CF-4A36-481E-B30A-C98619D9F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4" y="2075085"/>
            <a:ext cx="6001588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13976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Noorteinfo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F83F2C-5C79-4E65-B1ED-5002748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417639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err="1">
                <a:solidFill>
                  <a:srgbClr val="010163"/>
                </a:solidFill>
              </a:rPr>
              <a:t>Osalus</a:t>
            </a:r>
            <a:r>
              <a:rPr lang="en-US">
                <a:solidFill>
                  <a:srgbClr val="010163"/>
                </a:solidFill>
              </a:rPr>
              <a:t>- </a:t>
            </a:r>
            <a:r>
              <a:rPr lang="en-US" err="1">
                <a:solidFill>
                  <a:srgbClr val="010163"/>
                </a:solidFill>
              </a:rPr>
              <a:t>või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n-US" err="1">
                <a:solidFill>
                  <a:srgbClr val="010163"/>
                </a:solidFill>
              </a:rPr>
              <a:t>esinduskogu</a:t>
            </a:r>
            <a:r>
              <a:rPr lang="en-US">
                <a:solidFill>
                  <a:srgbClr val="010163"/>
                </a:solidFill>
              </a:rPr>
              <a:t> infoallikad</a:t>
            </a: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223</a:t>
            </a:fld>
            <a:endParaRPr lang="en-US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DB74CC62-7DDA-4EB0-899B-2D2C145A9896}"/>
              </a:ext>
            </a:extLst>
          </p:cNvPr>
          <p:cNvSpPr txBox="1">
            <a:spLocks/>
          </p:cNvSpPr>
          <p:nvPr/>
        </p:nvSpPr>
        <p:spPr>
          <a:xfrm>
            <a:off x="7871490" y="2196269"/>
            <a:ext cx="4025438" cy="382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2000"/>
              <a:t>Peamised infoallikad: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 err="1"/>
              <a:t>Õpetajad</a:t>
            </a:r>
            <a:r>
              <a:rPr lang="en-US"/>
              <a:t>, huvijuhid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/>
              <a:t>Sõbrad, tuttavad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 err="1"/>
              <a:t>Teadetetahvlid</a:t>
            </a:r>
            <a:endParaRPr lang="en-US"/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 err="1"/>
              <a:t>Infopäevad</a:t>
            </a:r>
            <a:endParaRPr lang="en-US"/>
          </a:p>
          <a:p>
            <a:pPr marL="332396" lvl="1" indent="0">
              <a:buClr>
                <a:srgbClr val="FB821E"/>
              </a:buClr>
              <a:buNone/>
            </a:pPr>
            <a:endParaRPr lang="en-US" sz="120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3A3AD420-3ACE-4735-A2CA-5B972C87C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6" y="2005381"/>
            <a:ext cx="6001588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74768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Noorteinfo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F83F2C-5C79-4E65-B1ED-5002748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417639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010163"/>
                </a:solidFill>
              </a:rPr>
              <a:t>Noorteprojekti infoallikad</a:t>
            </a: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224</a:t>
            </a:fld>
            <a:endParaRPr lang="en-US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DB74CC62-7DDA-4EB0-899B-2D2C145A9896}"/>
              </a:ext>
            </a:extLst>
          </p:cNvPr>
          <p:cNvSpPr txBox="1">
            <a:spLocks/>
          </p:cNvSpPr>
          <p:nvPr/>
        </p:nvSpPr>
        <p:spPr>
          <a:xfrm>
            <a:off x="7871490" y="2196269"/>
            <a:ext cx="4025438" cy="382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2000"/>
              <a:t>Peamised infoallikad: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/>
              <a:t>Sõbrad, tuttavad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/>
              <a:t>Sotsiaalmeedia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n-US"/>
              <a:t>Noortekeskused, -toad</a:t>
            </a:r>
          </a:p>
          <a:p>
            <a:pPr marL="713386" lvl="1">
              <a:buClr>
                <a:srgbClr val="FB821E"/>
              </a:buClr>
              <a:buFont typeface="Arial" panose="020B0604020202020204" pitchFamily="34" charset="0"/>
              <a:buChar char="•"/>
            </a:pPr>
            <a:r>
              <a:rPr lang="et-EE"/>
              <a:t>Õpetajad</a:t>
            </a:r>
            <a:r>
              <a:rPr lang="en-US"/>
              <a:t>, huvijuhid, noortekeskuse </a:t>
            </a:r>
            <a:r>
              <a:rPr lang="en-US" err="1"/>
              <a:t>töötajad</a:t>
            </a:r>
            <a:endParaRPr lang="en-US"/>
          </a:p>
          <a:p>
            <a:pPr marL="332396" lvl="1" indent="0">
              <a:buClr>
                <a:srgbClr val="FB821E"/>
              </a:buClr>
              <a:buNone/>
            </a:pPr>
            <a:endParaRPr lang="en-US" sz="1200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9118DD6A-2853-469A-BE98-3EF0A7C1D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6" y="1956742"/>
            <a:ext cx="6001588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29280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C12FA9C-C2C1-4FB7-8C93-414A8189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2" y="464916"/>
            <a:ext cx="10938456" cy="1143000"/>
          </a:xfrm>
        </p:spPr>
        <p:txBody>
          <a:bodyPr>
            <a:normAutofit fontScale="90000"/>
          </a:bodyPr>
          <a:lstStyle/>
          <a:p>
            <a:r>
              <a:rPr lang="en-US" i="1"/>
              <a:t>“</a:t>
            </a:r>
            <a:r>
              <a:rPr lang="et-EE" i="1"/>
              <a:t>Palun täpsusta, mis infot Sa ei leidnud või mis teisiti võinuks olla</a:t>
            </a:r>
            <a:r>
              <a:rPr lang="en-US" i="1"/>
              <a:t>.</a:t>
            </a:r>
            <a:r>
              <a:rPr lang="et-EE" i="1"/>
              <a:t>”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D4F1035-ABB6-43CE-B0EA-3042B50A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796" y="1607916"/>
            <a:ext cx="2659089" cy="418417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t-EE" sz="6400"/>
              <a:t>Kommentaaride koguarv</a:t>
            </a:r>
            <a:endParaRPr lang="en-US" sz="6400"/>
          </a:p>
          <a:p>
            <a:pPr marL="533386" lvl="1" indent="0">
              <a:lnSpc>
                <a:spcPct val="120000"/>
              </a:lnSpc>
              <a:buNone/>
            </a:pPr>
            <a:r>
              <a:rPr lang="en-US" sz="6400"/>
              <a:t>n </a:t>
            </a:r>
            <a:r>
              <a:rPr lang="et-EE" sz="6400"/>
              <a:t>= </a:t>
            </a:r>
            <a:r>
              <a:rPr lang="en-US" sz="6400"/>
              <a:t>86</a:t>
            </a:r>
          </a:p>
          <a:p>
            <a:pPr>
              <a:lnSpc>
                <a:spcPct val="120000"/>
              </a:lnSpc>
            </a:pPr>
            <a:r>
              <a:rPr lang="et-EE" sz="6400"/>
              <a:t>Negatiivsete</a:t>
            </a:r>
            <a:r>
              <a:rPr lang="en-US" sz="6400"/>
              <a:t> </a:t>
            </a:r>
            <a:r>
              <a:rPr lang="et-EE" sz="6400"/>
              <a:t>kommentaaride</a:t>
            </a:r>
            <a:r>
              <a:rPr lang="en-US" sz="6400"/>
              <a:t> </a:t>
            </a:r>
            <a:r>
              <a:rPr lang="et-EE" sz="6400"/>
              <a:t>arv</a:t>
            </a:r>
          </a:p>
          <a:p>
            <a:pPr marL="533386" lvl="1" indent="0">
              <a:lnSpc>
                <a:spcPct val="120000"/>
              </a:lnSpc>
              <a:buNone/>
            </a:pPr>
            <a:r>
              <a:rPr lang="en-US" sz="6200"/>
              <a:t>n </a:t>
            </a:r>
            <a:r>
              <a:rPr lang="et-EE" sz="6200"/>
              <a:t>= </a:t>
            </a:r>
            <a:r>
              <a:rPr lang="en-US" sz="6200"/>
              <a:t>49 (57%)</a:t>
            </a:r>
          </a:p>
          <a:p>
            <a:pPr>
              <a:lnSpc>
                <a:spcPct val="120000"/>
              </a:lnSpc>
            </a:pPr>
            <a:r>
              <a:rPr lang="et-EE" sz="6400"/>
              <a:t>Neutraalsete</a:t>
            </a:r>
            <a:r>
              <a:rPr lang="en-US" sz="6400"/>
              <a:t> </a:t>
            </a:r>
            <a:r>
              <a:rPr lang="et-EE" sz="6400"/>
              <a:t>kommentaaride</a:t>
            </a:r>
            <a:r>
              <a:rPr lang="en-US" sz="6400"/>
              <a:t> </a:t>
            </a:r>
            <a:r>
              <a:rPr lang="et-EE" sz="6400"/>
              <a:t>arv</a:t>
            </a:r>
          </a:p>
          <a:p>
            <a:pPr marL="533386" lvl="1" indent="0">
              <a:lnSpc>
                <a:spcPct val="120000"/>
              </a:lnSpc>
              <a:buNone/>
            </a:pPr>
            <a:r>
              <a:rPr lang="en-US" sz="6400"/>
              <a:t>n </a:t>
            </a:r>
            <a:r>
              <a:rPr lang="et-EE" sz="6400"/>
              <a:t>= </a:t>
            </a:r>
            <a:r>
              <a:rPr lang="en-US" sz="6400"/>
              <a:t>7 (8%)</a:t>
            </a:r>
          </a:p>
          <a:p>
            <a:pPr>
              <a:lnSpc>
                <a:spcPct val="120000"/>
              </a:lnSpc>
            </a:pPr>
            <a:r>
              <a:rPr lang="et-EE" sz="6400"/>
              <a:t>Positiivsete kommentaaride arv</a:t>
            </a:r>
          </a:p>
          <a:p>
            <a:pPr marL="533386" lvl="1" indent="0">
              <a:lnSpc>
                <a:spcPct val="120000"/>
              </a:lnSpc>
              <a:buNone/>
            </a:pPr>
            <a:r>
              <a:rPr lang="en-US" sz="6400"/>
              <a:t>n </a:t>
            </a:r>
            <a:r>
              <a:rPr lang="et-EE" sz="6400"/>
              <a:t>= </a:t>
            </a:r>
            <a:r>
              <a:rPr lang="en-US" sz="6400"/>
              <a:t>4 (5%)</a:t>
            </a:r>
          </a:p>
          <a:p>
            <a:pPr>
              <a:lnSpc>
                <a:spcPct val="120000"/>
              </a:lnSpc>
            </a:pPr>
            <a:r>
              <a:rPr lang="et-EE" sz="6400"/>
              <a:t>Ilma seisukohata kommentaaride arv või olukord, kus infot pole otsitud või ei soovitagi otsida</a:t>
            </a:r>
          </a:p>
          <a:p>
            <a:pPr marL="533386" lvl="1" indent="0">
              <a:lnSpc>
                <a:spcPct val="120000"/>
              </a:lnSpc>
              <a:buNone/>
            </a:pPr>
            <a:r>
              <a:rPr lang="en-US" sz="6400"/>
              <a:t>n </a:t>
            </a:r>
            <a:r>
              <a:rPr lang="et-EE" sz="6400"/>
              <a:t>= </a:t>
            </a:r>
            <a:r>
              <a:rPr lang="en-US" sz="6400"/>
              <a:t>26 (30%)</a:t>
            </a: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8C011D2-2C1F-4B00-BACD-915CDDCF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225</a:t>
            </a:fld>
            <a:endParaRPr lang="en-US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AF7C53EA-A2B6-4ABD-9C54-DAAAFBD7F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351113"/>
              </p:ext>
            </p:extLst>
          </p:nvPr>
        </p:nvGraphicFramePr>
        <p:xfrm>
          <a:off x="4219226" y="1719480"/>
          <a:ext cx="6504999" cy="4263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999">
                  <a:extLst>
                    <a:ext uri="{9D8B030D-6E8A-4147-A177-3AD203B41FA5}">
                      <a16:colId xmlns:a16="http://schemas.microsoft.com/office/drawing/2014/main" val="3811444870"/>
                    </a:ext>
                  </a:extLst>
                </a:gridCol>
              </a:tblGrid>
              <a:tr h="423485">
                <a:tc>
                  <a:txBody>
                    <a:bodyPr/>
                    <a:lstStyle/>
                    <a:p>
                      <a:r>
                        <a:rPr lang="et-EE" sz="1800" b="0" i="1" noProof="0">
                          <a:solidFill>
                            <a:schemeClr val="tx1"/>
                          </a:solidFill>
                        </a:rPr>
                        <a:t>Välja toodud parenduskohad / kriitika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5521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b="0" i="1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Leitud info on ebapiisav x12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83397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b="0" i="1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Huvipakkuvate tegevuste info on netis laiali x6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369374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b="0" i="1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Õpetajate ja kaaslaste suhtumine projekti võiks olla tõsisem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882376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b="0" i="1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Infot polnud võimalik leida x4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3667403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b="0" i="1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Kuna ei teatud täpselt / märksõnaliselt, mida otsida, siis polnud võimalik infot leida x4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8151092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b="0" i="1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Erinevatel lehtedel on tegevuste kohta erinev informatsioon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9915822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b="0" i="1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Vanemale vanuserühmale pole valikuid (23 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626280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b="0" i="1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Keeleprobleem – mõned allikad esitavad infot vaid eesti või vaid vene keeles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9567759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b="0" i="1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 kommunikeeritakse liiga hilja (mõnikord on selleks ajaks juba üritus toimunud)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9021813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b="0" i="1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Puudub piisav informatsioon noorte psühholoogilise abi kohta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412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418542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F8117861-E4CD-4E4D-A5FB-69AB3D0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226</a:t>
            </a:fld>
            <a:endParaRPr lang="en-US"/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8FE01710-37E0-F941-91A7-2F7999FF6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730579"/>
              </p:ext>
            </p:extLst>
          </p:nvPr>
        </p:nvGraphicFramePr>
        <p:xfrm>
          <a:off x="989712" y="1018322"/>
          <a:ext cx="7674004" cy="483468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929356">
                  <a:extLst>
                    <a:ext uri="{9D8B030D-6E8A-4147-A177-3AD203B41FA5}">
                      <a16:colId xmlns:a16="http://schemas.microsoft.com/office/drawing/2014/main" val="372071086"/>
                    </a:ext>
                  </a:extLst>
                </a:gridCol>
                <a:gridCol w="744648">
                  <a:extLst>
                    <a:ext uri="{9D8B030D-6E8A-4147-A177-3AD203B41FA5}">
                      <a16:colId xmlns:a16="http://schemas.microsoft.com/office/drawing/2014/main" val="3026324004"/>
                    </a:ext>
                  </a:extLst>
                </a:gridCol>
              </a:tblGrid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SISSEJUHATUS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2445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METOODIKA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447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TULEMUSTE KOONDÜLEVAADE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t-EE" sz="1600" b="1" kern="1200" dirty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8848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UURINGU TULEMUSED NOORSOOTÖÖ TEGEVUSTE ALUSEL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19509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Huvitegevus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</a:t>
                      </a:r>
                      <a:endParaRPr lang="et-EE" sz="1500" b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08234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dirty="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Huviharidus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45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27088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Avatud noorsootöö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69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61058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noProof="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Noortelaagrid</a:t>
                      </a:r>
                      <a:endParaRPr lang="et-EE" sz="1500" kern="1200" noProof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94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67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Noortemalevad</a:t>
                      </a:r>
                      <a:endParaRPr lang="et-EE" sz="1500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119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672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Osalus- või esinduskogud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142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3586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noProof="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Noorteühingud</a:t>
                      </a: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 või -ühendused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167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06255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noProof="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Noorteprojektid</a:t>
                      </a:r>
                      <a:endParaRPr lang="et-EE" sz="1500" kern="1200" noProof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190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309966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Noorsootöö tegevustes mitteosalemine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213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89072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 noProof="0" err="1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Noorteinfo</a:t>
                      </a:r>
                      <a:endParaRPr lang="et-EE" sz="1500" kern="1200" noProof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216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89292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chemeClr val="accent6"/>
                          </a:solidFill>
                        </a:rPr>
                        <a:t>KOKKUVÕTE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226</a:t>
                      </a:r>
                      <a:endParaRPr lang="et-EE" sz="16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65079"/>
                  </a:ext>
                </a:extLst>
              </a:tr>
            </a:tbl>
          </a:graphicData>
        </a:graphic>
      </p:graphicFrame>
      <p:pic>
        <p:nvPicPr>
          <p:cNvPr id="4" name="Pilt 3">
            <a:extLst>
              <a:ext uri="{FF2B5EF4-FFF2-40B4-BE49-F238E27FC236}">
                <a16:creationId xmlns:a16="http://schemas.microsoft.com/office/drawing/2014/main" id="{0F399F70-4A39-4097-8294-EDB0EC64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217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38061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Peamised</a:t>
            </a:r>
            <a:r>
              <a:rPr lang="en-US" dirty="0"/>
              <a:t> </a:t>
            </a:r>
            <a:r>
              <a:rPr lang="en-US" dirty="0" err="1"/>
              <a:t>järeldused</a:t>
            </a:r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227</a:t>
            </a:fld>
            <a:endParaRPr lang="en-US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DB74CC62-7DDA-4EB0-899B-2D2C145A9896}"/>
              </a:ext>
            </a:extLst>
          </p:cNvPr>
          <p:cNvSpPr txBox="1">
            <a:spLocks/>
          </p:cNvSpPr>
          <p:nvPr/>
        </p:nvSpPr>
        <p:spPr>
          <a:xfrm>
            <a:off x="643944" y="1417639"/>
            <a:ext cx="10543460" cy="4938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algn="just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900" dirty="0" err="1"/>
              <a:t>Kõige</a:t>
            </a:r>
            <a:r>
              <a:rPr lang="en-US" sz="1900" dirty="0"/>
              <a:t> </a:t>
            </a:r>
            <a:r>
              <a:rPr lang="en-US" sz="1900" dirty="0" err="1"/>
              <a:t>rohkem</a:t>
            </a:r>
            <a:r>
              <a:rPr lang="en-US" sz="1900" dirty="0"/>
              <a:t> </a:t>
            </a:r>
            <a:r>
              <a:rPr lang="en-US" sz="1900" dirty="0" err="1"/>
              <a:t>osalesid</a:t>
            </a:r>
            <a:r>
              <a:rPr lang="en-US" sz="1900" dirty="0"/>
              <a:t> </a:t>
            </a:r>
            <a:r>
              <a:rPr lang="en-US" sz="1900" dirty="0" err="1"/>
              <a:t>noored</a:t>
            </a:r>
            <a:r>
              <a:rPr lang="en-US" sz="1900" dirty="0"/>
              <a:t> </a:t>
            </a:r>
            <a:r>
              <a:rPr lang="en-US" sz="1900" dirty="0" err="1"/>
              <a:t>huvitegevuses</a:t>
            </a:r>
            <a:r>
              <a:rPr lang="en-US" sz="1900" dirty="0"/>
              <a:t> (59%), </a:t>
            </a:r>
            <a:r>
              <a:rPr lang="en-US" sz="1900" dirty="0" err="1"/>
              <a:t>huvihariduses</a:t>
            </a:r>
            <a:r>
              <a:rPr lang="en-US" sz="1900" dirty="0"/>
              <a:t> (32%) ja </a:t>
            </a:r>
            <a:r>
              <a:rPr lang="en-US" sz="1900" dirty="0" err="1"/>
              <a:t>noortelaagris</a:t>
            </a:r>
            <a:r>
              <a:rPr lang="en-US" sz="1900" dirty="0"/>
              <a:t> (22%).</a:t>
            </a:r>
            <a:endParaRPr lang="et-EE" sz="1900" dirty="0"/>
          </a:p>
          <a:p>
            <a:pPr marL="180000" algn="just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900" dirty="0" err="1"/>
              <a:t>Kõige</a:t>
            </a:r>
            <a:r>
              <a:rPr lang="en-US" sz="1900" dirty="0"/>
              <a:t> </a:t>
            </a:r>
            <a:r>
              <a:rPr lang="en-US" sz="1900" dirty="0" err="1"/>
              <a:t>enam</a:t>
            </a:r>
            <a:r>
              <a:rPr lang="en-US" sz="1900" dirty="0"/>
              <a:t> on </a:t>
            </a:r>
            <a:r>
              <a:rPr lang="en-US" sz="1900" dirty="0" err="1"/>
              <a:t>Tallinna</a:t>
            </a:r>
            <a:r>
              <a:rPr lang="en-US" sz="1900" dirty="0"/>
              <a:t> </a:t>
            </a:r>
            <a:r>
              <a:rPr lang="en-US" sz="1900" dirty="0" err="1"/>
              <a:t>noored</a:t>
            </a:r>
            <a:r>
              <a:rPr lang="en-US" sz="1900" dirty="0"/>
              <a:t> </a:t>
            </a:r>
            <a:r>
              <a:rPr lang="en-US" sz="1900" dirty="0" err="1"/>
              <a:t>noorsootöötegevustest</a:t>
            </a:r>
            <a:r>
              <a:rPr lang="en-US" sz="1900" dirty="0"/>
              <a:t> </a:t>
            </a:r>
            <a:r>
              <a:rPr lang="en-US" sz="1900" dirty="0" err="1"/>
              <a:t>rahul</a:t>
            </a:r>
            <a:r>
              <a:rPr lang="en-US" sz="1900" dirty="0"/>
              <a:t> </a:t>
            </a:r>
            <a:r>
              <a:rPr lang="en-US" sz="1900" dirty="0" err="1"/>
              <a:t>huviharidusega</a:t>
            </a:r>
            <a:r>
              <a:rPr lang="en-US" sz="1900" dirty="0"/>
              <a:t>:</a:t>
            </a:r>
          </a:p>
          <a:p>
            <a:pPr marL="713386" lvl="1" algn="just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800" dirty="0" err="1"/>
              <a:t>keskmine</a:t>
            </a:r>
            <a:r>
              <a:rPr lang="en-US" sz="1800" dirty="0"/>
              <a:t> </a:t>
            </a:r>
            <a:r>
              <a:rPr lang="en-US" sz="1800" dirty="0" err="1"/>
              <a:t>rahulolu</a:t>
            </a:r>
            <a:r>
              <a:rPr lang="en-US" sz="1800" dirty="0"/>
              <a:t> = 86 </a:t>
            </a:r>
            <a:r>
              <a:rPr lang="en-US" sz="1800" dirty="0" err="1"/>
              <a:t>punkti</a:t>
            </a:r>
            <a:r>
              <a:rPr lang="en-US" sz="1800" dirty="0"/>
              <a:t> 100-st.</a:t>
            </a:r>
          </a:p>
          <a:p>
            <a:pPr marL="180000" algn="just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900" dirty="0" err="1"/>
              <a:t>Kõikide</a:t>
            </a:r>
            <a:r>
              <a:rPr lang="en-US" sz="1900" dirty="0"/>
              <a:t> </a:t>
            </a:r>
            <a:r>
              <a:rPr lang="en-US" sz="1900" dirty="0" err="1"/>
              <a:t>noorsootöötegevuste</a:t>
            </a:r>
            <a:r>
              <a:rPr lang="en-US" sz="1900" dirty="0"/>
              <a:t> </a:t>
            </a:r>
            <a:r>
              <a:rPr lang="en-US" sz="1900" dirty="0" err="1"/>
              <a:t>üleselt</a:t>
            </a:r>
            <a:r>
              <a:rPr lang="en-US" sz="1900" dirty="0"/>
              <a:t> on </a:t>
            </a:r>
            <a:r>
              <a:rPr lang="en-US" sz="1900" dirty="0" err="1"/>
              <a:t>keskmine</a:t>
            </a:r>
            <a:r>
              <a:rPr lang="en-US" sz="1900" dirty="0"/>
              <a:t> </a:t>
            </a:r>
            <a:r>
              <a:rPr lang="en-US" sz="1900" dirty="0" err="1"/>
              <a:t>rahulolu</a:t>
            </a:r>
            <a:r>
              <a:rPr lang="en-US" sz="1900" dirty="0"/>
              <a:t> </a:t>
            </a:r>
            <a:r>
              <a:rPr lang="en-US" sz="1900" dirty="0" err="1"/>
              <a:t>kõrge</a:t>
            </a:r>
            <a:r>
              <a:rPr lang="en-US" sz="1900" dirty="0"/>
              <a:t> – 82 </a:t>
            </a:r>
            <a:r>
              <a:rPr lang="en-US" sz="1900" dirty="0" err="1"/>
              <a:t>punkti</a:t>
            </a:r>
            <a:r>
              <a:rPr lang="en-US" sz="1900" dirty="0"/>
              <a:t> 100-st.</a:t>
            </a:r>
          </a:p>
          <a:p>
            <a:pPr marL="180000" algn="just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900" dirty="0" err="1"/>
              <a:t>Mõnede</a:t>
            </a:r>
            <a:r>
              <a:rPr lang="en-US" sz="1900" dirty="0"/>
              <a:t> </a:t>
            </a:r>
            <a:r>
              <a:rPr lang="en-US" sz="1900" dirty="0" err="1"/>
              <a:t>noorsootöötegevuste</a:t>
            </a:r>
            <a:r>
              <a:rPr lang="en-US" sz="1900" dirty="0"/>
              <a:t> </a:t>
            </a:r>
            <a:r>
              <a:rPr lang="en-US" sz="1900" dirty="0" err="1"/>
              <a:t>osas</a:t>
            </a:r>
            <a:r>
              <a:rPr lang="en-US" sz="1900" dirty="0"/>
              <a:t> (</a:t>
            </a:r>
            <a:r>
              <a:rPr lang="en-US" sz="1900" dirty="0" err="1"/>
              <a:t>huviharidus</a:t>
            </a:r>
            <a:r>
              <a:rPr lang="en-US" sz="1900" dirty="0"/>
              <a:t>, </a:t>
            </a:r>
            <a:r>
              <a:rPr lang="en-US" sz="1900" dirty="0" err="1"/>
              <a:t>avatud</a:t>
            </a:r>
            <a:r>
              <a:rPr lang="en-US" sz="1900" dirty="0"/>
              <a:t> </a:t>
            </a:r>
            <a:r>
              <a:rPr lang="en-US" sz="1900" dirty="0" err="1"/>
              <a:t>noorsootöö</a:t>
            </a:r>
            <a:r>
              <a:rPr lang="en-US" sz="1900" dirty="0"/>
              <a:t>, </a:t>
            </a:r>
            <a:r>
              <a:rPr lang="en-US" sz="1900" dirty="0" err="1"/>
              <a:t>osalus</a:t>
            </a:r>
            <a:r>
              <a:rPr lang="en-US" sz="1900" dirty="0"/>
              <a:t>- </a:t>
            </a:r>
            <a:r>
              <a:rPr lang="en-US" sz="1900" dirty="0" err="1"/>
              <a:t>või</a:t>
            </a:r>
            <a:r>
              <a:rPr lang="en-US" sz="1900" dirty="0"/>
              <a:t> </a:t>
            </a:r>
            <a:r>
              <a:rPr lang="en-US" sz="1900" dirty="0" err="1"/>
              <a:t>esinduskogu</a:t>
            </a:r>
            <a:r>
              <a:rPr lang="en-US" sz="1900" dirty="0"/>
              <a:t>) </a:t>
            </a:r>
            <a:r>
              <a:rPr lang="en-US" sz="1900" dirty="0" err="1"/>
              <a:t>erinevad</a:t>
            </a:r>
            <a:r>
              <a:rPr lang="en-US" sz="1900" dirty="0"/>
              <a:t> </a:t>
            </a:r>
            <a:r>
              <a:rPr lang="en-US" sz="1900" dirty="0" err="1"/>
              <a:t>Tallinna</a:t>
            </a:r>
            <a:r>
              <a:rPr lang="en-US" sz="1900" dirty="0"/>
              <a:t> </a:t>
            </a:r>
            <a:r>
              <a:rPr lang="en-US" sz="1900" dirty="0" err="1"/>
              <a:t>noorte</a:t>
            </a:r>
            <a:r>
              <a:rPr lang="en-US" sz="1900" dirty="0"/>
              <a:t> </a:t>
            </a:r>
            <a:r>
              <a:rPr lang="en-US" sz="1900" dirty="0" err="1"/>
              <a:t>rahulolu</a:t>
            </a:r>
            <a:r>
              <a:rPr lang="en-US" sz="1900" dirty="0"/>
              <a:t> </a:t>
            </a:r>
            <a:r>
              <a:rPr lang="en-US" sz="1900" dirty="0" err="1"/>
              <a:t>selgitavad</a:t>
            </a:r>
            <a:r>
              <a:rPr lang="en-US" sz="1900" dirty="0"/>
              <a:t> </a:t>
            </a:r>
            <a:r>
              <a:rPr lang="en-US" sz="1900" dirty="0" err="1"/>
              <a:t>mudelid</a:t>
            </a:r>
            <a:r>
              <a:rPr lang="en-US" sz="1900" dirty="0"/>
              <a:t> </a:t>
            </a:r>
            <a:r>
              <a:rPr lang="en-US" sz="1900" dirty="0" err="1"/>
              <a:t>üle-eestilistest</a:t>
            </a:r>
            <a:r>
              <a:rPr lang="en-US" sz="1900" dirty="0"/>
              <a:t> </a:t>
            </a:r>
            <a:r>
              <a:rPr lang="en-US" sz="1900" dirty="0" err="1"/>
              <a:t>mudelitest</a:t>
            </a:r>
            <a:r>
              <a:rPr lang="en-US" sz="1900" dirty="0"/>
              <a:t>. </a:t>
            </a:r>
            <a:r>
              <a:rPr lang="en-US" sz="1900" dirty="0" err="1"/>
              <a:t>Tallinna</a:t>
            </a:r>
            <a:r>
              <a:rPr lang="en-US" sz="1900" dirty="0"/>
              <a:t> </a:t>
            </a:r>
            <a:r>
              <a:rPr lang="en-US" sz="1900" dirty="0" err="1"/>
              <a:t>noorte</a:t>
            </a:r>
            <a:r>
              <a:rPr lang="en-US" sz="1900" dirty="0"/>
              <a:t> </a:t>
            </a:r>
            <a:r>
              <a:rPr lang="en-US" sz="1900" dirty="0" err="1"/>
              <a:t>puhul</a:t>
            </a:r>
            <a:r>
              <a:rPr lang="en-US" sz="1900" dirty="0"/>
              <a:t> </a:t>
            </a:r>
            <a:r>
              <a:rPr lang="en-US" sz="1900" dirty="0" err="1"/>
              <a:t>mõjutas</a:t>
            </a:r>
            <a:r>
              <a:rPr lang="en-US" sz="1900" dirty="0"/>
              <a:t> </a:t>
            </a:r>
            <a:r>
              <a:rPr lang="en-US" sz="1900" dirty="0" err="1"/>
              <a:t>nende</a:t>
            </a:r>
            <a:r>
              <a:rPr lang="en-US" sz="1900" dirty="0"/>
              <a:t> </a:t>
            </a:r>
            <a:r>
              <a:rPr lang="en-US" sz="1900" dirty="0" err="1"/>
              <a:t>tegevuste</a:t>
            </a:r>
            <a:r>
              <a:rPr lang="en-US" sz="1900" dirty="0"/>
              <a:t> </a:t>
            </a:r>
            <a:r>
              <a:rPr lang="en-US" sz="1900" dirty="0" err="1"/>
              <a:t>puhul</a:t>
            </a:r>
            <a:r>
              <a:rPr lang="en-US" sz="1900" dirty="0"/>
              <a:t> </a:t>
            </a:r>
            <a:r>
              <a:rPr lang="en-US" sz="1900" dirty="0" err="1"/>
              <a:t>rahulolu</a:t>
            </a:r>
            <a:r>
              <a:rPr lang="en-US" sz="1900" dirty="0"/>
              <a:t> </a:t>
            </a:r>
            <a:r>
              <a:rPr lang="en-US" sz="1900" dirty="0" err="1"/>
              <a:t>suuremal</a:t>
            </a:r>
            <a:r>
              <a:rPr lang="en-US" sz="1900" dirty="0"/>
              <a:t> </a:t>
            </a:r>
            <a:r>
              <a:rPr lang="en-US" sz="1900" dirty="0" err="1"/>
              <a:t>määral</a:t>
            </a:r>
            <a:r>
              <a:rPr lang="en-US" sz="1900" dirty="0"/>
              <a:t> </a:t>
            </a:r>
            <a:r>
              <a:rPr lang="en-US" sz="1900" dirty="0" err="1"/>
              <a:t>tajutud</a:t>
            </a:r>
            <a:r>
              <a:rPr lang="en-US" sz="1900" dirty="0"/>
              <a:t> </a:t>
            </a:r>
            <a:r>
              <a:rPr lang="en-US" sz="1900" dirty="0" err="1"/>
              <a:t>tulemus</a:t>
            </a:r>
            <a:r>
              <a:rPr lang="en-US" sz="1900" dirty="0"/>
              <a:t> ja </a:t>
            </a:r>
            <a:r>
              <a:rPr lang="en-US" sz="1900" dirty="0" err="1"/>
              <a:t>kasulikkus</a:t>
            </a:r>
            <a:r>
              <a:rPr lang="en-US" sz="1900" dirty="0"/>
              <a:t> </a:t>
            </a:r>
            <a:r>
              <a:rPr lang="en-US" sz="1900" dirty="0" err="1"/>
              <a:t>ning</a:t>
            </a:r>
            <a:r>
              <a:rPr lang="en-US" sz="1900" dirty="0"/>
              <a:t> </a:t>
            </a:r>
            <a:r>
              <a:rPr lang="en-US" sz="1900" dirty="0" err="1"/>
              <a:t>väiksemal</a:t>
            </a:r>
            <a:r>
              <a:rPr lang="en-US" sz="1900" dirty="0"/>
              <a:t> </a:t>
            </a:r>
            <a:r>
              <a:rPr lang="en-US" sz="1900" dirty="0" err="1"/>
              <a:t>määral</a:t>
            </a:r>
            <a:r>
              <a:rPr lang="en-US" sz="1900" dirty="0"/>
              <a:t> </a:t>
            </a:r>
            <a:r>
              <a:rPr lang="en-US" sz="1900" dirty="0" err="1"/>
              <a:t>sotsiaalne</a:t>
            </a:r>
            <a:r>
              <a:rPr lang="en-US" sz="1900" dirty="0"/>
              <a:t> </a:t>
            </a:r>
            <a:r>
              <a:rPr lang="en-US" sz="1900" dirty="0" err="1"/>
              <a:t>keskkond</a:t>
            </a:r>
            <a:r>
              <a:rPr lang="en-US" sz="1900" dirty="0"/>
              <a:t>. </a:t>
            </a:r>
            <a:r>
              <a:rPr lang="en-US" sz="1900" dirty="0" err="1"/>
              <a:t>Seega</a:t>
            </a:r>
            <a:r>
              <a:rPr lang="en-US" sz="1900" dirty="0"/>
              <a:t> </a:t>
            </a:r>
            <a:r>
              <a:rPr lang="en-US" sz="1900" dirty="0" err="1"/>
              <a:t>peavad</a:t>
            </a:r>
            <a:r>
              <a:rPr lang="en-US" sz="1900" dirty="0"/>
              <a:t> </a:t>
            </a:r>
            <a:r>
              <a:rPr lang="en-US" sz="1900" dirty="0" err="1"/>
              <a:t>noored</a:t>
            </a:r>
            <a:r>
              <a:rPr lang="en-US" sz="1900" dirty="0"/>
              <a:t> </a:t>
            </a:r>
            <a:r>
              <a:rPr lang="en-US" sz="1900" dirty="0" err="1"/>
              <a:t>nende</a:t>
            </a:r>
            <a:r>
              <a:rPr lang="en-US" sz="1900" dirty="0"/>
              <a:t> </a:t>
            </a:r>
            <a:r>
              <a:rPr lang="en-US" sz="1900" dirty="0" err="1"/>
              <a:t>tegevuste</a:t>
            </a:r>
            <a:r>
              <a:rPr lang="en-US" sz="1900" dirty="0"/>
              <a:t> </a:t>
            </a:r>
            <a:r>
              <a:rPr lang="en-US" sz="1900" dirty="0" err="1"/>
              <a:t>puhul</a:t>
            </a:r>
            <a:r>
              <a:rPr lang="en-US" sz="1900" dirty="0"/>
              <a:t> </a:t>
            </a:r>
            <a:r>
              <a:rPr lang="en-US" sz="1900" dirty="0" err="1"/>
              <a:t>oluliseks</a:t>
            </a:r>
            <a:r>
              <a:rPr lang="en-US" sz="1900" dirty="0"/>
              <a:t> </a:t>
            </a:r>
            <a:r>
              <a:rPr lang="en-US" sz="1900" dirty="0" err="1"/>
              <a:t>tulemustele</a:t>
            </a:r>
            <a:r>
              <a:rPr lang="en-US" sz="1900" dirty="0"/>
              <a:t> </a:t>
            </a:r>
            <a:r>
              <a:rPr lang="en-US" sz="1900" dirty="0" err="1"/>
              <a:t>orienteeritust</a:t>
            </a:r>
            <a:r>
              <a:rPr lang="en-US" sz="1900" dirty="0"/>
              <a:t>, </a:t>
            </a:r>
            <a:r>
              <a:rPr lang="en-US" sz="1900" dirty="0" err="1"/>
              <a:t>eesmärkide</a:t>
            </a:r>
            <a:r>
              <a:rPr lang="en-US" sz="1900" dirty="0"/>
              <a:t> </a:t>
            </a:r>
            <a:r>
              <a:rPr lang="en-US" sz="1900" dirty="0" err="1"/>
              <a:t>püstitamist</a:t>
            </a:r>
            <a:r>
              <a:rPr lang="en-US" sz="1900" dirty="0"/>
              <a:t> </a:t>
            </a:r>
            <a:r>
              <a:rPr lang="en-US" sz="1900" dirty="0" err="1"/>
              <a:t>ning</a:t>
            </a:r>
            <a:r>
              <a:rPr lang="en-US" sz="1900" dirty="0"/>
              <a:t> </a:t>
            </a:r>
            <a:r>
              <a:rPr lang="en-US" sz="1900" dirty="0" err="1"/>
              <a:t>nende</a:t>
            </a:r>
            <a:r>
              <a:rPr lang="en-US" sz="1900" dirty="0"/>
              <a:t> </a:t>
            </a:r>
            <a:r>
              <a:rPr lang="en-US" sz="1900" dirty="0" err="1"/>
              <a:t>saavutamist</a:t>
            </a:r>
            <a:r>
              <a:rPr lang="en-US" sz="1900" dirty="0"/>
              <a:t>.</a:t>
            </a:r>
          </a:p>
          <a:p>
            <a:pPr marL="180000" algn="just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900" dirty="0" err="1"/>
              <a:t>Peamise</a:t>
            </a:r>
            <a:r>
              <a:rPr lang="en-US" sz="1900" dirty="0"/>
              <a:t> </a:t>
            </a:r>
            <a:r>
              <a:rPr lang="en-US" sz="1900" dirty="0" err="1"/>
              <a:t>tegevusalana</a:t>
            </a:r>
            <a:r>
              <a:rPr lang="en-US" sz="1900" dirty="0"/>
              <a:t> </a:t>
            </a:r>
            <a:r>
              <a:rPr lang="en-US" sz="1900" dirty="0" err="1"/>
              <a:t>kutsekoolis</a:t>
            </a:r>
            <a:r>
              <a:rPr lang="en-US" sz="1900" dirty="0"/>
              <a:t> </a:t>
            </a:r>
            <a:r>
              <a:rPr lang="en-US" sz="1900" dirty="0" err="1"/>
              <a:t>käimise</a:t>
            </a:r>
            <a:r>
              <a:rPr lang="en-US" sz="1900" dirty="0"/>
              <a:t> </a:t>
            </a:r>
            <a:r>
              <a:rPr lang="en-US" sz="1900" dirty="0" err="1"/>
              <a:t>valinud</a:t>
            </a:r>
            <a:r>
              <a:rPr lang="en-US" sz="1900" dirty="0"/>
              <a:t> </a:t>
            </a:r>
            <a:r>
              <a:rPr lang="en-US" sz="1900" dirty="0" err="1"/>
              <a:t>vastajad</a:t>
            </a:r>
            <a:r>
              <a:rPr lang="en-US" sz="1900" dirty="0"/>
              <a:t> </a:t>
            </a:r>
            <a:r>
              <a:rPr lang="en-US" sz="1900" dirty="0" err="1"/>
              <a:t>olid</a:t>
            </a:r>
            <a:r>
              <a:rPr lang="en-US" sz="1900" dirty="0"/>
              <a:t> </a:t>
            </a:r>
            <a:r>
              <a:rPr lang="en-US" sz="1900" dirty="0" err="1"/>
              <a:t>noorsootöö</a:t>
            </a:r>
            <a:r>
              <a:rPr lang="en-US" sz="1900" dirty="0"/>
              <a:t> </a:t>
            </a:r>
            <a:r>
              <a:rPr lang="en-US" sz="1900" dirty="0" err="1"/>
              <a:t>tegevustega</a:t>
            </a:r>
            <a:r>
              <a:rPr lang="en-US" sz="1900" dirty="0"/>
              <a:t> </a:t>
            </a:r>
            <a:r>
              <a:rPr lang="en-US" sz="1900" dirty="0" err="1"/>
              <a:t>läbivalt</a:t>
            </a:r>
            <a:r>
              <a:rPr lang="en-US" sz="1900" dirty="0"/>
              <a:t> </a:t>
            </a:r>
            <a:r>
              <a:rPr lang="en-US" sz="1900" dirty="0" err="1"/>
              <a:t>veidi</a:t>
            </a:r>
            <a:r>
              <a:rPr lang="en-US" sz="1900" dirty="0"/>
              <a:t> </a:t>
            </a:r>
            <a:r>
              <a:rPr lang="en-US" sz="1900" dirty="0" err="1"/>
              <a:t>vähem</a:t>
            </a:r>
            <a:r>
              <a:rPr lang="en-US" sz="1900" dirty="0"/>
              <a:t> </a:t>
            </a:r>
            <a:r>
              <a:rPr lang="en-US" sz="1900" dirty="0" err="1"/>
              <a:t>rahul</a:t>
            </a:r>
            <a:r>
              <a:rPr lang="en-US" sz="1900" dirty="0"/>
              <a:t>. </a:t>
            </a:r>
            <a:r>
              <a:rPr lang="en-US" sz="1900" dirty="0" err="1"/>
              <a:t>Üheks</a:t>
            </a:r>
            <a:r>
              <a:rPr lang="en-US" sz="1900" dirty="0"/>
              <a:t> </a:t>
            </a:r>
            <a:r>
              <a:rPr lang="en-US" sz="1900" dirty="0" err="1"/>
              <a:t>põhjuseks</a:t>
            </a:r>
            <a:r>
              <a:rPr lang="en-US" sz="1900" dirty="0"/>
              <a:t> </a:t>
            </a:r>
            <a:r>
              <a:rPr lang="en-US" sz="1900" dirty="0" err="1"/>
              <a:t>võib</a:t>
            </a:r>
            <a:r>
              <a:rPr lang="en-US" sz="1900" dirty="0"/>
              <a:t> olla </a:t>
            </a:r>
            <a:r>
              <a:rPr lang="en-US" sz="1900" dirty="0" err="1"/>
              <a:t>kutsekoolis</a:t>
            </a:r>
            <a:r>
              <a:rPr lang="en-US" sz="1900" dirty="0"/>
              <a:t> </a:t>
            </a:r>
            <a:r>
              <a:rPr lang="en-US" sz="1900" dirty="0" err="1"/>
              <a:t>käijate</a:t>
            </a:r>
            <a:r>
              <a:rPr lang="en-US" sz="1900" dirty="0"/>
              <a:t> </a:t>
            </a:r>
            <a:r>
              <a:rPr lang="en-US" sz="1900" dirty="0" err="1"/>
              <a:t>vanus</a:t>
            </a:r>
            <a:r>
              <a:rPr lang="en-US" sz="1900" dirty="0"/>
              <a:t> </a:t>
            </a:r>
            <a:r>
              <a:rPr lang="en-US" sz="1900" dirty="0" err="1"/>
              <a:t>ning</a:t>
            </a:r>
            <a:r>
              <a:rPr lang="en-US" sz="1900" dirty="0"/>
              <a:t> </a:t>
            </a:r>
            <a:r>
              <a:rPr lang="en-US" sz="1900" dirty="0" err="1"/>
              <a:t>laiem</a:t>
            </a:r>
            <a:r>
              <a:rPr lang="en-US" sz="1900" dirty="0"/>
              <a:t> </a:t>
            </a:r>
            <a:r>
              <a:rPr lang="en-US" sz="1900" dirty="0" err="1"/>
              <a:t>probleem</a:t>
            </a:r>
            <a:r>
              <a:rPr lang="en-US" sz="1900" dirty="0"/>
              <a:t>, et </a:t>
            </a:r>
            <a:r>
              <a:rPr lang="en-US" sz="1900" dirty="0" err="1"/>
              <a:t>vanemad</a:t>
            </a:r>
            <a:r>
              <a:rPr lang="en-US" sz="1900" dirty="0"/>
              <a:t> </a:t>
            </a:r>
            <a:r>
              <a:rPr lang="en-US" sz="1900" dirty="0" err="1"/>
              <a:t>noored</a:t>
            </a:r>
            <a:r>
              <a:rPr lang="en-US" sz="1900" dirty="0"/>
              <a:t> </a:t>
            </a:r>
            <a:r>
              <a:rPr lang="en-US" sz="1900" dirty="0" err="1"/>
              <a:t>ei</a:t>
            </a:r>
            <a:r>
              <a:rPr lang="en-US" sz="1900" dirty="0"/>
              <a:t> </a:t>
            </a:r>
            <a:r>
              <a:rPr lang="en-US" sz="1900" dirty="0" err="1"/>
              <a:t>tunne</a:t>
            </a:r>
            <a:r>
              <a:rPr lang="en-US" sz="1900" dirty="0"/>
              <a:t>, et </a:t>
            </a:r>
            <a:r>
              <a:rPr lang="en-US" sz="1900" dirty="0" err="1"/>
              <a:t>neile</a:t>
            </a:r>
            <a:r>
              <a:rPr lang="en-US" sz="1900" dirty="0"/>
              <a:t> </a:t>
            </a:r>
            <a:r>
              <a:rPr lang="en-US" sz="1900" dirty="0" err="1"/>
              <a:t>pakutaks</a:t>
            </a:r>
            <a:r>
              <a:rPr lang="en-US" sz="1900" dirty="0"/>
              <a:t> </a:t>
            </a:r>
            <a:r>
              <a:rPr lang="en-US" sz="1900" dirty="0" err="1"/>
              <a:t>piisavalt</a:t>
            </a:r>
            <a:r>
              <a:rPr lang="en-US" sz="1900" dirty="0"/>
              <a:t> </a:t>
            </a:r>
            <a:r>
              <a:rPr lang="en-US" sz="1900" dirty="0" err="1"/>
              <a:t>sobivaid</a:t>
            </a:r>
            <a:r>
              <a:rPr lang="en-US" sz="1900" dirty="0"/>
              <a:t> </a:t>
            </a:r>
            <a:r>
              <a:rPr lang="en-US" sz="1900" dirty="0" err="1"/>
              <a:t>võimalusi</a:t>
            </a:r>
            <a:r>
              <a:rPr lang="en-US" sz="1900" dirty="0"/>
              <a:t> </a:t>
            </a:r>
            <a:r>
              <a:rPr lang="en-US" sz="1900" dirty="0" err="1"/>
              <a:t>noorsootöös</a:t>
            </a:r>
            <a:r>
              <a:rPr lang="en-US" sz="1900" dirty="0"/>
              <a:t> </a:t>
            </a:r>
            <a:r>
              <a:rPr lang="en-US" sz="1900" dirty="0" err="1"/>
              <a:t>kaasalöömiseks</a:t>
            </a:r>
            <a:r>
              <a:rPr lang="en-US" sz="1900" dirty="0"/>
              <a:t>.</a:t>
            </a:r>
          </a:p>
          <a:p>
            <a:pPr marL="180000" algn="just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900" dirty="0" err="1"/>
              <a:t>Noore</a:t>
            </a:r>
            <a:r>
              <a:rPr lang="en-US" sz="1900" dirty="0"/>
              <a:t> </a:t>
            </a:r>
            <a:r>
              <a:rPr lang="en-US" sz="1900" dirty="0" err="1"/>
              <a:t>sotsiaalsust</a:t>
            </a:r>
            <a:r>
              <a:rPr lang="en-US" sz="1900" dirty="0"/>
              <a:t> </a:t>
            </a:r>
            <a:r>
              <a:rPr lang="en-US" sz="1900" dirty="0" err="1"/>
              <a:t>mõjutab</a:t>
            </a:r>
            <a:r>
              <a:rPr lang="en-US" sz="1900" dirty="0"/>
              <a:t> ka </a:t>
            </a:r>
            <a:r>
              <a:rPr lang="en-US" sz="1900" dirty="0" err="1"/>
              <a:t>kodune</a:t>
            </a:r>
            <a:r>
              <a:rPr lang="en-US" sz="1900" dirty="0"/>
              <a:t> </a:t>
            </a:r>
            <a:r>
              <a:rPr lang="en-US" sz="1900" dirty="0" err="1"/>
              <a:t>keskkond</a:t>
            </a:r>
            <a:r>
              <a:rPr lang="en-US" sz="1900" dirty="0"/>
              <a:t> </a:t>
            </a:r>
            <a:r>
              <a:rPr lang="en-US" sz="1900" dirty="0" err="1"/>
              <a:t>ning</a:t>
            </a:r>
            <a:r>
              <a:rPr lang="en-US" sz="1900" dirty="0"/>
              <a:t> </a:t>
            </a:r>
            <a:r>
              <a:rPr lang="en-US" sz="1900" dirty="0" err="1"/>
              <a:t>nt</a:t>
            </a:r>
            <a:r>
              <a:rPr lang="en-US" sz="1900" dirty="0"/>
              <a:t> </a:t>
            </a:r>
            <a:r>
              <a:rPr lang="en-US" sz="1900" dirty="0" err="1"/>
              <a:t>lapsevanema</a:t>
            </a:r>
            <a:r>
              <a:rPr lang="en-US" sz="1900" dirty="0"/>
              <a:t> </a:t>
            </a:r>
            <a:r>
              <a:rPr lang="en-US" sz="1900" dirty="0" err="1"/>
              <a:t>haridustase</a:t>
            </a:r>
            <a:r>
              <a:rPr lang="en-US" sz="1900" dirty="0"/>
              <a:t>. </a:t>
            </a:r>
            <a:r>
              <a:rPr lang="en-US" sz="1900" dirty="0" err="1"/>
              <a:t>Tulemused</a:t>
            </a:r>
            <a:r>
              <a:rPr lang="en-US" sz="1900" dirty="0"/>
              <a:t> </a:t>
            </a:r>
            <a:r>
              <a:rPr lang="en-US" sz="1900" dirty="0" err="1"/>
              <a:t>näitavad</a:t>
            </a:r>
            <a:r>
              <a:rPr lang="en-US" sz="1900" dirty="0"/>
              <a:t> </a:t>
            </a:r>
            <a:r>
              <a:rPr lang="en-US" sz="1900" dirty="0" err="1"/>
              <a:t>veidi</a:t>
            </a:r>
            <a:r>
              <a:rPr lang="en-US" sz="1900" dirty="0"/>
              <a:t> </a:t>
            </a:r>
            <a:r>
              <a:rPr lang="en-US" sz="1900" dirty="0" err="1"/>
              <a:t>madalamat</a:t>
            </a:r>
            <a:r>
              <a:rPr lang="en-US" sz="1900" dirty="0"/>
              <a:t> </a:t>
            </a:r>
            <a:r>
              <a:rPr lang="en-US" sz="1900" dirty="0" err="1"/>
              <a:t>rahulolu</a:t>
            </a:r>
            <a:r>
              <a:rPr lang="en-US" sz="1900" dirty="0"/>
              <a:t> </a:t>
            </a:r>
            <a:r>
              <a:rPr lang="en-US" sz="1900" dirty="0" err="1"/>
              <a:t>noorte</a:t>
            </a:r>
            <a:r>
              <a:rPr lang="en-US" sz="1900" dirty="0"/>
              <a:t> </a:t>
            </a:r>
            <a:r>
              <a:rPr lang="en-US" sz="1900" dirty="0" err="1"/>
              <a:t>hulgas</a:t>
            </a:r>
            <a:r>
              <a:rPr lang="en-US" sz="1900" dirty="0"/>
              <a:t>, </a:t>
            </a:r>
            <a:r>
              <a:rPr lang="en-US" sz="1900" dirty="0" err="1"/>
              <a:t>kelle</a:t>
            </a:r>
            <a:r>
              <a:rPr lang="en-US" sz="1900" dirty="0"/>
              <a:t> </a:t>
            </a:r>
            <a:r>
              <a:rPr lang="en-US" sz="1900" dirty="0" err="1"/>
              <a:t>lapsevanem</a:t>
            </a:r>
            <a:r>
              <a:rPr lang="en-US" sz="1900" dirty="0"/>
              <a:t> </a:t>
            </a:r>
            <a:r>
              <a:rPr lang="en-US" sz="1900" dirty="0" err="1"/>
              <a:t>oli</a:t>
            </a:r>
            <a:r>
              <a:rPr lang="en-US" sz="1900" dirty="0"/>
              <a:t> </a:t>
            </a:r>
            <a:r>
              <a:rPr lang="en-US" sz="1900" dirty="0" err="1"/>
              <a:t>põhihariduse</a:t>
            </a:r>
            <a:r>
              <a:rPr lang="en-US" sz="1900" dirty="0"/>
              <a:t> </a:t>
            </a:r>
            <a:r>
              <a:rPr lang="en-US" sz="1900" dirty="0" err="1"/>
              <a:t>või</a:t>
            </a:r>
            <a:r>
              <a:rPr lang="en-US" sz="1900" dirty="0"/>
              <a:t> </a:t>
            </a:r>
            <a:r>
              <a:rPr lang="en-US" sz="1900" dirty="0" err="1"/>
              <a:t>madalama</a:t>
            </a:r>
            <a:r>
              <a:rPr lang="en-US" sz="1900" dirty="0"/>
              <a:t> </a:t>
            </a:r>
            <a:r>
              <a:rPr lang="en-US" sz="1900" dirty="0" err="1"/>
              <a:t>haridustasemega</a:t>
            </a:r>
            <a:r>
              <a:rPr lang="en-US" sz="1900" dirty="0"/>
              <a:t>. </a:t>
            </a:r>
            <a:r>
              <a:rPr lang="en-US" sz="1900" dirty="0" err="1"/>
              <a:t>Selle</a:t>
            </a:r>
            <a:r>
              <a:rPr lang="en-US" sz="1900" dirty="0"/>
              <a:t> </a:t>
            </a:r>
            <a:r>
              <a:rPr lang="en-US" sz="1900" dirty="0" err="1"/>
              <a:t>põhjus</a:t>
            </a:r>
            <a:r>
              <a:rPr lang="en-US" sz="1900" dirty="0"/>
              <a:t> </a:t>
            </a:r>
            <a:r>
              <a:rPr lang="en-US" sz="1900" dirty="0" err="1"/>
              <a:t>võib</a:t>
            </a:r>
            <a:r>
              <a:rPr lang="en-US" sz="1900" dirty="0"/>
              <a:t> olla </a:t>
            </a:r>
            <a:r>
              <a:rPr lang="en-US" sz="1900" dirty="0" err="1"/>
              <a:t>näiteks</a:t>
            </a:r>
            <a:r>
              <a:rPr lang="en-US" sz="1900" dirty="0"/>
              <a:t> </a:t>
            </a:r>
            <a:r>
              <a:rPr lang="en-US" sz="1900" dirty="0" err="1"/>
              <a:t>majanduslik</a:t>
            </a:r>
            <a:r>
              <a:rPr lang="en-US" sz="1900" dirty="0"/>
              <a:t> (</a:t>
            </a:r>
            <a:r>
              <a:rPr lang="en-US" sz="1900" dirty="0" err="1"/>
              <a:t>nt</a:t>
            </a:r>
            <a:r>
              <a:rPr lang="en-US" sz="1900" dirty="0"/>
              <a:t> pole </a:t>
            </a:r>
            <a:r>
              <a:rPr lang="en-US" sz="1900" dirty="0" err="1"/>
              <a:t>noorel</a:t>
            </a:r>
            <a:r>
              <a:rPr lang="en-US" sz="1900" dirty="0"/>
              <a:t> </a:t>
            </a:r>
            <a:r>
              <a:rPr lang="en-US" sz="1900" dirty="0" err="1"/>
              <a:t>võimalik</a:t>
            </a:r>
            <a:r>
              <a:rPr lang="en-US" sz="1900" dirty="0"/>
              <a:t> </a:t>
            </a:r>
            <a:r>
              <a:rPr lang="en-US" sz="1900" dirty="0" err="1"/>
              <a:t>soovitavas</a:t>
            </a:r>
            <a:r>
              <a:rPr lang="en-US" sz="1900" dirty="0"/>
              <a:t> </a:t>
            </a:r>
            <a:r>
              <a:rPr lang="en-US" sz="1900" dirty="0" err="1"/>
              <a:t>noorsootöö</a:t>
            </a:r>
            <a:r>
              <a:rPr lang="en-US" sz="1900" dirty="0"/>
              <a:t> </a:t>
            </a:r>
            <a:r>
              <a:rPr lang="en-US" sz="1900" dirty="0" err="1"/>
              <a:t>tegevuses</a:t>
            </a:r>
            <a:r>
              <a:rPr lang="en-US" sz="1900" dirty="0"/>
              <a:t> </a:t>
            </a:r>
            <a:r>
              <a:rPr lang="en-US" sz="1900" dirty="0" err="1"/>
              <a:t>osaleda</a:t>
            </a:r>
            <a:r>
              <a:rPr lang="en-US" sz="1900" dirty="0"/>
              <a:t>).</a:t>
            </a:r>
          </a:p>
          <a:p>
            <a:pPr marL="180000" algn="just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900" dirty="0" err="1"/>
              <a:t>Ühe</a:t>
            </a:r>
            <a:r>
              <a:rPr lang="en-US" sz="1900" dirty="0"/>
              <a:t> </a:t>
            </a:r>
            <a:r>
              <a:rPr lang="en-US" sz="1900" dirty="0" err="1"/>
              <a:t>lapsega</a:t>
            </a:r>
            <a:r>
              <a:rPr lang="en-US" sz="1900" dirty="0"/>
              <a:t> </a:t>
            </a:r>
            <a:r>
              <a:rPr lang="en-US" sz="1900" dirty="0" err="1"/>
              <a:t>perede</a:t>
            </a:r>
            <a:r>
              <a:rPr lang="en-US" sz="1900" dirty="0"/>
              <a:t> </a:t>
            </a:r>
            <a:r>
              <a:rPr lang="en-US" sz="1900" dirty="0" err="1"/>
              <a:t>noorte</a:t>
            </a:r>
            <a:r>
              <a:rPr lang="en-US" sz="1900" dirty="0"/>
              <a:t> </a:t>
            </a:r>
            <a:r>
              <a:rPr lang="en-US" sz="1900" dirty="0" err="1"/>
              <a:t>hinnangud</a:t>
            </a:r>
            <a:r>
              <a:rPr lang="en-US" sz="1900" dirty="0"/>
              <a:t> </a:t>
            </a:r>
            <a:r>
              <a:rPr lang="en-US" sz="1900" dirty="0" err="1"/>
              <a:t>noorsootöö</a:t>
            </a:r>
            <a:r>
              <a:rPr lang="en-US" sz="1900" dirty="0"/>
              <a:t> </a:t>
            </a:r>
            <a:r>
              <a:rPr lang="en-US" sz="1900" dirty="0" err="1"/>
              <a:t>tegevustele</a:t>
            </a:r>
            <a:r>
              <a:rPr lang="en-US" sz="1900" dirty="0"/>
              <a:t> on </a:t>
            </a:r>
            <a:r>
              <a:rPr lang="en-US" sz="1900" dirty="0" err="1"/>
              <a:t>kõrgemad</a:t>
            </a:r>
            <a:r>
              <a:rPr lang="en-US" sz="1900" dirty="0"/>
              <a:t> </a:t>
            </a:r>
            <a:r>
              <a:rPr lang="en-US" sz="1900" dirty="0" err="1"/>
              <a:t>kui</a:t>
            </a:r>
            <a:r>
              <a:rPr lang="en-US" sz="1900" dirty="0"/>
              <a:t> </a:t>
            </a:r>
            <a:r>
              <a:rPr lang="en-US" sz="1900" dirty="0" err="1"/>
              <a:t>kahe</a:t>
            </a:r>
            <a:r>
              <a:rPr lang="en-US" sz="1900" dirty="0"/>
              <a:t>, </a:t>
            </a:r>
            <a:r>
              <a:rPr lang="en-US" sz="1900" dirty="0" err="1"/>
              <a:t>kolme</a:t>
            </a:r>
            <a:r>
              <a:rPr lang="en-US" sz="1900" dirty="0"/>
              <a:t> </a:t>
            </a:r>
            <a:r>
              <a:rPr lang="en-US" sz="1900" dirty="0" err="1"/>
              <a:t>või</a:t>
            </a:r>
            <a:r>
              <a:rPr lang="en-US" sz="1900" dirty="0"/>
              <a:t> </a:t>
            </a:r>
            <a:r>
              <a:rPr lang="en-US" sz="1900" dirty="0" err="1"/>
              <a:t>enama</a:t>
            </a:r>
            <a:r>
              <a:rPr lang="en-US" sz="1900" dirty="0"/>
              <a:t> </a:t>
            </a:r>
            <a:r>
              <a:rPr lang="en-US" sz="1900" dirty="0" err="1"/>
              <a:t>lapsega</a:t>
            </a:r>
            <a:r>
              <a:rPr lang="en-US" sz="1900" dirty="0"/>
              <a:t> </a:t>
            </a:r>
            <a:r>
              <a:rPr lang="en-US" sz="1900" dirty="0" err="1"/>
              <a:t>perede</a:t>
            </a:r>
            <a:r>
              <a:rPr lang="en-US" sz="1900" dirty="0"/>
              <a:t> </a:t>
            </a:r>
            <a:r>
              <a:rPr lang="en-US" sz="1900" dirty="0" err="1"/>
              <a:t>hinnangud</a:t>
            </a:r>
            <a:r>
              <a:rPr lang="en-US" sz="1900" dirty="0"/>
              <a:t>. See </a:t>
            </a:r>
            <a:r>
              <a:rPr lang="en-US" sz="1900" dirty="0" err="1"/>
              <a:t>võib</a:t>
            </a:r>
            <a:r>
              <a:rPr lang="en-US" sz="1900" dirty="0"/>
              <a:t> </a:t>
            </a:r>
            <a:r>
              <a:rPr lang="en-US" sz="1900" dirty="0" err="1"/>
              <a:t>tuleneda</a:t>
            </a:r>
            <a:r>
              <a:rPr lang="en-US" sz="1900" dirty="0"/>
              <a:t> </a:t>
            </a:r>
            <a:r>
              <a:rPr lang="en-US" sz="1900" dirty="0" err="1"/>
              <a:t>jällegi</a:t>
            </a:r>
            <a:r>
              <a:rPr lang="en-US" sz="1900" dirty="0"/>
              <a:t> </a:t>
            </a:r>
            <a:r>
              <a:rPr lang="en-US" sz="1900" dirty="0" err="1"/>
              <a:t>majanduslikest</a:t>
            </a:r>
            <a:r>
              <a:rPr lang="en-US" sz="1900" dirty="0"/>
              <a:t> </a:t>
            </a:r>
            <a:r>
              <a:rPr lang="en-US" sz="1900" dirty="0" err="1"/>
              <a:t>võimalustest</a:t>
            </a:r>
            <a:r>
              <a:rPr lang="en-US" sz="1900" dirty="0"/>
              <a:t>.</a:t>
            </a:r>
          </a:p>
          <a:p>
            <a:pPr marL="180000" algn="just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900" dirty="0" err="1"/>
              <a:t>Vene</a:t>
            </a:r>
            <a:r>
              <a:rPr lang="en-US" sz="1900" dirty="0"/>
              <a:t> </a:t>
            </a:r>
            <a:r>
              <a:rPr lang="en-US" sz="1900" dirty="0" err="1"/>
              <a:t>keeles</a:t>
            </a:r>
            <a:r>
              <a:rPr lang="en-US" sz="1900" dirty="0"/>
              <a:t> </a:t>
            </a:r>
            <a:r>
              <a:rPr lang="en-US" sz="1900" dirty="0" err="1"/>
              <a:t>vastanud</a:t>
            </a:r>
            <a:r>
              <a:rPr lang="en-US" sz="1900" dirty="0"/>
              <a:t> </a:t>
            </a:r>
            <a:r>
              <a:rPr lang="en-US" sz="1900" dirty="0" err="1"/>
              <a:t>noorte</a:t>
            </a:r>
            <a:r>
              <a:rPr lang="en-US" sz="1900" dirty="0"/>
              <a:t> </a:t>
            </a:r>
            <a:r>
              <a:rPr lang="en-US" sz="1900" dirty="0" err="1"/>
              <a:t>hinnangud</a:t>
            </a:r>
            <a:r>
              <a:rPr lang="en-US" sz="1900" dirty="0"/>
              <a:t> </a:t>
            </a:r>
            <a:r>
              <a:rPr lang="en-US" sz="1900" dirty="0" err="1"/>
              <a:t>olid</a:t>
            </a:r>
            <a:r>
              <a:rPr lang="en-US" sz="1900" dirty="0"/>
              <a:t> </a:t>
            </a:r>
            <a:r>
              <a:rPr lang="en-US" sz="1900" dirty="0" err="1"/>
              <a:t>madalamad</a:t>
            </a:r>
            <a:r>
              <a:rPr lang="en-US" sz="1900" dirty="0"/>
              <a:t> </a:t>
            </a:r>
            <a:r>
              <a:rPr lang="en-US" sz="1900" dirty="0" err="1"/>
              <a:t>kui</a:t>
            </a:r>
            <a:r>
              <a:rPr lang="en-US" sz="1900" dirty="0"/>
              <a:t> </a:t>
            </a:r>
            <a:r>
              <a:rPr lang="en-US" sz="1900" dirty="0" err="1"/>
              <a:t>eesti</a:t>
            </a:r>
            <a:r>
              <a:rPr lang="en-US" sz="1900" dirty="0"/>
              <a:t> </a:t>
            </a:r>
            <a:r>
              <a:rPr lang="en-US" sz="1900" dirty="0" err="1"/>
              <a:t>keeles</a:t>
            </a:r>
            <a:r>
              <a:rPr lang="en-US" sz="1900" dirty="0"/>
              <a:t> </a:t>
            </a:r>
            <a:r>
              <a:rPr lang="en-US" sz="1900" dirty="0" err="1"/>
              <a:t>vastanud</a:t>
            </a:r>
            <a:r>
              <a:rPr lang="en-US" sz="1900" dirty="0"/>
              <a:t> </a:t>
            </a:r>
            <a:r>
              <a:rPr lang="en-US" sz="1900" dirty="0" err="1"/>
              <a:t>noorte</a:t>
            </a:r>
            <a:r>
              <a:rPr lang="en-US" sz="1900" dirty="0"/>
              <a:t> </a:t>
            </a:r>
            <a:r>
              <a:rPr lang="en-US" sz="1900" dirty="0" err="1"/>
              <a:t>hinnangud</a:t>
            </a:r>
            <a:r>
              <a:rPr lang="en-US" sz="1900" dirty="0"/>
              <a:t>. </a:t>
            </a:r>
            <a:r>
              <a:rPr lang="en-US" sz="1900" dirty="0" err="1"/>
              <a:t>Siin</a:t>
            </a:r>
            <a:r>
              <a:rPr lang="en-US" sz="1900" dirty="0"/>
              <a:t> </a:t>
            </a:r>
            <a:r>
              <a:rPr lang="en-US" sz="1900" dirty="0" err="1"/>
              <a:t>võib</a:t>
            </a:r>
            <a:r>
              <a:rPr lang="en-US" sz="1900" dirty="0"/>
              <a:t> </a:t>
            </a:r>
            <a:r>
              <a:rPr lang="en-US" sz="1900" dirty="0" err="1"/>
              <a:t>põhjusi</a:t>
            </a:r>
            <a:r>
              <a:rPr lang="en-US" sz="1900" dirty="0"/>
              <a:t> olla </a:t>
            </a:r>
            <a:r>
              <a:rPr lang="en-US" sz="1900" dirty="0" err="1"/>
              <a:t>mitmeid</a:t>
            </a:r>
            <a:r>
              <a:rPr lang="en-US" sz="1900" dirty="0"/>
              <a:t>, </a:t>
            </a:r>
            <a:r>
              <a:rPr lang="en-US" sz="1900" dirty="0" err="1"/>
              <a:t>näiteks</a:t>
            </a:r>
            <a:r>
              <a:rPr lang="en-US" sz="1900" dirty="0"/>
              <a:t> </a:t>
            </a:r>
            <a:r>
              <a:rPr lang="en-US" sz="1900" dirty="0" err="1"/>
              <a:t>linnaosadevaheline</a:t>
            </a:r>
            <a:r>
              <a:rPr lang="en-US" sz="1900" dirty="0"/>
              <a:t> </a:t>
            </a:r>
            <a:r>
              <a:rPr lang="en-US" sz="1900" dirty="0" err="1"/>
              <a:t>noorsootöö</a:t>
            </a:r>
            <a:r>
              <a:rPr lang="en-US" sz="1900" dirty="0"/>
              <a:t> </a:t>
            </a:r>
            <a:r>
              <a:rPr lang="en-US" sz="1900" dirty="0" err="1"/>
              <a:t>kvaliteedi</a:t>
            </a:r>
            <a:r>
              <a:rPr lang="en-US" sz="1900" dirty="0"/>
              <a:t> </a:t>
            </a:r>
            <a:r>
              <a:rPr lang="en-US" sz="1900" dirty="0" err="1"/>
              <a:t>erinevus</a:t>
            </a:r>
            <a:r>
              <a:rPr lang="en-US" sz="1900" dirty="0"/>
              <a:t>, </a:t>
            </a:r>
            <a:r>
              <a:rPr lang="en-US" sz="1900" dirty="0" err="1"/>
              <a:t>sotsiaalne</a:t>
            </a:r>
            <a:r>
              <a:rPr lang="en-US" sz="1900" dirty="0"/>
              <a:t> </a:t>
            </a:r>
            <a:r>
              <a:rPr lang="en-US" sz="1900" dirty="0" err="1"/>
              <a:t>keskkond</a:t>
            </a:r>
            <a:r>
              <a:rPr lang="en-US" sz="1900" dirty="0"/>
              <a:t> </a:t>
            </a:r>
            <a:r>
              <a:rPr lang="en-US" sz="1900" dirty="0" err="1"/>
              <a:t>jms</a:t>
            </a:r>
            <a:r>
              <a:rPr lang="en-US" sz="19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61877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Soovitused</a:t>
            </a:r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228</a:t>
            </a:fld>
            <a:endParaRPr lang="en-US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DB74CC62-7DDA-4EB0-899B-2D2C145A9896}"/>
              </a:ext>
            </a:extLst>
          </p:cNvPr>
          <p:cNvSpPr txBox="1">
            <a:spLocks/>
          </p:cNvSpPr>
          <p:nvPr/>
        </p:nvSpPr>
        <p:spPr>
          <a:xfrm>
            <a:off x="643944" y="1417639"/>
            <a:ext cx="10543460" cy="382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algn="just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Vene</a:t>
            </a:r>
            <a:r>
              <a:rPr lang="en-US" dirty="0"/>
              <a:t> </a:t>
            </a:r>
            <a:r>
              <a:rPr lang="en-US" dirty="0" err="1"/>
              <a:t>keeles</a:t>
            </a:r>
            <a:r>
              <a:rPr lang="en-US" dirty="0"/>
              <a:t> </a:t>
            </a:r>
            <a:r>
              <a:rPr lang="en-US" dirty="0" err="1"/>
              <a:t>vastanud</a:t>
            </a:r>
            <a:r>
              <a:rPr lang="en-US" dirty="0"/>
              <a:t> </a:t>
            </a:r>
            <a:r>
              <a:rPr lang="en-US" dirty="0" err="1"/>
              <a:t>noored</a:t>
            </a:r>
            <a:r>
              <a:rPr lang="en-US" dirty="0"/>
              <a:t> on </a:t>
            </a:r>
            <a:r>
              <a:rPr lang="en-US" dirty="0" err="1"/>
              <a:t>läbivalt</a:t>
            </a:r>
            <a:r>
              <a:rPr lang="en-US" dirty="0"/>
              <a:t> </a:t>
            </a:r>
            <a:r>
              <a:rPr lang="en-US" dirty="0" err="1"/>
              <a:t>tegevustega</a:t>
            </a:r>
            <a:r>
              <a:rPr lang="en-US" dirty="0"/>
              <a:t> </a:t>
            </a:r>
            <a:r>
              <a:rPr lang="en-US" dirty="0" err="1"/>
              <a:t>vähem</a:t>
            </a:r>
            <a:r>
              <a:rPr lang="en-US" dirty="0"/>
              <a:t> </a:t>
            </a:r>
            <a:r>
              <a:rPr lang="en-US" dirty="0" err="1"/>
              <a:t>rahul</a:t>
            </a:r>
            <a:r>
              <a:rPr lang="en-US" dirty="0"/>
              <a:t>. </a:t>
            </a:r>
            <a:r>
              <a:rPr lang="en-US" dirty="0" err="1"/>
              <a:t>Soovitame</a:t>
            </a:r>
            <a:r>
              <a:rPr lang="en-US" dirty="0"/>
              <a:t> </a:t>
            </a:r>
            <a:r>
              <a:rPr lang="en-US" dirty="0" err="1"/>
              <a:t>korraldada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</a:t>
            </a:r>
            <a:r>
              <a:rPr lang="en-US" dirty="0" err="1"/>
              <a:t>noortega</a:t>
            </a:r>
            <a:r>
              <a:rPr lang="en-US" dirty="0"/>
              <a:t> </a:t>
            </a:r>
            <a:r>
              <a:rPr lang="en-US" dirty="0" err="1"/>
              <a:t>fookusrühmaintervjuu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arutelu</a:t>
            </a:r>
            <a:r>
              <a:rPr lang="en-US" dirty="0"/>
              <a:t>, et </a:t>
            </a:r>
            <a:r>
              <a:rPr lang="en-US" dirty="0" err="1"/>
              <a:t>seeläbi</a:t>
            </a:r>
            <a:r>
              <a:rPr lang="en-US" dirty="0"/>
              <a:t> </a:t>
            </a:r>
            <a:r>
              <a:rPr lang="en-US" dirty="0" err="1"/>
              <a:t>täpsed</a:t>
            </a:r>
            <a:r>
              <a:rPr lang="en-US" dirty="0"/>
              <a:t> </a:t>
            </a:r>
            <a:r>
              <a:rPr lang="en-US" dirty="0" err="1"/>
              <a:t>põhjused</a:t>
            </a:r>
            <a:r>
              <a:rPr lang="en-US" dirty="0"/>
              <a:t> </a:t>
            </a:r>
            <a:r>
              <a:rPr lang="en-US" dirty="0" err="1"/>
              <a:t>välja</a:t>
            </a:r>
            <a:r>
              <a:rPr lang="en-US" dirty="0"/>
              <a:t> </a:t>
            </a:r>
            <a:r>
              <a:rPr lang="en-US" dirty="0" err="1"/>
              <a:t>selgitada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sellele</a:t>
            </a:r>
            <a:r>
              <a:rPr lang="en-US" dirty="0"/>
              <a:t> </a:t>
            </a:r>
            <a:r>
              <a:rPr lang="en-US" dirty="0" err="1"/>
              <a:t>tuginedes</a:t>
            </a:r>
            <a:r>
              <a:rPr lang="en-US" dirty="0"/>
              <a:t> </a:t>
            </a:r>
            <a:r>
              <a:rPr lang="en-US" dirty="0" err="1"/>
              <a:t>parendused</a:t>
            </a:r>
            <a:r>
              <a:rPr lang="en-US" dirty="0"/>
              <a:t> </a:t>
            </a:r>
            <a:r>
              <a:rPr lang="en-US" dirty="0" err="1"/>
              <a:t>teha</a:t>
            </a:r>
            <a:r>
              <a:rPr lang="en-US" dirty="0"/>
              <a:t>.</a:t>
            </a:r>
          </a:p>
          <a:p>
            <a:pPr marL="180000" algn="just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Soovitame</a:t>
            </a:r>
            <a:r>
              <a:rPr lang="en-US" dirty="0"/>
              <a:t> </a:t>
            </a:r>
            <a:r>
              <a:rPr lang="en-US" dirty="0" err="1"/>
              <a:t>erinevate</a:t>
            </a:r>
            <a:r>
              <a:rPr lang="en-US" dirty="0"/>
              <a:t> </a:t>
            </a:r>
            <a:r>
              <a:rPr lang="en-US" dirty="0" err="1"/>
              <a:t>tegevustega</a:t>
            </a:r>
            <a:r>
              <a:rPr lang="en-US" dirty="0"/>
              <a:t> </a:t>
            </a:r>
            <a:r>
              <a:rPr lang="en-US" dirty="0" err="1"/>
              <a:t>üldist</a:t>
            </a:r>
            <a:r>
              <a:rPr lang="en-US" dirty="0"/>
              <a:t> </a:t>
            </a:r>
            <a:r>
              <a:rPr lang="en-US" dirty="0" err="1"/>
              <a:t>rahulolu</a:t>
            </a:r>
            <a:r>
              <a:rPr lang="en-US" dirty="0"/>
              <a:t> </a:t>
            </a:r>
            <a:r>
              <a:rPr lang="en-US" dirty="0" err="1"/>
              <a:t>hinnates</a:t>
            </a:r>
            <a:r>
              <a:rPr lang="en-US" dirty="0"/>
              <a:t> </a:t>
            </a:r>
            <a:r>
              <a:rPr lang="en-US" dirty="0" err="1"/>
              <a:t>võtta</a:t>
            </a:r>
            <a:r>
              <a:rPr lang="en-US" dirty="0"/>
              <a:t> </a:t>
            </a:r>
            <a:r>
              <a:rPr lang="en-US" dirty="0" err="1"/>
              <a:t>arvesse</a:t>
            </a:r>
            <a:r>
              <a:rPr lang="en-US" dirty="0"/>
              <a:t> </a:t>
            </a:r>
            <a:r>
              <a:rPr lang="en-US" dirty="0" err="1"/>
              <a:t>linnaosade</a:t>
            </a:r>
            <a:r>
              <a:rPr lang="en-US" dirty="0"/>
              <a:t> </a:t>
            </a:r>
            <a:r>
              <a:rPr lang="en-US" dirty="0" err="1"/>
              <a:t>vahelised</a:t>
            </a:r>
            <a:r>
              <a:rPr lang="en-US" dirty="0"/>
              <a:t> </a:t>
            </a:r>
            <a:r>
              <a:rPr lang="en-US" dirty="0" err="1"/>
              <a:t>erisused</a:t>
            </a:r>
            <a:r>
              <a:rPr lang="en-US" dirty="0"/>
              <a:t>. </a:t>
            </a:r>
            <a:r>
              <a:rPr lang="en-US" dirty="0" err="1"/>
              <a:t>Kõrge</a:t>
            </a:r>
            <a:r>
              <a:rPr lang="en-US" dirty="0"/>
              <a:t> </a:t>
            </a:r>
            <a:r>
              <a:rPr lang="en-US" dirty="0" err="1"/>
              <a:t>rahuloluhinnanguga</a:t>
            </a:r>
            <a:r>
              <a:rPr lang="en-US" dirty="0"/>
              <a:t>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praktilisele</a:t>
            </a:r>
            <a:r>
              <a:rPr lang="en-US" dirty="0"/>
              <a:t> </a:t>
            </a:r>
            <a:r>
              <a:rPr lang="en-US" dirty="0" err="1"/>
              <a:t>kogemusele</a:t>
            </a:r>
            <a:r>
              <a:rPr lang="en-US" dirty="0"/>
              <a:t> </a:t>
            </a:r>
            <a:r>
              <a:rPr lang="en-US" dirty="0" err="1"/>
              <a:t>tuginev</a:t>
            </a:r>
            <a:r>
              <a:rPr lang="en-US" dirty="0"/>
              <a:t> </a:t>
            </a:r>
            <a:r>
              <a:rPr lang="en-US" dirty="0" err="1"/>
              <a:t>koostöö</a:t>
            </a:r>
            <a:r>
              <a:rPr lang="en-US" dirty="0"/>
              <a:t> ja </a:t>
            </a:r>
            <a:r>
              <a:rPr lang="en-US" dirty="0" err="1"/>
              <a:t>kogemuste</a:t>
            </a:r>
            <a:r>
              <a:rPr lang="en-US" dirty="0"/>
              <a:t> </a:t>
            </a:r>
            <a:r>
              <a:rPr lang="en-US" dirty="0" err="1"/>
              <a:t>jagamine</a:t>
            </a:r>
            <a:r>
              <a:rPr lang="en-US" dirty="0"/>
              <a:t> </a:t>
            </a:r>
            <a:r>
              <a:rPr lang="en-US" dirty="0" err="1"/>
              <a:t>võib</a:t>
            </a:r>
            <a:r>
              <a:rPr lang="en-US" dirty="0"/>
              <a:t> </a:t>
            </a:r>
            <a:r>
              <a:rPr lang="en-US" dirty="0" err="1"/>
              <a:t>aidata</a:t>
            </a:r>
            <a:r>
              <a:rPr lang="en-US" dirty="0"/>
              <a:t> </a:t>
            </a:r>
            <a:r>
              <a:rPr lang="en-US" dirty="0" err="1"/>
              <a:t>teistes</a:t>
            </a:r>
            <a:r>
              <a:rPr lang="en-US" dirty="0"/>
              <a:t> </a:t>
            </a:r>
            <a:r>
              <a:rPr lang="en-US" dirty="0" err="1"/>
              <a:t>piirkondades</a:t>
            </a:r>
            <a:r>
              <a:rPr lang="en-US" dirty="0"/>
              <a:t> </a:t>
            </a:r>
            <a:r>
              <a:rPr lang="en-US" dirty="0" err="1"/>
              <a:t>sarnaseid</a:t>
            </a:r>
            <a:r>
              <a:rPr lang="en-US" dirty="0"/>
              <a:t> </a:t>
            </a:r>
            <a:r>
              <a:rPr lang="en-US" dirty="0" err="1"/>
              <a:t>metoodikaid</a:t>
            </a:r>
            <a:r>
              <a:rPr lang="en-US" dirty="0"/>
              <a:t> </a:t>
            </a:r>
            <a:r>
              <a:rPr lang="en-US" dirty="0" err="1"/>
              <a:t>rakendades</a:t>
            </a:r>
            <a:r>
              <a:rPr lang="en-US" dirty="0"/>
              <a:t> </a:t>
            </a:r>
            <a:r>
              <a:rPr lang="en-US" dirty="0" err="1"/>
              <a:t>noorsootöö</a:t>
            </a:r>
            <a:r>
              <a:rPr lang="en-US" dirty="0"/>
              <a:t> </a:t>
            </a:r>
            <a:r>
              <a:rPr lang="en-US" dirty="0" err="1"/>
              <a:t>kvaliteeti</a:t>
            </a:r>
            <a:r>
              <a:rPr lang="en-US" dirty="0"/>
              <a:t> </a:t>
            </a:r>
            <a:r>
              <a:rPr lang="en-US" dirty="0" err="1"/>
              <a:t>tõsta</a:t>
            </a:r>
            <a:r>
              <a:rPr lang="en-US" dirty="0"/>
              <a:t>. </a:t>
            </a:r>
            <a:r>
              <a:rPr lang="en-US" dirty="0" err="1"/>
              <a:t>Linnaosadeülest</a:t>
            </a:r>
            <a:r>
              <a:rPr lang="en-US" dirty="0"/>
              <a:t> </a:t>
            </a:r>
            <a:r>
              <a:rPr lang="en-US" dirty="0" err="1"/>
              <a:t>dialoogi</a:t>
            </a:r>
            <a:r>
              <a:rPr lang="en-US" dirty="0"/>
              <a:t> </a:t>
            </a:r>
            <a:r>
              <a:rPr lang="en-US" dirty="0" err="1"/>
              <a:t>noorsoovaldkonna</a:t>
            </a:r>
            <a:r>
              <a:rPr lang="en-US" dirty="0"/>
              <a:t> </a:t>
            </a:r>
            <a:r>
              <a:rPr lang="en-US" dirty="0" err="1"/>
              <a:t>töötajate</a:t>
            </a:r>
            <a:r>
              <a:rPr lang="en-US" dirty="0"/>
              <a:t> </a:t>
            </a:r>
            <a:r>
              <a:rPr lang="en-US" dirty="0" err="1"/>
              <a:t>vahel</a:t>
            </a:r>
            <a:r>
              <a:rPr lang="en-US" dirty="0"/>
              <a:t> </a:t>
            </a:r>
            <a:r>
              <a:rPr lang="en-US" dirty="0" err="1"/>
              <a:t>tuleks</a:t>
            </a:r>
            <a:r>
              <a:rPr lang="en-US" dirty="0"/>
              <a:t> </a:t>
            </a:r>
            <a:r>
              <a:rPr lang="en-US" dirty="0" err="1"/>
              <a:t>innustada</a:t>
            </a:r>
            <a:r>
              <a:rPr lang="en-US" dirty="0"/>
              <a:t>.</a:t>
            </a:r>
          </a:p>
          <a:p>
            <a:pPr marL="180000" algn="just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Noored</a:t>
            </a:r>
            <a:r>
              <a:rPr lang="en-US" dirty="0"/>
              <a:t> </a:t>
            </a:r>
            <a:r>
              <a:rPr lang="en-US" dirty="0" err="1"/>
              <a:t>tunnevad</a:t>
            </a:r>
            <a:r>
              <a:rPr lang="en-US" dirty="0"/>
              <a:t> </a:t>
            </a:r>
            <a:r>
              <a:rPr lang="en-US" dirty="0" err="1"/>
              <a:t>puudust</a:t>
            </a:r>
            <a:r>
              <a:rPr lang="en-US" dirty="0"/>
              <a:t> </a:t>
            </a:r>
            <a:r>
              <a:rPr lang="en-US" dirty="0" err="1"/>
              <a:t>noorteinfo</a:t>
            </a:r>
            <a:r>
              <a:rPr lang="en-US" dirty="0"/>
              <a:t> </a:t>
            </a:r>
            <a:r>
              <a:rPr lang="en-US" dirty="0" err="1"/>
              <a:t>ühtlustamisest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paremast</a:t>
            </a:r>
            <a:r>
              <a:rPr lang="en-US" dirty="0"/>
              <a:t> </a:t>
            </a:r>
            <a:r>
              <a:rPr lang="en-US" dirty="0" err="1"/>
              <a:t>levitamisest</a:t>
            </a:r>
            <a:r>
              <a:rPr lang="en-US" dirty="0"/>
              <a:t>. </a:t>
            </a:r>
            <a:r>
              <a:rPr lang="en-US" dirty="0" err="1"/>
              <a:t>Paljud</a:t>
            </a:r>
            <a:r>
              <a:rPr lang="en-US" dirty="0"/>
              <a:t> </a:t>
            </a:r>
            <a:r>
              <a:rPr lang="en-US" dirty="0" err="1"/>
              <a:t>noorte</a:t>
            </a:r>
            <a:r>
              <a:rPr lang="en-US" dirty="0"/>
              <a:t> </a:t>
            </a:r>
            <a:r>
              <a:rPr lang="en-US" dirty="0" err="1"/>
              <a:t>kommentaarid</a:t>
            </a:r>
            <a:r>
              <a:rPr lang="en-US" dirty="0"/>
              <a:t> </a:t>
            </a:r>
            <a:r>
              <a:rPr lang="en-US" dirty="0" err="1"/>
              <a:t>keskendusid</a:t>
            </a:r>
            <a:r>
              <a:rPr lang="en-US" dirty="0"/>
              <a:t> </a:t>
            </a:r>
            <a:r>
              <a:rPr lang="en-US" dirty="0" err="1"/>
              <a:t>sellele</a:t>
            </a:r>
            <a:r>
              <a:rPr lang="en-US" dirty="0"/>
              <a:t>, et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sooviksid</a:t>
            </a:r>
            <a:r>
              <a:rPr lang="en-US" dirty="0"/>
              <a:t> </a:t>
            </a:r>
            <a:r>
              <a:rPr lang="en-US" dirty="0" err="1"/>
              <a:t>üht</a:t>
            </a:r>
            <a:r>
              <a:rPr lang="en-US" dirty="0"/>
              <a:t> </a:t>
            </a:r>
            <a:r>
              <a:rPr lang="en-US" dirty="0" err="1"/>
              <a:t>kindlat</a:t>
            </a:r>
            <a:r>
              <a:rPr lang="en-US" dirty="0"/>
              <a:t> </a:t>
            </a:r>
            <a:r>
              <a:rPr lang="en-US" dirty="0" err="1"/>
              <a:t>keskkonda</a:t>
            </a:r>
            <a:r>
              <a:rPr lang="en-US" dirty="0"/>
              <a:t>, </a:t>
            </a:r>
            <a:r>
              <a:rPr lang="en-US" dirty="0" err="1"/>
              <a:t>kuhu</a:t>
            </a:r>
            <a:r>
              <a:rPr lang="en-US" dirty="0"/>
              <a:t> </a:t>
            </a:r>
            <a:r>
              <a:rPr lang="en-US" dirty="0" err="1"/>
              <a:t>oleks</a:t>
            </a:r>
            <a:r>
              <a:rPr lang="en-US" dirty="0"/>
              <a:t> </a:t>
            </a:r>
            <a:r>
              <a:rPr lang="en-US" dirty="0" err="1"/>
              <a:t>koondatud</a:t>
            </a:r>
            <a:r>
              <a:rPr lang="en-US" dirty="0"/>
              <a:t> </a:t>
            </a:r>
            <a:r>
              <a:rPr lang="en-US" dirty="0" err="1"/>
              <a:t>kõik</a:t>
            </a:r>
            <a:r>
              <a:rPr lang="en-US" dirty="0"/>
              <a:t> </a:t>
            </a:r>
            <a:r>
              <a:rPr lang="en-US" dirty="0" err="1"/>
              <a:t>noorsootöö</a:t>
            </a:r>
            <a:r>
              <a:rPr lang="en-US" dirty="0"/>
              <a:t> </a:t>
            </a:r>
            <a:r>
              <a:rPr lang="en-US" dirty="0" err="1"/>
              <a:t>tegevusi</a:t>
            </a:r>
            <a:r>
              <a:rPr lang="en-US" dirty="0"/>
              <a:t>, </a:t>
            </a:r>
            <a:r>
              <a:rPr lang="en-US" dirty="0" err="1"/>
              <a:t>üritusi</a:t>
            </a:r>
            <a:r>
              <a:rPr lang="en-US" dirty="0"/>
              <a:t>, </a:t>
            </a:r>
            <a:r>
              <a:rPr lang="en-US" dirty="0" err="1"/>
              <a:t>toimumisaegu</a:t>
            </a:r>
            <a:r>
              <a:rPr lang="en-US" dirty="0"/>
              <a:t> </a:t>
            </a:r>
            <a:r>
              <a:rPr lang="en-US" dirty="0" err="1"/>
              <a:t>jms</a:t>
            </a:r>
            <a:r>
              <a:rPr lang="en-US" dirty="0"/>
              <a:t> </a:t>
            </a:r>
            <a:r>
              <a:rPr lang="en-US" dirty="0" err="1"/>
              <a:t>puudutav</a:t>
            </a:r>
            <a:r>
              <a:rPr lang="en-US" dirty="0"/>
              <a:t> info.</a:t>
            </a:r>
          </a:p>
          <a:p>
            <a:pPr marL="180000" algn="just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dirty="0"/>
              <a:t>Leida </a:t>
            </a:r>
            <a:r>
              <a:rPr lang="en-US" dirty="0" err="1"/>
              <a:t>tulenevalt</a:t>
            </a:r>
            <a:r>
              <a:rPr lang="en-US" dirty="0"/>
              <a:t> n</a:t>
            </a:r>
            <a:r>
              <a:rPr lang="et-EE" dirty="0" err="1"/>
              <a:t>oorsootöö</a:t>
            </a:r>
            <a:r>
              <a:rPr lang="et-EE" dirty="0"/>
              <a:t> eesmärk</a:t>
            </a:r>
            <a:r>
              <a:rPr lang="en-US" dirty="0" err="1"/>
              <a:t>idest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t-EE" dirty="0"/>
              <a:t> noorte rahulolu</a:t>
            </a:r>
            <a:r>
              <a:rPr lang="en-US" dirty="0" err="1"/>
              <a:t>hinnangutest</a:t>
            </a:r>
            <a:r>
              <a:rPr lang="et-EE" dirty="0"/>
              <a:t> ja tagasiside</a:t>
            </a:r>
            <a:r>
              <a:rPr lang="en-US" dirty="0"/>
              <a:t>s</a:t>
            </a:r>
            <a:r>
              <a:rPr lang="et-EE" dirty="0"/>
              <a:t>t lisavõimalusi, et </a:t>
            </a:r>
            <a:r>
              <a:rPr lang="en-US" dirty="0"/>
              <a:t>ka </a:t>
            </a:r>
            <a:r>
              <a:rPr lang="et-EE" dirty="0"/>
              <a:t>1</a:t>
            </a:r>
            <a:r>
              <a:rPr lang="en-US" dirty="0"/>
              <a:t>6</a:t>
            </a:r>
            <a:r>
              <a:rPr lang="et-EE" dirty="0"/>
              <a:t>-aastased ja vanemad noored saaksid osaleda neile huvipakkuvates noorsootöö tegevustes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tunneksid</a:t>
            </a:r>
            <a:r>
              <a:rPr lang="en-US" dirty="0"/>
              <a:t> end </a:t>
            </a:r>
            <a:r>
              <a:rPr lang="en-US" dirty="0" err="1"/>
              <a:t>kaasatuna</a:t>
            </a:r>
            <a:r>
              <a:rPr lang="et-EE" dirty="0"/>
              <a:t>.</a:t>
            </a:r>
          </a:p>
          <a:p>
            <a:pPr marL="180000" algn="just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86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34DCEE4-B0B6-49D5-8DD7-0CEE3CCA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250CD16-8310-4467-BCAE-4ED4557F0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1600201"/>
            <a:ext cx="5067300" cy="4525963"/>
          </a:xfrm>
        </p:spPr>
        <p:txBody>
          <a:bodyPr/>
          <a:lstStyle/>
          <a:p>
            <a:endParaRPr lang="et-EE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dirty="0"/>
              <a:t>Huvitegevusse kaasatud noored on hinnanud lisaks soovitamisele kõrgelt ka uute teadmiste või oskuste omandamist.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dirty="0"/>
              <a:t>Samuti on kõrgelt hinnatud juhendajat, suhteid juhendajaga ja üldist rahulolu.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dirty="0"/>
              <a:t>Kõige madalamalt on noored hinnanud „Tajutud tulemus/kasulikkus“ teemaplokki kuuluvaid küsimusi. Noored ei ole niivõrd aktiivsed tegevuste/ürituste algatamisel või läbiviimisel ning ettepanekute tegemisel. </a:t>
            </a:r>
          </a:p>
          <a:p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DF3CBA4-7345-402F-96CE-42AB1180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BB79929-B36C-48F2-AA29-30A759277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71" y="1773239"/>
            <a:ext cx="6181725" cy="4352925"/>
          </a:xfrm>
          <a:prstGeom prst="rect">
            <a:avLst/>
          </a:prstGeom>
        </p:spPr>
      </p:pic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00FAC3F9-5B3B-4B01-B9F3-70D3CCA5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Keskmised hinnangud küsimuste alusel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15313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lt 29">
            <a:extLst>
              <a:ext uri="{FF2B5EF4-FFF2-40B4-BE49-F238E27FC236}">
                <a16:creationId xmlns:a16="http://schemas.microsoft.com/office/drawing/2014/main" id="{0EBE7BDC-10AD-487A-B51B-446ADAE03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98" y="744592"/>
            <a:ext cx="2565900" cy="1667018"/>
          </a:xfrm>
          <a:prstGeom prst="rect">
            <a:avLst/>
          </a:prstGeom>
        </p:spPr>
      </p:pic>
      <p:pic>
        <p:nvPicPr>
          <p:cNvPr id="24" name="Pilt 23">
            <a:extLst>
              <a:ext uri="{FF2B5EF4-FFF2-40B4-BE49-F238E27FC236}">
                <a16:creationId xmlns:a16="http://schemas.microsoft.com/office/drawing/2014/main" id="{8C3B0407-048C-4758-9EE4-040A4EC7C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566" y="2531278"/>
            <a:ext cx="2829320" cy="4201111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3D7E7AB1-B8A9-4F2B-99A2-4229CD06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Huvitegevus</a:t>
            </a:r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B621930-B2CD-48B4-A8F4-608C47C4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D8BC5642-3941-4C9E-83A2-4CC093C57827}"/>
              </a:ext>
            </a:extLst>
          </p:cNvPr>
          <p:cNvSpPr/>
          <p:nvPr/>
        </p:nvSpPr>
        <p:spPr bwMode="auto">
          <a:xfrm>
            <a:off x="6640382" y="3565956"/>
            <a:ext cx="2205038" cy="14643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984C14-24EE-4573-95E9-06E576035FFC}"/>
              </a:ext>
            </a:extLst>
          </p:cNvPr>
          <p:cNvSpPr txBox="1"/>
          <p:nvPr/>
        </p:nvSpPr>
        <p:spPr>
          <a:xfrm>
            <a:off x="731838" y="1414912"/>
            <a:ext cx="1101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1BCC5373-6B3B-4B3C-8907-46A6FA1582D4}"/>
              </a:ext>
            </a:extLst>
          </p:cNvPr>
          <p:cNvSpPr>
            <a:spLocks noGrp="1"/>
          </p:cNvSpPr>
          <p:nvPr/>
        </p:nvSpPr>
        <p:spPr>
          <a:xfrm>
            <a:off x="643944" y="1325068"/>
            <a:ext cx="7652331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10163"/>
                </a:solidFill>
              </a:rPr>
              <a:t>Huvitegevuse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n-US" dirty="0" err="1">
                <a:solidFill>
                  <a:srgbClr val="010163"/>
                </a:solidFill>
              </a:rPr>
              <a:t>rahulolu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t-EE" dirty="0">
                <a:solidFill>
                  <a:srgbClr val="010163"/>
                </a:solidFill>
              </a:rPr>
              <a:t>keskmised hinnangud kohalike omavalitsuste alusel</a:t>
            </a:r>
            <a:endParaRPr lang="et-EE" dirty="0"/>
          </a:p>
        </p:txBody>
      </p:sp>
      <p:sp>
        <p:nvSpPr>
          <p:cNvPr id="11" name="Sisu kohatäide 2">
            <a:extLst>
              <a:ext uri="{FF2B5EF4-FFF2-40B4-BE49-F238E27FC236}">
                <a16:creationId xmlns:a16="http://schemas.microsoft.com/office/drawing/2014/main" id="{E75EC326-F762-4D91-9A92-150922F4812A}"/>
              </a:ext>
            </a:extLst>
          </p:cNvPr>
          <p:cNvSpPr txBox="1">
            <a:spLocks/>
          </p:cNvSpPr>
          <p:nvPr/>
        </p:nvSpPr>
        <p:spPr>
          <a:xfrm>
            <a:off x="643945" y="1738563"/>
            <a:ext cx="7890961" cy="639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Tallinna linna noored on hinnanud üldist rahulolu</a:t>
            </a:r>
            <a:r>
              <a:rPr lang="en-US" sz="1600" dirty="0"/>
              <a:t> </a:t>
            </a:r>
            <a:r>
              <a:rPr lang="et-EE" sz="1600" dirty="0"/>
              <a:t>võrreldes teiste kohalike omavalitsustega veidi madalamalt</a:t>
            </a:r>
            <a:r>
              <a:rPr lang="en-US" sz="1600" dirty="0"/>
              <a:t>, </a:t>
            </a:r>
            <a:r>
              <a:rPr lang="en-US" sz="1600" dirty="0" err="1"/>
              <a:t>kuid</a:t>
            </a:r>
            <a:r>
              <a:rPr lang="en-US" sz="1600" dirty="0"/>
              <a:t> </a:t>
            </a:r>
            <a:r>
              <a:rPr lang="en-US" sz="1600" dirty="0" err="1"/>
              <a:t>üldise</a:t>
            </a:r>
            <a:r>
              <a:rPr lang="en-US" sz="1600" dirty="0"/>
              <a:t> </a:t>
            </a:r>
            <a:r>
              <a:rPr lang="en-US" sz="1600" dirty="0" err="1"/>
              <a:t>rahulolu</a:t>
            </a:r>
            <a:r>
              <a:rPr lang="en-US" sz="1600" dirty="0"/>
              <a:t> </a:t>
            </a:r>
            <a:r>
              <a:rPr lang="en-US" sz="1600" dirty="0" err="1"/>
              <a:t>hinnang</a:t>
            </a:r>
            <a:r>
              <a:rPr lang="en-US" sz="1600" dirty="0"/>
              <a:t> on </a:t>
            </a:r>
            <a:r>
              <a:rPr lang="en-US" sz="1600" dirty="0" err="1"/>
              <a:t>siiski</a:t>
            </a:r>
            <a:r>
              <a:rPr lang="en-US" sz="1600" dirty="0"/>
              <a:t> </a:t>
            </a:r>
            <a:r>
              <a:rPr lang="en-US" sz="1600" dirty="0" err="1"/>
              <a:t>kõrge</a:t>
            </a:r>
            <a:r>
              <a:rPr lang="en-US" sz="1600" dirty="0"/>
              <a:t>.</a:t>
            </a:r>
            <a:endParaRPr lang="et-EE" sz="1600" dirty="0"/>
          </a:p>
        </p:txBody>
      </p:sp>
      <p:cxnSp>
        <p:nvCxnSpPr>
          <p:cNvPr id="12" name="Straight Arrow Connector 23">
            <a:extLst>
              <a:ext uri="{FF2B5EF4-FFF2-40B4-BE49-F238E27FC236}">
                <a16:creationId xmlns:a16="http://schemas.microsoft.com/office/drawing/2014/main" id="{5EB05048-BBF1-478C-A68B-8A1C4E11568D}"/>
              </a:ext>
            </a:extLst>
          </p:cNvPr>
          <p:cNvCxnSpPr>
            <a:cxnSpLocks/>
          </p:cNvCxnSpPr>
          <p:nvPr/>
        </p:nvCxnSpPr>
        <p:spPr bwMode="auto">
          <a:xfrm flipV="1">
            <a:off x="8845420" y="2332150"/>
            <a:ext cx="431537" cy="1175365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Pilt 14">
            <a:extLst>
              <a:ext uri="{FF2B5EF4-FFF2-40B4-BE49-F238E27FC236}">
                <a16:creationId xmlns:a16="http://schemas.microsoft.com/office/drawing/2014/main" id="{5B547153-8E39-41C9-A148-52DCE330B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2531567"/>
            <a:ext cx="2829320" cy="4201111"/>
          </a:xfrm>
          <a:prstGeom prst="rect">
            <a:avLst/>
          </a:prstGeom>
        </p:spPr>
      </p:pic>
      <p:pic>
        <p:nvPicPr>
          <p:cNvPr id="21" name="Pilt 20">
            <a:extLst>
              <a:ext uri="{FF2B5EF4-FFF2-40B4-BE49-F238E27FC236}">
                <a16:creationId xmlns:a16="http://schemas.microsoft.com/office/drawing/2014/main" id="{CA3CE10C-EFAD-4E8C-9BAD-9ECE4A7921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35" y="2530214"/>
            <a:ext cx="2829320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34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füüsilise keskkonna teemaploki küsimusele „</a:t>
            </a:r>
            <a:r>
              <a:rPr lang="et-EE" sz="2000" b="1">
                <a:solidFill>
                  <a:srgbClr val="010163"/>
                </a:solidFill>
              </a:rPr>
              <a:t>Kohalejõudmise mugavus/lihtsus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365897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Kohalejõudmise mugavust/lihtsust on madalamalt hinnanud kutsekoolis õppivad ja täiskoormusel töötavad noored. 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Mõnevõrra madalam hinnang on Kristiine linnaosa</a:t>
            </a:r>
            <a:r>
              <a:rPr lang="en-US" sz="1600" dirty="0"/>
              <a:t> </a:t>
            </a:r>
            <a:r>
              <a:rPr lang="en-US" sz="1600" dirty="0" err="1"/>
              <a:t>vastajatel</a:t>
            </a:r>
            <a:r>
              <a:rPr lang="et-EE" sz="1600" dirty="0"/>
              <a:t>.</a:t>
            </a:r>
            <a:endParaRPr lang="en-US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2000" b="1">
                <a:solidFill>
                  <a:srgbClr val="82C96D"/>
                </a:solidFill>
              </a:rPr>
              <a:t>82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pic>
        <p:nvPicPr>
          <p:cNvPr id="28" name="Pilt 27">
            <a:extLst>
              <a:ext uri="{FF2B5EF4-FFF2-40B4-BE49-F238E27FC236}">
                <a16:creationId xmlns:a16="http://schemas.microsoft.com/office/drawing/2014/main" id="{60F059F9-9996-4C91-9931-764E39F81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66" y="2802169"/>
            <a:ext cx="4410691" cy="2400635"/>
          </a:xfrm>
          <a:prstGeom prst="rect">
            <a:avLst/>
          </a:prstGeom>
        </p:spPr>
      </p:pic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56D99246-BAB2-495E-A19F-07D2382AAB90}"/>
              </a:ext>
            </a:extLst>
          </p:cNvPr>
          <p:cNvSpPr/>
          <p:nvPr/>
        </p:nvSpPr>
        <p:spPr bwMode="auto">
          <a:xfrm>
            <a:off x="3895726" y="3714751"/>
            <a:ext cx="3876674" cy="15240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399F3B0C-B6C6-4167-A9F5-9447E487462C}"/>
              </a:ext>
            </a:extLst>
          </p:cNvPr>
          <p:cNvSpPr/>
          <p:nvPr/>
        </p:nvSpPr>
        <p:spPr bwMode="auto">
          <a:xfrm>
            <a:off x="5257800" y="3409950"/>
            <a:ext cx="2520949" cy="1460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lt 29">
            <a:extLst>
              <a:ext uri="{FF2B5EF4-FFF2-40B4-BE49-F238E27FC236}">
                <a16:creationId xmlns:a16="http://schemas.microsoft.com/office/drawing/2014/main" id="{856FA0D3-7BFB-4CA6-94D0-5020951DC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" y="3355913"/>
            <a:ext cx="3696216" cy="1876687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DC0AC238-0F2D-4A94-ADDB-B81BEE5A8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9" y="2480321"/>
            <a:ext cx="2991267" cy="866896"/>
          </a:xfrm>
          <a:prstGeom prst="rect">
            <a:avLst/>
          </a:prstGeom>
        </p:spPr>
      </p:pic>
      <p:pic>
        <p:nvPicPr>
          <p:cNvPr id="38" name="Pilt 37">
            <a:extLst>
              <a:ext uri="{FF2B5EF4-FFF2-40B4-BE49-F238E27FC236}">
                <a16:creationId xmlns:a16="http://schemas.microsoft.com/office/drawing/2014/main" id="{DC1D85F3-57C0-4B67-BA36-4E4133222C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410" y="1636202"/>
            <a:ext cx="2991267" cy="1733792"/>
          </a:xfrm>
          <a:prstGeom prst="rect">
            <a:avLst/>
          </a:prstGeom>
        </p:spPr>
      </p:pic>
      <p:pic>
        <p:nvPicPr>
          <p:cNvPr id="40" name="Pilt 39">
            <a:extLst>
              <a:ext uri="{FF2B5EF4-FFF2-40B4-BE49-F238E27FC236}">
                <a16:creationId xmlns:a16="http://schemas.microsoft.com/office/drawing/2014/main" id="{F615D25B-E399-4976-BFB6-9994C3D72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32" y="3398663"/>
            <a:ext cx="3324689" cy="914528"/>
          </a:xfrm>
          <a:prstGeom prst="rect">
            <a:avLst/>
          </a:prstGeom>
        </p:spPr>
      </p:pic>
      <p:pic>
        <p:nvPicPr>
          <p:cNvPr id="42" name="Pilt 41">
            <a:extLst>
              <a:ext uri="{FF2B5EF4-FFF2-40B4-BE49-F238E27FC236}">
                <a16:creationId xmlns:a16="http://schemas.microsoft.com/office/drawing/2014/main" id="{FD2855A8-CB51-44A6-8ABB-E1F344B65C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1" y="1642408"/>
            <a:ext cx="2991267" cy="828791"/>
          </a:xfrm>
          <a:prstGeom prst="rect">
            <a:avLst/>
          </a:prstGeom>
        </p:spPr>
      </p:pic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963A1B68-4F5C-4E89-86BC-D5F20B00D340}"/>
              </a:ext>
            </a:extLst>
          </p:cNvPr>
          <p:cNvSpPr/>
          <p:nvPr/>
        </p:nvSpPr>
        <p:spPr bwMode="auto">
          <a:xfrm>
            <a:off x="9236365" y="2953216"/>
            <a:ext cx="1926935" cy="15113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FFEB4142-FF42-4415-9D81-090EEEF022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60" y="1633844"/>
            <a:ext cx="3172268" cy="1114581"/>
          </a:xfrm>
          <a:prstGeom prst="rect">
            <a:avLst/>
          </a:prstGeom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8D80D683-E10F-4A36-866B-54B4DB51C6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1" y="5195821"/>
            <a:ext cx="3324689" cy="1448002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5C128500-4261-4F0F-A4DA-8DE7A6EBB1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37" y="5224156"/>
            <a:ext cx="4410691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23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füüsilise keskkonna teemaploki küsimusele „</a:t>
            </a:r>
            <a:r>
              <a:rPr lang="en-US" sz="2000" b="1" err="1">
                <a:solidFill>
                  <a:srgbClr val="010163"/>
                </a:solidFill>
              </a:rPr>
              <a:t>Tegevuse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toimumisaeg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372268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Täiskoormusega</a:t>
            </a:r>
            <a:r>
              <a:rPr lang="en-US" sz="1600"/>
              <a:t> </a:t>
            </a:r>
            <a:r>
              <a:rPr lang="en-US" sz="1600" err="1"/>
              <a:t>töötavad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madala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tegevuse</a:t>
            </a:r>
            <a:r>
              <a:rPr lang="en-US" sz="1600"/>
              <a:t> </a:t>
            </a:r>
            <a:r>
              <a:rPr lang="en-US" sz="1600" err="1"/>
              <a:t>toimumisajale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Üldiselt</a:t>
            </a:r>
            <a:r>
              <a:rPr lang="en-US" sz="1600"/>
              <a:t> on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rahul</a:t>
            </a:r>
            <a:r>
              <a:rPr lang="en-US" sz="1600"/>
              <a:t> </a:t>
            </a:r>
            <a:r>
              <a:rPr lang="en-US" sz="1600" err="1"/>
              <a:t>tegevuse</a:t>
            </a:r>
            <a:r>
              <a:rPr lang="en-US" sz="1600"/>
              <a:t> </a:t>
            </a:r>
            <a:r>
              <a:rPr lang="en-US" sz="1600" err="1"/>
              <a:t>toimumisajaga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2000" b="1">
                <a:solidFill>
                  <a:srgbClr val="82C96D"/>
                </a:solidFill>
              </a:rPr>
              <a:t>8</a:t>
            </a:r>
            <a:r>
              <a:rPr lang="en-US" sz="2000" b="1">
                <a:solidFill>
                  <a:srgbClr val="82C96D"/>
                </a:solidFill>
              </a:rPr>
              <a:t>3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pic>
        <p:nvPicPr>
          <p:cNvPr id="43" name="Pilt 42">
            <a:extLst>
              <a:ext uri="{FF2B5EF4-FFF2-40B4-BE49-F238E27FC236}">
                <a16:creationId xmlns:a16="http://schemas.microsoft.com/office/drawing/2014/main" id="{506EE031-D6CD-4F60-AED0-5CCAD78F7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0" y="1636913"/>
            <a:ext cx="2991267" cy="828791"/>
          </a:xfrm>
          <a:prstGeom prst="rect">
            <a:avLst/>
          </a:prstGeom>
        </p:spPr>
      </p:pic>
      <p:pic>
        <p:nvPicPr>
          <p:cNvPr id="47" name="Pilt 46">
            <a:extLst>
              <a:ext uri="{FF2B5EF4-FFF2-40B4-BE49-F238E27FC236}">
                <a16:creationId xmlns:a16="http://schemas.microsoft.com/office/drawing/2014/main" id="{4A2BFA44-38AA-439E-BDF7-976569CE8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1" y="2475055"/>
            <a:ext cx="2991267" cy="866896"/>
          </a:xfrm>
          <a:prstGeom prst="rect">
            <a:avLst/>
          </a:prstGeom>
        </p:spPr>
      </p:pic>
      <p:pic>
        <p:nvPicPr>
          <p:cNvPr id="51" name="Pilt 50">
            <a:extLst>
              <a:ext uri="{FF2B5EF4-FFF2-40B4-BE49-F238E27FC236}">
                <a16:creationId xmlns:a16="http://schemas.microsoft.com/office/drawing/2014/main" id="{91B4EFF1-D031-4EE9-B0F7-6997DC01F1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6" y="5236939"/>
            <a:ext cx="3324689" cy="1448002"/>
          </a:xfrm>
          <a:prstGeom prst="rect">
            <a:avLst/>
          </a:prstGeom>
        </p:spPr>
      </p:pic>
      <p:pic>
        <p:nvPicPr>
          <p:cNvPr id="55" name="Pilt 54">
            <a:extLst>
              <a:ext uri="{FF2B5EF4-FFF2-40B4-BE49-F238E27FC236}">
                <a16:creationId xmlns:a16="http://schemas.microsoft.com/office/drawing/2014/main" id="{AD9989B3-FB1B-47A6-A510-41538F8C8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76" y="1635378"/>
            <a:ext cx="2991267" cy="1124107"/>
          </a:xfrm>
          <a:prstGeom prst="rect">
            <a:avLst/>
          </a:prstGeom>
        </p:spPr>
      </p:pic>
      <p:pic>
        <p:nvPicPr>
          <p:cNvPr id="57" name="Pilt 56">
            <a:extLst>
              <a:ext uri="{FF2B5EF4-FFF2-40B4-BE49-F238E27FC236}">
                <a16:creationId xmlns:a16="http://schemas.microsoft.com/office/drawing/2014/main" id="{5DC40573-8891-4747-B486-C21CFBADC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93" y="2797585"/>
            <a:ext cx="4410691" cy="2400635"/>
          </a:xfrm>
          <a:prstGeom prst="rect">
            <a:avLst/>
          </a:prstGeom>
        </p:spPr>
      </p:pic>
      <p:pic>
        <p:nvPicPr>
          <p:cNvPr id="59" name="Pilt 58">
            <a:extLst>
              <a:ext uri="{FF2B5EF4-FFF2-40B4-BE49-F238E27FC236}">
                <a16:creationId xmlns:a16="http://schemas.microsoft.com/office/drawing/2014/main" id="{415E1F7C-597B-4A8D-85BE-1B877286C7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67" y="5237859"/>
            <a:ext cx="4410691" cy="1267002"/>
          </a:xfrm>
          <a:prstGeom prst="rect">
            <a:avLst/>
          </a:prstGeom>
        </p:spPr>
      </p:pic>
      <p:pic>
        <p:nvPicPr>
          <p:cNvPr id="61" name="Pilt 60">
            <a:extLst>
              <a:ext uri="{FF2B5EF4-FFF2-40B4-BE49-F238E27FC236}">
                <a16:creationId xmlns:a16="http://schemas.microsoft.com/office/drawing/2014/main" id="{DE9570C3-D687-440A-82BE-7152DA556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32" y="1635752"/>
            <a:ext cx="2991267" cy="1733792"/>
          </a:xfrm>
          <a:prstGeom prst="rect">
            <a:avLst/>
          </a:prstGeom>
        </p:spPr>
      </p:pic>
      <p:pic>
        <p:nvPicPr>
          <p:cNvPr id="63" name="Pilt 62">
            <a:extLst>
              <a:ext uri="{FF2B5EF4-FFF2-40B4-BE49-F238E27FC236}">
                <a16:creationId xmlns:a16="http://schemas.microsoft.com/office/drawing/2014/main" id="{5D8DFD63-3F79-4BD1-9D8D-8E93D0A111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41" y="3398034"/>
            <a:ext cx="3324689" cy="914528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3857015" y="3708399"/>
            <a:ext cx="3972535" cy="15240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Pilt 68">
            <a:extLst>
              <a:ext uri="{FF2B5EF4-FFF2-40B4-BE49-F238E27FC236}">
                <a16:creationId xmlns:a16="http://schemas.microsoft.com/office/drawing/2014/main" id="{11C67BD1-18B6-4CEF-95D0-14551806B5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" y="3351476"/>
            <a:ext cx="3696216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24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füüsilise keskkonna teemaploki küsimusele „</a:t>
            </a:r>
            <a:r>
              <a:rPr lang="en-US" sz="2000" b="1" err="1">
                <a:solidFill>
                  <a:srgbClr val="010163"/>
                </a:solidFill>
              </a:rPr>
              <a:t>Tegevusvahendid</a:t>
            </a:r>
            <a:r>
              <a:rPr lang="en-US" sz="2000" b="1">
                <a:solidFill>
                  <a:srgbClr val="010163"/>
                </a:solidFill>
              </a:rPr>
              <a:t> ja </a:t>
            </a:r>
            <a:r>
              <a:rPr lang="en-US" sz="2000" b="1" err="1">
                <a:solidFill>
                  <a:srgbClr val="010163"/>
                </a:solidFill>
              </a:rPr>
              <a:t>materjalid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372272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Täiskoormusel</a:t>
            </a:r>
            <a:r>
              <a:rPr lang="en-US" sz="1600" dirty="0"/>
              <a:t> </a:t>
            </a:r>
            <a:r>
              <a:rPr lang="en-US" sz="1600" dirty="0" err="1"/>
              <a:t>töötavad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andsid</a:t>
            </a:r>
            <a:r>
              <a:rPr lang="en-US" sz="1600" dirty="0"/>
              <a:t> </a:t>
            </a:r>
            <a:r>
              <a:rPr lang="en-US" sz="1600" dirty="0" err="1"/>
              <a:t>madala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tegevusvahenditele</a:t>
            </a:r>
            <a:r>
              <a:rPr lang="en-US" sz="1600" dirty="0"/>
              <a:t> ja </a:t>
            </a:r>
            <a:r>
              <a:rPr lang="en-US" sz="1600" dirty="0" err="1"/>
              <a:t>materjalidele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Pirita</a:t>
            </a:r>
            <a:r>
              <a:rPr lang="en-US" sz="1600" dirty="0"/>
              <a:t> </a:t>
            </a:r>
            <a:r>
              <a:rPr lang="en-US" sz="1600" dirty="0" err="1"/>
              <a:t>linnaosa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t-EE" sz="1600" dirty="0"/>
              <a:t> andsid m</a:t>
            </a:r>
            <a:r>
              <a:rPr lang="en-US" sz="1600" dirty="0" err="1"/>
              <a:t>ärkimisväärselt</a:t>
            </a:r>
            <a:r>
              <a:rPr lang="en-US" sz="1600" dirty="0"/>
              <a:t> </a:t>
            </a:r>
            <a:r>
              <a:rPr lang="en-US" sz="1600" dirty="0" err="1"/>
              <a:t>madalama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võrreldes</a:t>
            </a:r>
            <a:r>
              <a:rPr lang="en-US" sz="1600" dirty="0"/>
              <a:t> </a:t>
            </a:r>
            <a:r>
              <a:rPr lang="en-US" sz="1600" dirty="0" err="1"/>
              <a:t>teiste</a:t>
            </a:r>
            <a:r>
              <a:rPr lang="en-US" sz="1600" dirty="0"/>
              <a:t> </a:t>
            </a:r>
            <a:r>
              <a:rPr lang="en-US" sz="1600" dirty="0" err="1"/>
              <a:t>linnaosadega</a:t>
            </a:r>
            <a:r>
              <a:rPr lang="en-US" sz="1600" dirty="0"/>
              <a:t>.</a:t>
            </a:r>
            <a:endParaRPr lang="et-EE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2000" b="1">
                <a:solidFill>
                  <a:srgbClr val="82C96D"/>
                </a:solidFill>
              </a:rPr>
              <a:t>8</a:t>
            </a:r>
            <a:r>
              <a:rPr lang="en-US" sz="2000" b="1">
                <a:solidFill>
                  <a:srgbClr val="82C96D"/>
                </a:solidFill>
              </a:rPr>
              <a:t>5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B344A3B3-49F2-48B0-AE93-0C5BFBDE5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6" y="1636538"/>
            <a:ext cx="3000794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A654E412-6C10-4DCD-AA82-E9C7A4EFD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0" y="2479588"/>
            <a:ext cx="2991267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D8167CE2-77B1-48E3-921E-414A0D3AA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1" y="5236460"/>
            <a:ext cx="3324689" cy="1448002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08605F48-692A-4B13-8533-E51F7E42F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77" y="1636538"/>
            <a:ext cx="2991267" cy="1124107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0A10658D-63B3-4231-857F-113B603EA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59" y="2796838"/>
            <a:ext cx="4410691" cy="2400635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B9DE21E1-68B1-40A1-B019-83D88D498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29" y="5240145"/>
            <a:ext cx="4410691" cy="1267002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CAE49B80-5A3E-46E7-BF4E-11D6EEDF9A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25" y="1638058"/>
            <a:ext cx="2991267" cy="1733792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CA839C02-EF10-4DCD-A9D1-D85A1663C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28" y="3400828"/>
            <a:ext cx="3324689" cy="914528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79F4F5DE-F7C6-4A3C-9C52-B238605289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" y="3356009"/>
            <a:ext cx="3696216" cy="1876687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3867151" y="3708401"/>
            <a:ext cx="3803649" cy="1460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9AFE088E-7AEF-40B9-9B1E-77C6B93C948F}"/>
              </a:ext>
            </a:extLst>
          </p:cNvPr>
          <p:cNvSpPr/>
          <p:nvPr/>
        </p:nvSpPr>
        <p:spPr bwMode="auto">
          <a:xfrm>
            <a:off x="9382125" y="2959099"/>
            <a:ext cx="1768475" cy="14605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5F2814-8504-48A3-86C6-C5E0BC1D741E}"/>
              </a:ext>
            </a:extLst>
          </p:cNvPr>
          <p:cNvSpPr txBox="1"/>
          <p:nvPr/>
        </p:nvSpPr>
        <p:spPr>
          <a:xfrm>
            <a:off x="7525572" y="3522017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80527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füüsilise keskkonna teemaploki küsimusele „</a:t>
            </a:r>
            <a:r>
              <a:rPr lang="en-US" sz="2000" b="1" err="1">
                <a:solidFill>
                  <a:srgbClr val="010163"/>
                </a:solidFill>
              </a:rPr>
              <a:t>Toimumiskoha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ruumid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372269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Väga</a:t>
            </a:r>
            <a:r>
              <a:rPr lang="en-US" sz="1600"/>
              <a:t> </a:t>
            </a:r>
            <a:r>
              <a:rPr lang="en-US" sz="1600" err="1"/>
              <a:t>madala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toimumiskoha</a:t>
            </a:r>
            <a:r>
              <a:rPr lang="en-US" sz="1600"/>
              <a:t> </a:t>
            </a:r>
            <a:r>
              <a:rPr lang="en-US" sz="1600" err="1"/>
              <a:t>ruumidele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täiskoormusega</a:t>
            </a:r>
            <a:r>
              <a:rPr lang="en-US" sz="1600"/>
              <a:t> </a:t>
            </a:r>
            <a:r>
              <a:rPr lang="en-US" sz="1600" err="1"/>
              <a:t>töötavad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Üldiselt</a:t>
            </a:r>
            <a:r>
              <a:rPr lang="en-US" sz="1600"/>
              <a:t> on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rahul</a:t>
            </a:r>
            <a:r>
              <a:rPr lang="en-US" sz="1600"/>
              <a:t> </a:t>
            </a:r>
            <a:r>
              <a:rPr lang="en-US" sz="1600" err="1"/>
              <a:t>toimumiskoha</a:t>
            </a:r>
            <a:r>
              <a:rPr lang="en-US" sz="1600"/>
              <a:t> </a:t>
            </a:r>
            <a:r>
              <a:rPr lang="en-US" sz="1600" err="1"/>
              <a:t>ruumidega</a:t>
            </a:r>
            <a:r>
              <a:rPr lang="en-US" sz="1600"/>
              <a:t>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2000" b="1">
                <a:solidFill>
                  <a:srgbClr val="82C96D"/>
                </a:solidFill>
              </a:rPr>
              <a:t>8</a:t>
            </a:r>
            <a:r>
              <a:rPr lang="en-US" sz="2000" b="1">
                <a:solidFill>
                  <a:srgbClr val="82C96D"/>
                </a:solidFill>
              </a:rPr>
              <a:t>4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1FDA8416-D166-45EB-8AE6-6C383529B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0" y="1636538"/>
            <a:ext cx="3000794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D5B4CAE4-5BDD-40C1-852A-540790C76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476379"/>
            <a:ext cx="2991267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D6653C83-3C95-488E-89D2-15AAD0A0E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" y="3348650"/>
            <a:ext cx="3696216" cy="1876687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7745F591-400F-43A7-901B-E8C034EAA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6" y="5234862"/>
            <a:ext cx="3324689" cy="1448002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BB143FBC-DCA9-461B-B8E7-EA877FCF3B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77" y="1634631"/>
            <a:ext cx="2991267" cy="1124107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C655EB0D-192D-43C8-BBE2-09632341E4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40" y="2796838"/>
            <a:ext cx="4410691" cy="2400635"/>
          </a:xfrm>
          <a:prstGeom prst="rect">
            <a:avLst/>
          </a:prstGeom>
        </p:spPr>
      </p:pic>
      <p:pic>
        <p:nvPicPr>
          <p:cNvPr id="34" name="Pilt 33">
            <a:extLst>
              <a:ext uri="{FF2B5EF4-FFF2-40B4-BE49-F238E27FC236}">
                <a16:creationId xmlns:a16="http://schemas.microsoft.com/office/drawing/2014/main" id="{425240AF-A927-4052-9284-FD99E49AA6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79" y="5234861"/>
            <a:ext cx="4410691" cy="1267002"/>
          </a:xfrm>
          <a:prstGeom prst="rect">
            <a:avLst/>
          </a:prstGeom>
        </p:spPr>
      </p:pic>
      <p:pic>
        <p:nvPicPr>
          <p:cNvPr id="36" name="Pilt 35">
            <a:extLst>
              <a:ext uri="{FF2B5EF4-FFF2-40B4-BE49-F238E27FC236}">
                <a16:creationId xmlns:a16="http://schemas.microsoft.com/office/drawing/2014/main" id="{FA7E72FD-E81C-4C57-8F3B-7B485C5152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25" y="1637366"/>
            <a:ext cx="2991267" cy="1733792"/>
          </a:xfrm>
          <a:prstGeom prst="rect">
            <a:avLst/>
          </a:prstGeom>
        </p:spPr>
      </p:pic>
      <p:pic>
        <p:nvPicPr>
          <p:cNvPr id="38" name="Pilt 37">
            <a:extLst>
              <a:ext uri="{FF2B5EF4-FFF2-40B4-BE49-F238E27FC236}">
                <a16:creationId xmlns:a16="http://schemas.microsoft.com/office/drawing/2014/main" id="{A18F4467-B768-41A5-89B8-F3DB274638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28" y="3400022"/>
            <a:ext cx="3324689" cy="914528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3914775" y="3702051"/>
            <a:ext cx="3692525" cy="1587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27FC6-E131-492C-8ADA-9FBB81376F97}"/>
              </a:ext>
            </a:extLst>
          </p:cNvPr>
          <p:cNvSpPr txBox="1"/>
          <p:nvPr/>
        </p:nvSpPr>
        <p:spPr>
          <a:xfrm>
            <a:off x="7481122" y="3522017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7311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lt 36">
            <a:extLst>
              <a:ext uri="{FF2B5EF4-FFF2-40B4-BE49-F238E27FC236}">
                <a16:creationId xmlns:a16="http://schemas.microsoft.com/office/drawing/2014/main" id="{DA0E8148-37E3-4A78-AFBC-862904BDC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83" y="3395309"/>
            <a:ext cx="3324689" cy="914528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49937A91-41BC-4AE4-A2A1-4DB792223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04" y="2781894"/>
            <a:ext cx="4604778" cy="2410160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t-EE" sz="2000">
                <a:solidFill>
                  <a:srgbClr val="010163"/>
                </a:solidFill>
              </a:rPr>
              <a:t> keskkonna teemaploki küsimusele „</a:t>
            </a:r>
            <a:r>
              <a:rPr lang="en-US" sz="2000" b="1" err="1">
                <a:solidFill>
                  <a:srgbClr val="010163"/>
                </a:solidFill>
              </a:rPr>
              <a:t>Juhendaja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meeldib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mulle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teeb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oma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tööd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hästi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7037" y="4372268"/>
            <a:ext cx="3285041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Huvitegevuse</a:t>
            </a:r>
            <a:r>
              <a:rPr lang="en-US" sz="1600" dirty="0"/>
              <a:t> </a:t>
            </a:r>
            <a:r>
              <a:rPr lang="en-US" sz="1600" dirty="0" err="1"/>
              <a:t>valdkonna</a:t>
            </a:r>
            <a:r>
              <a:rPr lang="en-US" sz="1600" dirty="0"/>
              <a:t> “</a:t>
            </a:r>
            <a:r>
              <a:rPr lang="en-US" sz="1600" dirty="0" err="1"/>
              <a:t>Foto</a:t>
            </a:r>
            <a:r>
              <a:rPr lang="en-US" sz="1600" dirty="0"/>
              <a:t>, film ja video” </a:t>
            </a:r>
            <a:r>
              <a:rPr lang="en-US" sz="1600" dirty="0" err="1"/>
              <a:t>noorte</a:t>
            </a:r>
            <a:r>
              <a:rPr lang="en-US" sz="1600" dirty="0"/>
              <a:t> </a:t>
            </a:r>
            <a:r>
              <a:rPr lang="en-US" sz="1600" dirty="0" err="1"/>
              <a:t>hinnang</a:t>
            </a:r>
            <a:r>
              <a:rPr lang="en-US" sz="1600" dirty="0"/>
              <a:t> </a:t>
            </a:r>
            <a:r>
              <a:rPr lang="et-EE" sz="1600" dirty="0"/>
              <a:t>on teiste valdkondadega võrreldes oluliselt madalam.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Maksimaalse</a:t>
            </a:r>
            <a:r>
              <a:rPr lang="en-US" sz="1600" dirty="0"/>
              <a:t> </a:t>
            </a:r>
            <a:r>
              <a:rPr lang="en-US" sz="1600" dirty="0" err="1"/>
              <a:t>võimaliku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oma</a:t>
            </a:r>
            <a:r>
              <a:rPr lang="en-US" sz="1600" dirty="0"/>
              <a:t> </a:t>
            </a:r>
            <a:r>
              <a:rPr lang="en-US" sz="1600" dirty="0" err="1"/>
              <a:t>juhendajale</a:t>
            </a:r>
            <a:r>
              <a:rPr lang="en-US" sz="1600" dirty="0"/>
              <a:t> </a:t>
            </a:r>
            <a:r>
              <a:rPr lang="en-US" sz="1600" dirty="0" err="1"/>
              <a:t>andsid</a:t>
            </a:r>
            <a:r>
              <a:rPr lang="en-US" sz="1600" dirty="0"/>
              <a:t> </a:t>
            </a:r>
            <a:r>
              <a:rPr lang="en-US" sz="1600" dirty="0" err="1"/>
              <a:t>ettevõtlikud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.</a:t>
            </a:r>
            <a:endParaRPr lang="et-EE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90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err="1"/>
              <a:t>Huvitegevu</a:t>
            </a:r>
            <a:r>
              <a:rPr lang="en-US"/>
              <a:t>s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9AAEA748-A370-422D-90D2-F3D55197E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637660"/>
            <a:ext cx="3000794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6F21F293-4F2B-4427-9128-61A219F208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27" y="2475976"/>
            <a:ext cx="2991267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1E8AC4F4-EA05-475B-B746-61BBCFF26F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" y="3354656"/>
            <a:ext cx="3696216" cy="1876687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055F3B7A-0766-4AE5-9C28-F13CF4E21A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3" y="5240347"/>
            <a:ext cx="3324689" cy="1448002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8C41F7C0-64C4-4AE2-80DF-5772FF5AD7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58" y="1639394"/>
            <a:ext cx="2991267" cy="1124107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E0FB17AA-0342-404A-873E-68D094E570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37" y="5249744"/>
            <a:ext cx="4410691" cy="1267002"/>
          </a:xfrm>
          <a:prstGeom prst="rect">
            <a:avLst/>
          </a:prstGeom>
        </p:spPr>
      </p:pic>
      <p:pic>
        <p:nvPicPr>
          <p:cNvPr id="33" name="Pilt 32">
            <a:extLst>
              <a:ext uri="{FF2B5EF4-FFF2-40B4-BE49-F238E27FC236}">
                <a16:creationId xmlns:a16="http://schemas.microsoft.com/office/drawing/2014/main" id="{4EBDC27C-AD19-4F06-BF6B-92A1F85DB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043" y="1638816"/>
            <a:ext cx="2991267" cy="1733792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819150" y="3651251"/>
            <a:ext cx="2590799" cy="15874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E5E322DF-84AC-4B5E-92D8-0B1BCA8938F1}"/>
              </a:ext>
            </a:extLst>
          </p:cNvPr>
          <p:cNvSpPr/>
          <p:nvPr/>
        </p:nvSpPr>
        <p:spPr bwMode="auto">
          <a:xfrm>
            <a:off x="4210051" y="4152900"/>
            <a:ext cx="4083049" cy="1460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6F4547F-CA29-4782-A1E8-1B5B3DB6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Uuringu</a:t>
            </a:r>
            <a:r>
              <a:rPr lang="en-US"/>
              <a:t> </a:t>
            </a:r>
            <a:r>
              <a:rPr lang="en-US" err="1"/>
              <a:t>eesmärk</a:t>
            </a:r>
            <a:r>
              <a:rPr lang="en-US"/>
              <a:t> ja s</a:t>
            </a:r>
            <a:r>
              <a:rPr lang="et-EE" err="1"/>
              <a:t>issejuhatus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A45C2F9-4401-4530-9955-732542DE5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Eesmärk</a:t>
            </a:r>
            <a:r>
              <a:rPr lang="en-US" dirty="0"/>
              <a:t>: </a:t>
            </a:r>
            <a:r>
              <a:rPr lang="et-EE" dirty="0"/>
              <a:t>hinnata 2020. aastal noorsootöös osalenud 7</a:t>
            </a:r>
            <a:r>
              <a:rPr lang="en-US" dirty="0"/>
              <a:t>–</a:t>
            </a:r>
            <a:r>
              <a:rPr lang="et-EE" dirty="0"/>
              <a:t>26-aastaste noorte rahulolu </a:t>
            </a:r>
            <a:r>
              <a:rPr lang="en-US" dirty="0" err="1"/>
              <a:t>noorsootöö</a:t>
            </a:r>
            <a:r>
              <a:rPr lang="en-US" dirty="0"/>
              <a:t> </a:t>
            </a:r>
            <a:r>
              <a:rPr lang="en-US" dirty="0" err="1"/>
              <a:t>tegevustega</a:t>
            </a:r>
            <a:r>
              <a:rPr lang="en-US" dirty="0"/>
              <a:t> </a:t>
            </a:r>
            <a:r>
              <a:rPr lang="et-EE" dirty="0"/>
              <a:t>Tallinna linnas </a:t>
            </a:r>
            <a:endParaRPr lang="en-US" dirty="0"/>
          </a:p>
          <a:p>
            <a:r>
              <a:rPr lang="en-US" dirty="0" err="1"/>
              <a:t>Analüüsi</a:t>
            </a:r>
            <a:r>
              <a:rPr lang="en-US" dirty="0"/>
              <a:t> </a:t>
            </a:r>
            <a:r>
              <a:rPr lang="en-US" dirty="0" err="1"/>
              <a:t>alusandmed</a:t>
            </a:r>
            <a:r>
              <a:rPr lang="en-US" dirty="0"/>
              <a:t> </a:t>
            </a:r>
            <a:r>
              <a:rPr lang="en-US" dirty="0" err="1"/>
              <a:t>tulenevad</a:t>
            </a:r>
            <a:r>
              <a:rPr lang="en-US" dirty="0"/>
              <a:t> </a:t>
            </a:r>
            <a:r>
              <a:rPr lang="et-EE" dirty="0"/>
              <a:t>varasemalt läbiviidud </a:t>
            </a:r>
            <a:r>
              <a:rPr lang="en-US" dirty="0" err="1"/>
              <a:t>üle-eestilisest</a:t>
            </a:r>
            <a:r>
              <a:rPr lang="en-US" dirty="0"/>
              <a:t> </a:t>
            </a:r>
            <a:r>
              <a:rPr lang="et-EE" dirty="0"/>
              <a:t>uuringu</a:t>
            </a:r>
            <a:r>
              <a:rPr lang="en-US" dirty="0" err="1"/>
              <a:t>st</a:t>
            </a:r>
            <a:r>
              <a:rPr lang="et-EE" dirty="0"/>
              <a:t> „Noorsootöös osalevate noorte rahulolu noorsootööga 2020“</a:t>
            </a:r>
            <a:endParaRPr lang="en-US" dirty="0"/>
          </a:p>
          <a:p>
            <a:r>
              <a:rPr lang="en-US" dirty="0" err="1"/>
              <a:t>Üle-eestilise</a:t>
            </a:r>
            <a:r>
              <a:rPr lang="en-US" dirty="0"/>
              <a:t> u</a:t>
            </a:r>
            <a:r>
              <a:rPr lang="et-EE" dirty="0" err="1"/>
              <a:t>uring</a:t>
            </a:r>
            <a:r>
              <a:rPr lang="en-US" dirty="0"/>
              <a:t>u</a:t>
            </a:r>
            <a:r>
              <a:rPr lang="et-EE" dirty="0"/>
              <a:t> </a:t>
            </a:r>
            <a:r>
              <a:rPr lang="en-US" dirty="0" err="1"/>
              <a:t>periood</a:t>
            </a:r>
            <a:r>
              <a:rPr lang="en-US" dirty="0"/>
              <a:t>: </a:t>
            </a:r>
            <a:r>
              <a:rPr lang="en-US" dirty="0" err="1"/>
              <a:t>juuni</a:t>
            </a:r>
            <a:r>
              <a:rPr lang="en-US" dirty="0"/>
              <a:t> 2020 – </a:t>
            </a:r>
            <a:r>
              <a:rPr lang="en-US" dirty="0" err="1"/>
              <a:t>aprill</a:t>
            </a:r>
            <a:r>
              <a:rPr lang="en-US" dirty="0"/>
              <a:t> 2021</a:t>
            </a:r>
          </a:p>
          <a:p>
            <a:r>
              <a:rPr lang="et-EE" dirty="0"/>
              <a:t>Tulemus</a:t>
            </a:r>
            <a:r>
              <a:rPr lang="en-US" dirty="0"/>
              <a:t>ed </a:t>
            </a:r>
            <a:r>
              <a:rPr lang="en-US" dirty="0" err="1"/>
              <a:t>esitatakse</a:t>
            </a:r>
            <a:r>
              <a:rPr lang="en-US" dirty="0"/>
              <a:t> </a:t>
            </a:r>
            <a:r>
              <a:rPr lang="et-EE" dirty="0"/>
              <a:t>eri vanuserühmade, soo, elukoha (</a:t>
            </a:r>
            <a:r>
              <a:rPr lang="en-US" dirty="0" err="1"/>
              <a:t>võimalusel</a:t>
            </a:r>
            <a:r>
              <a:rPr lang="en-US" dirty="0"/>
              <a:t> </a:t>
            </a:r>
            <a:r>
              <a:rPr lang="et-EE" dirty="0"/>
              <a:t>linnaosa täpsusega), </a:t>
            </a:r>
            <a:r>
              <a:rPr lang="en-US" dirty="0" err="1"/>
              <a:t>vastamise</a:t>
            </a:r>
            <a:r>
              <a:rPr lang="en-US" dirty="0"/>
              <a:t> </a:t>
            </a:r>
            <a:r>
              <a:rPr lang="en-US" dirty="0" err="1"/>
              <a:t>keele</a:t>
            </a:r>
            <a:r>
              <a:rPr lang="en-US" dirty="0"/>
              <a:t>, </a:t>
            </a:r>
            <a:r>
              <a:rPr lang="en-US" dirty="0" err="1"/>
              <a:t>peamise</a:t>
            </a:r>
            <a:r>
              <a:rPr lang="en-US" dirty="0"/>
              <a:t> </a:t>
            </a:r>
            <a:r>
              <a:rPr lang="en-US" dirty="0" err="1"/>
              <a:t>tegevusala</a:t>
            </a:r>
            <a:r>
              <a:rPr lang="en-US" dirty="0"/>
              <a:t>, </a:t>
            </a:r>
            <a:r>
              <a:rPr lang="en-US" dirty="0" err="1"/>
              <a:t>põhihooldaja</a:t>
            </a:r>
            <a:r>
              <a:rPr lang="en-US" dirty="0"/>
              <a:t>, ema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põhihooldaja</a:t>
            </a:r>
            <a:r>
              <a:rPr lang="en-US" dirty="0"/>
              <a:t> </a:t>
            </a:r>
            <a:r>
              <a:rPr lang="et-EE" dirty="0"/>
              <a:t>haridustausta ja </a:t>
            </a:r>
            <a:r>
              <a:rPr lang="en-US" dirty="0" err="1"/>
              <a:t>õdede-vendade</a:t>
            </a:r>
            <a:r>
              <a:rPr lang="en-US" dirty="0"/>
              <a:t> </a:t>
            </a:r>
            <a:r>
              <a:rPr lang="en-US" dirty="0" err="1"/>
              <a:t>arvu</a:t>
            </a:r>
            <a:r>
              <a:rPr lang="en-US" dirty="0"/>
              <a:t> </a:t>
            </a:r>
            <a:r>
              <a:rPr lang="en-US" dirty="0" err="1"/>
              <a:t>lõikes</a:t>
            </a:r>
            <a:endParaRPr lang="en-US" dirty="0"/>
          </a:p>
          <a:p>
            <a:r>
              <a:rPr lang="en-US" dirty="0" err="1"/>
              <a:t>Tulemused</a:t>
            </a:r>
            <a:r>
              <a:rPr lang="en-US" dirty="0"/>
              <a:t> </a:t>
            </a:r>
            <a:r>
              <a:rPr lang="en-US" dirty="0" err="1"/>
              <a:t>esitatakse</a:t>
            </a:r>
            <a:r>
              <a:rPr lang="en-US" dirty="0"/>
              <a:t> </a:t>
            </a:r>
            <a:r>
              <a:rPr lang="en-US" dirty="0" err="1"/>
              <a:t>noorsootöövaldkonniti</a:t>
            </a:r>
            <a:r>
              <a:rPr lang="en-US" dirty="0"/>
              <a:t>:</a:t>
            </a:r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189EEA75-276D-422A-9A1B-9F620B24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2A95A-DE8F-4443-885F-CDB1E4B7D656}"/>
              </a:ext>
            </a:extLst>
          </p:cNvPr>
          <p:cNvSpPr txBox="1"/>
          <p:nvPr/>
        </p:nvSpPr>
        <p:spPr>
          <a:xfrm>
            <a:off x="557373" y="4107677"/>
            <a:ext cx="10990683" cy="181626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90575" lvl="1" indent="-380990" eaLnBrk="0" hangingPunct="0">
              <a:buFont typeface="Symbol" panose="05050102010706020507" pitchFamily="18" charset="2"/>
              <a:buChar char="-"/>
              <a:defRPr/>
            </a:pPr>
            <a:r>
              <a:rPr lang="en-US" sz="1800" err="1"/>
              <a:t>huvitegevus</a:t>
            </a:r>
            <a:endParaRPr lang="en-US" sz="1800"/>
          </a:p>
          <a:p>
            <a:pPr marL="990575" lvl="1" indent="-380990" eaLnBrk="0" hangingPunct="0">
              <a:buFont typeface="Symbol" panose="05050102010706020507" pitchFamily="18" charset="2"/>
              <a:buChar char="-"/>
              <a:defRPr/>
            </a:pPr>
            <a:r>
              <a:rPr lang="en-US" sz="1800" err="1"/>
              <a:t>huviharidus</a:t>
            </a:r>
            <a:endParaRPr lang="en-US" sz="1800"/>
          </a:p>
          <a:p>
            <a:pPr marL="990575" lvl="1" indent="-380990" eaLnBrk="0" hangingPunct="0">
              <a:buFont typeface="Symbol" panose="05050102010706020507" pitchFamily="18" charset="2"/>
              <a:buChar char="-"/>
              <a:defRPr/>
            </a:pPr>
            <a:r>
              <a:rPr lang="en-US" sz="1800" err="1"/>
              <a:t>avatud</a:t>
            </a:r>
            <a:r>
              <a:rPr lang="en-US" sz="1800"/>
              <a:t> </a:t>
            </a:r>
            <a:r>
              <a:rPr lang="en-US" sz="1800" err="1"/>
              <a:t>noorsootöö</a:t>
            </a:r>
            <a:endParaRPr lang="en-US" sz="1800"/>
          </a:p>
          <a:p>
            <a:pPr marL="990575" lvl="1" indent="-380990" eaLnBrk="0" hangingPunct="0">
              <a:buFont typeface="Symbol" panose="05050102010706020507" pitchFamily="18" charset="2"/>
              <a:buChar char="-"/>
              <a:defRPr/>
            </a:pPr>
            <a:r>
              <a:rPr lang="en-US" sz="1800" err="1"/>
              <a:t>noortelaagrid</a:t>
            </a:r>
            <a:endParaRPr lang="en-US" sz="1800"/>
          </a:p>
          <a:p>
            <a:pPr marL="990575" lvl="1" indent="-380990" eaLnBrk="0" hangingPunct="0">
              <a:buFont typeface="Symbol" panose="05050102010706020507" pitchFamily="18" charset="2"/>
              <a:buChar char="-"/>
              <a:defRPr/>
            </a:pPr>
            <a:endParaRPr lang="en-US" sz="1800"/>
          </a:p>
          <a:p>
            <a:pPr marL="990575" lvl="1" indent="-380990" eaLnBrk="0" hangingPunct="0">
              <a:buFont typeface="Symbol" panose="05050102010706020507" pitchFamily="18" charset="2"/>
              <a:buChar char="-"/>
              <a:defRPr/>
            </a:pPr>
            <a:endParaRPr lang="en-US" sz="1800"/>
          </a:p>
          <a:p>
            <a:pPr marL="990575" lvl="1" indent="-380990" eaLnBrk="0" hangingPunct="0">
              <a:buFont typeface="Symbol" panose="05050102010706020507" pitchFamily="18" charset="2"/>
              <a:buChar char="-"/>
              <a:defRPr/>
            </a:pPr>
            <a:r>
              <a:rPr lang="en-US" sz="1800" err="1"/>
              <a:t>noortemalevad</a:t>
            </a:r>
            <a:endParaRPr lang="en-US" sz="1800"/>
          </a:p>
          <a:p>
            <a:pPr marL="990575" lvl="1" indent="-380990" eaLnBrk="0" hangingPunct="0">
              <a:buFont typeface="Symbol" panose="05050102010706020507" pitchFamily="18" charset="2"/>
              <a:buChar char="-"/>
              <a:defRPr/>
            </a:pPr>
            <a:r>
              <a:rPr lang="en-US" sz="1800" err="1"/>
              <a:t>osalus</a:t>
            </a:r>
            <a:r>
              <a:rPr lang="en-US" sz="1800"/>
              <a:t>- </a:t>
            </a:r>
            <a:r>
              <a:rPr lang="en-US" sz="1800" err="1"/>
              <a:t>või</a:t>
            </a:r>
            <a:r>
              <a:rPr lang="en-US" sz="1800"/>
              <a:t> </a:t>
            </a:r>
            <a:r>
              <a:rPr lang="en-US" sz="1800" err="1"/>
              <a:t>esinduskogud</a:t>
            </a:r>
            <a:endParaRPr lang="en-US" sz="1800"/>
          </a:p>
          <a:p>
            <a:pPr marL="990575" lvl="1" indent="-380990" eaLnBrk="0" hangingPunct="0">
              <a:buFont typeface="Symbol" panose="05050102010706020507" pitchFamily="18" charset="2"/>
              <a:buChar char="-"/>
              <a:defRPr/>
            </a:pPr>
            <a:r>
              <a:rPr lang="en-US" sz="1800" err="1"/>
              <a:t>noorteühingud</a:t>
            </a:r>
            <a:r>
              <a:rPr lang="en-US" sz="1800"/>
              <a:t> </a:t>
            </a:r>
            <a:r>
              <a:rPr lang="en-US" sz="1800" err="1"/>
              <a:t>või</a:t>
            </a:r>
            <a:r>
              <a:rPr lang="en-US" sz="1800"/>
              <a:t> –</a:t>
            </a:r>
            <a:r>
              <a:rPr lang="en-US" sz="1800" err="1"/>
              <a:t>ühendused</a:t>
            </a:r>
            <a:endParaRPr lang="en-US" sz="1800"/>
          </a:p>
          <a:p>
            <a:pPr marL="990575" lvl="1" indent="-380990" eaLnBrk="0" hangingPunct="0">
              <a:buFont typeface="Symbol" panose="05050102010706020507" pitchFamily="18" charset="2"/>
              <a:buChar char="-"/>
              <a:defRPr/>
            </a:pPr>
            <a:r>
              <a:rPr lang="en-US" sz="1800" err="1"/>
              <a:t>noorteprojektid</a:t>
            </a:r>
            <a:endParaRPr lang="et-EE" sz="1800"/>
          </a:p>
        </p:txBody>
      </p:sp>
      <p:sp>
        <p:nvSpPr>
          <p:cNvPr id="8" name="Sisu kohatäide 2">
            <a:extLst>
              <a:ext uri="{FF2B5EF4-FFF2-40B4-BE49-F238E27FC236}">
                <a16:creationId xmlns:a16="http://schemas.microsoft.com/office/drawing/2014/main" id="{5885AB15-D68C-4982-AECD-8C1267B42558}"/>
              </a:ext>
            </a:extLst>
          </p:cNvPr>
          <p:cNvSpPr txBox="1">
            <a:spLocks/>
          </p:cNvSpPr>
          <p:nvPr/>
        </p:nvSpPr>
        <p:spPr>
          <a:xfrm>
            <a:off x="643944" y="5432374"/>
            <a:ext cx="8649685" cy="40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Lisaks</a:t>
            </a:r>
            <a:r>
              <a:rPr lang="en-US"/>
              <a:t> </a:t>
            </a:r>
            <a:r>
              <a:rPr lang="en-US" err="1"/>
              <a:t>uuritavad</a:t>
            </a:r>
            <a:r>
              <a:rPr lang="en-US"/>
              <a:t> </a:t>
            </a:r>
            <a:r>
              <a:rPr lang="en-US" err="1"/>
              <a:t>teemad</a:t>
            </a:r>
            <a:r>
              <a:rPr lang="en-US"/>
              <a:t>: </a:t>
            </a:r>
            <a:r>
              <a:rPr lang="en-US" err="1"/>
              <a:t>noorteinfo</a:t>
            </a:r>
            <a:r>
              <a:rPr lang="en-US"/>
              <a:t> ja </a:t>
            </a:r>
            <a:r>
              <a:rPr lang="en-US" err="1"/>
              <a:t>noorsootöö</a:t>
            </a:r>
            <a:r>
              <a:rPr lang="en-US"/>
              <a:t> </a:t>
            </a:r>
            <a:r>
              <a:rPr lang="en-US" err="1"/>
              <a:t>tegevustes</a:t>
            </a:r>
            <a:r>
              <a:rPr lang="en-US"/>
              <a:t> </a:t>
            </a:r>
            <a:r>
              <a:rPr lang="en-US" err="1"/>
              <a:t>mitteosalemine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0461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t-EE" sz="2000">
                <a:solidFill>
                  <a:srgbClr val="010163"/>
                </a:solidFill>
              </a:rPr>
              <a:t> keskkonna teemaploki küsimusele „</a:t>
            </a:r>
            <a:r>
              <a:rPr lang="en-US" sz="2000" b="1" err="1">
                <a:solidFill>
                  <a:srgbClr val="010163"/>
                </a:solidFill>
              </a:rPr>
              <a:t>Juhendajad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arvestavad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minu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soovide</a:t>
            </a:r>
            <a:r>
              <a:rPr lang="en-US" sz="2000" b="1">
                <a:solidFill>
                  <a:srgbClr val="010163"/>
                </a:solidFill>
              </a:rPr>
              <a:t> ja </a:t>
            </a:r>
            <a:r>
              <a:rPr lang="en-US" sz="2000" b="1" err="1">
                <a:solidFill>
                  <a:srgbClr val="010163"/>
                </a:solidFill>
              </a:rPr>
              <a:t>arvamustega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499" y="4422753"/>
            <a:ext cx="3147462" cy="25794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456565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, </a:t>
            </a:r>
            <a:r>
              <a:rPr lang="en-US" sz="1600" err="1"/>
              <a:t>kelle</a:t>
            </a:r>
            <a:r>
              <a:rPr lang="en-US" sz="1600"/>
              <a:t> </a:t>
            </a:r>
            <a:r>
              <a:rPr lang="en-US" sz="1600" err="1"/>
              <a:t>emal</a:t>
            </a:r>
            <a:r>
              <a:rPr lang="en-US" sz="1600"/>
              <a:t>/</a:t>
            </a:r>
            <a:r>
              <a:rPr lang="en-US" sz="1600" err="1"/>
              <a:t>hooldajal</a:t>
            </a:r>
            <a:r>
              <a:rPr lang="en-US" sz="1600"/>
              <a:t> on </a:t>
            </a:r>
            <a:r>
              <a:rPr lang="en-US" sz="1600" err="1"/>
              <a:t>madal</a:t>
            </a:r>
            <a:r>
              <a:rPr lang="en-US" sz="1600"/>
              <a:t> </a:t>
            </a:r>
            <a:r>
              <a:rPr lang="en-US" sz="1600" err="1"/>
              <a:t>haridustase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, </a:t>
            </a:r>
            <a:r>
              <a:rPr lang="en-US" sz="1600" err="1"/>
              <a:t>kes</a:t>
            </a:r>
            <a:r>
              <a:rPr lang="en-US" sz="1600"/>
              <a:t> </a:t>
            </a:r>
            <a:r>
              <a:rPr lang="en-US" sz="1600" err="1"/>
              <a:t>õpivad</a:t>
            </a:r>
            <a:r>
              <a:rPr lang="en-US" sz="1600"/>
              <a:t> </a:t>
            </a:r>
            <a:r>
              <a:rPr lang="en-US" sz="1600" err="1"/>
              <a:t>kutsekoolis</a:t>
            </a:r>
            <a:r>
              <a:rPr lang="en-US" sz="1600"/>
              <a:t>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töötavad</a:t>
            </a:r>
            <a:r>
              <a:rPr lang="en-US" sz="1600"/>
              <a:t> </a:t>
            </a:r>
            <a:r>
              <a:rPr lang="en-US" sz="1600" err="1"/>
              <a:t>täiskoormusega</a:t>
            </a:r>
            <a:r>
              <a:rPr lang="en-US" sz="1600"/>
              <a:t>, </a:t>
            </a:r>
            <a:r>
              <a:rPr lang="en-US" sz="1600" err="1"/>
              <a:t>tunnevad</a:t>
            </a:r>
            <a:r>
              <a:rPr lang="en-US" sz="1600"/>
              <a:t>, et </a:t>
            </a:r>
            <a:r>
              <a:rPr lang="en-US" sz="1600" err="1"/>
              <a:t>juhendajad</a:t>
            </a:r>
            <a:r>
              <a:rPr lang="en-US" sz="1600"/>
              <a:t> </a:t>
            </a:r>
            <a:r>
              <a:rPr lang="en-US" sz="1600" err="1"/>
              <a:t>arvestavad</a:t>
            </a:r>
            <a:r>
              <a:rPr lang="en-US" sz="1600"/>
              <a:t> </a:t>
            </a:r>
            <a:r>
              <a:rPr lang="en-US" sz="1600" err="1"/>
              <a:t>nendega</a:t>
            </a:r>
            <a:r>
              <a:rPr lang="en-US" sz="1600"/>
              <a:t> </a:t>
            </a:r>
            <a:r>
              <a:rPr lang="en-US" sz="1600" err="1"/>
              <a:t>vähem</a:t>
            </a:r>
            <a:r>
              <a:rPr lang="en-US" sz="1600"/>
              <a:t>.</a:t>
            </a:r>
            <a:endParaRPr lang="en-US"/>
          </a:p>
          <a:p>
            <a:pPr marL="179705" indent="-456565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/>
              <a:t>Foto, filmi ja video </a:t>
            </a:r>
            <a:r>
              <a:rPr lang="en-US" sz="1600" err="1"/>
              <a:t>valdkonnas</a:t>
            </a:r>
            <a:r>
              <a:rPr lang="en-US" sz="1600"/>
              <a:t> </a:t>
            </a:r>
            <a:r>
              <a:rPr lang="en-US" sz="1600" err="1"/>
              <a:t>tegutsevad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võrreldes</a:t>
            </a:r>
            <a:r>
              <a:rPr lang="en-US" sz="1600"/>
              <a:t> </a:t>
            </a:r>
            <a:r>
              <a:rPr lang="en-US" sz="1600" err="1"/>
              <a:t>teistega</a:t>
            </a:r>
            <a:r>
              <a:rPr lang="en-US" sz="1600"/>
              <a:t> </a:t>
            </a: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.</a:t>
            </a:r>
            <a:endParaRPr lang="en-US" sz="1600">
              <a:cs typeface="Calibri"/>
            </a:endParaRPr>
          </a:p>
          <a:p>
            <a:pPr marL="179705" indent="-456565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/>
              <a:t>Kõrge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, </a:t>
            </a:r>
            <a:r>
              <a:rPr lang="en-US" sz="1600" err="1"/>
              <a:t>kellel</a:t>
            </a:r>
            <a:r>
              <a:rPr lang="en-US" sz="1600"/>
              <a:t> on rohkem </a:t>
            </a:r>
            <a:r>
              <a:rPr lang="en-US" sz="1600" err="1"/>
              <a:t>kui</a:t>
            </a:r>
            <a:r>
              <a:rPr lang="en-US" sz="1600"/>
              <a:t> </a:t>
            </a:r>
            <a:r>
              <a:rPr lang="en-US" sz="1600" err="1"/>
              <a:t>kolm</a:t>
            </a:r>
            <a:r>
              <a:rPr lang="en-US" sz="1600"/>
              <a:t> </a:t>
            </a:r>
            <a:r>
              <a:rPr lang="en-US" sz="1600" err="1"/>
              <a:t>õde</a:t>
            </a:r>
            <a:r>
              <a:rPr lang="en-US" sz="1600"/>
              <a:t>/</a:t>
            </a:r>
            <a:r>
              <a:rPr lang="en-US" sz="1600" err="1"/>
              <a:t>venda</a:t>
            </a:r>
            <a:r>
              <a:rPr lang="en-US" sz="1600"/>
              <a:t>.</a:t>
            </a:r>
            <a:endParaRPr lang="en-US" sz="1600">
              <a:cs typeface="Calibri"/>
            </a:endParaRPr>
          </a:p>
          <a:p>
            <a:pPr marL="179705" indent="-456565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>
              <a:cs typeface="Calibri"/>
            </a:endParaRP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2000" b="1">
                <a:solidFill>
                  <a:srgbClr val="82C96D"/>
                </a:solidFill>
              </a:rPr>
              <a:t>82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0273160E-8B7C-44D1-B651-E3A3D4E15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7" y="1639105"/>
            <a:ext cx="3000794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2B6820CB-A817-4CDB-B6A1-CCF22B80E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6" y="2515521"/>
            <a:ext cx="2991267" cy="866896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70E7DB4E-C9C9-49DE-B52A-47C4BF2579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9" y="5278438"/>
            <a:ext cx="3324689" cy="1448002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920B0386-E8C2-44E6-90AB-62C26D073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76" y="1638238"/>
            <a:ext cx="2991267" cy="1124107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94B8DA77-20CC-4D64-92EF-A721AD5F5C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39" y="2810837"/>
            <a:ext cx="4410691" cy="2400635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BAA47F24-F3FC-4750-81E7-817B169C2B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261" y="5251662"/>
            <a:ext cx="4410691" cy="1267002"/>
          </a:xfrm>
          <a:prstGeom prst="rect">
            <a:avLst/>
          </a:prstGeom>
        </p:spPr>
      </p:pic>
      <p:pic>
        <p:nvPicPr>
          <p:cNvPr id="33" name="Pilt 32">
            <a:extLst>
              <a:ext uri="{FF2B5EF4-FFF2-40B4-BE49-F238E27FC236}">
                <a16:creationId xmlns:a16="http://schemas.microsoft.com/office/drawing/2014/main" id="{A4EE77EE-CC5A-4F76-9FC5-C7518D35EA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18" y="1642600"/>
            <a:ext cx="2991267" cy="1733792"/>
          </a:xfrm>
          <a:prstGeom prst="rect">
            <a:avLst/>
          </a:prstGeom>
        </p:spPr>
      </p:pic>
      <p:pic>
        <p:nvPicPr>
          <p:cNvPr id="37" name="Pilt 36">
            <a:extLst>
              <a:ext uri="{FF2B5EF4-FFF2-40B4-BE49-F238E27FC236}">
                <a16:creationId xmlns:a16="http://schemas.microsoft.com/office/drawing/2014/main" id="{6F74667E-5FB3-48C8-B2CD-E693DD7673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41" y="3440129"/>
            <a:ext cx="3324689" cy="914528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4238625" y="5514974"/>
            <a:ext cx="3642769" cy="167643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0044A3A4-AD0B-4AC2-ACCB-44A86C1173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" y="3388604"/>
            <a:ext cx="3696216" cy="1876687"/>
          </a:xfrm>
          <a:prstGeom prst="rect">
            <a:avLst/>
          </a:prstGeom>
        </p:spPr>
      </p:pic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7E26DA72-BD08-47D0-9A31-4ED738868866}"/>
              </a:ext>
            </a:extLst>
          </p:cNvPr>
          <p:cNvSpPr/>
          <p:nvPr/>
        </p:nvSpPr>
        <p:spPr bwMode="auto">
          <a:xfrm>
            <a:off x="857251" y="3695701"/>
            <a:ext cx="2559049" cy="1460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261C7A26-3E90-4D01-98EE-D219692552D0}"/>
              </a:ext>
            </a:extLst>
          </p:cNvPr>
          <p:cNvSpPr/>
          <p:nvPr/>
        </p:nvSpPr>
        <p:spPr bwMode="auto">
          <a:xfrm>
            <a:off x="5210174" y="3422651"/>
            <a:ext cx="2524125" cy="15240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ounded Rectangle 14">
            <a:extLst>
              <a:ext uri="{FF2B5EF4-FFF2-40B4-BE49-F238E27FC236}">
                <a16:creationId xmlns:a16="http://schemas.microsoft.com/office/drawing/2014/main" id="{98885E03-0825-47AA-A587-4F6A22AECA1A}"/>
              </a:ext>
            </a:extLst>
          </p:cNvPr>
          <p:cNvSpPr/>
          <p:nvPr/>
        </p:nvSpPr>
        <p:spPr bwMode="auto">
          <a:xfrm>
            <a:off x="3895725" y="3724276"/>
            <a:ext cx="3910013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Arrow Connector 23">
            <a:extLst>
              <a:ext uri="{FF2B5EF4-FFF2-40B4-BE49-F238E27FC236}">
                <a16:creationId xmlns:a16="http://schemas.microsoft.com/office/drawing/2014/main" id="{F350BE8D-A52F-4AEC-B450-934B0DE1D82D}"/>
              </a:ext>
            </a:extLst>
          </p:cNvPr>
          <p:cNvCxnSpPr>
            <a:cxnSpLocks/>
          </p:cNvCxnSpPr>
          <p:nvPr/>
        </p:nvCxnSpPr>
        <p:spPr bwMode="auto">
          <a:xfrm flipH="1">
            <a:off x="3416300" y="5798218"/>
            <a:ext cx="183365" cy="324841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ACF47B96-8AD2-404D-8006-4B189B9D4EDC}"/>
              </a:ext>
            </a:extLst>
          </p:cNvPr>
          <p:cNvSpPr/>
          <p:nvPr/>
        </p:nvSpPr>
        <p:spPr bwMode="auto">
          <a:xfrm>
            <a:off x="889258" y="6165851"/>
            <a:ext cx="2682874" cy="1650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07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t-EE" sz="2000">
                <a:solidFill>
                  <a:srgbClr val="010163"/>
                </a:solidFill>
              </a:rPr>
              <a:t> keskkonna teemaploki küsimusele „</a:t>
            </a:r>
            <a:r>
              <a:rPr lang="en-US" sz="2000" b="1">
                <a:solidFill>
                  <a:srgbClr val="010163"/>
                </a:solidFill>
              </a:rPr>
              <a:t>Minu </a:t>
            </a:r>
            <a:r>
              <a:rPr lang="en-US" sz="2000" b="1" err="1">
                <a:solidFill>
                  <a:srgbClr val="010163"/>
                </a:solidFill>
              </a:rPr>
              <a:t>probleeme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märgatakse</a:t>
            </a:r>
            <a:r>
              <a:rPr lang="en-US" sz="2000" b="1">
                <a:solidFill>
                  <a:srgbClr val="010163"/>
                </a:solidFill>
              </a:rPr>
              <a:t>, mind </a:t>
            </a:r>
            <a:r>
              <a:rPr lang="en-US" sz="2000" b="1" err="1">
                <a:solidFill>
                  <a:srgbClr val="010163"/>
                </a:solidFill>
              </a:rPr>
              <a:t>kuulatakse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ära</a:t>
            </a:r>
            <a:r>
              <a:rPr lang="en-US" sz="2000" b="1">
                <a:solidFill>
                  <a:srgbClr val="010163"/>
                </a:solidFill>
              </a:rPr>
              <a:t> ja </a:t>
            </a:r>
            <a:r>
              <a:rPr lang="en-US" sz="2000" b="1" err="1">
                <a:solidFill>
                  <a:srgbClr val="010163"/>
                </a:solidFill>
              </a:rPr>
              <a:t>antakse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nõu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489004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2000" b="1">
                <a:solidFill>
                  <a:srgbClr val="82C96D"/>
                </a:solidFill>
              </a:rPr>
              <a:t>8</a:t>
            </a:r>
            <a:r>
              <a:rPr lang="en-US" sz="2000" b="1">
                <a:solidFill>
                  <a:srgbClr val="82C96D"/>
                </a:solidFill>
              </a:rPr>
              <a:t>3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F3CA6F69-BC23-423A-89AD-0C68536A2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7" y="1636547"/>
            <a:ext cx="3000794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D65162BF-8914-4B40-B7AE-45E5170CB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8" y="2475152"/>
            <a:ext cx="2991267" cy="866896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57CF9112-FCEC-492E-A165-B75DB9D43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" y="3355572"/>
            <a:ext cx="3696216" cy="1876687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2BA2B879-BB64-4688-AC51-E1B2C905B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4" y="5241495"/>
            <a:ext cx="3324689" cy="1448002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07F19068-D6C5-4DE8-8E76-8616D1EEE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54" y="1639572"/>
            <a:ext cx="2991267" cy="1124107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A3DE946A-B63B-43F5-8784-383B4C142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49" y="2783308"/>
            <a:ext cx="4410691" cy="2400635"/>
          </a:xfrm>
          <a:prstGeom prst="rect">
            <a:avLst/>
          </a:prstGeom>
        </p:spPr>
      </p:pic>
      <p:pic>
        <p:nvPicPr>
          <p:cNvPr id="35" name="Pilt 34">
            <a:extLst>
              <a:ext uri="{FF2B5EF4-FFF2-40B4-BE49-F238E27FC236}">
                <a16:creationId xmlns:a16="http://schemas.microsoft.com/office/drawing/2014/main" id="{30BEEF51-16AF-4A42-82ED-F843CCB1D6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94" y="5244980"/>
            <a:ext cx="4410691" cy="1267002"/>
          </a:xfrm>
          <a:prstGeom prst="rect">
            <a:avLst/>
          </a:prstGeom>
        </p:spPr>
      </p:pic>
      <p:pic>
        <p:nvPicPr>
          <p:cNvPr id="40" name="Pilt 39">
            <a:extLst>
              <a:ext uri="{FF2B5EF4-FFF2-40B4-BE49-F238E27FC236}">
                <a16:creationId xmlns:a16="http://schemas.microsoft.com/office/drawing/2014/main" id="{F1F13994-E6D3-4BC9-B730-BCCD6EF261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82" y="1635392"/>
            <a:ext cx="2991267" cy="1733792"/>
          </a:xfrm>
          <a:prstGeom prst="rect">
            <a:avLst/>
          </a:prstGeom>
        </p:spPr>
      </p:pic>
      <p:pic>
        <p:nvPicPr>
          <p:cNvPr id="42" name="Pilt 41">
            <a:extLst>
              <a:ext uri="{FF2B5EF4-FFF2-40B4-BE49-F238E27FC236}">
                <a16:creationId xmlns:a16="http://schemas.microsoft.com/office/drawing/2014/main" id="{4DD83D17-A32E-45CB-A43C-53F05324BA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41" y="3395878"/>
            <a:ext cx="3324689" cy="914528"/>
          </a:xfrm>
          <a:prstGeom prst="rect">
            <a:avLst/>
          </a:prstGeom>
        </p:spPr>
      </p:pic>
      <p:sp>
        <p:nvSpPr>
          <p:cNvPr id="22" name="Sisu kohatäide 2">
            <a:extLst>
              <a:ext uri="{FF2B5EF4-FFF2-40B4-BE49-F238E27FC236}">
                <a16:creationId xmlns:a16="http://schemas.microsoft.com/office/drawing/2014/main" id="{CE5BEEDF-0295-4F1B-87E0-9DFE89607DF3}"/>
              </a:ext>
            </a:extLst>
          </p:cNvPr>
          <p:cNvSpPr txBox="1">
            <a:spLocks/>
          </p:cNvSpPr>
          <p:nvPr/>
        </p:nvSpPr>
        <p:spPr>
          <a:xfrm>
            <a:off x="8572500" y="4373753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456565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, </a:t>
            </a:r>
            <a:r>
              <a:rPr lang="en-US" sz="1600" dirty="0" err="1"/>
              <a:t>kelle</a:t>
            </a:r>
            <a:r>
              <a:rPr lang="en-US" sz="1600" dirty="0"/>
              <a:t> </a:t>
            </a:r>
            <a:r>
              <a:rPr lang="en-US" sz="1600" dirty="0" err="1"/>
              <a:t>emal</a:t>
            </a:r>
            <a:r>
              <a:rPr lang="en-US" sz="1600" dirty="0"/>
              <a:t>/</a:t>
            </a:r>
            <a:r>
              <a:rPr lang="en-US" sz="1600" dirty="0" err="1"/>
              <a:t>hooldajal</a:t>
            </a:r>
            <a:r>
              <a:rPr lang="en-US" sz="1600" dirty="0"/>
              <a:t> on </a:t>
            </a:r>
            <a:r>
              <a:rPr lang="en-US" sz="1600" dirty="0" err="1"/>
              <a:t>madal</a:t>
            </a:r>
            <a:r>
              <a:rPr lang="en-US" sz="1600" dirty="0"/>
              <a:t> </a:t>
            </a:r>
            <a:r>
              <a:rPr lang="en-US" sz="1600" dirty="0" err="1"/>
              <a:t>haridustase</a:t>
            </a:r>
            <a:r>
              <a:rPr lang="en-US" sz="1600" dirty="0"/>
              <a:t> </a:t>
            </a:r>
            <a:r>
              <a:rPr lang="en-US" sz="1600" dirty="0" err="1"/>
              <a:t>andsid</a:t>
            </a:r>
            <a:r>
              <a:rPr lang="en-US" sz="1600" dirty="0"/>
              <a:t> </a:t>
            </a:r>
            <a:r>
              <a:rPr lang="en-US" sz="1600" dirty="0" err="1"/>
              <a:t>madalamaid</a:t>
            </a:r>
            <a:r>
              <a:rPr lang="en-US" sz="1600" dirty="0"/>
              <a:t> </a:t>
            </a:r>
            <a:r>
              <a:rPr lang="en-US" sz="1600" dirty="0" err="1"/>
              <a:t>hinnanguid</a:t>
            </a:r>
            <a:r>
              <a:rPr lang="en-US" sz="1600" dirty="0"/>
              <a:t> </a:t>
            </a:r>
            <a:r>
              <a:rPr lang="en-US" sz="1600" dirty="0" err="1"/>
              <a:t>võrreldes</a:t>
            </a:r>
            <a:r>
              <a:rPr lang="en-US" sz="1600" dirty="0"/>
              <a:t> </a:t>
            </a:r>
            <a:r>
              <a:rPr lang="en-US" sz="1600" dirty="0" err="1"/>
              <a:t>vastajatega</a:t>
            </a:r>
            <a:r>
              <a:rPr lang="en-US" sz="1600" dirty="0"/>
              <a:t>, </a:t>
            </a:r>
            <a:r>
              <a:rPr lang="en-US" sz="1600" dirty="0" err="1"/>
              <a:t>kelle</a:t>
            </a:r>
            <a:r>
              <a:rPr lang="en-US" sz="1600" dirty="0"/>
              <a:t> </a:t>
            </a:r>
            <a:r>
              <a:rPr lang="en-US" sz="1600" dirty="0" err="1"/>
              <a:t>emal</a:t>
            </a:r>
            <a:r>
              <a:rPr lang="en-US" sz="1600" dirty="0"/>
              <a:t>/</a:t>
            </a:r>
            <a:r>
              <a:rPr lang="en-US" sz="1600" dirty="0" err="1"/>
              <a:t>hooldajal</a:t>
            </a:r>
            <a:r>
              <a:rPr lang="en-US" sz="1600" dirty="0"/>
              <a:t> on </a:t>
            </a:r>
            <a:r>
              <a:rPr lang="en-US" sz="1600" dirty="0" err="1"/>
              <a:t>kõrgem</a:t>
            </a:r>
            <a:r>
              <a:rPr lang="en-US" sz="1600" dirty="0"/>
              <a:t> </a:t>
            </a:r>
            <a:r>
              <a:rPr lang="en-US" sz="1600" dirty="0" err="1"/>
              <a:t>haridustase</a:t>
            </a:r>
            <a:r>
              <a:rPr lang="en-US" sz="1600" dirty="0"/>
              <a:t>.</a:t>
            </a:r>
            <a:endParaRPr lang="en-US" dirty="0"/>
          </a:p>
          <a:p>
            <a:pPr marL="179705" indent="-456565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Samuti</a:t>
            </a:r>
            <a:r>
              <a:rPr lang="en-US" sz="1600" dirty="0"/>
              <a:t> </a:t>
            </a:r>
            <a:r>
              <a:rPr lang="en-US" sz="1600" dirty="0" err="1"/>
              <a:t>andsid</a:t>
            </a:r>
            <a:r>
              <a:rPr lang="en-US" sz="1600" dirty="0"/>
              <a:t> </a:t>
            </a:r>
            <a:r>
              <a:rPr lang="en-US" sz="1600" dirty="0" err="1"/>
              <a:t>madalamaid</a:t>
            </a:r>
            <a:r>
              <a:rPr lang="en-US" sz="1600" dirty="0"/>
              <a:t> </a:t>
            </a:r>
            <a:r>
              <a:rPr lang="en-US" sz="1600" dirty="0" err="1"/>
              <a:t>hinnanguid</a:t>
            </a:r>
            <a:r>
              <a:rPr lang="en-US" sz="1600" dirty="0"/>
              <a:t> ka </a:t>
            </a:r>
            <a:r>
              <a:rPr lang="en-US" sz="1600" dirty="0" err="1"/>
              <a:t>kutsekoolis</a:t>
            </a:r>
            <a:r>
              <a:rPr lang="en-US" sz="1600" dirty="0"/>
              <a:t> </a:t>
            </a:r>
            <a:r>
              <a:rPr lang="en-US" sz="1600" dirty="0" err="1"/>
              <a:t>õppivad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täiskoormusega</a:t>
            </a:r>
            <a:r>
              <a:rPr lang="en-US" sz="1600" dirty="0"/>
              <a:t> </a:t>
            </a:r>
            <a:r>
              <a:rPr lang="en-US" sz="1600" dirty="0" err="1"/>
              <a:t>töötavad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.</a:t>
            </a:r>
            <a:endParaRPr lang="et-EE" sz="1600" dirty="0">
              <a:cs typeface="Calibri"/>
            </a:endParaRP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4286250" y="5518151"/>
            <a:ext cx="3657600" cy="15240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AB859EE9-8777-4CE9-8A7F-04CF54852F7A}"/>
              </a:ext>
            </a:extLst>
          </p:cNvPr>
          <p:cNvSpPr/>
          <p:nvPr/>
        </p:nvSpPr>
        <p:spPr bwMode="auto">
          <a:xfrm>
            <a:off x="3921126" y="3688499"/>
            <a:ext cx="3870324" cy="15325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DC970FD1-BD05-4748-AC12-07AB00B84909}"/>
              </a:ext>
            </a:extLst>
          </p:cNvPr>
          <p:cNvSpPr/>
          <p:nvPr/>
        </p:nvSpPr>
        <p:spPr bwMode="auto">
          <a:xfrm>
            <a:off x="5232400" y="3384551"/>
            <a:ext cx="2552700" cy="1587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21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t-EE" sz="2000">
                <a:solidFill>
                  <a:srgbClr val="010163"/>
                </a:solidFill>
              </a:rPr>
              <a:t> keskkonna teemaploki küsimusele „</a:t>
            </a:r>
            <a:r>
              <a:rPr lang="en-US" sz="2000" b="1">
                <a:solidFill>
                  <a:srgbClr val="010163"/>
                </a:solidFill>
              </a:rPr>
              <a:t>Minu </a:t>
            </a:r>
            <a:r>
              <a:rPr lang="en-US" sz="2000" b="1" err="1">
                <a:solidFill>
                  <a:srgbClr val="010163"/>
                </a:solidFill>
              </a:rPr>
              <a:t>suhted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teiste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osalejatega</a:t>
            </a:r>
            <a:r>
              <a:rPr lang="en-US" sz="2000" b="1">
                <a:solidFill>
                  <a:srgbClr val="010163"/>
                </a:solidFill>
              </a:rPr>
              <a:t> on/</a:t>
            </a:r>
            <a:r>
              <a:rPr lang="en-US" sz="2000" b="1" err="1">
                <a:solidFill>
                  <a:srgbClr val="010163"/>
                </a:solidFill>
              </a:rPr>
              <a:t>olid</a:t>
            </a:r>
            <a:r>
              <a:rPr lang="en-US" sz="2000" b="1">
                <a:solidFill>
                  <a:srgbClr val="010163"/>
                </a:solidFill>
              </a:rPr>
              <a:t> head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372271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Üldiselt</a:t>
            </a:r>
            <a:r>
              <a:rPr lang="en-US" sz="1600"/>
              <a:t> on </a:t>
            </a:r>
            <a:r>
              <a:rPr lang="en-US" sz="1600" err="1"/>
              <a:t>noortel</a:t>
            </a:r>
            <a:r>
              <a:rPr lang="en-US" sz="1600"/>
              <a:t> </a:t>
            </a:r>
            <a:r>
              <a:rPr lang="en-US" sz="1600" err="1"/>
              <a:t>suhted</a:t>
            </a:r>
            <a:r>
              <a:rPr lang="en-US" sz="1600"/>
              <a:t> </a:t>
            </a:r>
            <a:r>
              <a:rPr lang="en-US" sz="1600" err="1"/>
              <a:t>teiste</a:t>
            </a:r>
            <a:r>
              <a:rPr lang="en-US" sz="1600"/>
              <a:t> </a:t>
            </a:r>
            <a:r>
              <a:rPr lang="en-US" sz="1600" err="1"/>
              <a:t>osalejatega</a:t>
            </a:r>
            <a:r>
              <a:rPr lang="en-US" sz="1600"/>
              <a:t> kas head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suurepärased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2000" b="1">
                <a:solidFill>
                  <a:srgbClr val="82C96D"/>
                </a:solidFill>
              </a:rPr>
              <a:t>8</a:t>
            </a:r>
            <a:r>
              <a:rPr lang="en-US" sz="2000" b="1">
                <a:solidFill>
                  <a:srgbClr val="82C96D"/>
                </a:solidFill>
              </a:rPr>
              <a:t>8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D2F4032F-0AC7-4B8A-94BB-238819A97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7" y="1638041"/>
            <a:ext cx="3000794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A62794F3-73AA-4370-ABAB-7E66AF2D7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9" y="2476646"/>
            <a:ext cx="2991267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4D87BCE3-14BD-46F7-A278-3F84DFD96A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" y="3351692"/>
            <a:ext cx="3696216" cy="1876687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36F9FC03-CC92-41F0-B6F6-848C8956B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5" y="5237615"/>
            <a:ext cx="3324689" cy="1448002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880184E7-4177-4878-8470-B75EA315F3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06" y="1634975"/>
            <a:ext cx="2991267" cy="1124107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2634D895-85DE-43E8-B01A-4EA4254F06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31" y="2776068"/>
            <a:ext cx="4410691" cy="2400635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8A419026-6857-4ADE-9147-6487333FBD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94" y="5242564"/>
            <a:ext cx="4410691" cy="1267002"/>
          </a:xfrm>
          <a:prstGeom prst="rect">
            <a:avLst/>
          </a:prstGeom>
        </p:spPr>
      </p:pic>
      <p:pic>
        <p:nvPicPr>
          <p:cNvPr id="33" name="Pilt 32">
            <a:extLst>
              <a:ext uri="{FF2B5EF4-FFF2-40B4-BE49-F238E27FC236}">
                <a16:creationId xmlns:a16="http://schemas.microsoft.com/office/drawing/2014/main" id="{047F4AEE-19F7-456A-9B1E-CF03028DA6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81" y="1640392"/>
            <a:ext cx="2991267" cy="1733792"/>
          </a:xfrm>
          <a:prstGeom prst="rect">
            <a:avLst/>
          </a:prstGeom>
        </p:spPr>
      </p:pic>
      <p:pic>
        <p:nvPicPr>
          <p:cNvPr id="36" name="Pilt 35">
            <a:extLst>
              <a:ext uri="{FF2B5EF4-FFF2-40B4-BE49-F238E27FC236}">
                <a16:creationId xmlns:a16="http://schemas.microsoft.com/office/drawing/2014/main" id="{3659CFDF-E2EE-4B25-B2F7-4906001B03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72" y="3399186"/>
            <a:ext cx="3324689" cy="914528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3910013" y="3689349"/>
            <a:ext cx="3889840" cy="15012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25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t-EE" sz="2000">
                <a:solidFill>
                  <a:srgbClr val="010163"/>
                </a:solidFill>
              </a:rPr>
              <a:t> keskkonna teemaploki küsimusele „</a:t>
            </a:r>
            <a:r>
              <a:rPr lang="en-US" sz="2000" b="1" err="1">
                <a:solidFill>
                  <a:srgbClr val="010163"/>
                </a:solidFill>
              </a:rPr>
              <a:t>Suhted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juhendajaga</a:t>
            </a:r>
            <a:r>
              <a:rPr lang="en-US" sz="2000" b="1">
                <a:solidFill>
                  <a:srgbClr val="010163"/>
                </a:solidFill>
              </a:rPr>
              <a:t> on head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372268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Üldiselt</a:t>
            </a:r>
            <a:r>
              <a:rPr lang="en-US" sz="1600" dirty="0"/>
              <a:t> on </a:t>
            </a:r>
            <a:r>
              <a:rPr lang="en-US" sz="1600" dirty="0" err="1"/>
              <a:t>noortel</a:t>
            </a:r>
            <a:r>
              <a:rPr lang="en-US" sz="1600" dirty="0"/>
              <a:t> </a:t>
            </a:r>
            <a:r>
              <a:rPr lang="en-US" sz="1600" dirty="0" err="1"/>
              <a:t>suhted</a:t>
            </a:r>
            <a:r>
              <a:rPr lang="en-US" sz="1600" dirty="0"/>
              <a:t> </a:t>
            </a:r>
            <a:r>
              <a:rPr lang="en-US" sz="1600" dirty="0" err="1"/>
              <a:t>juhendajaga</a:t>
            </a:r>
            <a:r>
              <a:rPr lang="en-US" sz="1600" dirty="0"/>
              <a:t> head. </a:t>
            </a:r>
            <a:r>
              <a:rPr lang="en-US" sz="1600" dirty="0" err="1"/>
              <a:t>Mõnevõrra</a:t>
            </a:r>
            <a:r>
              <a:rPr lang="en-US" sz="1600" dirty="0"/>
              <a:t> </a:t>
            </a:r>
            <a:r>
              <a:rPr lang="en-US" sz="1600" dirty="0" err="1"/>
              <a:t>madalam</a:t>
            </a:r>
            <a:r>
              <a:rPr lang="en-US" sz="1600" dirty="0"/>
              <a:t> </a:t>
            </a:r>
            <a:r>
              <a:rPr lang="en-US" sz="1600" dirty="0" err="1"/>
              <a:t>hinnang</a:t>
            </a:r>
            <a:r>
              <a:rPr lang="en-US" sz="1600" dirty="0"/>
              <a:t> </a:t>
            </a:r>
            <a:r>
              <a:rPr lang="en-US" sz="1600" dirty="0" err="1"/>
              <a:t>täiskoormusega</a:t>
            </a:r>
            <a:r>
              <a:rPr lang="en-US" sz="1600" dirty="0"/>
              <a:t> </a:t>
            </a:r>
            <a:r>
              <a:rPr lang="en-US" sz="1600" dirty="0" err="1"/>
              <a:t>töötavate</a:t>
            </a:r>
            <a:r>
              <a:rPr lang="et-EE" sz="1600" dirty="0"/>
              <a:t>l</a:t>
            </a:r>
            <a:r>
              <a:rPr lang="en-US" sz="1600" dirty="0"/>
              <a:t> </a:t>
            </a:r>
            <a:r>
              <a:rPr lang="en-US" sz="1600" dirty="0" err="1"/>
              <a:t>noortel</a:t>
            </a:r>
            <a:r>
              <a:rPr lang="en-US" sz="1600" dirty="0"/>
              <a:t>.</a:t>
            </a:r>
            <a:endParaRPr lang="et-EE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90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D15DA324-A731-43BD-8321-2CAC723AC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7" y="1642183"/>
            <a:ext cx="3000794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ECE54628-BA06-4323-A6C8-18C0D0FA6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6" y="2471262"/>
            <a:ext cx="2991267" cy="866896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5218816E-5306-4F0D-89C8-627EE78B7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" y="3349699"/>
            <a:ext cx="3696216" cy="1876687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65CB70C6-30F8-48BB-850A-D53F397C0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8" y="5241494"/>
            <a:ext cx="3324689" cy="1448002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732EC27F-37B7-4777-BCC9-F500A0D33A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31" y="1641316"/>
            <a:ext cx="2991267" cy="1124107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047CC091-B37B-401E-8D79-1527A30E73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92" y="2775813"/>
            <a:ext cx="4410691" cy="2400635"/>
          </a:xfrm>
          <a:prstGeom prst="rect">
            <a:avLst/>
          </a:prstGeom>
        </p:spPr>
      </p:pic>
      <p:pic>
        <p:nvPicPr>
          <p:cNvPr id="35" name="Pilt 34">
            <a:extLst>
              <a:ext uri="{FF2B5EF4-FFF2-40B4-BE49-F238E27FC236}">
                <a16:creationId xmlns:a16="http://schemas.microsoft.com/office/drawing/2014/main" id="{2E285CDA-4B19-4635-B36E-556075894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2" y="5243330"/>
            <a:ext cx="4410691" cy="1267002"/>
          </a:xfrm>
          <a:prstGeom prst="rect">
            <a:avLst/>
          </a:prstGeom>
        </p:spPr>
      </p:pic>
      <p:pic>
        <p:nvPicPr>
          <p:cNvPr id="38" name="Pilt 37">
            <a:extLst>
              <a:ext uri="{FF2B5EF4-FFF2-40B4-BE49-F238E27FC236}">
                <a16:creationId xmlns:a16="http://schemas.microsoft.com/office/drawing/2014/main" id="{C654B47B-CF67-44D8-B721-6CEE16F701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33" y="1634473"/>
            <a:ext cx="2991267" cy="1733792"/>
          </a:xfrm>
          <a:prstGeom prst="rect">
            <a:avLst/>
          </a:prstGeom>
        </p:spPr>
      </p:pic>
      <p:pic>
        <p:nvPicPr>
          <p:cNvPr id="40" name="Pilt 39">
            <a:extLst>
              <a:ext uri="{FF2B5EF4-FFF2-40B4-BE49-F238E27FC236}">
                <a16:creationId xmlns:a16="http://schemas.microsoft.com/office/drawing/2014/main" id="{A6AC8E40-C634-4F30-9ECD-2FED1138D3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58" y="3395309"/>
            <a:ext cx="3324689" cy="914528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3917950" y="3682999"/>
            <a:ext cx="3898900" cy="15557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83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leidnud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osalejate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seast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kaaslasi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sõpru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411180"/>
            <a:ext cx="3147462" cy="2293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vanuses</a:t>
            </a:r>
            <a:r>
              <a:rPr lang="en-US" sz="1600"/>
              <a:t> 20-26 </a:t>
            </a:r>
            <a:r>
              <a:rPr lang="en-US" sz="1600" err="1"/>
              <a:t>tunnevad</a:t>
            </a:r>
            <a:r>
              <a:rPr lang="en-US" sz="1600"/>
              <a:t>, et </a:t>
            </a:r>
            <a:r>
              <a:rPr lang="en-US" sz="1600" err="1"/>
              <a:t>nad</a:t>
            </a:r>
            <a:r>
              <a:rPr lang="en-US" sz="1600"/>
              <a:t> </a:t>
            </a:r>
            <a:r>
              <a:rPr lang="en-US" sz="1600" err="1"/>
              <a:t>ei</a:t>
            </a:r>
            <a:r>
              <a:rPr lang="en-US" sz="1600"/>
              <a:t> </a:t>
            </a:r>
            <a:r>
              <a:rPr lang="en-US" sz="1600" err="1"/>
              <a:t>leia</a:t>
            </a:r>
            <a:r>
              <a:rPr lang="en-US" sz="1600"/>
              <a:t> </a:t>
            </a:r>
            <a:r>
              <a:rPr lang="en-US" sz="1600" err="1"/>
              <a:t>osalejate</a:t>
            </a:r>
            <a:r>
              <a:rPr lang="en-US" sz="1600"/>
              <a:t> </a:t>
            </a:r>
            <a:r>
              <a:rPr lang="en-US" sz="1600" err="1"/>
              <a:t>seast</a:t>
            </a:r>
            <a:r>
              <a:rPr lang="en-US" sz="1600"/>
              <a:t> </a:t>
            </a:r>
            <a:r>
              <a:rPr lang="en-US" sz="1600" err="1"/>
              <a:t>uusi</a:t>
            </a:r>
            <a:r>
              <a:rPr lang="en-US" sz="1600"/>
              <a:t> </a:t>
            </a:r>
            <a:r>
              <a:rPr lang="en-US" sz="1600" err="1"/>
              <a:t>kaaslasi</a:t>
            </a:r>
            <a:r>
              <a:rPr lang="en-US" sz="1600"/>
              <a:t>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sõpru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ka </a:t>
            </a:r>
            <a:r>
              <a:rPr lang="en-US" sz="1600" err="1"/>
              <a:t>noored</a:t>
            </a:r>
            <a:r>
              <a:rPr lang="en-US" sz="1600"/>
              <a:t>, </a:t>
            </a:r>
            <a:r>
              <a:rPr lang="en-US" sz="1600" err="1"/>
              <a:t>kelle</a:t>
            </a:r>
            <a:r>
              <a:rPr lang="en-US" sz="1600"/>
              <a:t> ema/</a:t>
            </a:r>
            <a:r>
              <a:rPr lang="en-US" sz="1600" err="1"/>
              <a:t>hooldaja</a:t>
            </a:r>
            <a:r>
              <a:rPr lang="en-US" sz="1600"/>
              <a:t> on </a:t>
            </a:r>
            <a:r>
              <a:rPr lang="en-US" sz="1600" err="1"/>
              <a:t>omandanud</a:t>
            </a:r>
            <a:r>
              <a:rPr lang="en-US" sz="1600"/>
              <a:t> </a:t>
            </a:r>
            <a:r>
              <a:rPr lang="en-US" sz="1600" err="1"/>
              <a:t>ainult</a:t>
            </a:r>
            <a:r>
              <a:rPr lang="en-US" sz="1600"/>
              <a:t> </a:t>
            </a:r>
            <a:r>
              <a:rPr lang="en-US" sz="1600" err="1"/>
              <a:t>kutse-keskhariduse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, </a:t>
            </a:r>
            <a:r>
              <a:rPr lang="en-US" sz="1600" err="1"/>
              <a:t>kes</a:t>
            </a:r>
            <a:r>
              <a:rPr lang="en-US" sz="1600"/>
              <a:t> </a:t>
            </a:r>
            <a:r>
              <a:rPr lang="en-US" sz="1600" err="1"/>
              <a:t>elavad</a:t>
            </a:r>
            <a:r>
              <a:rPr lang="en-US" sz="1600"/>
              <a:t> </a:t>
            </a:r>
            <a:r>
              <a:rPr lang="en-US" sz="1600" err="1"/>
              <a:t>iseseisvat</a:t>
            </a:r>
            <a:r>
              <a:rPr lang="en-US" sz="1600"/>
              <a:t> </a:t>
            </a:r>
            <a:r>
              <a:rPr lang="en-US" sz="1600" err="1"/>
              <a:t>elu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Foto</a:t>
            </a:r>
            <a:r>
              <a:rPr lang="en-US" sz="1600"/>
              <a:t>, filmi, video, </a:t>
            </a:r>
            <a:r>
              <a:rPr lang="en-US" sz="1600" err="1"/>
              <a:t>käsitöö</a:t>
            </a:r>
            <a:r>
              <a:rPr lang="en-US" sz="1600"/>
              <a:t>, </a:t>
            </a:r>
            <a:r>
              <a:rPr lang="en-US" sz="1600" err="1"/>
              <a:t>muusika</a:t>
            </a:r>
            <a:r>
              <a:rPr lang="en-US" sz="1600"/>
              <a:t> ja </a:t>
            </a:r>
            <a:r>
              <a:rPr lang="en-US" sz="1600" err="1"/>
              <a:t>kunsti</a:t>
            </a:r>
            <a:r>
              <a:rPr lang="en-US" sz="1600"/>
              <a:t> </a:t>
            </a:r>
            <a:r>
              <a:rPr lang="en-US" sz="1600" err="1"/>
              <a:t>valdkonna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madalamaid</a:t>
            </a:r>
            <a:r>
              <a:rPr lang="en-US" sz="1600"/>
              <a:t> </a:t>
            </a:r>
            <a:r>
              <a:rPr lang="en-US" sz="1600" err="1"/>
              <a:t>hinnanguid</a:t>
            </a:r>
            <a:r>
              <a:rPr lang="en-US" sz="1600"/>
              <a:t> </a:t>
            </a:r>
            <a:r>
              <a:rPr lang="en-US" sz="1600" err="1"/>
              <a:t>võrreldes</a:t>
            </a:r>
            <a:r>
              <a:rPr lang="en-US" sz="1600"/>
              <a:t> </a:t>
            </a:r>
            <a:r>
              <a:rPr lang="en-US" sz="1600" err="1"/>
              <a:t>teiste</a:t>
            </a:r>
            <a:r>
              <a:rPr lang="en-US" sz="1600"/>
              <a:t> </a:t>
            </a:r>
            <a:r>
              <a:rPr lang="en-US" sz="1600" err="1"/>
              <a:t>huvitegevuse</a:t>
            </a:r>
            <a:r>
              <a:rPr lang="en-US" sz="1600"/>
              <a:t> </a:t>
            </a:r>
            <a:r>
              <a:rPr lang="en-US" sz="1600" err="1"/>
              <a:t>valdkondadega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2000" b="1">
                <a:solidFill>
                  <a:srgbClr val="82C96D"/>
                </a:solidFill>
              </a:rPr>
              <a:t>8</a:t>
            </a:r>
            <a:r>
              <a:rPr lang="en-US" sz="2000" b="1">
                <a:solidFill>
                  <a:srgbClr val="82C96D"/>
                </a:solidFill>
              </a:rPr>
              <a:t>0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pic>
        <p:nvPicPr>
          <p:cNvPr id="39" name="Pilt 38">
            <a:extLst>
              <a:ext uri="{FF2B5EF4-FFF2-40B4-BE49-F238E27FC236}">
                <a16:creationId xmlns:a16="http://schemas.microsoft.com/office/drawing/2014/main" id="{1CAAB3C6-06D8-4161-8C90-4DFAC9B83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5" y="1635628"/>
            <a:ext cx="3000794" cy="828791"/>
          </a:xfrm>
          <a:prstGeom prst="rect">
            <a:avLst/>
          </a:prstGeom>
        </p:spPr>
      </p:pic>
      <p:pic>
        <p:nvPicPr>
          <p:cNvPr id="42" name="Pilt 41">
            <a:extLst>
              <a:ext uri="{FF2B5EF4-FFF2-40B4-BE49-F238E27FC236}">
                <a16:creationId xmlns:a16="http://schemas.microsoft.com/office/drawing/2014/main" id="{DB64158C-51BD-4F92-A35A-0796C67AA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9" y="2474234"/>
            <a:ext cx="2991267" cy="866896"/>
          </a:xfrm>
          <a:prstGeom prst="rect">
            <a:avLst/>
          </a:prstGeom>
        </p:spPr>
      </p:pic>
      <p:pic>
        <p:nvPicPr>
          <p:cNvPr id="44" name="Pilt 43">
            <a:extLst>
              <a:ext uri="{FF2B5EF4-FFF2-40B4-BE49-F238E27FC236}">
                <a16:creationId xmlns:a16="http://schemas.microsoft.com/office/drawing/2014/main" id="{F440AD15-29CC-4610-931A-42C566981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" y="3350544"/>
            <a:ext cx="3696216" cy="1876687"/>
          </a:xfrm>
          <a:prstGeom prst="rect">
            <a:avLst/>
          </a:prstGeom>
        </p:spPr>
      </p:pic>
      <p:pic>
        <p:nvPicPr>
          <p:cNvPr id="46" name="Pilt 45">
            <a:extLst>
              <a:ext uri="{FF2B5EF4-FFF2-40B4-BE49-F238E27FC236}">
                <a16:creationId xmlns:a16="http://schemas.microsoft.com/office/drawing/2014/main" id="{599E9FF2-16DE-4E67-A792-243DE457C8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2" y="5232625"/>
            <a:ext cx="3324689" cy="1448002"/>
          </a:xfrm>
          <a:prstGeom prst="rect">
            <a:avLst/>
          </a:prstGeom>
        </p:spPr>
      </p:pic>
      <p:pic>
        <p:nvPicPr>
          <p:cNvPr id="48" name="Pilt 47">
            <a:extLst>
              <a:ext uri="{FF2B5EF4-FFF2-40B4-BE49-F238E27FC236}">
                <a16:creationId xmlns:a16="http://schemas.microsoft.com/office/drawing/2014/main" id="{919AE796-F288-40BA-9473-7EB54E559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84" y="1641336"/>
            <a:ext cx="2991267" cy="1124107"/>
          </a:xfrm>
          <a:prstGeom prst="rect">
            <a:avLst/>
          </a:prstGeom>
        </p:spPr>
      </p:pic>
      <p:pic>
        <p:nvPicPr>
          <p:cNvPr id="50" name="Pilt 49">
            <a:extLst>
              <a:ext uri="{FF2B5EF4-FFF2-40B4-BE49-F238E27FC236}">
                <a16:creationId xmlns:a16="http://schemas.microsoft.com/office/drawing/2014/main" id="{B72A46FD-69A3-460D-B2D4-097E283ACC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11" y="2775838"/>
            <a:ext cx="4410691" cy="2400635"/>
          </a:xfrm>
          <a:prstGeom prst="rect">
            <a:avLst/>
          </a:prstGeom>
        </p:spPr>
      </p:pic>
      <p:pic>
        <p:nvPicPr>
          <p:cNvPr id="52" name="Pilt 51">
            <a:extLst>
              <a:ext uri="{FF2B5EF4-FFF2-40B4-BE49-F238E27FC236}">
                <a16:creationId xmlns:a16="http://schemas.microsoft.com/office/drawing/2014/main" id="{0B5DF07D-D5AC-4F83-A36E-9ECF4BE79B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0" y="5241125"/>
            <a:ext cx="4410691" cy="1267002"/>
          </a:xfrm>
          <a:prstGeom prst="rect">
            <a:avLst/>
          </a:prstGeom>
        </p:spPr>
      </p:pic>
      <p:pic>
        <p:nvPicPr>
          <p:cNvPr id="54" name="Pilt 53">
            <a:extLst>
              <a:ext uri="{FF2B5EF4-FFF2-40B4-BE49-F238E27FC236}">
                <a16:creationId xmlns:a16="http://schemas.microsoft.com/office/drawing/2014/main" id="{EEAD89B7-2A60-4BCF-B461-EDA63CFBB4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984" y="1641048"/>
            <a:ext cx="2991267" cy="1733792"/>
          </a:xfrm>
          <a:prstGeom prst="rect">
            <a:avLst/>
          </a:prstGeom>
        </p:spPr>
      </p:pic>
      <p:pic>
        <p:nvPicPr>
          <p:cNvPr id="56" name="Pilt 55">
            <a:extLst>
              <a:ext uri="{FF2B5EF4-FFF2-40B4-BE49-F238E27FC236}">
                <a16:creationId xmlns:a16="http://schemas.microsoft.com/office/drawing/2014/main" id="{D170653C-CB07-40FD-90FA-BEAEC5FC1E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77" y="3395799"/>
            <a:ext cx="3324689" cy="914528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5057775" y="5664199"/>
            <a:ext cx="2832987" cy="14922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8C76B4A5-1919-4BE7-88EB-CFD1412F4069}"/>
              </a:ext>
            </a:extLst>
          </p:cNvPr>
          <p:cNvSpPr/>
          <p:nvPr/>
        </p:nvSpPr>
        <p:spPr bwMode="auto">
          <a:xfrm>
            <a:off x="8572500" y="3943349"/>
            <a:ext cx="2595563" cy="14763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ECB37269-817D-4B54-A0DD-EE081423CAB6}"/>
              </a:ext>
            </a:extLst>
          </p:cNvPr>
          <p:cNvSpPr/>
          <p:nvPr/>
        </p:nvSpPr>
        <p:spPr bwMode="auto">
          <a:xfrm>
            <a:off x="5616574" y="2374900"/>
            <a:ext cx="1939925" cy="1587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5F6F35-692C-4FD6-B44A-CF3C810E1026}"/>
              </a:ext>
            </a:extLst>
          </p:cNvPr>
          <p:cNvSpPr txBox="1"/>
          <p:nvPr/>
        </p:nvSpPr>
        <p:spPr>
          <a:xfrm>
            <a:off x="7406652" y="2277417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5217D2A7-B54A-4D64-BA3B-01CF48C4821C}"/>
              </a:ext>
            </a:extLst>
          </p:cNvPr>
          <p:cNvSpPr/>
          <p:nvPr/>
        </p:nvSpPr>
        <p:spPr bwMode="auto">
          <a:xfrm>
            <a:off x="817609" y="3650317"/>
            <a:ext cx="2592341" cy="29620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5317C3CA-F0C7-45C5-9C64-D798822D555E}"/>
              </a:ext>
            </a:extLst>
          </p:cNvPr>
          <p:cNvSpPr/>
          <p:nvPr/>
        </p:nvSpPr>
        <p:spPr bwMode="auto">
          <a:xfrm>
            <a:off x="838200" y="4235450"/>
            <a:ext cx="2568864" cy="1396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36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midagi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õppinud</a:t>
            </a:r>
            <a:r>
              <a:rPr lang="en-US" sz="2000" b="1">
                <a:solidFill>
                  <a:srgbClr val="010163"/>
                </a:solidFill>
              </a:rPr>
              <a:t>, </a:t>
            </a:r>
            <a:r>
              <a:rPr lang="en-US" sz="2000" b="1" err="1">
                <a:solidFill>
                  <a:srgbClr val="010163"/>
                </a:solidFill>
              </a:rPr>
              <a:t>teada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saanud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oskuse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omandanud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381996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Üldiselt</a:t>
            </a:r>
            <a:r>
              <a:rPr lang="en-US" sz="1600"/>
              <a:t> on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huvitegevusest</a:t>
            </a:r>
            <a:r>
              <a:rPr lang="en-US" sz="1600"/>
              <a:t> </a:t>
            </a:r>
            <a:r>
              <a:rPr lang="en-US" sz="1600" err="1"/>
              <a:t>midagi</a:t>
            </a:r>
            <a:r>
              <a:rPr lang="en-US" sz="1600"/>
              <a:t> </a:t>
            </a:r>
            <a:r>
              <a:rPr lang="en-US" sz="1600" err="1"/>
              <a:t>uut</a:t>
            </a:r>
            <a:r>
              <a:rPr lang="en-US" sz="1600"/>
              <a:t> </a:t>
            </a:r>
            <a:r>
              <a:rPr lang="en-US" sz="1600" err="1"/>
              <a:t>õppinud</a:t>
            </a:r>
            <a:r>
              <a:rPr lang="en-US" sz="1600"/>
              <a:t>, </a:t>
            </a:r>
            <a:r>
              <a:rPr lang="en-US" sz="1600" err="1"/>
              <a:t>teada</a:t>
            </a:r>
            <a:r>
              <a:rPr lang="en-US" sz="1600"/>
              <a:t> </a:t>
            </a:r>
            <a:r>
              <a:rPr lang="en-US" sz="1600" err="1"/>
              <a:t>saanud</a:t>
            </a:r>
            <a:r>
              <a:rPr lang="en-US" sz="1600"/>
              <a:t>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omandanud</a:t>
            </a:r>
            <a:r>
              <a:rPr lang="en-US" sz="1600"/>
              <a:t> </a:t>
            </a:r>
            <a:r>
              <a:rPr lang="en-US" sz="1600" err="1"/>
              <a:t>uue</a:t>
            </a:r>
            <a:r>
              <a:rPr lang="en-US" sz="1600"/>
              <a:t> </a:t>
            </a:r>
            <a:r>
              <a:rPr lang="en-US" sz="1600" err="1"/>
              <a:t>oskuse</a:t>
            </a:r>
            <a:r>
              <a:rPr lang="en-US" sz="1600"/>
              <a:t>.</a:t>
            </a: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91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pic>
        <p:nvPicPr>
          <p:cNvPr id="31" name="Pilt 30">
            <a:extLst>
              <a:ext uri="{FF2B5EF4-FFF2-40B4-BE49-F238E27FC236}">
                <a16:creationId xmlns:a16="http://schemas.microsoft.com/office/drawing/2014/main" id="{AAA5B9A9-933F-4DED-968D-18BE181AB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65" y="1635450"/>
            <a:ext cx="3000794" cy="828791"/>
          </a:xfrm>
          <a:prstGeom prst="rect">
            <a:avLst/>
          </a:prstGeom>
        </p:spPr>
      </p:pic>
      <p:pic>
        <p:nvPicPr>
          <p:cNvPr id="33" name="Pilt 32">
            <a:extLst>
              <a:ext uri="{FF2B5EF4-FFF2-40B4-BE49-F238E27FC236}">
                <a16:creationId xmlns:a16="http://schemas.microsoft.com/office/drawing/2014/main" id="{3A03FE1D-8538-4C26-ABDA-4CD2B0832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65" y="2477609"/>
            <a:ext cx="2991267" cy="866896"/>
          </a:xfrm>
          <a:prstGeom prst="rect">
            <a:avLst/>
          </a:prstGeom>
        </p:spPr>
      </p:pic>
      <p:pic>
        <p:nvPicPr>
          <p:cNvPr id="35" name="Pilt 34">
            <a:extLst>
              <a:ext uri="{FF2B5EF4-FFF2-40B4-BE49-F238E27FC236}">
                <a16:creationId xmlns:a16="http://schemas.microsoft.com/office/drawing/2014/main" id="{260536EA-6713-413D-9170-0058D6A89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" y="3349129"/>
            <a:ext cx="3696216" cy="1876687"/>
          </a:xfrm>
          <a:prstGeom prst="rect">
            <a:avLst/>
          </a:prstGeom>
        </p:spPr>
      </p:pic>
      <p:pic>
        <p:nvPicPr>
          <p:cNvPr id="37" name="Pilt 36">
            <a:extLst>
              <a:ext uri="{FF2B5EF4-FFF2-40B4-BE49-F238E27FC236}">
                <a16:creationId xmlns:a16="http://schemas.microsoft.com/office/drawing/2014/main" id="{17CEE73A-99CF-4BD4-B27F-AC84BCD5F4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7" y="5241492"/>
            <a:ext cx="3324689" cy="1448002"/>
          </a:xfrm>
          <a:prstGeom prst="rect">
            <a:avLst/>
          </a:prstGeom>
        </p:spPr>
      </p:pic>
      <p:pic>
        <p:nvPicPr>
          <p:cNvPr id="40" name="Pilt 39">
            <a:extLst>
              <a:ext uri="{FF2B5EF4-FFF2-40B4-BE49-F238E27FC236}">
                <a16:creationId xmlns:a16="http://schemas.microsoft.com/office/drawing/2014/main" id="{22113F8C-2667-4A95-90D2-A5E884DEE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75" y="1638009"/>
            <a:ext cx="2991267" cy="1124107"/>
          </a:xfrm>
          <a:prstGeom prst="rect">
            <a:avLst/>
          </a:prstGeom>
        </p:spPr>
      </p:pic>
      <p:pic>
        <p:nvPicPr>
          <p:cNvPr id="43" name="Pilt 42">
            <a:extLst>
              <a:ext uri="{FF2B5EF4-FFF2-40B4-BE49-F238E27FC236}">
                <a16:creationId xmlns:a16="http://schemas.microsoft.com/office/drawing/2014/main" id="{CF67A0B4-DFED-41B4-8256-6B4A16A61D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30" y="2782033"/>
            <a:ext cx="4410691" cy="2400635"/>
          </a:xfrm>
          <a:prstGeom prst="rect">
            <a:avLst/>
          </a:prstGeom>
        </p:spPr>
      </p:pic>
      <p:pic>
        <p:nvPicPr>
          <p:cNvPr id="47" name="Pilt 46">
            <a:extLst>
              <a:ext uri="{FF2B5EF4-FFF2-40B4-BE49-F238E27FC236}">
                <a16:creationId xmlns:a16="http://schemas.microsoft.com/office/drawing/2014/main" id="{BE186CAC-6475-408D-8900-404E4C4461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614" y="5238592"/>
            <a:ext cx="4410691" cy="1267002"/>
          </a:xfrm>
          <a:prstGeom prst="rect">
            <a:avLst/>
          </a:prstGeom>
        </p:spPr>
      </p:pic>
      <p:pic>
        <p:nvPicPr>
          <p:cNvPr id="51" name="Pilt 50">
            <a:extLst>
              <a:ext uri="{FF2B5EF4-FFF2-40B4-BE49-F238E27FC236}">
                <a16:creationId xmlns:a16="http://schemas.microsoft.com/office/drawing/2014/main" id="{1DE46008-690D-4097-B007-A33F13EB3E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83" y="1637719"/>
            <a:ext cx="2991267" cy="1733792"/>
          </a:xfrm>
          <a:prstGeom prst="rect">
            <a:avLst/>
          </a:prstGeom>
        </p:spPr>
      </p:pic>
      <p:pic>
        <p:nvPicPr>
          <p:cNvPr id="55" name="Pilt 54">
            <a:extLst>
              <a:ext uri="{FF2B5EF4-FFF2-40B4-BE49-F238E27FC236}">
                <a16:creationId xmlns:a16="http://schemas.microsoft.com/office/drawing/2014/main" id="{BCCD8DA3-F739-405B-8B89-AB6469ADF6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96" y="3395309"/>
            <a:ext cx="3324689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60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saanud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tegevusi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üritusi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ise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algatada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läbi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viia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67894" y="4413398"/>
            <a:ext cx="3324688" cy="2473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, </a:t>
            </a:r>
            <a:r>
              <a:rPr lang="en-US" sz="1600" dirty="0" err="1"/>
              <a:t>kes</a:t>
            </a:r>
            <a:r>
              <a:rPr lang="en-US" sz="1600" dirty="0"/>
              <a:t> </a:t>
            </a:r>
            <a:r>
              <a:rPr lang="en-US" sz="1600" dirty="0" err="1"/>
              <a:t>elavad</a:t>
            </a:r>
            <a:r>
              <a:rPr lang="en-US" sz="1600" dirty="0"/>
              <a:t> </a:t>
            </a:r>
            <a:r>
              <a:rPr lang="en-US" sz="1600" dirty="0" err="1"/>
              <a:t>iseseisvat</a:t>
            </a:r>
            <a:r>
              <a:rPr lang="en-US" sz="1600" dirty="0"/>
              <a:t> </a:t>
            </a:r>
            <a:r>
              <a:rPr lang="en-US" sz="1600" dirty="0" err="1"/>
              <a:t>elu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vanuses</a:t>
            </a:r>
            <a:r>
              <a:rPr lang="en-US" sz="1600" dirty="0"/>
              <a:t> 20-26 a on </a:t>
            </a:r>
            <a:r>
              <a:rPr lang="en-US" sz="1600" dirty="0" err="1"/>
              <a:t>saanud</a:t>
            </a:r>
            <a:r>
              <a:rPr lang="en-US" sz="1600" dirty="0"/>
              <a:t> </a:t>
            </a:r>
            <a:r>
              <a:rPr lang="en-US" sz="1600" dirty="0" err="1"/>
              <a:t>tegevusi</a:t>
            </a:r>
            <a:r>
              <a:rPr lang="en-US" sz="1600" dirty="0"/>
              <a:t>/</a:t>
            </a:r>
            <a:r>
              <a:rPr lang="en-US" sz="1600" dirty="0" err="1"/>
              <a:t>üritusi</a:t>
            </a:r>
            <a:r>
              <a:rPr lang="en-US" sz="1600" dirty="0"/>
              <a:t> </a:t>
            </a:r>
            <a:r>
              <a:rPr lang="en-US" sz="1600" dirty="0" err="1"/>
              <a:t>ise</a:t>
            </a:r>
            <a:r>
              <a:rPr lang="en-US" sz="1600" dirty="0"/>
              <a:t> </a:t>
            </a:r>
            <a:r>
              <a:rPr lang="en-US" sz="1600" dirty="0" err="1"/>
              <a:t>algatada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Samuti</a:t>
            </a:r>
            <a:r>
              <a:rPr lang="en-US" sz="1600" dirty="0"/>
              <a:t> on </a:t>
            </a:r>
            <a:r>
              <a:rPr lang="en-US" sz="1600" dirty="0" err="1"/>
              <a:t>saanud</a:t>
            </a:r>
            <a:r>
              <a:rPr lang="en-US" sz="1600" dirty="0"/>
              <a:t>  </a:t>
            </a:r>
            <a:r>
              <a:rPr lang="et-EE" sz="1600" dirty="0"/>
              <a:t>algatada </a:t>
            </a:r>
            <a:r>
              <a:rPr lang="en-US" sz="1600" dirty="0" err="1"/>
              <a:t>kõrgkoolis</a:t>
            </a:r>
            <a:r>
              <a:rPr lang="en-US" sz="1600" dirty="0"/>
              <a:t> </a:t>
            </a:r>
            <a:r>
              <a:rPr lang="en-US" sz="1600" dirty="0" err="1"/>
              <a:t>õppivad</a:t>
            </a:r>
            <a:r>
              <a:rPr lang="en-US" sz="1600" dirty="0"/>
              <a:t>, </a:t>
            </a:r>
            <a:r>
              <a:rPr lang="en-US" sz="1600" dirty="0" err="1"/>
              <a:t>täiskoormusega</a:t>
            </a:r>
            <a:r>
              <a:rPr lang="en-US" sz="1600" dirty="0"/>
              <a:t> </a:t>
            </a:r>
            <a:r>
              <a:rPr lang="en-US" sz="1600" dirty="0" err="1"/>
              <a:t>töötavad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vabatahtlikud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Enamikes</a:t>
            </a:r>
            <a:r>
              <a:rPr lang="en-US" sz="1600" dirty="0"/>
              <a:t> </a:t>
            </a:r>
            <a:r>
              <a:rPr lang="en-US" sz="1600" dirty="0" err="1"/>
              <a:t>linnaosades</a:t>
            </a:r>
            <a:r>
              <a:rPr lang="en-US" sz="1600" dirty="0"/>
              <a:t> </a:t>
            </a:r>
            <a:r>
              <a:rPr lang="en-US" sz="1600" dirty="0" err="1"/>
              <a:t>elavad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andnud</a:t>
            </a:r>
            <a:r>
              <a:rPr lang="en-US" sz="1600" dirty="0"/>
              <a:t> </a:t>
            </a:r>
            <a:r>
              <a:rPr lang="en-US" sz="1600" dirty="0" err="1"/>
              <a:t>väga</a:t>
            </a:r>
            <a:r>
              <a:rPr lang="en-US" sz="1600" dirty="0"/>
              <a:t> </a:t>
            </a:r>
            <a:r>
              <a:rPr lang="en-US" sz="1600" dirty="0" err="1"/>
              <a:t>madala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küsimusele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Eriti</a:t>
            </a:r>
            <a:r>
              <a:rPr lang="en-US" sz="1600" dirty="0"/>
              <a:t> </a:t>
            </a:r>
            <a:r>
              <a:rPr lang="en-US" sz="1600" dirty="0" err="1"/>
              <a:t>madala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on </a:t>
            </a:r>
            <a:r>
              <a:rPr lang="en-US" sz="1600" dirty="0" err="1"/>
              <a:t>andnud</a:t>
            </a:r>
            <a:r>
              <a:rPr lang="en-US" sz="1600" dirty="0"/>
              <a:t> </a:t>
            </a:r>
            <a:r>
              <a:rPr lang="en-US" sz="1600" dirty="0" err="1"/>
              <a:t>spordiga</a:t>
            </a:r>
            <a:r>
              <a:rPr lang="en-US" sz="1600" dirty="0"/>
              <a:t> </a:t>
            </a:r>
            <a:r>
              <a:rPr lang="en-US" sz="1600" dirty="0" err="1"/>
              <a:t>tegelevad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sp>
        <p:nvSpPr>
          <p:cNvPr id="17" name="Oval 24">
            <a:extLst>
              <a:ext uri="{FF2B5EF4-FFF2-40B4-BE49-F238E27FC236}">
                <a16:creationId xmlns:a16="http://schemas.microsoft.com/office/drawing/2014/main" id="{5E4017AD-7F85-4BCF-888C-246A2E9DD4A2}"/>
              </a:ext>
            </a:extLst>
          </p:cNvPr>
          <p:cNvSpPr/>
          <p:nvPr/>
        </p:nvSpPr>
        <p:spPr>
          <a:xfrm>
            <a:off x="11349905" y="674992"/>
            <a:ext cx="636935" cy="607787"/>
          </a:xfrm>
          <a:prstGeom prst="ellipse">
            <a:avLst/>
          </a:prstGeom>
          <a:solidFill>
            <a:srgbClr val="E3C6C1"/>
          </a:solidFill>
          <a:ln>
            <a:solidFill>
              <a:srgbClr val="BB7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BB7368"/>
                </a:solidFill>
              </a:rPr>
              <a:t>62</a:t>
            </a:r>
            <a:endParaRPr lang="en-US" b="1">
              <a:solidFill>
                <a:srgbClr val="BB7368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99869788-AD8E-45BB-85D8-4C5715B3D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62" y="1638107"/>
            <a:ext cx="3000794" cy="828791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9F81A3C4-699E-4758-AE4D-F1FC4F026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63" y="2476712"/>
            <a:ext cx="2991267" cy="866896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96165F79-A6A0-4680-B13E-5B4A5488B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" y="3349125"/>
            <a:ext cx="3696216" cy="1876687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19FC52C7-6055-4D94-9621-299A332731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6" y="5238258"/>
            <a:ext cx="3324689" cy="1448002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BC75B978-E680-47DC-BC10-9ECF6B70DA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74" y="1634193"/>
            <a:ext cx="2991267" cy="1124107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37E19827-BA8E-422A-A318-F0A0AD8A49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09" y="2787452"/>
            <a:ext cx="4410691" cy="2400635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3917737C-4B2D-47CC-8AFC-9842088ADD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91" y="5234268"/>
            <a:ext cx="4410691" cy="1267002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75971589-5559-4F28-BEBE-F460218B78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46" y="1633904"/>
            <a:ext cx="2991267" cy="1733792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97381F36-4575-4900-9EC7-80795AC9EF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16" y="3395799"/>
            <a:ext cx="3324689" cy="914528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5619750" y="2335632"/>
            <a:ext cx="2102138" cy="227874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6C190A4D-702A-46A1-836C-386222302141}"/>
              </a:ext>
            </a:extLst>
          </p:cNvPr>
          <p:cNvSpPr/>
          <p:nvPr/>
        </p:nvSpPr>
        <p:spPr bwMode="auto">
          <a:xfrm>
            <a:off x="8609446" y="3941331"/>
            <a:ext cx="2639580" cy="15442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466877C0-2C95-4D07-BF32-C245EE21735F}"/>
              </a:ext>
            </a:extLst>
          </p:cNvPr>
          <p:cNvSpPr/>
          <p:nvPr/>
        </p:nvSpPr>
        <p:spPr bwMode="auto">
          <a:xfrm>
            <a:off x="4844329" y="3843339"/>
            <a:ext cx="3128095" cy="312902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ounded Rectangle 14">
            <a:extLst>
              <a:ext uri="{FF2B5EF4-FFF2-40B4-BE49-F238E27FC236}">
                <a16:creationId xmlns:a16="http://schemas.microsoft.com/office/drawing/2014/main" id="{7C0E82B0-DB27-46AB-B4C1-CD9AD9614C47}"/>
              </a:ext>
            </a:extLst>
          </p:cNvPr>
          <p:cNvSpPr/>
          <p:nvPr/>
        </p:nvSpPr>
        <p:spPr bwMode="auto">
          <a:xfrm>
            <a:off x="552338" y="4514850"/>
            <a:ext cx="2673461" cy="14862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FEE6808C-460C-4565-858E-48B09B5E918A}"/>
              </a:ext>
            </a:extLst>
          </p:cNvPr>
          <p:cNvSpPr/>
          <p:nvPr/>
        </p:nvSpPr>
        <p:spPr bwMode="auto">
          <a:xfrm>
            <a:off x="5276850" y="3548352"/>
            <a:ext cx="2631183" cy="152644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6F49D1AC-96F6-46E4-91D2-6770FA1BA519}"/>
              </a:ext>
            </a:extLst>
          </p:cNvPr>
          <p:cNvSpPr/>
          <p:nvPr/>
        </p:nvSpPr>
        <p:spPr bwMode="auto">
          <a:xfrm>
            <a:off x="8958263" y="2092758"/>
            <a:ext cx="2228850" cy="1002867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68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saanud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ürituste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tegevuste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korraldamisel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osaleda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401454"/>
            <a:ext cx="3147462" cy="2368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Iseseisvat</a:t>
            </a:r>
            <a:r>
              <a:rPr lang="en-US" sz="1600"/>
              <a:t> </a:t>
            </a:r>
            <a:r>
              <a:rPr lang="en-US" sz="1600" err="1"/>
              <a:t>elu</a:t>
            </a:r>
            <a:r>
              <a:rPr lang="en-US" sz="1600"/>
              <a:t> </a:t>
            </a:r>
            <a:r>
              <a:rPr lang="en-US" sz="1600" err="1"/>
              <a:t>elavad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on </a:t>
            </a:r>
            <a:r>
              <a:rPr lang="en-US" sz="1600" err="1"/>
              <a:t>saanud</a:t>
            </a:r>
            <a:r>
              <a:rPr lang="en-US" sz="1600"/>
              <a:t> </a:t>
            </a:r>
            <a:r>
              <a:rPr lang="en-US" sz="1600" err="1"/>
              <a:t>tunduvalt</a:t>
            </a:r>
            <a:r>
              <a:rPr lang="en-US" sz="1600"/>
              <a:t> rohkem </a:t>
            </a:r>
            <a:r>
              <a:rPr lang="en-US" sz="1600" err="1"/>
              <a:t>ürituste</a:t>
            </a:r>
            <a:r>
              <a:rPr lang="en-US" sz="1600"/>
              <a:t>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tegevuste</a:t>
            </a:r>
            <a:r>
              <a:rPr lang="en-US" sz="1600"/>
              <a:t> </a:t>
            </a:r>
            <a:r>
              <a:rPr lang="en-US" sz="1600" err="1"/>
              <a:t>korraldamisel</a:t>
            </a:r>
            <a:r>
              <a:rPr lang="en-US" sz="1600"/>
              <a:t> </a:t>
            </a:r>
            <a:r>
              <a:rPr lang="en-US" sz="1600" err="1"/>
              <a:t>osaleda</a:t>
            </a:r>
            <a:r>
              <a:rPr lang="en-US" sz="1600"/>
              <a:t> </a:t>
            </a:r>
            <a:r>
              <a:rPr lang="en-US" sz="1600" err="1"/>
              <a:t>kui</a:t>
            </a:r>
            <a:r>
              <a:rPr lang="en-US" sz="1600"/>
              <a:t> </a:t>
            </a:r>
            <a:r>
              <a:rPr lang="en-US" sz="1600" err="1"/>
              <a:t>vanematega</a:t>
            </a:r>
            <a:r>
              <a:rPr lang="en-US" sz="1600"/>
              <a:t> </a:t>
            </a:r>
            <a:r>
              <a:rPr lang="en-US" sz="1600" err="1"/>
              <a:t>elavad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Kõrge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on </a:t>
            </a:r>
            <a:r>
              <a:rPr lang="en-US" sz="1600" err="1"/>
              <a:t>andnud</a:t>
            </a:r>
            <a:r>
              <a:rPr lang="en-US" sz="1600"/>
              <a:t> ka </a:t>
            </a:r>
            <a:r>
              <a:rPr lang="en-US" sz="1600" err="1"/>
              <a:t>vabatahtlikud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kõrgkoolis</a:t>
            </a:r>
            <a:r>
              <a:rPr lang="en-US" sz="1600"/>
              <a:t> </a:t>
            </a:r>
            <a:r>
              <a:rPr lang="en-US" sz="1600" err="1"/>
              <a:t>õppivad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Üldiselt</a:t>
            </a:r>
            <a:r>
              <a:rPr lang="en-US" sz="1600"/>
              <a:t> on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saanud</a:t>
            </a:r>
            <a:r>
              <a:rPr lang="en-US" sz="1600"/>
              <a:t> </a:t>
            </a:r>
            <a:r>
              <a:rPr lang="en-US" sz="1600" err="1"/>
              <a:t>ürituste</a:t>
            </a:r>
            <a:r>
              <a:rPr lang="en-US" sz="1600"/>
              <a:t>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tegevuste</a:t>
            </a:r>
            <a:r>
              <a:rPr lang="en-US" sz="1600"/>
              <a:t> </a:t>
            </a:r>
            <a:r>
              <a:rPr lang="en-US" sz="1600" err="1"/>
              <a:t>korraldamisel</a:t>
            </a:r>
            <a:r>
              <a:rPr lang="en-US" sz="1600"/>
              <a:t> </a:t>
            </a:r>
            <a:r>
              <a:rPr lang="en-US" sz="1600" err="1"/>
              <a:t>osaleda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79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4605E100-91E7-45E3-A8DE-9E47F66D6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1" y="1638111"/>
            <a:ext cx="3000794" cy="828791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74567FA1-94D6-48CA-91D5-27B7E07F2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54" y="2474826"/>
            <a:ext cx="2991267" cy="866896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90C4A52D-6701-45E6-874D-8F4657DE8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" y="3355946"/>
            <a:ext cx="3696216" cy="1876687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8AD4BA33-414D-4F92-9099-96A77E4CF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5" y="5232633"/>
            <a:ext cx="3324689" cy="1448002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26FF06C3-5B75-4534-87B4-3A8790E0DE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03" y="1641302"/>
            <a:ext cx="2991267" cy="1124107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B128F475-2661-49C6-A40A-516C23307C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18" y="2791134"/>
            <a:ext cx="4410691" cy="2400635"/>
          </a:xfrm>
          <a:prstGeom prst="rect">
            <a:avLst/>
          </a:prstGeom>
        </p:spPr>
      </p:pic>
      <p:pic>
        <p:nvPicPr>
          <p:cNvPr id="34" name="Pilt 33">
            <a:extLst>
              <a:ext uri="{FF2B5EF4-FFF2-40B4-BE49-F238E27FC236}">
                <a16:creationId xmlns:a16="http://schemas.microsoft.com/office/drawing/2014/main" id="{4FF86769-EEBE-4B7A-87B2-3F59A667E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371" y="5237949"/>
            <a:ext cx="4410691" cy="1267002"/>
          </a:xfrm>
          <a:prstGeom prst="rect">
            <a:avLst/>
          </a:prstGeom>
        </p:spPr>
      </p:pic>
      <p:pic>
        <p:nvPicPr>
          <p:cNvPr id="36" name="Pilt 35">
            <a:extLst>
              <a:ext uri="{FF2B5EF4-FFF2-40B4-BE49-F238E27FC236}">
                <a16:creationId xmlns:a16="http://schemas.microsoft.com/office/drawing/2014/main" id="{62AA085A-812D-4365-823B-8550546442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92" y="1633904"/>
            <a:ext cx="2991267" cy="1733792"/>
          </a:xfrm>
          <a:prstGeom prst="rect">
            <a:avLst/>
          </a:prstGeom>
        </p:spPr>
      </p:pic>
      <p:pic>
        <p:nvPicPr>
          <p:cNvPr id="38" name="Pilt 37">
            <a:extLst>
              <a:ext uri="{FF2B5EF4-FFF2-40B4-BE49-F238E27FC236}">
                <a16:creationId xmlns:a16="http://schemas.microsoft.com/office/drawing/2014/main" id="{6676CE56-45BE-4298-9038-B3422B0635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84" y="3402129"/>
            <a:ext cx="3324689" cy="914528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8572500" y="3950225"/>
            <a:ext cx="2851151" cy="151876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DF718F58-CCA2-4E3D-BF9F-AE309861FFC9}"/>
              </a:ext>
            </a:extLst>
          </p:cNvPr>
          <p:cNvSpPr/>
          <p:nvPr/>
        </p:nvSpPr>
        <p:spPr bwMode="auto">
          <a:xfrm>
            <a:off x="5321300" y="3548923"/>
            <a:ext cx="2844800" cy="153127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7AEC778F-6DB5-4742-B8E4-5BAB6DAFCECB}"/>
              </a:ext>
            </a:extLst>
          </p:cNvPr>
          <p:cNvSpPr/>
          <p:nvPr/>
        </p:nvSpPr>
        <p:spPr bwMode="auto">
          <a:xfrm>
            <a:off x="5276851" y="4005985"/>
            <a:ext cx="2844799" cy="153266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15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teinud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juhendajatele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ettepanekuid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411180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, </a:t>
            </a:r>
            <a:r>
              <a:rPr lang="en-US" sz="1600" err="1"/>
              <a:t>kelle</a:t>
            </a:r>
            <a:r>
              <a:rPr lang="en-US" sz="1600"/>
              <a:t> </a:t>
            </a:r>
            <a:r>
              <a:rPr lang="en-US" sz="1600" err="1"/>
              <a:t>emal</a:t>
            </a:r>
            <a:r>
              <a:rPr lang="en-US" sz="1600"/>
              <a:t>/</a:t>
            </a:r>
            <a:r>
              <a:rPr lang="en-US" sz="1600" err="1"/>
              <a:t>hooldajal</a:t>
            </a:r>
            <a:r>
              <a:rPr lang="en-US" sz="1600"/>
              <a:t> on </a:t>
            </a:r>
            <a:r>
              <a:rPr lang="en-US" sz="1600" err="1"/>
              <a:t>haridustase</a:t>
            </a:r>
            <a:r>
              <a:rPr lang="en-US" sz="1600"/>
              <a:t> </a:t>
            </a:r>
            <a:r>
              <a:rPr lang="en-US" sz="1600" err="1"/>
              <a:t>kõrgem</a:t>
            </a:r>
            <a:r>
              <a:rPr lang="en-US" sz="1600"/>
              <a:t>, </a:t>
            </a:r>
            <a:r>
              <a:rPr lang="en-US" sz="1600" err="1"/>
              <a:t>teevad</a:t>
            </a:r>
            <a:r>
              <a:rPr lang="en-US" sz="1600"/>
              <a:t> </a:t>
            </a:r>
            <a:r>
              <a:rPr lang="en-US" sz="1600" err="1"/>
              <a:t>juhendajatele</a:t>
            </a:r>
            <a:r>
              <a:rPr lang="en-US" sz="1600"/>
              <a:t> rohkem </a:t>
            </a:r>
            <a:r>
              <a:rPr lang="en-US" sz="1600" err="1"/>
              <a:t>ettepanekuid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vanuses</a:t>
            </a:r>
            <a:r>
              <a:rPr lang="en-US" sz="1600"/>
              <a:t> 17-19 </a:t>
            </a:r>
            <a:r>
              <a:rPr lang="en-US" sz="1600" err="1"/>
              <a:t>teevad</a:t>
            </a:r>
            <a:r>
              <a:rPr lang="en-US" sz="1600"/>
              <a:t> </a:t>
            </a:r>
            <a:r>
              <a:rPr lang="en-US" sz="1600" err="1"/>
              <a:t>märkimisväärselt</a:t>
            </a:r>
            <a:r>
              <a:rPr lang="en-US" sz="1600"/>
              <a:t> </a:t>
            </a:r>
            <a:r>
              <a:rPr lang="en-US" sz="1600" err="1"/>
              <a:t>vähem</a:t>
            </a:r>
            <a:r>
              <a:rPr lang="en-US" sz="1600"/>
              <a:t> </a:t>
            </a:r>
            <a:r>
              <a:rPr lang="en-US" sz="1600" err="1"/>
              <a:t>ettepanekuid</a:t>
            </a:r>
            <a:r>
              <a:rPr lang="en-US" sz="1600"/>
              <a:t> </a:t>
            </a:r>
            <a:r>
              <a:rPr lang="en-US" sz="1600" err="1"/>
              <a:t>kui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vanuses</a:t>
            </a:r>
            <a:r>
              <a:rPr lang="en-US" sz="1600"/>
              <a:t> 12-16 </a:t>
            </a:r>
            <a:r>
              <a:rPr lang="en-US" sz="1600" err="1"/>
              <a:t>ning</a:t>
            </a:r>
            <a:r>
              <a:rPr lang="en-US" sz="1600"/>
              <a:t> 20-26.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Vabatahtlikud</a:t>
            </a:r>
            <a:r>
              <a:rPr lang="en-US" sz="1600"/>
              <a:t>, </a:t>
            </a:r>
            <a:r>
              <a:rPr lang="en-US" sz="1600" err="1"/>
              <a:t>ettevõtjad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tööotsijad</a:t>
            </a:r>
            <a:r>
              <a:rPr lang="en-US" sz="1600"/>
              <a:t> </a:t>
            </a:r>
            <a:r>
              <a:rPr lang="en-US" sz="1600" err="1"/>
              <a:t>teevad</a:t>
            </a:r>
            <a:r>
              <a:rPr lang="en-US" sz="1600"/>
              <a:t> rohkem </a:t>
            </a:r>
            <a:r>
              <a:rPr lang="en-US" sz="1600" err="1"/>
              <a:t>ettepanekuid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Pirita</a:t>
            </a:r>
            <a:r>
              <a:rPr lang="en-US" sz="1600"/>
              <a:t> </a:t>
            </a:r>
            <a:r>
              <a:rPr lang="en-US" sz="1600" err="1"/>
              <a:t>linnaosas</a:t>
            </a:r>
            <a:r>
              <a:rPr lang="en-US" sz="1600"/>
              <a:t> on </a:t>
            </a:r>
            <a:r>
              <a:rPr lang="en-US" sz="1600" err="1"/>
              <a:t>antud</a:t>
            </a:r>
            <a:r>
              <a:rPr lang="en-US" sz="1600"/>
              <a:t> </a:t>
            </a:r>
            <a:r>
              <a:rPr lang="en-US" sz="1600" err="1"/>
              <a:t>kõrge</a:t>
            </a:r>
            <a:r>
              <a:rPr lang="en-US" sz="1600"/>
              <a:t> </a:t>
            </a:r>
            <a:r>
              <a:rPr lang="en-US" sz="1600" err="1"/>
              <a:t>hinnang</a:t>
            </a:r>
            <a:r>
              <a:rPr lang="en-US" sz="1600"/>
              <a:t> </a:t>
            </a:r>
            <a:r>
              <a:rPr lang="en-US" sz="1600" err="1"/>
              <a:t>antud</a:t>
            </a:r>
            <a:r>
              <a:rPr lang="en-US" sz="1600"/>
              <a:t> </a:t>
            </a:r>
            <a:r>
              <a:rPr lang="en-US" sz="1600" err="1"/>
              <a:t>küsimusele</a:t>
            </a:r>
            <a:r>
              <a:rPr lang="en-US" sz="1600"/>
              <a:t>.</a:t>
            </a:r>
            <a:endParaRPr lang="et-EE" sz="1600"/>
          </a:p>
        </p:txBody>
      </p:sp>
      <p:sp>
        <p:nvSpPr>
          <p:cNvPr id="18" name="Oval 22">
            <a:extLst>
              <a:ext uri="{FF2B5EF4-FFF2-40B4-BE49-F238E27FC236}">
                <a16:creationId xmlns:a16="http://schemas.microsoft.com/office/drawing/2014/main" id="{C8EEFA72-6283-4118-A95B-B23DF19A0B87}"/>
              </a:ext>
            </a:extLst>
          </p:cNvPr>
          <p:cNvSpPr/>
          <p:nvPr/>
        </p:nvSpPr>
        <p:spPr>
          <a:xfrm>
            <a:off x="11331346" y="721232"/>
            <a:ext cx="636935" cy="607787"/>
          </a:xfrm>
          <a:prstGeom prst="ellipse">
            <a:avLst/>
          </a:prstGeom>
          <a:solidFill>
            <a:srgbClr val="FBF2B5"/>
          </a:solidFill>
          <a:ln>
            <a:solidFill>
              <a:srgbClr val="F1D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1D71F"/>
                </a:solidFill>
              </a:rPr>
              <a:t>67</a:t>
            </a:r>
            <a:endParaRPr lang="en-US" b="1">
              <a:solidFill>
                <a:srgbClr val="F1D71F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46315510-920E-4AFD-B3AB-4BD57FC32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5" y="1635060"/>
            <a:ext cx="3000794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0CF8DEC1-FE94-4925-8C37-0CD6C7363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52" y="2473664"/>
            <a:ext cx="2991267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721E7A57-AE62-4429-A083-4E1C30F73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" y="3349794"/>
            <a:ext cx="3696216" cy="1876687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4D3E47E9-BBDE-493E-BCDB-95DD545EB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1" y="5226481"/>
            <a:ext cx="3324689" cy="1448002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27CFB143-5599-4E8C-AA5B-BDE755664C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41" y="1634193"/>
            <a:ext cx="2991267" cy="1124107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C7785D67-DFC6-49D5-A9AB-D49C998612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461" y="2787453"/>
            <a:ext cx="4410691" cy="2400635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DD0EDBE5-9169-4F95-8454-24A6CCC885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77" y="5234785"/>
            <a:ext cx="4410691" cy="1267002"/>
          </a:xfrm>
          <a:prstGeom prst="rect">
            <a:avLst/>
          </a:prstGeom>
        </p:spPr>
      </p:pic>
      <p:pic>
        <p:nvPicPr>
          <p:cNvPr id="33" name="Pilt 32">
            <a:extLst>
              <a:ext uri="{FF2B5EF4-FFF2-40B4-BE49-F238E27FC236}">
                <a16:creationId xmlns:a16="http://schemas.microsoft.com/office/drawing/2014/main" id="{09063DA8-F2CF-434B-887E-58DE829C62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901" y="1634363"/>
            <a:ext cx="2991267" cy="1733792"/>
          </a:xfrm>
          <a:prstGeom prst="rect">
            <a:avLst/>
          </a:prstGeom>
        </p:spPr>
      </p:pic>
      <p:pic>
        <p:nvPicPr>
          <p:cNvPr id="37" name="Pilt 36">
            <a:extLst>
              <a:ext uri="{FF2B5EF4-FFF2-40B4-BE49-F238E27FC236}">
                <a16:creationId xmlns:a16="http://schemas.microsoft.com/office/drawing/2014/main" id="{0AB3D1EB-5A26-4176-AEF0-030A97C20C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44" y="3402094"/>
            <a:ext cx="3324689" cy="914528"/>
          </a:xfrm>
          <a:prstGeom prst="rect">
            <a:avLst/>
          </a:prstGeom>
        </p:spPr>
      </p:pic>
      <p:cxnSp>
        <p:nvCxnSpPr>
          <p:cNvPr id="21" name="Straight Arrow Connector 23">
            <a:extLst>
              <a:ext uri="{FF2B5EF4-FFF2-40B4-BE49-F238E27FC236}">
                <a16:creationId xmlns:a16="http://schemas.microsoft.com/office/drawing/2014/main" id="{10083ADB-56A7-4285-90F5-4DFFC832E907}"/>
              </a:ext>
            </a:extLst>
          </p:cNvPr>
          <p:cNvCxnSpPr>
            <a:cxnSpLocks/>
          </p:cNvCxnSpPr>
          <p:nvPr/>
        </p:nvCxnSpPr>
        <p:spPr bwMode="auto">
          <a:xfrm>
            <a:off x="7492308" y="2245612"/>
            <a:ext cx="194367" cy="201066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3">
            <a:extLst>
              <a:ext uri="{FF2B5EF4-FFF2-40B4-BE49-F238E27FC236}">
                <a16:creationId xmlns:a16="http://schemas.microsoft.com/office/drawing/2014/main" id="{A0094317-AFA1-4392-A36A-BE7011A64C11}"/>
              </a:ext>
            </a:extLst>
          </p:cNvPr>
          <p:cNvCxnSpPr>
            <a:cxnSpLocks/>
          </p:cNvCxnSpPr>
          <p:nvPr/>
        </p:nvCxnSpPr>
        <p:spPr bwMode="auto">
          <a:xfrm flipH="1">
            <a:off x="7492308" y="1931468"/>
            <a:ext cx="219074" cy="312385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3">
            <a:extLst>
              <a:ext uri="{FF2B5EF4-FFF2-40B4-BE49-F238E27FC236}">
                <a16:creationId xmlns:a16="http://schemas.microsoft.com/office/drawing/2014/main" id="{7C29263C-7092-4269-BD4D-218E80275B94}"/>
              </a:ext>
            </a:extLst>
          </p:cNvPr>
          <p:cNvCxnSpPr>
            <a:cxnSpLocks/>
          </p:cNvCxnSpPr>
          <p:nvPr/>
        </p:nvCxnSpPr>
        <p:spPr bwMode="auto">
          <a:xfrm>
            <a:off x="7681927" y="5527872"/>
            <a:ext cx="342872" cy="482658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5AB6F04-84D9-4643-B215-FC351C0FC16D}"/>
              </a:ext>
            </a:extLst>
          </p:cNvPr>
          <p:cNvSpPr txBox="1"/>
          <p:nvPr/>
        </p:nvSpPr>
        <p:spPr>
          <a:xfrm>
            <a:off x="3293986" y="5798068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4288155" y="4005262"/>
            <a:ext cx="3631883" cy="30480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ounded Rectangle 14">
            <a:extLst>
              <a:ext uri="{FF2B5EF4-FFF2-40B4-BE49-F238E27FC236}">
                <a16:creationId xmlns:a16="http://schemas.microsoft.com/office/drawing/2014/main" id="{E5633D1C-9E29-45E5-9E2D-85B00B4924CE}"/>
              </a:ext>
            </a:extLst>
          </p:cNvPr>
          <p:cNvSpPr/>
          <p:nvPr/>
        </p:nvSpPr>
        <p:spPr bwMode="auto">
          <a:xfrm>
            <a:off x="5424489" y="4457700"/>
            <a:ext cx="2428874" cy="157163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23C50DE7-EFC2-4317-8501-568158CE594E}"/>
              </a:ext>
            </a:extLst>
          </p:cNvPr>
          <p:cNvSpPr/>
          <p:nvPr/>
        </p:nvSpPr>
        <p:spPr bwMode="auto">
          <a:xfrm>
            <a:off x="9403773" y="1938338"/>
            <a:ext cx="1940502" cy="150793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Arrow Connector 23">
            <a:extLst>
              <a:ext uri="{FF2B5EF4-FFF2-40B4-BE49-F238E27FC236}">
                <a16:creationId xmlns:a16="http://schemas.microsoft.com/office/drawing/2014/main" id="{746E4351-25BF-46E9-97AC-B4A102D83F56}"/>
              </a:ext>
            </a:extLst>
          </p:cNvPr>
          <p:cNvCxnSpPr>
            <a:cxnSpLocks/>
            <a:stCxn id="30" idx="1"/>
          </p:cNvCxnSpPr>
          <p:nvPr/>
        </p:nvCxnSpPr>
        <p:spPr bwMode="auto">
          <a:xfrm flipH="1">
            <a:off x="3104444" y="6028901"/>
            <a:ext cx="189542" cy="0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40172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 err="1">
                <a:solidFill>
                  <a:srgbClr val="010163"/>
                </a:solidFill>
              </a:rPr>
              <a:t>Osalemine</a:t>
            </a:r>
            <a:r>
              <a:rPr lang="en-US" sz="2000" b="1">
                <a:solidFill>
                  <a:srgbClr val="010163"/>
                </a:solidFill>
              </a:rPr>
              <a:t> on/</a:t>
            </a:r>
            <a:r>
              <a:rPr lang="en-US" sz="2000" b="1" err="1">
                <a:solidFill>
                  <a:srgbClr val="010163"/>
                </a:solidFill>
              </a:rPr>
              <a:t>oli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minu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jaoks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huvitav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oluline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372270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Huvitegevuses</a:t>
            </a:r>
            <a:r>
              <a:rPr lang="en-US" sz="1600"/>
              <a:t> </a:t>
            </a:r>
            <a:r>
              <a:rPr lang="en-US" sz="1600" err="1"/>
              <a:t>osalemise</a:t>
            </a:r>
            <a:r>
              <a:rPr lang="en-US" sz="1600"/>
              <a:t> </a:t>
            </a:r>
            <a:r>
              <a:rPr lang="en-US" sz="1600" err="1"/>
              <a:t>olulisusele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madalamaid</a:t>
            </a:r>
            <a:r>
              <a:rPr lang="en-US" sz="1600"/>
              <a:t> </a:t>
            </a:r>
            <a:r>
              <a:rPr lang="en-US" sz="1600" err="1"/>
              <a:t>hinnanguid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, </a:t>
            </a:r>
            <a:r>
              <a:rPr lang="en-US" sz="1600" err="1"/>
              <a:t>kes</a:t>
            </a:r>
            <a:r>
              <a:rPr lang="en-US" sz="1600"/>
              <a:t> </a:t>
            </a:r>
            <a:r>
              <a:rPr lang="en-US" sz="1600" err="1"/>
              <a:t>õpivad</a:t>
            </a:r>
            <a:r>
              <a:rPr lang="en-US" sz="1600"/>
              <a:t> </a:t>
            </a:r>
            <a:r>
              <a:rPr lang="en-US" sz="1600" err="1"/>
              <a:t>kutsekoolis</a:t>
            </a:r>
            <a:r>
              <a:rPr lang="en-US" sz="1600"/>
              <a:t> ja </a:t>
            </a:r>
            <a:r>
              <a:rPr lang="en-US" sz="1600" err="1"/>
              <a:t>noored</a:t>
            </a:r>
            <a:r>
              <a:rPr lang="en-US" sz="1600"/>
              <a:t>, </a:t>
            </a:r>
            <a:r>
              <a:rPr lang="en-US" sz="1600" err="1"/>
              <a:t>kelle</a:t>
            </a:r>
            <a:r>
              <a:rPr lang="en-US" sz="1600"/>
              <a:t> </a:t>
            </a:r>
            <a:r>
              <a:rPr lang="en-US" sz="1600" err="1"/>
              <a:t>emal</a:t>
            </a:r>
            <a:r>
              <a:rPr lang="en-US" sz="1600"/>
              <a:t>/</a:t>
            </a:r>
            <a:r>
              <a:rPr lang="en-US" sz="1600" err="1"/>
              <a:t>hooldajal</a:t>
            </a:r>
            <a:r>
              <a:rPr lang="en-US" sz="1600"/>
              <a:t> on </a:t>
            </a:r>
            <a:r>
              <a:rPr lang="en-US" sz="1600" err="1"/>
              <a:t>madal</a:t>
            </a:r>
            <a:r>
              <a:rPr lang="en-US" sz="1600"/>
              <a:t> </a:t>
            </a:r>
            <a:r>
              <a:rPr lang="en-US" sz="1600" err="1"/>
              <a:t>haridustase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Üldiselt</a:t>
            </a:r>
            <a:r>
              <a:rPr lang="en-US" sz="1600"/>
              <a:t> </a:t>
            </a:r>
            <a:r>
              <a:rPr lang="en-US" sz="1600" err="1"/>
              <a:t>oli</a:t>
            </a:r>
            <a:r>
              <a:rPr lang="en-US" sz="1600"/>
              <a:t> </a:t>
            </a:r>
            <a:r>
              <a:rPr lang="en-US" sz="1600" err="1"/>
              <a:t>noortele</a:t>
            </a:r>
            <a:r>
              <a:rPr lang="en-US" sz="1600"/>
              <a:t> </a:t>
            </a:r>
            <a:r>
              <a:rPr lang="en-US" sz="1600" err="1"/>
              <a:t>huvitegevuses</a:t>
            </a:r>
            <a:r>
              <a:rPr lang="en-US" sz="1600"/>
              <a:t> </a:t>
            </a:r>
            <a:r>
              <a:rPr lang="en-US" sz="1600" err="1"/>
              <a:t>osalemine</a:t>
            </a:r>
            <a:r>
              <a:rPr lang="en-US" sz="1600"/>
              <a:t> </a:t>
            </a:r>
            <a:r>
              <a:rPr lang="en-US" sz="1600" err="1"/>
              <a:t>huvitav</a:t>
            </a:r>
            <a:r>
              <a:rPr lang="en-US" sz="1600"/>
              <a:t>/</a:t>
            </a:r>
            <a:r>
              <a:rPr lang="en-US" sz="1600" err="1"/>
              <a:t>oluline</a:t>
            </a:r>
            <a:r>
              <a:rPr lang="en-US" sz="1600"/>
              <a:t>.</a:t>
            </a:r>
          </a:p>
          <a:p>
            <a:pPr marL="0" indent="0">
              <a:buClr>
                <a:srgbClr val="FB821E"/>
              </a:buClr>
              <a:buNone/>
            </a:pPr>
            <a:endParaRPr lang="en-US" sz="160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86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5412C549-9BAE-4F13-93D7-54E84742A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9" y="1635171"/>
            <a:ext cx="2991267" cy="828791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362D1C41-3FE1-4297-A3E3-75CE792ED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" y="2473663"/>
            <a:ext cx="2991267" cy="866896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3C8C6E0D-B32D-4913-A4E7-A71589905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" y="3349795"/>
            <a:ext cx="3696216" cy="1876687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36564625-2221-4B90-8B19-32BF6E1876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4" y="5226484"/>
            <a:ext cx="3324689" cy="1448002"/>
          </a:xfrm>
          <a:prstGeom prst="rect">
            <a:avLst/>
          </a:prstGeom>
        </p:spPr>
      </p:pic>
      <p:pic>
        <p:nvPicPr>
          <p:cNvPr id="34" name="Pilt 33">
            <a:extLst>
              <a:ext uri="{FF2B5EF4-FFF2-40B4-BE49-F238E27FC236}">
                <a16:creationId xmlns:a16="http://schemas.microsoft.com/office/drawing/2014/main" id="{63DCF816-2F5C-4A20-95DD-5C167077ED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32" y="1637258"/>
            <a:ext cx="2991267" cy="1124107"/>
          </a:xfrm>
          <a:prstGeom prst="rect">
            <a:avLst/>
          </a:prstGeom>
        </p:spPr>
      </p:pic>
      <p:pic>
        <p:nvPicPr>
          <p:cNvPr id="37" name="Pilt 36">
            <a:extLst>
              <a:ext uri="{FF2B5EF4-FFF2-40B4-BE49-F238E27FC236}">
                <a16:creationId xmlns:a16="http://schemas.microsoft.com/office/drawing/2014/main" id="{0B6FE8C3-5E22-4096-A2DE-ADE57DD78F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94" y="2788903"/>
            <a:ext cx="4410691" cy="2400635"/>
          </a:xfrm>
          <a:prstGeom prst="rect">
            <a:avLst/>
          </a:prstGeom>
        </p:spPr>
      </p:pic>
      <p:pic>
        <p:nvPicPr>
          <p:cNvPr id="40" name="Pilt 39">
            <a:extLst>
              <a:ext uri="{FF2B5EF4-FFF2-40B4-BE49-F238E27FC236}">
                <a16:creationId xmlns:a16="http://schemas.microsoft.com/office/drawing/2014/main" id="{376A14B2-2921-46E5-934A-C024962FF7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6" y="5237271"/>
            <a:ext cx="4410691" cy="1267002"/>
          </a:xfrm>
          <a:prstGeom prst="rect">
            <a:avLst/>
          </a:prstGeom>
        </p:spPr>
      </p:pic>
      <p:pic>
        <p:nvPicPr>
          <p:cNvPr id="42" name="Pilt 41">
            <a:extLst>
              <a:ext uri="{FF2B5EF4-FFF2-40B4-BE49-F238E27FC236}">
                <a16:creationId xmlns:a16="http://schemas.microsoft.com/office/drawing/2014/main" id="{723A2E8E-065B-4255-AE5B-574919455C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49" y="1637400"/>
            <a:ext cx="2991267" cy="1733792"/>
          </a:xfrm>
          <a:prstGeom prst="rect">
            <a:avLst/>
          </a:prstGeom>
        </p:spPr>
      </p:pic>
      <p:pic>
        <p:nvPicPr>
          <p:cNvPr id="44" name="Pilt 43">
            <a:extLst>
              <a:ext uri="{FF2B5EF4-FFF2-40B4-BE49-F238E27FC236}">
                <a16:creationId xmlns:a16="http://schemas.microsoft.com/office/drawing/2014/main" id="{3150E3CE-852A-4FE7-8F0A-58563D0E11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60" y="3401320"/>
            <a:ext cx="3324689" cy="914528"/>
          </a:xfrm>
          <a:prstGeom prst="rect">
            <a:avLst/>
          </a:prstGeom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0B71CF-C960-47AB-8B9D-53F9E84B3DC1}"/>
              </a:ext>
            </a:extLst>
          </p:cNvPr>
          <p:cNvSpPr/>
          <p:nvPr/>
        </p:nvSpPr>
        <p:spPr bwMode="auto">
          <a:xfrm>
            <a:off x="4243388" y="5515559"/>
            <a:ext cx="3629025" cy="15181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14">
            <a:extLst>
              <a:ext uri="{FF2B5EF4-FFF2-40B4-BE49-F238E27FC236}">
                <a16:creationId xmlns:a16="http://schemas.microsoft.com/office/drawing/2014/main" id="{2CFEE54E-4078-409E-B89F-A3071065F684}"/>
              </a:ext>
            </a:extLst>
          </p:cNvPr>
          <p:cNvSpPr/>
          <p:nvPr/>
        </p:nvSpPr>
        <p:spPr bwMode="auto">
          <a:xfrm>
            <a:off x="5241924" y="3394192"/>
            <a:ext cx="2562225" cy="158634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3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F8117861-E4CD-4E4D-A5FB-69AB3D0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0780CFE9-C42D-0B49-97AD-AFE0C8BD1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08637"/>
              </p:ext>
            </p:extLst>
          </p:nvPr>
        </p:nvGraphicFramePr>
        <p:xfrm>
          <a:off x="989712" y="1018322"/>
          <a:ext cx="7674004" cy="483468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929356">
                  <a:extLst>
                    <a:ext uri="{9D8B030D-6E8A-4147-A177-3AD203B41FA5}">
                      <a16:colId xmlns:a16="http://schemas.microsoft.com/office/drawing/2014/main" val="372071086"/>
                    </a:ext>
                  </a:extLst>
                </a:gridCol>
                <a:gridCol w="744648">
                  <a:extLst>
                    <a:ext uri="{9D8B030D-6E8A-4147-A177-3AD203B41FA5}">
                      <a16:colId xmlns:a16="http://schemas.microsoft.com/office/drawing/2014/main" val="3026324004"/>
                    </a:ext>
                  </a:extLst>
                </a:gridCol>
              </a:tblGrid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SISSEJUHATUS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2445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METOODIKA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t-EE" sz="1600" b="1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447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TULEMUSTE KOONDÜLEVAADE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t-EE" sz="1600" b="1" kern="1200" dirty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8848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UURINGU TULEMUSED NOORSOOTÖÖ TEGEVUSTE ALUSEL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19509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Huvitegevus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</a:t>
                      </a:r>
                      <a:endParaRPr lang="et-EE" sz="1500" b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08234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Huviharidus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45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27088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Avatud noorsootöö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69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61058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Noortelaagrid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94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67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Noortemalevad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119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672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Osalus- või esinduskogud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142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3586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Noorteühingud või -ühendused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167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06255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Noorteprojektid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190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309966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Noorsootöö tegevustes mitteosalemine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213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89072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Noorteinfo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216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89292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KOKKUVÕTE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>
                          <a:solidFill>
                            <a:srgbClr val="010163"/>
                          </a:solidFill>
                        </a:rPr>
                        <a:t>226</a:t>
                      </a:r>
                      <a:endParaRPr lang="et-EE" sz="1600" b="1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65079"/>
                  </a:ext>
                </a:extLst>
              </a:tr>
            </a:tbl>
          </a:graphicData>
        </a:graphic>
      </p:graphicFrame>
      <p:pic>
        <p:nvPicPr>
          <p:cNvPr id="4" name="Pilt 3">
            <a:extLst>
              <a:ext uri="{FF2B5EF4-FFF2-40B4-BE49-F238E27FC236}">
                <a16:creationId xmlns:a16="http://schemas.microsoft.com/office/drawing/2014/main" id="{0F399F70-4A39-4097-8294-EDB0EC64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217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20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 dirty="0">
                <a:solidFill>
                  <a:srgbClr val="010163"/>
                </a:solidFill>
              </a:rPr>
              <a:t>Hinnangud  </a:t>
            </a:r>
            <a:r>
              <a:rPr lang="en-US" sz="2000" dirty="0" err="1">
                <a:solidFill>
                  <a:srgbClr val="010163"/>
                </a:solidFill>
              </a:rPr>
              <a:t>üldise</a:t>
            </a:r>
            <a:r>
              <a:rPr lang="en-US" sz="2000" dirty="0">
                <a:solidFill>
                  <a:srgbClr val="010163"/>
                </a:solidFill>
              </a:rPr>
              <a:t> </a:t>
            </a:r>
            <a:r>
              <a:rPr lang="en-US" sz="2000" dirty="0" err="1">
                <a:solidFill>
                  <a:srgbClr val="010163"/>
                </a:solidFill>
              </a:rPr>
              <a:t>rahulolu</a:t>
            </a:r>
            <a:r>
              <a:rPr lang="et-EE" sz="2000" dirty="0">
                <a:solidFill>
                  <a:srgbClr val="010163"/>
                </a:solidFill>
              </a:rPr>
              <a:t> teemaploki küsimusele „</a:t>
            </a:r>
            <a:r>
              <a:rPr lang="en-US" sz="2000" b="1" dirty="0">
                <a:solidFill>
                  <a:srgbClr val="010163"/>
                </a:solidFill>
              </a:rPr>
              <a:t>Olen </a:t>
            </a:r>
            <a:r>
              <a:rPr lang="en-US" sz="2000" b="1" dirty="0" err="1">
                <a:solidFill>
                  <a:srgbClr val="010163"/>
                </a:solidFill>
              </a:rPr>
              <a:t>üldiselt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rahul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huvitegevusega</a:t>
            </a:r>
            <a:r>
              <a:rPr lang="en-US" sz="2000" b="1" dirty="0">
                <a:solidFill>
                  <a:srgbClr val="010163"/>
                </a:solidFill>
              </a:rPr>
              <a:t>, </a:t>
            </a:r>
            <a:r>
              <a:rPr lang="en-US" sz="2000" b="1" dirty="0" err="1">
                <a:solidFill>
                  <a:srgbClr val="010163"/>
                </a:solidFill>
              </a:rPr>
              <a:t>kus</a:t>
            </a:r>
            <a:r>
              <a:rPr lang="en-US" sz="2000" b="1" dirty="0">
                <a:solidFill>
                  <a:srgbClr val="010163"/>
                </a:solidFill>
              </a:rPr>
              <a:t> </a:t>
            </a:r>
            <a:r>
              <a:rPr lang="en-US" sz="2000" b="1" dirty="0" err="1">
                <a:solidFill>
                  <a:srgbClr val="010163"/>
                </a:solidFill>
              </a:rPr>
              <a:t>osalen</a:t>
            </a:r>
            <a:r>
              <a:rPr lang="en-US" sz="2000" b="1" dirty="0">
                <a:solidFill>
                  <a:srgbClr val="010163"/>
                </a:solidFill>
              </a:rPr>
              <a:t>/</a:t>
            </a:r>
            <a:r>
              <a:rPr lang="en-US" sz="2000" b="1" dirty="0" err="1">
                <a:solidFill>
                  <a:srgbClr val="010163"/>
                </a:solidFill>
              </a:rPr>
              <a:t>osalesin</a:t>
            </a:r>
            <a:r>
              <a:rPr lang="et-EE" sz="2000" dirty="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372268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rahul</a:t>
            </a:r>
            <a:r>
              <a:rPr lang="en-US" sz="1600" dirty="0"/>
              <a:t> </a:t>
            </a:r>
            <a:r>
              <a:rPr lang="en-US" sz="1600" dirty="0" err="1"/>
              <a:t>huvitegevusega</a:t>
            </a:r>
            <a:r>
              <a:rPr lang="et-EE" sz="1600" dirty="0"/>
              <a:t>,</a:t>
            </a:r>
            <a:r>
              <a:rPr lang="en-US" sz="1600" dirty="0"/>
              <a:t> </a:t>
            </a:r>
            <a:r>
              <a:rPr lang="en-US" sz="1600" dirty="0" err="1"/>
              <a:t>kus</a:t>
            </a:r>
            <a:r>
              <a:rPr lang="en-US" sz="1600" dirty="0"/>
              <a:t> </a:t>
            </a:r>
            <a:r>
              <a:rPr lang="en-US" sz="1600" dirty="0" err="1"/>
              <a:t>osalesid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osalevad</a:t>
            </a:r>
            <a:r>
              <a:rPr lang="en-US" sz="1600" dirty="0"/>
              <a:t> </a:t>
            </a:r>
            <a:r>
              <a:rPr lang="en-US" sz="1600" dirty="0" err="1"/>
              <a:t>siiani</a:t>
            </a:r>
            <a:r>
              <a:rPr lang="en-US" sz="1600" dirty="0"/>
              <a:t>.</a:t>
            </a:r>
            <a:endParaRPr lang="et-EE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90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Huvitegevus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067985EF-6E06-485A-936B-18AD136D6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8" y="1644583"/>
            <a:ext cx="3000794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2CB67A6E-045B-4181-A019-17787EC70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9" y="2473664"/>
            <a:ext cx="2991267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B725758F-C110-41A7-A900-AB045DA41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" y="3349796"/>
            <a:ext cx="3696216" cy="1876687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12C96999-60D5-48F5-B350-1F8B1C6BA4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1" y="5232256"/>
            <a:ext cx="3324689" cy="1448002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C81A2188-9D0B-4057-ADD5-4D74AACFFE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97" y="1634193"/>
            <a:ext cx="2991267" cy="1124107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98B9B357-9B0F-4AA4-B12E-3BB72E54E6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23" y="2792765"/>
            <a:ext cx="4410691" cy="2400635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67A9F37B-F5DA-4DD6-87E9-B6C43F5A6D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44" y="5239580"/>
            <a:ext cx="4410691" cy="1267002"/>
          </a:xfrm>
          <a:prstGeom prst="rect">
            <a:avLst/>
          </a:prstGeom>
        </p:spPr>
      </p:pic>
      <p:pic>
        <p:nvPicPr>
          <p:cNvPr id="34" name="Pilt 33">
            <a:extLst>
              <a:ext uri="{FF2B5EF4-FFF2-40B4-BE49-F238E27FC236}">
                <a16:creationId xmlns:a16="http://schemas.microsoft.com/office/drawing/2014/main" id="{D6E5A524-5A41-455F-A93F-32AE5BB241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64" y="1634360"/>
            <a:ext cx="2991267" cy="1733792"/>
          </a:xfrm>
          <a:prstGeom prst="rect">
            <a:avLst/>
          </a:prstGeom>
        </p:spPr>
      </p:pic>
      <p:pic>
        <p:nvPicPr>
          <p:cNvPr id="37" name="Pilt 36">
            <a:extLst>
              <a:ext uri="{FF2B5EF4-FFF2-40B4-BE49-F238E27FC236}">
                <a16:creationId xmlns:a16="http://schemas.microsoft.com/office/drawing/2014/main" id="{E9EE4BA6-8C03-4E00-9007-950504B2E7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89" y="3395879"/>
            <a:ext cx="3324689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76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soovitamise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 err="1">
                <a:solidFill>
                  <a:srgbClr val="010163"/>
                </a:solidFill>
              </a:rPr>
              <a:t>Soovitaksin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seda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huvitegevust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teistele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381996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üldiselt</a:t>
            </a:r>
            <a:r>
              <a:rPr lang="en-US" sz="1600"/>
              <a:t> </a:t>
            </a:r>
            <a:r>
              <a:rPr lang="en-US" sz="1600" err="1"/>
              <a:t>soovitaksid</a:t>
            </a:r>
            <a:r>
              <a:rPr lang="en-US" sz="1600"/>
              <a:t> </a:t>
            </a:r>
            <a:r>
              <a:rPr lang="en-US" sz="1600" err="1"/>
              <a:t>enda</a:t>
            </a:r>
            <a:r>
              <a:rPr lang="en-US" sz="1600"/>
              <a:t> </a:t>
            </a:r>
            <a:r>
              <a:rPr lang="en-US" sz="1600" err="1"/>
              <a:t>huvitegevust</a:t>
            </a:r>
            <a:r>
              <a:rPr lang="en-US" sz="1600"/>
              <a:t> </a:t>
            </a:r>
            <a:r>
              <a:rPr lang="en-US" sz="1600" err="1"/>
              <a:t>teistele</a:t>
            </a:r>
            <a:r>
              <a:rPr lang="en-US" sz="1600"/>
              <a:t>.</a:t>
            </a: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91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E75AD77A-8E4A-42A4-9851-C656B049E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2" y="1639568"/>
            <a:ext cx="3000794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E4193272-43A3-433C-8631-058DDB1FA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7" y="2475278"/>
            <a:ext cx="2991267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AF4A328D-27CB-4FCC-8A1E-9388ED23E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" y="3349696"/>
            <a:ext cx="3696216" cy="1876687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DEAA22DB-B784-40E9-967A-0D948BA9D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5" y="5232258"/>
            <a:ext cx="3324689" cy="1448002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6415578D-D95C-455A-8B0D-D7CC847182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78" y="1638700"/>
            <a:ext cx="2991267" cy="1124107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01464B10-E392-4679-99ED-8B2DE6A3A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17" y="2791674"/>
            <a:ext cx="4410691" cy="2400635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2B4EF3F2-7790-4AF0-93C0-E56714962A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53" y="5238489"/>
            <a:ext cx="4410691" cy="1267002"/>
          </a:xfrm>
          <a:prstGeom prst="rect">
            <a:avLst/>
          </a:prstGeom>
        </p:spPr>
      </p:pic>
      <p:pic>
        <p:nvPicPr>
          <p:cNvPr id="35" name="Pilt 34">
            <a:extLst>
              <a:ext uri="{FF2B5EF4-FFF2-40B4-BE49-F238E27FC236}">
                <a16:creationId xmlns:a16="http://schemas.microsoft.com/office/drawing/2014/main" id="{4A7BB887-FE6F-4DA2-8351-B31D289FBB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4" y="1638414"/>
            <a:ext cx="2991267" cy="1733792"/>
          </a:xfrm>
          <a:prstGeom prst="rect">
            <a:avLst/>
          </a:prstGeom>
        </p:spPr>
      </p:pic>
      <p:pic>
        <p:nvPicPr>
          <p:cNvPr id="38" name="Pilt 37">
            <a:extLst>
              <a:ext uri="{FF2B5EF4-FFF2-40B4-BE49-F238E27FC236}">
                <a16:creationId xmlns:a16="http://schemas.microsoft.com/office/drawing/2014/main" id="{DB933367-D5B1-4811-AF14-A2D1AFE31E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83" y="3395309"/>
            <a:ext cx="3324689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76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D8E5792-22DC-4285-84D9-E0FB860F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1F770CE6-F7A7-451D-9B55-9AD7CD2C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61DB0C8A-6C60-4106-9389-7B442E010495}"/>
              </a:ext>
            </a:extLst>
          </p:cNvPr>
          <p:cNvSpPr txBox="1">
            <a:spLocks/>
          </p:cNvSpPr>
          <p:nvPr/>
        </p:nvSpPr>
        <p:spPr>
          <a:xfrm>
            <a:off x="643944" y="1600201"/>
            <a:ext cx="10938456" cy="79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600"/>
              <a:t>Noored vanuses 7–26 aastat hindasid 1</a:t>
            </a:r>
            <a:r>
              <a:rPr lang="en-US" sz="1600"/>
              <a:t>7</a:t>
            </a:r>
            <a:r>
              <a:rPr lang="et-EE" sz="1600"/>
              <a:t> küsimust huvitegevuse kohta. Neist 1</a:t>
            </a:r>
            <a:r>
              <a:rPr lang="en-US" sz="1600"/>
              <a:t>5</a:t>
            </a:r>
            <a:r>
              <a:rPr lang="et-EE" sz="1600"/>
              <a:t> küsimust oli jaotatud kolme teemaplokki: füüsiline keskkond, sotsiaalne keskkond ja tajutud tulemus või kasulikkus. Eraldi küsiti hinnangut üldise rahulolu ja soovitamise kohta.</a:t>
            </a:r>
          </a:p>
        </p:txBody>
      </p:sp>
      <p:sp>
        <p:nvSpPr>
          <p:cNvPr id="8" name="Sisu kohatäide 7">
            <a:extLst>
              <a:ext uri="{FF2B5EF4-FFF2-40B4-BE49-F238E27FC236}">
                <a16:creationId xmlns:a16="http://schemas.microsoft.com/office/drawing/2014/main" id="{BF33A9DD-CFF1-47B2-98EE-93E21315F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3" y="2577419"/>
            <a:ext cx="5061531" cy="3548745"/>
          </a:xfrm>
        </p:spPr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rgbClr val="010163"/>
                </a:solidFill>
              </a:rPr>
              <a:t>RAHULOLUMUDEL</a:t>
            </a:r>
            <a:endParaRPr lang="et-EE" dirty="0"/>
          </a:p>
          <a:p>
            <a:pPr marL="0" indent="0">
              <a:buNone/>
            </a:pPr>
            <a:endParaRPr lang="en-US" dirty="0"/>
          </a:p>
          <a:p>
            <a:pPr marL="0" indent="0">
              <a:buClr>
                <a:schemeClr val="accent6"/>
              </a:buClr>
              <a:buNone/>
            </a:pPr>
            <a:r>
              <a:rPr lang="en-US" dirty="0" err="1"/>
              <a:t>Kõige</a:t>
            </a:r>
            <a:r>
              <a:rPr lang="en-US" dirty="0"/>
              <a:t> </a:t>
            </a:r>
            <a:r>
              <a:rPr lang="en-US" dirty="0" err="1"/>
              <a:t>rohkem</a:t>
            </a:r>
            <a:r>
              <a:rPr lang="en-US" dirty="0"/>
              <a:t> </a:t>
            </a:r>
            <a:r>
              <a:rPr lang="en-US" dirty="0" err="1"/>
              <a:t>avaldab</a:t>
            </a:r>
            <a:r>
              <a:rPr lang="en-US" dirty="0"/>
              <a:t> </a:t>
            </a:r>
            <a:r>
              <a:rPr lang="en-US" dirty="0" err="1"/>
              <a:t>mõju</a:t>
            </a:r>
            <a:r>
              <a:rPr lang="en-US" dirty="0"/>
              <a:t> </a:t>
            </a:r>
            <a:r>
              <a:rPr lang="en-US" dirty="0" err="1"/>
              <a:t>huvitegevuse</a:t>
            </a:r>
            <a:r>
              <a:rPr lang="en-US" dirty="0"/>
              <a:t> </a:t>
            </a:r>
            <a:r>
              <a:rPr lang="en-US" dirty="0" err="1"/>
              <a:t>üldise</a:t>
            </a:r>
            <a:r>
              <a:rPr lang="en-US" dirty="0"/>
              <a:t> </a:t>
            </a:r>
            <a:r>
              <a:rPr lang="en-US" dirty="0" err="1"/>
              <a:t>rahulolu</a:t>
            </a:r>
            <a:r>
              <a:rPr lang="en-US" dirty="0"/>
              <a:t> </a:t>
            </a:r>
            <a:r>
              <a:rPr lang="en-US" dirty="0" err="1"/>
              <a:t>hinnangu</a:t>
            </a:r>
            <a:r>
              <a:rPr lang="en-US" dirty="0"/>
              <a:t> </a:t>
            </a:r>
            <a:r>
              <a:rPr lang="en-US" dirty="0" err="1"/>
              <a:t>kujunemisele</a:t>
            </a:r>
            <a:r>
              <a:rPr lang="en-US" dirty="0"/>
              <a:t>: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Sotsiaalne</a:t>
            </a:r>
            <a:r>
              <a:rPr lang="en-US" dirty="0"/>
              <a:t> </a:t>
            </a:r>
            <a:r>
              <a:rPr lang="en-US" dirty="0" err="1"/>
              <a:t>keskkond</a:t>
            </a:r>
            <a:r>
              <a:rPr lang="en-US" dirty="0"/>
              <a:t> –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rahulolu</a:t>
            </a:r>
            <a:r>
              <a:rPr lang="en-US" dirty="0"/>
              <a:t> </a:t>
            </a:r>
            <a:r>
              <a:rPr lang="en-US" dirty="0" err="1"/>
              <a:t>sotsiaalse</a:t>
            </a:r>
            <a:r>
              <a:rPr lang="en-US" dirty="0"/>
              <a:t> </a:t>
            </a:r>
            <a:r>
              <a:rPr lang="en-US" dirty="0" err="1"/>
              <a:t>keskkonnaga</a:t>
            </a:r>
            <a:r>
              <a:rPr lang="en-US" dirty="0"/>
              <a:t> ↑5 </a:t>
            </a:r>
            <a:r>
              <a:rPr lang="en-US" dirty="0" err="1"/>
              <a:t>punkti</a:t>
            </a:r>
            <a:r>
              <a:rPr lang="en-US" dirty="0"/>
              <a:t> </a:t>
            </a:r>
            <a:r>
              <a:rPr lang="en-US" dirty="0" err="1"/>
              <a:t>võrra</a:t>
            </a:r>
            <a:r>
              <a:rPr lang="en-US" dirty="0"/>
              <a:t>, </a:t>
            </a:r>
            <a:r>
              <a:rPr lang="en-US" dirty="0" err="1"/>
              <a:t>siis</a:t>
            </a:r>
            <a:r>
              <a:rPr lang="en-US" dirty="0"/>
              <a:t> </a:t>
            </a:r>
            <a:r>
              <a:rPr lang="en-US" dirty="0" err="1"/>
              <a:t>üldine</a:t>
            </a:r>
            <a:r>
              <a:rPr lang="en-US" dirty="0"/>
              <a:t> </a:t>
            </a:r>
            <a:r>
              <a:rPr lang="en-US" dirty="0" err="1"/>
              <a:t>rahulolu</a:t>
            </a:r>
            <a:r>
              <a:rPr lang="en-US" dirty="0"/>
              <a:t> ↑1,6 </a:t>
            </a:r>
            <a:r>
              <a:rPr lang="en-US" dirty="0" err="1"/>
              <a:t>punkti</a:t>
            </a:r>
            <a:r>
              <a:rPr lang="en-US" dirty="0"/>
              <a:t> </a:t>
            </a:r>
            <a:r>
              <a:rPr lang="en-US" dirty="0" err="1"/>
              <a:t>võrra</a:t>
            </a:r>
            <a:r>
              <a:rPr lang="en-US" dirty="0"/>
              <a:t>;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Tajutud</a:t>
            </a:r>
            <a:r>
              <a:rPr lang="en-US" dirty="0"/>
              <a:t> </a:t>
            </a:r>
            <a:r>
              <a:rPr lang="en-US" dirty="0" err="1"/>
              <a:t>tulemus</a:t>
            </a:r>
            <a:r>
              <a:rPr lang="en-US" dirty="0"/>
              <a:t>/</a:t>
            </a:r>
            <a:r>
              <a:rPr lang="en-US" dirty="0" err="1"/>
              <a:t>kasulikkus</a:t>
            </a:r>
            <a:r>
              <a:rPr lang="en-US" dirty="0"/>
              <a:t> –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rahulolu</a:t>
            </a:r>
            <a:r>
              <a:rPr lang="en-US" dirty="0"/>
              <a:t> </a:t>
            </a:r>
            <a:r>
              <a:rPr lang="en-US" dirty="0" err="1"/>
              <a:t>tajutud</a:t>
            </a:r>
            <a:r>
              <a:rPr lang="en-US" dirty="0"/>
              <a:t> </a:t>
            </a:r>
            <a:r>
              <a:rPr lang="en-US" dirty="0" err="1"/>
              <a:t>tulemuse</a:t>
            </a:r>
            <a:r>
              <a:rPr lang="en-US" dirty="0"/>
              <a:t>/</a:t>
            </a:r>
            <a:r>
              <a:rPr lang="en-US" dirty="0" err="1"/>
              <a:t>kasulikkusega</a:t>
            </a:r>
            <a:r>
              <a:rPr lang="en-US" dirty="0"/>
              <a:t> ↑5 </a:t>
            </a:r>
            <a:r>
              <a:rPr lang="en-US" dirty="0" err="1"/>
              <a:t>punkti</a:t>
            </a:r>
            <a:r>
              <a:rPr lang="en-US" dirty="0"/>
              <a:t> </a:t>
            </a:r>
            <a:r>
              <a:rPr lang="en-US" dirty="0" err="1"/>
              <a:t>võrra</a:t>
            </a:r>
            <a:r>
              <a:rPr lang="en-US" dirty="0"/>
              <a:t>, </a:t>
            </a:r>
            <a:r>
              <a:rPr lang="en-US" dirty="0" err="1"/>
              <a:t>siis</a:t>
            </a:r>
            <a:r>
              <a:rPr lang="en-US" dirty="0"/>
              <a:t> </a:t>
            </a:r>
            <a:r>
              <a:rPr lang="en-US" dirty="0" err="1"/>
              <a:t>üldine</a:t>
            </a:r>
            <a:r>
              <a:rPr lang="en-US" dirty="0"/>
              <a:t> </a:t>
            </a:r>
            <a:r>
              <a:rPr lang="en-US" dirty="0" err="1"/>
              <a:t>rahulolu</a:t>
            </a:r>
            <a:r>
              <a:rPr lang="en-US" dirty="0"/>
              <a:t> ↑1,6 </a:t>
            </a:r>
            <a:r>
              <a:rPr lang="en-US" dirty="0" err="1"/>
              <a:t>punkti</a:t>
            </a:r>
            <a:r>
              <a:rPr lang="en-US" dirty="0"/>
              <a:t> </a:t>
            </a:r>
            <a:r>
              <a:rPr lang="en-US" dirty="0" err="1"/>
              <a:t>võrra</a:t>
            </a:r>
            <a:r>
              <a:rPr lang="en-US" dirty="0"/>
              <a:t>.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96ABDDFA-DE85-4E1B-99AE-A5DA3730F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666" y="3114675"/>
            <a:ext cx="5707734" cy="19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44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42EF726-26C2-4244-9691-B3FE47AE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Huvitegevus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5CBD9DB-7AB9-44E2-A647-4335DD65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94" y="1600201"/>
            <a:ext cx="10938456" cy="4525963"/>
          </a:xfrm>
        </p:spPr>
        <p:txBody>
          <a:bodyPr/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RAHULOLUMUDEL</a:t>
            </a:r>
            <a:endParaRPr lang="et-EE"/>
          </a:p>
          <a:p>
            <a:pPr marL="0" indent="0">
              <a:buNone/>
            </a:pPr>
            <a:r>
              <a:rPr lang="en-US" err="1"/>
              <a:t>Suurima</a:t>
            </a:r>
            <a:r>
              <a:rPr lang="en-US"/>
              <a:t> </a:t>
            </a:r>
            <a:r>
              <a:rPr lang="en-US" err="1"/>
              <a:t>suhtelise</a:t>
            </a:r>
            <a:r>
              <a:rPr lang="en-US"/>
              <a:t> </a:t>
            </a:r>
            <a:r>
              <a:rPr lang="en-US" err="1"/>
              <a:t>mõjuga</a:t>
            </a:r>
            <a:r>
              <a:rPr lang="en-US"/>
              <a:t> on </a:t>
            </a:r>
            <a:r>
              <a:rPr lang="en-US" err="1"/>
              <a:t>tajutud</a:t>
            </a:r>
            <a:r>
              <a:rPr lang="en-US"/>
              <a:t> </a:t>
            </a:r>
            <a:r>
              <a:rPr lang="en-US" err="1"/>
              <a:t>tulemuse</a:t>
            </a:r>
            <a:r>
              <a:rPr lang="en-US"/>
              <a:t>/</a:t>
            </a:r>
            <a:r>
              <a:rPr lang="en-US" err="1"/>
              <a:t>kasulikkuse</a:t>
            </a:r>
            <a:r>
              <a:rPr lang="en-US"/>
              <a:t> </a:t>
            </a:r>
            <a:r>
              <a:rPr lang="en-US" err="1"/>
              <a:t>ning</a:t>
            </a:r>
            <a:r>
              <a:rPr lang="en-US"/>
              <a:t> </a:t>
            </a:r>
            <a:r>
              <a:rPr lang="en-US" err="1"/>
              <a:t>sotsiaalse</a:t>
            </a:r>
            <a:r>
              <a:rPr lang="en-US"/>
              <a:t> </a:t>
            </a:r>
            <a:r>
              <a:rPr lang="en-US" err="1"/>
              <a:t>keskkonna</a:t>
            </a:r>
            <a:r>
              <a:rPr lang="en-US"/>
              <a:t> </a:t>
            </a:r>
            <a:r>
              <a:rPr lang="en-US" err="1"/>
              <a:t>küsimused</a:t>
            </a:r>
            <a:r>
              <a:rPr lang="en-US"/>
              <a:t>. </a:t>
            </a:r>
            <a:r>
              <a:rPr lang="en-US" err="1"/>
              <a:t>Huvitegevuses</a:t>
            </a:r>
            <a:r>
              <a:rPr lang="en-US"/>
              <a:t> </a:t>
            </a:r>
            <a:r>
              <a:rPr lang="en-US" err="1"/>
              <a:t>osalevate</a:t>
            </a:r>
            <a:r>
              <a:rPr lang="en-US"/>
              <a:t> </a:t>
            </a:r>
            <a:r>
              <a:rPr lang="en-US" err="1"/>
              <a:t>noorte</a:t>
            </a:r>
            <a:r>
              <a:rPr lang="en-US"/>
              <a:t> </a:t>
            </a:r>
            <a:r>
              <a:rPr lang="en-US" err="1"/>
              <a:t>rahulolu</a:t>
            </a:r>
            <a:r>
              <a:rPr lang="en-US"/>
              <a:t> </a:t>
            </a:r>
            <a:r>
              <a:rPr lang="en-US" err="1"/>
              <a:t>tagamiseks</a:t>
            </a:r>
            <a:r>
              <a:rPr lang="en-US"/>
              <a:t> on </a:t>
            </a:r>
            <a:r>
              <a:rPr lang="en-US" err="1"/>
              <a:t>tähtsad</a:t>
            </a:r>
            <a:r>
              <a:rPr lang="en-US"/>
              <a:t> </a:t>
            </a:r>
            <a:r>
              <a:rPr lang="en-US" err="1"/>
              <a:t>aspektid</a:t>
            </a:r>
            <a:r>
              <a:rPr lang="en-US"/>
              <a:t>:</a:t>
            </a:r>
          </a:p>
          <a:p>
            <a:pPr marL="0" indent="0">
              <a:buNone/>
            </a:pPr>
            <a:endParaRPr lang="en-US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err="1"/>
              <a:t>Teadmiste</a:t>
            </a:r>
            <a:r>
              <a:rPr lang="en-US"/>
              <a:t> / </a:t>
            </a:r>
            <a:r>
              <a:rPr lang="en-US" err="1"/>
              <a:t>oskuste</a:t>
            </a:r>
            <a:r>
              <a:rPr lang="en-US"/>
              <a:t> </a:t>
            </a:r>
            <a:r>
              <a:rPr lang="en-US" err="1"/>
              <a:t>omandamine</a:t>
            </a:r>
            <a:r>
              <a:rPr lang="en-US"/>
              <a:t> (10,14%)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err="1"/>
              <a:t>Huvitavus</a:t>
            </a:r>
            <a:r>
              <a:rPr lang="en-US"/>
              <a:t> ja </a:t>
            </a:r>
            <a:r>
              <a:rPr lang="en-US" err="1"/>
              <a:t>olulisus</a:t>
            </a:r>
            <a:r>
              <a:rPr lang="en-US"/>
              <a:t> (8,75%)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err="1"/>
              <a:t>Juhendaja</a:t>
            </a:r>
            <a:r>
              <a:rPr lang="en-US"/>
              <a:t> </a:t>
            </a:r>
            <a:r>
              <a:rPr lang="en-US" err="1"/>
              <a:t>meeldivus</a:t>
            </a:r>
            <a:r>
              <a:rPr lang="en-US"/>
              <a:t> / </a:t>
            </a:r>
            <a:r>
              <a:rPr lang="en-US" err="1"/>
              <a:t>pädevus</a:t>
            </a:r>
            <a:r>
              <a:rPr lang="en-US"/>
              <a:t> (8,72%)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err="1"/>
              <a:t>Suhted</a:t>
            </a:r>
            <a:r>
              <a:rPr lang="en-US"/>
              <a:t> </a:t>
            </a:r>
            <a:r>
              <a:rPr lang="en-US" err="1"/>
              <a:t>juhendajaga</a:t>
            </a:r>
            <a:r>
              <a:rPr lang="en-US"/>
              <a:t> (8,62%)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/>
          </a:p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0924CCE-8C20-4CFF-9460-2C69BD3E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18" name="Tabel 17">
            <a:extLst>
              <a:ext uri="{FF2B5EF4-FFF2-40B4-BE49-F238E27FC236}">
                <a16:creationId xmlns:a16="http://schemas.microsoft.com/office/drawing/2014/main" id="{1D77428B-EA44-4155-A2FD-DB16ADBEF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379790"/>
              </p:ext>
            </p:extLst>
          </p:nvPr>
        </p:nvGraphicFramePr>
        <p:xfrm>
          <a:off x="5143500" y="2552701"/>
          <a:ext cx="6824782" cy="3803646"/>
        </p:xfrm>
        <a:graphic>
          <a:graphicData uri="http://schemas.openxmlformats.org/drawingml/2006/table">
            <a:tbl>
              <a:tblPr/>
              <a:tblGrid>
                <a:gridCol w="1059443">
                  <a:extLst>
                    <a:ext uri="{9D8B030D-6E8A-4147-A177-3AD203B41FA5}">
                      <a16:colId xmlns:a16="http://schemas.microsoft.com/office/drawing/2014/main" val="3639780683"/>
                    </a:ext>
                  </a:extLst>
                </a:gridCol>
                <a:gridCol w="800742">
                  <a:extLst>
                    <a:ext uri="{9D8B030D-6E8A-4147-A177-3AD203B41FA5}">
                      <a16:colId xmlns:a16="http://schemas.microsoft.com/office/drawing/2014/main" val="3966621478"/>
                    </a:ext>
                  </a:extLst>
                </a:gridCol>
                <a:gridCol w="3831237">
                  <a:extLst>
                    <a:ext uri="{9D8B030D-6E8A-4147-A177-3AD203B41FA5}">
                      <a16:colId xmlns:a16="http://schemas.microsoft.com/office/drawing/2014/main" val="1465939451"/>
                    </a:ext>
                  </a:extLst>
                </a:gridCol>
                <a:gridCol w="566680">
                  <a:extLst>
                    <a:ext uri="{9D8B030D-6E8A-4147-A177-3AD203B41FA5}">
                      <a16:colId xmlns:a16="http://schemas.microsoft.com/office/drawing/2014/main" val="367477058"/>
                    </a:ext>
                  </a:extLst>
                </a:gridCol>
                <a:gridCol w="566680">
                  <a:extLst>
                    <a:ext uri="{9D8B030D-6E8A-4147-A177-3AD203B41FA5}">
                      <a16:colId xmlns:a16="http://schemas.microsoft.com/office/drawing/2014/main" val="4112173151"/>
                    </a:ext>
                  </a:extLst>
                </a:gridCol>
              </a:tblGrid>
              <a:tr h="537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Tegur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Cronbachi kordaja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Küsimus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Hinnang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Suht. mõju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434454"/>
                  </a:ext>
                </a:extLst>
              </a:tr>
              <a:tr h="17548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Füüsiline keskkond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Kohalejõudmise mugavus/lihtsus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406060"/>
                  </a:ext>
                </a:extLst>
              </a:tr>
              <a:tr h="175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Tegevuse toimumisaeg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626288"/>
                  </a:ext>
                </a:extLst>
              </a:tr>
              <a:tr h="175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Tegevusvahendid ja materjalid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307731"/>
                  </a:ext>
                </a:extLst>
              </a:tr>
              <a:tr h="175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Toimumiskoha ruumid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81271"/>
                  </a:ext>
                </a:extLst>
              </a:tr>
              <a:tr h="17548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Sotsiaalne keskkond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Juhendaja meeldib mulle/teeb oma tööd hästi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919698"/>
                  </a:ext>
                </a:extLst>
              </a:tr>
              <a:tr h="175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Juhendajad arvestavad minu soovide ja arvamustega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698785"/>
                  </a:ext>
                </a:extLst>
              </a:tr>
              <a:tr h="316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 probleeme märgatakse, mind kuulatakse ära ja antakse nõu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261485"/>
                  </a:ext>
                </a:extLst>
              </a:tr>
              <a:tr h="175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 suhted teiste osalejatega on/olid head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876929"/>
                  </a:ext>
                </a:extLst>
              </a:tr>
              <a:tr h="175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Suhted juhendajaga on head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772295"/>
                  </a:ext>
                </a:extLst>
              </a:tr>
              <a:tr h="17548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Tajutud tulemus/kasulikkus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leidnud osalejate seast uusi kaaslasi või sõpru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89467"/>
                  </a:ext>
                </a:extLst>
              </a:tr>
              <a:tr h="316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midagi uut õppinud, teada saanud või uue oskuse omandanud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29911"/>
                  </a:ext>
                </a:extLst>
              </a:tr>
              <a:tr h="175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saanud tegevusi/üritusi ise algatada või läbi viia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9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1419"/>
                  </a:ext>
                </a:extLst>
              </a:tr>
              <a:tr h="175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saanud ürituste või tegevuste korraldamisel osaleda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312916"/>
                  </a:ext>
                </a:extLst>
              </a:tr>
              <a:tr h="175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teinud juhendajatele ettepanekuid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56055"/>
                  </a:ext>
                </a:extLst>
              </a:tr>
              <a:tr h="175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Osalemine on/oli minu jaoks huvitav/oluline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109478"/>
                  </a:ext>
                </a:extLst>
              </a:tr>
              <a:tr h="175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Soovitamine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Soovitaksin seda huvitegevust teistele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249128"/>
                  </a:ext>
                </a:extLst>
              </a:tr>
              <a:tr h="175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Üldine rahulolu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üldiselt rahul huvitegevusega kus osalen/osalesin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22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630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C12FA9C-C2C1-4FB7-8C93-414A8189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2" y="425588"/>
            <a:ext cx="10938456" cy="1143000"/>
          </a:xfrm>
        </p:spPr>
        <p:txBody>
          <a:bodyPr>
            <a:normAutofit fontScale="90000"/>
          </a:bodyPr>
          <a:lstStyle/>
          <a:p>
            <a:r>
              <a:rPr lang="en-US" i="1"/>
              <a:t>“</a:t>
            </a:r>
            <a:r>
              <a:rPr lang="fi-FI" i="1"/>
              <a:t>Kas </a:t>
            </a:r>
            <a:r>
              <a:rPr lang="fi-FI" i="1" err="1"/>
              <a:t>midagi</a:t>
            </a:r>
            <a:r>
              <a:rPr lang="fi-FI" i="1"/>
              <a:t> </a:t>
            </a:r>
            <a:r>
              <a:rPr lang="fi-FI" i="1" err="1"/>
              <a:t>võiks</a:t>
            </a:r>
            <a:r>
              <a:rPr lang="fi-FI" i="1"/>
              <a:t> </a:t>
            </a:r>
            <a:r>
              <a:rPr lang="fi-FI" i="1" err="1"/>
              <a:t>selle</a:t>
            </a:r>
            <a:r>
              <a:rPr lang="fi-FI" i="1"/>
              <a:t> </a:t>
            </a:r>
            <a:r>
              <a:rPr lang="fi-FI" i="1" err="1"/>
              <a:t>huvitegevuse</a:t>
            </a:r>
            <a:r>
              <a:rPr lang="fi-FI" i="1"/>
              <a:t> juures teisiti olla?”</a:t>
            </a:r>
            <a:endParaRPr lang="et-EE" i="1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D4F1035-ABB6-43CE-B0EA-3042B50A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138" y="1417639"/>
            <a:ext cx="2659089" cy="4184171"/>
          </a:xfrm>
        </p:spPr>
        <p:txBody>
          <a:bodyPr>
            <a:normAutofit fontScale="62500" lnSpcReduction="20000"/>
          </a:bodyPr>
          <a:lstStyle/>
          <a:p>
            <a:r>
              <a:rPr lang="et-EE" sz="2900"/>
              <a:t>Kommentaaride koguarv</a:t>
            </a:r>
            <a:endParaRPr lang="en-US" sz="2900"/>
          </a:p>
          <a:p>
            <a:pPr marL="533386" lvl="1" indent="0">
              <a:buNone/>
            </a:pPr>
            <a:r>
              <a:rPr lang="en-US" sz="2900"/>
              <a:t>n </a:t>
            </a:r>
            <a:r>
              <a:rPr lang="et-EE" sz="2900"/>
              <a:t>= 62</a:t>
            </a:r>
            <a:endParaRPr lang="en-US" sz="2900"/>
          </a:p>
          <a:p>
            <a:pPr marL="533386" lvl="1" indent="0">
              <a:buNone/>
            </a:pPr>
            <a:endParaRPr lang="et-EE" sz="2600"/>
          </a:p>
          <a:p>
            <a:pPr>
              <a:lnSpc>
                <a:spcPct val="110000"/>
              </a:lnSpc>
            </a:pPr>
            <a:r>
              <a:rPr lang="et-EE" sz="2900"/>
              <a:t>Kiitvaid kommentaare, mis väljendasid tegevuse, juhendajate või ruumidega rahulolu</a:t>
            </a:r>
            <a:endParaRPr lang="en-US" sz="2900"/>
          </a:p>
          <a:p>
            <a:pPr marL="533386" lvl="1" indent="0">
              <a:lnSpc>
                <a:spcPct val="110000"/>
              </a:lnSpc>
              <a:buNone/>
            </a:pPr>
            <a:r>
              <a:rPr lang="en-US" sz="2900"/>
              <a:t>n </a:t>
            </a:r>
            <a:r>
              <a:rPr lang="et-EE" sz="2900"/>
              <a:t>= 34 (55%)</a:t>
            </a:r>
          </a:p>
          <a:p>
            <a:pPr marL="0" indent="0">
              <a:buNone/>
            </a:pPr>
            <a:br>
              <a:rPr lang="et-EE" sz="26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8C011D2-2C1F-4B00-BACD-915CDDCF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AF7C53EA-A2B6-4ABD-9C54-DAAAFBD7F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41318"/>
              </p:ext>
            </p:extLst>
          </p:nvPr>
        </p:nvGraphicFramePr>
        <p:xfrm>
          <a:off x="4192593" y="1417639"/>
          <a:ext cx="6504999" cy="4443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999">
                  <a:extLst>
                    <a:ext uri="{9D8B030D-6E8A-4147-A177-3AD203B41FA5}">
                      <a16:colId xmlns:a16="http://schemas.microsoft.com/office/drawing/2014/main" val="3811444870"/>
                    </a:ext>
                  </a:extLst>
                </a:gridCol>
              </a:tblGrid>
              <a:tr h="423485">
                <a:tc>
                  <a:txBody>
                    <a:bodyPr/>
                    <a:lstStyle/>
                    <a:p>
                      <a:r>
                        <a:rPr lang="en-US" sz="1800" b="0" i="1" err="1"/>
                        <a:t>Välja</a:t>
                      </a:r>
                      <a:r>
                        <a:rPr lang="en-US" sz="1800" b="0" i="1"/>
                        <a:t> </a:t>
                      </a:r>
                      <a:r>
                        <a:rPr lang="en-US" sz="1800" b="0" i="1" err="1"/>
                        <a:t>toodud</a:t>
                      </a:r>
                      <a:r>
                        <a:rPr lang="en-US" sz="1800" b="0" i="1"/>
                        <a:t> </a:t>
                      </a:r>
                      <a:r>
                        <a:rPr lang="en-US" sz="1800" b="0" i="1" err="1"/>
                        <a:t>parenduskohad</a:t>
                      </a:r>
                      <a:r>
                        <a:rPr lang="en-US" sz="1800" b="0" i="1"/>
                        <a:t> / </a:t>
                      </a:r>
                      <a:r>
                        <a:rPr lang="en-US" sz="1800" b="0" i="1" err="1"/>
                        <a:t>kriitika</a:t>
                      </a:r>
                      <a:endParaRPr lang="et-EE" sz="1800" b="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5521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Tegevuses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osalemine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võiks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olla </a:t>
                      </a:r>
                      <a:r>
                        <a:rPr lang="et-E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odavam x4</a:t>
                      </a:r>
                      <a:endParaRPr lang="en-US" sz="1600" b="0" i="1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8133090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Vanuserühma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peaksid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olema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paremini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eristatud</a:t>
                      </a:r>
                      <a:r>
                        <a:rPr lang="et-E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x3</a:t>
                      </a:r>
                      <a:endParaRPr lang="et-EE" sz="1600" b="0" i="1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83397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t-EE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t-E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 võiksid sagedamini toimuda x3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369374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Õ</a:t>
                      </a:r>
                      <a:r>
                        <a:rPr lang="et-EE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petaja</a:t>
                      </a:r>
                      <a:r>
                        <a:rPr lang="et-E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suhtumine õpilastesse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võiks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olla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parem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t-E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  <a:endParaRPr lang="et-EE" sz="1600" b="0" i="1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828850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Vajadus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</a:t>
                      </a:r>
                      <a:r>
                        <a:rPr lang="et-E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aasaegsema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</a:t>
                      </a:r>
                      <a:r>
                        <a:rPr lang="et-E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ruumid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järele</a:t>
                      </a:r>
                      <a:r>
                        <a:rPr lang="et-E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x2</a:t>
                      </a:r>
                      <a:r>
                        <a:rPr lang="et-EE" sz="1600"/>
                        <a:t> </a:t>
                      </a:r>
                      <a:endParaRPr lang="et-EE" sz="1600" b="0" i="1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661485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t-EE" sz="1600" b="0" i="1" u="none" strike="noStrike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unnid</a:t>
                      </a:r>
                      <a:r>
                        <a:rPr lang="et-EE" sz="16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võiksid </a:t>
                      </a:r>
                      <a:r>
                        <a:rPr lang="en-US" sz="16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olla </a:t>
                      </a:r>
                      <a:r>
                        <a:rPr lang="en-US" sz="1600" b="0" i="1" u="none" strike="noStrike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pikema</a:t>
                      </a:r>
                      <a:r>
                        <a:rPr lang="en-US" sz="1600" b="0" i="1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kestusega</a:t>
                      </a:r>
                      <a:endParaRPr lang="en-US" sz="1600" b="0" i="1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34142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t-EE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ooviks</a:t>
                      </a:r>
                      <a:r>
                        <a:rPr lang="et-E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tegevustes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osaleda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koos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t-E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sõpradega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515510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Kasutada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võiks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</a:t>
                      </a:r>
                      <a:r>
                        <a:rPr lang="et-E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aasaegsemad m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t-EE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etod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eid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9912670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Osaleda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võiks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</a:t>
                      </a:r>
                      <a:r>
                        <a:rPr lang="et-EE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ähem</a:t>
                      </a:r>
                      <a:r>
                        <a:rPr lang="et-E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inimesi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254792"/>
                  </a:ext>
                </a:extLst>
              </a:tr>
              <a:tr h="37419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Vaja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oleks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</a:t>
                      </a:r>
                      <a:r>
                        <a:rPr lang="et-E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arem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</a:t>
                      </a:r>
                      <a:r>
                        <a:rPr lang="et-E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infrastruktuur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et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huvitegevuse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toimumiskohta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jõuda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920658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Sooviks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et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treenerid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oleksid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</a:t>
                      </a:r>
                      <a:r>
                        <a:rPr lang="et-EE" sz="16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rofessionaalsemad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1563880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salejate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t-EE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soovidega võiks rohkem arvestada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381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705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F8117861-E4CD-4E4D-A5FB-69AB3D0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85B93ED1-3F0E-164D-A37D-058AD4661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867904"/>
              </p:ext>
            </p:extLst>
          </p:nvPr>
        </p:nvGraphicFramePr>
        <p:xfrm>
          <a:off x="989712" y="1018322"/>
          <a:ext cx="7674004" cy="483468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929356">
                  <a:extLst>
                    <a:ext uri="{9D8B030D-6E8A-4147-A177-3AD203B41FA5}">
                      <a16:colId xmlns:a16="http://schemas.microsoft.com/office/drawing/2014/main" val="372071086"/>
                    </a:ext>
                  </a:extLst>
                </a:gridCol>
                <a:gridCol w="744648">
                  <a:extLst>
                    <a:ext uri="{9D8B030D-6E8A-4147-A177-3AD203B41FA5}">
                      <a16:colId xmlns:a16="http://schemas.microsoft.com/office/drawing/2014/main" val="3026324004"/>
                    </a:ext>
                  </a:extLst>
                </a:gridCol>
              </a:tblGrid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SISSEJUHATUS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2445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METOODIKA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447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TULEMUSTE KOONDÜLEVAADE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t-EE" sz="1600" b="1" kern="1200" dirty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8848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UURINGU TULEMUSED NOORSOOTÖÖ TEGEVUSTE ALUSEL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19509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Huvitegevus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</a:t>
                      </a:r>
                      <a:endParaRPr lang="et-EE" sz="1500" b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08234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Huviharidus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5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t-EE" sz="15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27088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Avatud noorsootöö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 dirty="0">
                          <a:solidFill>
                            <a:srgbClr val="010163"/>
                          </a:solidFill>
                        </a:rPr>
                        <a:t>69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61058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Noortelaagrid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94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67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Noortemalevad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119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672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Osalus- või esinduskogud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142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3586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Noorteühingud või -ühendused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167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06255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Noorteprojektid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190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309966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Noorsootöö tegevustes mitteosalemine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213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89072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Noorteinfo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216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89292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KOKKUVÕTE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rgbClr val="010163"/>
                          </a:solidFill>
                        </a:rPr>
                        <a:t>226</a:t>
                      </a:r>
                      <a:endParaRPr lang="et-EE" sz="1600" b="1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65079"/>
                  </a:ext>
                </a:extLst>
              </a:tr>
            </a:tbl>
          </a:graphicData>
        </a:graphic>
      </p:graphicFrame>
      <p:pic>
        <p:nvPicPr>
          <p:cNvPr id="4" name="Pilt 3">
            <a:extLst>
              <a:ext uri="{FF2B5EF4-FFF2-40B4-BE49-F238E27FC236}">
                <a16:creationId xmlns:a16="http://schemas.microsoft.com/office/drawing/2014/main" id="{0F399F70-4A39-4097-8294-EDB0EC64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217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76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7FE0DC8-213F-40D8-BC8B-2369EA0B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Huvi</a:t>
            </a:r>
            <a:r>
              <a:rPr lang="en-US" dirty="0" err="1"/>
              <a:t>haridus</a:t>
            </a:r>
            <a:r>
              <a:rPr lang="en-US" dirty="0"/>
              <a:t>*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75447A5-E5AB-4422-844B-CDDF158F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431038"/>
            <a:ext cx="5418501" cy="16561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/>
              <a:t>Järgnevalt antakse ülevaade </a:t>
            </a:r>
            <a:r>
              <a:rPr lang="et-EE" b="1">
                <a:solidFill>
                  <a:srgbClr val="010163"/>
                </a:solidFill>
              </a:rPr>
              <a:t>huvi</a:t>
            </a:r>
            <a:r>
              <a:rPr lang="en-US" b="1" err="1">
                <a:solidFill>
                  <a:srgbClr val="010163"/>
                </a:solidFill>
              </a:rPr>
              <a:t>hariduses</a:t>
            </a:r>
            <a:r>
              <a:rPr lang="et-EE"/>
              <a:t> osalejatest, osalemise põhjustest ja rahuloluhinnangutest ning neil andmetel põhinevatest järeldustest Tallinna linnas. </a:t>
            </a:r>
          </a:p>
          <a:p>
            <a:pPr marL="0" indent="0">
              <a:buNone/>
            </a:pPr>
            <a:r>
              <a:rPr lang="et-EE"/>
              <a:t>Huvi</a:t>
            </a:r>
            <a:r>
              <a:rPr lang="en-US" err="1"/>
              <a:t>hariduses</a:t>
            </a:r>
            <a:r>
              <a:rPr lang="et-EE"/>
              <a:t> osales 7–26 aastastest noortest </a:t>
            </a:r>
            <a:r>
              <a:rPr lang="en-US"/>
              <a:t>162</a:t>
            </a:r>
            <a:r>
              <a:rPr lang="et-EE"/>
              <a:t> noort (</a:t>
            </a:r>
            <a:r>
              <a:rPr lang="en-US"/>
              <a:t>32</a:t>
            </a:r>
            <a:r>
              <a:rPr lang="et-EE"/>
              <a:t>%) ja </a:t>
            </a:r>
            <a:r>
              <a:rPr lang="en-US"/>
              <a:t>125</a:t>
            </a:r>
            <a:r>
              <a:rPr lang="et-EE"/>
              <a:t> noort (</a:t>
            </a:r>
            <a:r>
              <a:rPr lang="en-US"/>
              <a:t>25</a:t>
            </a:r>
            <a:r>
              <a:rPr lang="et-EE"/>
              <a:t>%) andis tegevusele oma hinnangu. </a:t>
            </a:r>
          </a:p>
          <a:p>
            <a:pPr marL="0" indent="0">
              <a:buNone/>
            </a:pP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C053D48-5A2B-4FBD-B227-B7D0148A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86C10FFD-B514-45FC-A3AF-601B4851ECF2}"/>
              </a:ext>
            </a:extLst>
          </p:cNvPr>
          <p:cNvSpPr txBox="1">
            <a:spLocks/>
          </p:cNvSpPr>
          <p:nvPr/>
        </p:nvSpPr>
        <p:spPr>
          <a:xfrm>
            <a:off x="6142599" y="1431038"/>
            <a:ext cx="5961764" cy="436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 sz="1700">
                <a:solidFill>
                  <a:srgbClr val="010163"/>
                </a:solidFill>
              </a:rPr>
              <a:t>Keskmised hinnangud teemaplokkidele vanusegruppide alusel</a:t>
            </a:r>
            <a:endParaRPr lang="et-EE" sz="1700"/>
          </a:p>
        </p:txBody>
      </p:sp>
      <p:pic>
        <p:nvPicPr>
          <p:cNvPr id="15" name="Pilt 14">
            <a:extLst>
              <a:ext uri="{FF2B5EF4-FFF2-40B4-BE49-F238E27FC236}">
                <a16:creationId xmlns:a16="http://schemas.microsoft.com/office/drawing/2014/main" id="{D11E5B16-8BDB-48F9-815B-62E4F91B5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/>
          <a:stretch/>
        </p:blipFill>
        <p:spPr>
          <a:xfrm>
            <a:off x="6504972" y="1881174"/>
            <a:ext cx="4857703" cy="41122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0A4E55-89EC-41A9-8F28-1526A50B359B}"/>
              </a:ext>
            </a:extLst>
          </p:cNvPr>
          <p:cNvSpPr txBox="1"/>
          <p:nvPr/>
        </p:nvSpPr>
        <p:spPr>
          <a:xfrm>
            <a:off x="578840" y="3337142"/>
            <a:ext cx="5483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/>
              <a:t>Küsitlusele vastanud Tallinna linna noored on </a:t>
            </a:r>
            <a:r>
              <a:rPr lang="et-EE" sz="1800" b="1">
                <a:solidFill>
                  <a:srgbClr val="010163"/>
                </a:solidFill>
              </a:rPr>
              <a:t>üldiselt väga rahul huvi</a:t>
            </a:r>
            <a:r>
              <a:rPr lang="en-US" sz="1800" b="1" err="1">
                <a:solidFill>
                  <a:srgbClr val="010163"/>
                </a:solidFill>
              </a:rPr>
              <a:t>haridusega</a:t>
            </a:r>
            <a:r>
              <a:rPr lang="et-EE" sz="1800"/>
              <a:t>, milles nad osalevad: keskmise hinnanguna on tulemus </a:t>
            </a:r>
            <a:r>
              <a:rPr lang="en-US" sz="1800" b="1">
                <a:solidFill>
                  <a:srgbClr val="010163"/>
                </a:solidFill>
              </a:rPr>
              <a:t>86</a:t>
            </a:r>
            <a:r>
              <a:rPr lang="et-EE" sz="1800" b="1">
                <a:solidFill>
                  <a:srgbClr val="010163"/>
                </a:solidFill>
              </a:rPr>
              <a:t> punkti 100-st</a:t>
            </a:r>
            <a:r>
              <a:rPr lang="et-EE" sz="1800"/>
              <a:t>. </a:t>
            </a:r>
            <a:endParaRPr lang="en-US" sz="180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4658A7-AC7F-405C-B9B0-135AF0C6FDED}"/>
              </a:ext>
            </a:extLst>
          </p:cNvPr>
          <p:cNvSpPr txBox="1"/>
          <p:nvPr/>
        </p:nvSpPr>
        <p:spPr>
          <a:xfrm>
            <a:off x="578840" y="6033186"/>
            <a:ext cx="11003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1200" dirty="0"/>
              <a:t>*</a:t>
            </a:r>
            <a:r>
              <a:rPr lang="et-EE" sz="1200" dirty="0"/>
              <a:t>Noorte huviharidus on pikaajaline ja formaalne süvendatud teadmiste ja oskuste omandamine valitud huvialal. Huvitegevus tähendab lühiajalist juhendatud tegelemist huvialaga vaba tahte alusel sõltumata tasemeõppest ja tööst.</a:t>
            </a:r>
            <a:r>
              <a:rPr lang="en-US" sz="1200" dirty="0"/>
              <a:t> </a:t>
            </a:r>
            <a:r>
              <a:rPr lang="et-EE" sz="1200" dirty="0"/>
              <a:t>Küsimustikus eristati noorte jaoks</a:t>
            </a:r>
            <a:r>
              <a:rPr lang="en-US" sz="1200" dirty="0"/>
              <a:t> </a:t>
            </a:r>
            <a:r>
              <a:rPr lang="et-EE" sz="1200" dirty="0"/>
              <a:t>valiku</a:t>
            </a:r>
            <a:r>
              <a:rPr lang="en-US" sz="1200" dirty="0"/>
              <a:t> </a:t>
            </a:r>
            <a:r>
              <a:rPr lang="et-EE" sz="1200" dirty="0"/>
              <a:t>tegemiseks</a:t>
            </a:r>
            <a:r>
              <a:rPr lang="en-US" sz="1200" dirty="0"/>
              <a:t> </a:t>
            </a:r>
            <a:r>
              <a:rPr lang="et-EE" sz="1200" dirty="0"/>
              <a:t>neid</a:t>
            </a:r>
            <a:r>
              <a:rPr lang="en-US" sz="1200" dirty="0"/>
              <a:t> </a:t>
            </a:r>
            <a:r>
              <a:rPr lang="et-EE" sz="1200" dirty="0"/>
              <a:t>tegevusi</a:t>
            </a:r>
            <a:r>
              <a:rPr lang="en-US" sz="1200" dirty="0"/>
              <a:t> </a:t>
            </a:r>
            <a:r>
              <a:rPr lang="et-EE" sz="1200" dirty="0"/>
              <a:t>järgmiselt: huviharidus (nt muusikakool, spordikool); huvitegevus (nt huviring, spordi- vm klubi).</a:t>
            </a:r>
          </a:p>
        </p:txBody>
      </p:sp>
    </p:spTree>
    <p:extLst>
      <p:ext uri="{BB962C8B-B14F-4D97-AF65-F5344CB8AC3E}">
        <p14:creationId xmlns:p14="http://schemas.microsoft.com/office/powerpoint/2010/main" val="33035021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</a:t>
            </a:r>
            <a:r>
              <a:rPr lang="en-US" err="1"/>
              <a:t>haridus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F83F2C-5C79-4E65-B1ED-5002748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Vastajate jaotus taustatunnuste alusel</a:t>
            </a:r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F173B5C7-F19D-4B23-8DCC-2F310A887629}"/>
              </a:ext>
            </a:extLst>
          </p:cNvPr>
          <p:cNvSpPr txBox="1">
            <a:spLocks/>
          </p:cNvSpPr>
          <p:nvPr/>
        </p:nvSpPr>
        <p:spPr>
          <a:xfrm>
            <a:off x="8484309" y="3914369"/>
            <a:ext cx="3324225" cy="239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600"/>
              <a:t>Rohkem esindatud on: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Tütarlapsed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12–16 aastased vastajad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Põhikoolis õppijad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Vastajad, kes elavad Lasnamäel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Vastajad, kellel on üks õde või vend</a:t>
            </a:r>
          </a:p>
          <a:p>
            <a:pPr>
              <a:buFont typeface="Wingdings" panose="05000000000000000000" pitchFamily="2" charset="2"/>
              <a:buChar char="Ø"/>
            </a:pPr>
            <a:endParaRPr lang="et-EE" sz="1600"/>
          </a:p>
        </p:txBody>
      </p:sp>
      <p:pic>
        <p:nvPicPr>
          <p:cNvPr id="39" name="Pilt 38">
            <a:extLst>
              <a:ext uri="{FF2B5EF4-FFF2-40B4-BE49-F238E27FC236}">
                <a16:creationId xmlns:a16="http://schemas.microsoft.com/office/drawing/2014/main" id="{523B1D39-6EDE-445D-B589-C55CB67B2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0" y="1814320"/>
            <a:ext cx="3115110" cy="1047896"/>
          </a:xfrm>
          <a:prstGeom prst="rect">
            <a:avLst/>
          </a:prstGeom>
        </p:spPr>
      </p:pic>
      <p:pic>
        <p:nvPicPr>
          <p:cNvPr id="45" name="Pilt 44">
            <a:extLst>
              <a:ext uri="{FF2B5EF4-FFF2-40B4-BE49-F238E27FC236}">
                <a16:creationId xmlns:a16="http://schemas.microsoft.com/office/drawing/2014/main" id="{8DCD7D7F-305C-4DDB-A3ED-6F75A82FD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6" y="2704526"/>
            <a:ext cx="3077004" cy="1200318"/>
          </a:xfrm>
          <a:prstGeom prst="rect">
            <a:avLst/>
          </a:prstGeom>
        </p:spPr>
      </p:pic>
      <p:pic>
        <p:nvPicPr>
          <p:cNvPr id="47" name="Pilt 46">
            <a:extLst>
              <a:ext uri="{FF2B5EF4-FFF2-40B4-BE49-F238E27FC236}">
                <a16:creationId xmlns:a16="http://schemas.microsoft.com/office/drawing/2014/main" id="{B29C46FC-D39F-43CD-9A87-98D5288E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4" y="3831875"/>
            <a:ext cx="3040591" cy="981212"/>
          </a:xfrm>
          <a:prstGeom prst="rect">
            <a:avLst/>
          </a:prstGeom>
        </p:spPr>
      </p:pic>
      <p:pic>
        <p:nvPicPr>
          <p:cNvPr id="49" name="Pilt 48">
            <a:extLst>
              <a:ext uri="{FF2B5EF4-FFF2-40B4-BE49-F238E27FC236}">
                <a16:creationId xmlns:a16="http://schemas.microsoft.com/office/drawing/2014/main" id="{016FE9D4-6AB9-4519-95D6-F8E3B43ED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3" y="4813619"/>
            <a:ext cx="3143689" cy="1543265"/>
          </a:xfrm>
          <a:prstGeom prst="rect">
            <a:avLst/>
          </a:prstGeom>
        </p:spPr>
      </p:pic>
      <p:pic>
        <p:nvPicPr>
          <p:cNvPr id="55" name="Pilt 54">
            <a:extLst>
              <a:ext uri="{FF2B5EF4-FFF2-40B4-BE49-F238E27FC236}">
                <a16:creationId xmlns:a16="http://schemas.microsoft.com/office/drawing/2014/main" id="{EDEE31A5-C5F4-4D33-B213-70465188C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80" y="4927403"/>
            <a:ext cx="3905795" cy="1419423"/>
          </a:xfrm>
          <a:prstGeom prst="rect">
            <a:avLst/>
          </a:prstGeom>
        </p:spPr>
      </p:pic>
      <p:pic>
        <p:nvPicPr>
          <p:cNvPr id="57" name="Pilt 56">
            <a:extLst>
              <a:ext uri="{FF2B5EF4-FFF2-40B4-BE49-F238E27FC236}">
                <a16:creationId xmlns:a16="http://schemas.microsoft.com/office/drawing/2014/main" id="{E13D763D-5191-4E7F-B37B-B61EC34A4D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85" y="1817322"/>
            <a:ext cx="4305901" cy="1838582"/>
          </a:xfrm>
          <a:prstGeom prst="rect">
            <a:avLst/>
          </a:prstGeom>
        </p:spPr>
      </p:pic>
      <p:pic>
        <p:nvPicPr>
          <p:cNvPr id="59" name="Pilt 58">
            <a:extLst>
              <a:ext uri="{FF2B5EF4-FFF2-40B4-BE49-F238E27FC236}">
                <a16:creationId xmlns:a16="http://schemas.microsoft.com/office/drawing/2014/main" id="{B3574F55-0EF6-4149-9A0D-895D75BB92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09" y="1830561"/>
            <a:ext cx="3219899" cy="1952898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BCD75960-7884-474F-B9A5-70D0718557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31" y="3655904"/>
            <a:ext cx="3524742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209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9CE02A4-73F5-4BF1-89B7-7BC1D466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</a:t>
            </a:r>
            <a:r>
              <a:rPr lang="en-US" err="1"/>
              <a:t>haridus</a:t>
            </a: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70C4BEB-58C9-4C4A-B51B-55675CF4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2" name="Sisu kohatäide 2">
            <a:extLst>
              <a:ext uri="{FF2B5EF4-FFF2-40B4-BE49-F238E27FC236}">
                <a16:creationId xmlns:a16="http://schemas.microsoft.com/office/drawing/2014/main" id="{578D73DB-8D5B-4B09-8E54-C989A7500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452056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Vastajate osalemine </a:t>
            </a:r>
            <a:r>
              <a:rPr lang="et-EE" err="1">
                <a:solidFill>
                  <a:srgbClr val="010163"/>
                </a:solidFill>
              </a:rPr>
              <a:t>huv</a:t>
            </a:r>
            <a:r>
              <a:rPr lang="en-US" err="1">
                <a:solidFill>
                  <a:srgbClr val="010163"/>
                </a:solidFill>
              </a:rPr>
              <a:t>ikoolis</a:t>
            </a:r>
            <a:endParaRPr lang="et-EE"/>
          </a:p>
        </p:txBody>
      </p:sp>
      <p:sp>
        <p:nvSpPr>
          <p:cNvPr id="13" name="Sisu kohatäide 2">
            <a:extLst>
              <a:ext uri="{FF2B5EF4-FFF2-40B4-BE49-F238E27FC236}">
                <a16:creationId xmlns:a16="http://schemas.microsoft.com/office/drawing/2014/main" id="{C6A1244F-062A-496B-B756-08B41BB6F08B}"/>
              </a:ext>
            </a:extLst>
          </p:cNvPr>
          <p:cNvSpPr txBox="1">
            <a:spLocks/>
          </p:cNvSpPr>
          <p:nvPr/>
        </p:nvSpPr>
        <p:spPr>
          <a:xfrm>
            <a:off x="6437312" y="1282273"/>
            <a:ext cx="5530969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>
                <a:solidFill>
                  <a:srgbClr val="010163"/>
                </a:solidFill>
              </a:rPr>
              <a:t>Huvi</a:t>
            </a:r>
            <a:r>
              <a:rPr lang="en-US" err="1">
                <a:solidFill>
                  <a:srgbClr val="010163"/>
                </a:solidFill>
              </a:rPr>
              <a:t>koolis</a:t>
            </a:r>
            <a:r>
              <a:rPr lang="et-EE">
                <a:solidFill>
                  <a:srgbClr val="010163"/>
                </a:solidFill>
              </a:rPr>
              <a:t> osalemise peamised põhjused</a:t>
            </a:r>
            <a:endParaRPr lang="et-EE"/>
          </a:p>
        </p:txBody>
      </p:sp>
      <p:sp>
        <p:nvSpPr>
          <p:cNvPr id="14" name="Sisu kohatäide 2">
            <a:extLst>
              <a:ext uri="{FF2B5EF4-FFF2-40B4-BE49-F238E27FC236}">
                <a16:creationId xmlns:a16="http://schemas.microsoft.com/office/drawing/2014/main" id="{E615F6E1-AAB6-497A-BE4C-C5D91C10AD7E}"/>
              </a:ext>
            </a:extLst>
          </p:cNvPr>
          <p:cNvSpPr txBox="1">
            <a:spLocks/>
          </p:cNvSpPr>
          <p:nvPr/>
        </p:nvSpPr>
        <p:spPr>
          <a:xfrm>
            <a:off x="643944" y="3561073"/>
            <a:ext cx="5452056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>
                <a:solidFill>
                  <a:srgbClr val="010163"/>
                </a:solidFill>
              </a:rPr>
              <a:t>Vastajate osalemine huvi</a:t>
            </a:r>
            <a:r>
              <a:rPr lang="en-US" err="1">
                <a:solidFill>
                  <a:srgbClr val="010163"/>
                </a:solidFill>
              </a:rPr>
              <a:t>kooli</a:t>
            </a:r>
            <a:r>
              <a:rPr lang="et-EE">
                <a:solidFill>
                  <a:srgbClr val="010163"/>
                </a:solidFill>
              </a:rPr>
              <a:t> valdkondades</a:t>
            </a:r>
            <a:endParaRPr lang="et-EE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1D0B9BB4-74CE-46F7-A8E8-4027B391F3BE}"/>
              </a:ext>
            </a:extLst>
          </p:cNvPr>
          <p:cNvSpPr txBox="1">
            <a:spLocks/>
          </p:cNvSpPr>
          <p:nvPr/>
        </p:nvSpPr>
        <p:spPr>
          <a:xfrm>
            <a:off x="5827466" y="5281653"/>
            <a:ext cx="5922084" cy="1576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Peamiselt tegelevad noored </a:t>
            </a:r>
            <a:r>
              <a:rPr lang="en-US" sz="1600" err="1"/>
              <a:t>muusika</a:t>
            </a:r>
            <a:r>
              <a:rPr lang="en-US" sz="1600"/>
              <a:t>, </a:t>
            </a:r>
            <a:r>
              <a:rPr lang="en-US" sz="1600" err="1"/>
              <a:t>kunsti</a:t>
            </a:r>
            <a:r>
              <a:rPr lang="en-US" sz="1600"/>
              <a:t>, </a:t>
            </a:r>
            <a:r>
              <a:rPr lang="et-EE" sz="1600"/>
              <a:t>spordi või sportliku tegevusega huvi</a:t>
            </a:r>
            <a:r>
              <a:rPr lang="en-US" sz="1600" err="1"/>
              <a:t>koolis</a:t>
            </a:r>
            <a:r>
              <a:rPr lang="et-EE" sz="1600"/>
              <a:t>.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Noored osalevad huvi</a:t>
            </a:r>
            <a:r>
              <a:rPr lang="en-US" sz="1600" err="1"/>
              <a:t>koolis</a:t>
            </a:r>
            <a:r>
              <a:rPr lang="et-EE" sz="1600"/>
              <a:t>, sest soovivad osata seal õpetatavaid asju.</a:t>
            </a:r>
            <a:endParaRPr lang="en-US" sz="160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Samuti</a:t>
            </a:r>
            <a:r>
              <a:rPr lang="en-US" sz="1600"/>
              <a:t> </a:t>
            </a:r>
            <a:r>
              <a:rPr lang="en-US" sz="1600" err="1"/>
              <a:t>nagu</a:t>
            </a:r>
            <a:r>
              <a:rPr lang="en-US" sz="1600"/>
              <a:t> </a:t>
            </a:r>
            <a:r>
              <a:rPr lang="en-US" sz="1600" err="1"/>
              <a:t>huvitegevuses</a:t>
            </a:r>
            <a:r>
              <a:rPr lang="en-US" sz="1600"/>
              <a:t>, </a:t>
            </a:r>
            <a:r>
              <a:rPr lang="en-US" sz="1600" err="1"/>
              <a:t>tõusis</a:t>
            </a:r>
            <a:r>
              <a:rPr lang="en-US" sz="1600"/>
              <a:t> ka </a:t>
            </a:r>
            <a:r>
              <a:rPr lang="en-US" sz="1600" err="1"/>
              <a:t>osalusaktiivsus</a:t>
            </a:r>
            <a:r>
              <a:rPr lang="en-US" sz="1600"/>
              <a:t> </a:t>
            </a:r>
            <a:r>
              <a:rPr lang="en-US" sz="1600" err="1"/>
              <a:t>sügisel</a:t>
            </a:r>
            <a:r>
              <a:rPr lang="en-US" sz="1600"/>
              <a:t> </a:t>
            </a:r>
            <a:r>
              <a:rPr lang="en-US" sz="1600" err="1"/>
              <a:t>varasemast</a:t>
            </a:r>
            <a:r>
              <a:rPr lang="en-US" sz="1600"/>
              <a:t> </a:t>
            </a:r>
            <a:r>
              <a:rPr lang="en-US" sz="1600" err="1"/>
              <a:t>kõrgemale</a:t>
            </a:r>
            <a:r>
              <a:rPr lang="en-US" sz="1600"/>
              <a:t> </a:t>
            </a:r>
            <a:r>
              <a:rPr lang="en-US" sz="1600" err="1"/>
              <a:t>tasemele</a:t>
            </a:r>
            <a:r>
              <a:rPr lang="en-US" sz="1600"/>
              <a:t>.</a:t>
            </a:r>
            <a:endParaRPr lang="et-EE" sz="1600"/>
          </a:p>
          <a:p>
            <a:pPr>
              <a:buFont typeface="Wingdings" panose="05000000000000000000" pitchFamily="2" charset="2"/>
              <a:buChar char="Ø"/>
            </a:pPr>
            <a:endParaRPr lang="et-EE" sz="1600"/>
          </a:p>
        </p:txBody>
      </p:sp>
      <p:pic>
        <p:nvPicPr>
          <p:cNvPr id="26" name="Pilt 25">
            <a:extLst>
              <a:ext uri="{FF2B5EF4-FFF2-40B4-BE49-F238E27FC236}">
                <a16:creationId xmlns:a16="http://schemas.microsoft.com/office/drawing/2014/main" id="{396E415A-D8A2-46BF-A742-35A46A331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833" y="1740249"/>
            <a:ext cx="6344535" cy="3600953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1803870E-76FD-4CA6-B8A7-93728DB88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1" y="1749774"/>
            <a:ext cx="4753638" cy="1695687"/>
          </a:xfrm>
          <a:prstGeom prst="rect">
            <a:avLst/>
          </a:prstGeom>
        </p:spPr>
      </p:pic>
      <p:pic>
        <p:nvPicPr>
          <p:cNvPr id="42" name="Pilt 41">
            <a:extLst>
              <a:ext uri="{FF2B5EF4-FFF2-40B4-BE49-F238E27FC236}">
                <a16:creationId xmlns:a16="http://schemas.microsoft.com/office/drawing/2014/main" id="{9A6DA1F7-E5C5-4CCF-817D-C06940BA9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2" y="4039831"/>
            <a:ext cx="4848902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837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lt 34">
            <a:extLst>
              <a:ext uri="{FF2B5EF4-FFF2-40B4-BE49-F238E27FC236}">
                <a16:creationId xmlns:a16="http://schemas.microsoft.com/office/drawing/2014/main" id="{E3674543-B761-4192-AD14-8693E8E84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" y="1823474"/>
            <a:ext cx="6449325" cy="433448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134DCEE4-B0B6-49D5-8DD7-0CEE3CCA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</a:t>
            </a:r>
            <a:r>
              <a:rPr lang="en-US" err="1"/>
              <a:t>haridus</a:t>
            </a:r>
            <a:endParaRPr lang="et-EE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250CD16-8310-4467-BCAE-4ED4557F0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1600201"/>
            <a:ext cx="50673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6565" indent="-456565"/>
            <a:endParaRPr lang="et-EE" dirty="0">
              <a:cs typeface="Calibri"/>
            </a:endParaRPr>
          </a:p>
          <a:p>
            <a:pPr marL="456565" indent="-456565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Huviharidust</a:t>
            </a:r>
            <a:r>
              <a:rPr lang="en-US" dirty="0"/>
              <a:t> </a:t>
            </a:r>
            <a:r>
              <a:rPr lang="en-US" dirty="0" err="1"/>
              <a:t>hinnanud</a:t>
            </a:r>
            <a:r>
              <a:rPr lang="en-US" dirty="0"/>
              <a:t> </a:t>
            </a:r>
            <a:r>
              <a:rPr lang="en-US" dirty="0" err="1"/>
              <a:t>noored</a:t>
            </a:r>
            <a:r>
              <a:rPr lang="en-US" dirty="0"/>
              <a:t> on </a:t>
            </a:r>
            <a:r>
              <a:rPr lang="en-US" dirty="0" err="1"/>
              <a:t>üldiselt</a:t>
            </a:r>
            <a:r>
              <a:rPr lang="en-US" dirty="0"/>
              <a:t> </a:t>
            </a:r>
            <a:r>
              <a:rPr lang="en-US" dirty="0" err="1"/>
              <a:t>kõiki</a:t>
            </a:r>
            <a:r>
              <a:rPr lang="en-US" dirty="0"/>
              <a:t> </a:t>
            </a:r>
            <a:r>
              <a:rPr lang="en-US" dirty="0" err="1"/>
              <a:t>küsimusi</a:t>
            </a:r>
            <a:r>
              <a:rPr lang="en-US" dirty="0"/>
              <a:t> </a:t>
            </a:r>
            <a:r>
              <a:rPr lang="et-EE" dirty="0"/>
              <a:t>kõrgelt </a:t>
            </a:r>
            <a:r>
              <a:rPr lang="en-US" dirty="0" err="1"/>
              <a:t>hinnanud</a:t>
            </a:r>
            <a:r>
              <a:rPr lang="en-US" dirty="0"/>
              <a:t>.</a:t>
            </a:r>
            <a:endParaRPr lang="et-EE" dirty="0">
              <a:cs typeface="Calibri"/>
            </a:endParaRPr>
          </a:p>
          <a:p>
            <a:pPr marL="456565" indent="-456565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dirty="0">
              <a:cs typeface="Calibri"/>
            </a:endParaRPr>
          </a:p>
          <a:p>
            <a:pPr marL="456565" indent="-456565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Väga</a:t>
            </a:r>
            <a:r>
              <a:rPr lang="et-EE" dirty="0"/>
              <a:t> madalalt on noored hinnanud </a:t>
            </a:r>
            <a:r>
              <a:rPr lang="en-US" dirty="0" err="1"/>
              <a:t>küsimust</a:t>
            </a:r>
            <a:r>
              <a:rPr lang="en-US" dirty="0"/>
              <a:t> “Olen </a:t>
            </a:r>
            <a:r>
              <a:rPr lang="en-US" dirty="0" err="1"/>
              <a:t>teinud</a:t>
            </a:r>
            <a:r>
              <a:rPr lang="en-US" dirty="0"/>
              <a:t> </a:t>
            </a:r>
            <a:r>
              <a:rPr lang="en-US" dirty="0" err="1"/>
              <a:t>õpetajale</a:t>
            </a:r>
            <a:r>
              <a:rPr lang="en-US" dirty="0"/>
              <a:t> </a:t>
            </a:r>
            <a:r>
              <a:rPr lang="en-US" dirty="0" err="1"/>
              <a:t>ettepanekuid</a:t>
            </a:r>
            <a:r>
              <a:rPr lang="en-US" dirty="0"/>
              <a:t>”</a:t>
            </a:r>
            <a:r>
              <a:rPr lang="et-EE" dirty="0"/>
              <a:t>. Noored ei ole niivõrd aktiivsed ettepanekute tegemisel. </a:t>
            </a:r>
            <a:endParaRPr lang="et-EE" dirty="0">
              <a:cs typeface="Calibri"/>
            </a:endParaRPr>
          </a:p>
          <a:p>
            <a:pPr marL="456565" indent="-456565"/>
            <a:endParaRPr lang="et-EE" dirty="0">
              <a:cs typeface="Calibri"/>
            </a:endParaRP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DF3CBA4-7345-402F-96CE-42AB1180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00FAC3F9-5B3B-4B01-B9F3-70D3CCA5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Keskmised hinnangud küsimuste alusel</a:t>
            </a:r>
            <a:endParaRPr lang="et-EE"/>
          </a:p>
        </p:txBody>
      </p:sp>
      <p:sp>
        <p:nvSpPr>
          <p:cNvPr id="37" name="Ristkülik 36">
            <a:extLst>
              <a:ext uri="{FF2B5EF4-FFF2-40B4-BE49-F238E27FC236}">
                <a16:creationId xmlns:a16="http://schemas.microsoft.com/office/drawing/2014/main" id="{59A69500-270F-471E-BE39-5DBDECF7D499}"/>
              </a:ext>
            </a:extLst>
          </p:cNvPr>
          <p:cNvSpPr/>
          <p:nvPr/>
        </p:nvSpPr>
        <p:spPr>
          <a:xfrm>
            <a:off x="5895975" y="5955363"/>
            <a:ext cx="619125" cy="341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stkülik 37">
            <a:extLst>
              <a:ext uri="{FF2B5EF4-FFF2-40B4-BE49-F238E27FC236}">
                <a16:creationId xmlns:a16="http://schemas.microsoft.com/office/drawing/2014/main" id="{0F16C71F-083D-40EF-930D-D66C063DBC81}"/>
              </a:ext>
            </a:extLst>
          </p:cNvPr>
          <p:cNvSpPr/>
          <p:nvPr/>
        </p:nvSpPr>
        <p:spPr>
          <a:xfrm>
            <a:off x="5991225" y="5593413"/>
            <a:ext cx="352425" cy="49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8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B5D345C-F17D-41A1-856E-F22AD5BE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Metoodika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08FA93E-F500-46B4-8DB7-70F1869D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302947"/>
            <a:ext cx="10264688" cy="5280414"/>
          </a:xfrm>
        </p:spPr>
        <p:txBody>
          <a:bodyPr>
            <a:normAutofit/>
          </a:bodyPr>
          <a:lstStyle/>
          <a:p>
            <a:r>
              <a:rPr lang="en-US" sz="1900" dirty="0" err="1"/>
              <a:t>Küsitluse</a:t>
            </a:r>
            <a:r>
              <a:rPr lang="en-US" sz="1900" dirty="0"/>
              <a:t> </a:t>
            </a:r>
            <a:r>
              <a:rPr lang="en-US" sz="1900" dirty="0" err="1"/>
              <a:t>periood</a:t>
            </a:r>
            <a:r>
              <a:rPr lang="en-US" sz="1900" dirty="0"/>
              <a:t> 26. </a:t>
            </a:r>
            <a:r>
              <a:rPr lang="en-US" sz="1900" dirty="0" err="1"/>
              <a:t>oktoober</a:t>
            </a:r>
            <a:r>
              <a:rPr lang="en-US" sz="1900" dirty="0"/>
              <a:t> – 2. </a:t>
            </a:r>
            <a:r>
              <a:rPr lang="en-US" sz="1900" dirty="0" err="1"/>
              <a:t>detsember</a:t>
            </a:r>
            <a:r>
              <a:rPr lang="en-US" sz="1900" dirty="0"/>
              <a:t> 2020</a:t>
            </a:r>
          </a:p>
          <a:p>
            <a:r>
              <a:rPr lang="en-US" sz="1900" dirty="0" err="1"/>
              <a:t>Andmekogumismeetod</a:t>
            </a:r>
            <a:r>
              <a:rPr lang="en-US" sz="1900" dirty="0"/>
              <a:t>: </a:t>
            </a:r>
            <a:r>
              <a:rPr lang="en-US" sz="1900" dirty="0" err="1"/>
              <a:t>veebipõhine</a:t>
            </a:r>
            <a:r>
              <a:rPr lang="en-US" sz="1900" dirty="0"/>
              <a:t> </a:t>
            </a:r>
            <a:r>
              <a:rPr lang="en-US" sz="1900" dirty="0" err="1"/>
              <a:t>ankeetküsitlus</a:t>
            </a:r>
            <a:endParaRPr lang="en-US" sz="1900" dirty="0"/>
          </a:p>
          <a:p>
            <a:pPr marL="0" indent="0">
              <a:buNone/>
            </a:pPr>
            <a:endParaRPr lang="et-EE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900" dirty="0" err="1"/>
              <a:t>Skaalaküsimustele</a:t>
            </a:r>
            <a:r>
              <a:rPr lang="en-US" sz="1900" dirty="0"/>
              <a:t> anti </a:t>
            </a:r>
            <a:r>
              <a:rPr lang="en-US" sz="1900" dirty="0" err="1"/>
              <a:t>hinnanguid</a:t>
            </a:r>
            <a:r>
              <a:rPr lang="en-US" sz="1900" dirty="0"/>
              <a:t> </a:t>
            </a:r>
            <a:r>
              <a:rPr lang="en-US" sz="1900" dirty="0" err="1"/>
              <a:t>kümnepalliskaalal</a:t>
            </a:r>
            <a:r>
              <a:rPr lang="en-US" sz="1900" dirty="0"/>
              <a:t> (1 – “</a:t>
            </a:r>
            <a:r>
              <a:rPr lang="en-US" sz="1900" dirty="0" err="1"/>
              <a:t>Ei</a:t>
            </a:r>
            <a:r>
              <a:rPr lang="en-US" sz="1900" dirty="0"/>
              <a:t> ole </a:t>
            </a:r>
            <a:r>
              <a:rPr lang="en-US" sz="1900" dirty="0" err="1"/>
              <a:t>üldse</a:t>
            </a:r>
            <a:r>
              <a:rPr lang="en-US" sz="1900" dirty="0"/>
              <a:t> </a:t>
            </a:r>
            <a:r>
              <a:rPr lang="en-US" sz="1900" dirty="0" err="1"/>
              <a:t>rahul</a:t>
            </a:r>
            <a:r>
              <a:rPr lang="en-US" sz="1900" dirty="0"/>
              <a:t>” </a:t>
            </a:r>
            <a:r>
              <a:rPr lang="en-US" sz="1900" dirty="0" err="1"/>
              <a:t>või</a:t>
            </a:r>
            <a:r>
              <a:rPr lang="en-US" sz="1900" dirty="0"/>
              <a:t> “</a:t>
            </a:r>
            <a:r>
              <a:rPr lang="en-US" sz="1900" dirty="0" err="1"/>
              <a:t>Ei</a:t>
            </a:r>
            <a:r>
              <a:rPr lang="en-US" sz="1900" dirty="0"/>
              <a:t> </a:t>
            </a:r>
            <a:r>
              <a:rPr lang="en-US" sz="1900" dirty="0" err="1"/>
              <a:t>nõustu</a:t>
            </a:r>
            <a:r>
              <a:rPr lang="en-US" sz="1900" dirty="0"/>
              <a:t> </a:t>
            </a:r>
            <a:r>
              <a:rPr lang="en-US" sz="1900" dirty="0" err="1"/>
              <a:t>üldse</a:t>
            </a:r>
            <a:r>
              <a:rPr lang="en-US" sz="1900" dirty="0"/>
              <a:t>” ja 10 – “</a:t>
            </a:r>
            <a:r>
              <a:rPr lang="en-US" sz="1900" dirty="0" err="1"/>
              <a:t>Väga</a:t>
            </a:r>
            <a:r>
              <a:rPr lang="en-US" sz="1900" dirty="0"/>
              <a:t> </a:t>
            </a:r>
            <a:r>
              <a:rPr lang="en-US" sz="1900" dirty="0" err="1"/>
              <a:t>rahul</a:t>
            </a:r>
            <a:r>
              <a:rPr lang="en-US" sz="1900" dirty="0"/>
              <a:t>”, “Olen </a:t>
            </a:r>
            <a:r>
              <a:rPr lang="en-US" sz="1900" dirty="0" err="1"/>
              <a:t>täiesti</a:t>
            </a:r>
            <a:r>
              <a:rPr lang="en-US" sz="1900" dirty="0"/>
              <a:t> </a:t>
            </a:r>
            <a:r>
              <a:rPr lang="en-US" sz="1900" dirty="0" err="1"/>
              <a:t>rahul</a:t>
            </a:r>
            <a:r>
              <a:rPr lang="en-US" sz="1900" dirty="0"/>
              <a:t>” </a:t>
            </a:r>
            <a:r>
              <a:rPr lang="en-US" sz="1900" dirty="0" err="1"/>
              <a:t>või</a:t>
            </a:r>
            <a:r>
              <a:rPr lang="en-US" sz="1900" dirty="0"/>
              <a:t> “</a:t>
            </a:r>
            <a:r>
              <a:rPr lang="en-US" sz="1900" dirty="0" err="1"/>
              <a:t>Nõustun</a:t>
            </a:r>
            <a:r>
              <a:rPr lang="en-US" sz="1900" dirty="0"/>
              <a:t> </a:t>
            </a:r>
            <a:r>
              <a:rPr lang="en-US" sz="1900" dirty="0" err="1"/>
              <a:t>täielikult</a:t>
            </a:r>
            <a:r>
              <a:rPr lang="en-US" sz="1900" dirty="0"/>
              <a:t>”)</a:t>
            </a:r>
          </a:p>
          <a:p>
            <a:pPr>
              <a:spcBef>
                <a:spcPts val="456"/>
              </a:spcBef>
            </a:pPr>
            <a:r>
              <a:rPr lang="et-EE" sz="1900" dirty="0"/>
              <a:t>Kõigi skaalaküsimuste hinnangud on </a:t>
            </a:r>
            <a:r>
              <a:rPr lang="en-US" sz="1900" dirty="0" err="1"/>
              <a:t>tulemuste</a:t>
            </a:r>
            <a:r>
              <a:rPr lang="en-US" sz="1900" dirty="0"/>
              <a:t> </a:t>
            </a:r>
            <a:r>
              <a:rPr lang="en-US" sz="1900" dirty="0" err="1"/>
              <a:t>eristamiseks</a:t>
            </a:r>
            <a:r>
              <a:rPr lang="en-US" sz="1900" dirty="0"/>
              <a:t> </a:t>
            </a:r>
            <a:r>
              <a:rPr lang="en-US" sz="1900" dirty="0" err="1"/>
              <a:t>teisendatud</a:t>
            </a:r>
            <a:r>
              <a:rPr lang="en-US" sz="1900" dirty="0"/>
              <a:t> </a:t>
            </a:r>
            <a:r>
              <a:rPr lang="et-EE" sz="1900" dirty="0"/>
              <a:t>skaalal</a:t>
            </a:r>
            <a:r>
              <a:rPr lang="en-US" sz="1900" dirty="0"/>
              <a:t>e</a:t>
            </a:r>
            <a:r>
              <a:rPr lang="et-EE" sz="1900" dirty="0"/>
              <a:t> 0</a:t>
            </a:r>
            <a:r>
              <a:rPr lang="en-US" sz="1900" dirty="0"/>
              <a:t>–</a:t>
            </a:r>
            <a:r>
              <a:rPr lang="et-EE" sz="1900" dirty="0"/>
              <a:t>100</a:t>
            </a:r>
            <a:r>
              <a:rPr lang="en-US" sz="1900" dirty="0"/>
              <a:t>.</a:t>
            </a:r>
          </a:p>
          <a:p>
            <a:pPr marL="609585" lvl="1" indent="0">
              <a:spcBef>
                <a:spcPts val="0"/>
              </a:spcBef>
              <a:buNone/>
            </a:pPr>
            <a:r>
              <a:rPr lang="en-US" sz="1700" i="1" dirty="0" err="1"/>
              <a:t>Nt</a:t>
            </a:r>
            <a:r>
              <a:rPr lang="en-US" sz="1700" i="1" dirty="0"/>
              <a:t> </a:t>
            </a:r>
            <a:r>
              <a:rPr lang="en-US" sz="1700" i="1" dirty="0" err="1"/>
              <a:t>tähistab</a:t>
            </a:r>
            <a:r>
              <a:rPr lang="en-US" sz="1700" i="1" dirty="0"/>
              <a:t> </a:t>
            </a:r>
            <a:r>
              <a:rPr lang="en-US" sz="1700" i="1" dirty="0" err="1"/>
              <a:t>üldise</a:t>
            </a:r>
            <a:r>
              <a:rPr lang="en-US" sz="1700" i="1" dirty="0"/>
              <a:t> </a:t>
            </a:r>
            <a:r>
              <a:rPr lang="en-US" sz="1700" i="1" dirty="0" err="1"/>
              <a:t>rahulolu</a:t>
            </a:r>
            <a:r>
              <a:rPr lang="en-US" sz="1700" i="1" dirty="0"/>
              <a:t> </a:t>
            </a:r>
            <a:r>
              <a:rPr lang="en-US" sz="1700" i="1" dirty="0" err="1"/>
              <a:t>väärtus</a:t>
            </a:r>
            <a:r>
              <a:rPr lang="en-US" sz="1700" i="1" dirty="0"/>
              <a:t> 85 </a:t>
            </a:r>
            <a:r>
              <a:rPr lang="en-US" sz="1700" i="1" dirty="0" err="1"/>
              <a:t>seda</a:t>
            </a:r>
            <a:r>
              <a:rPr lang="en-US" sz="1700" i="1" dirty="0"/>
              <a:t>, et </a:t>
            </a:r>
            <a:r>
              <a:rPr lang="en-US" sz="1700" i="1" dirty="0" err="1"/>
              <a:t>kõikide</a:t>
            </a:r>
            <a:r>
              <a:rPr lang="en-US" sz="1700" i="1" dirty="0"/>
              <a:t> </a:t>
            </a:r>
            <a:r>
              <a:rPr lang="en-US" sz="1700" i="1" dirty="0" err="1"/>
              <a:t>antud</a:t>
            </a:r>
            <a:r>
              <a:rPr lang="en-US" sz="1700" i="1" dirty="0"/>
              <a:t> </a:t>
            </a:r>
            <a:r>
              <a:rPr lang="en-US" sz="1700" i="1" dirty="0" err="1"/>
              <a:t>küsimuse</a:t>
            </a:r>
            <a:r>
              <a:rPr lang="en-US" sz="1700" i="1" dirty="0"/>
              <a:t>/</a:t>
            </a:r>
            <a:r>
              <a:rPr lang="en-US" sz="1700" i="1" dirty="0" err="1"/>
              <a:t>teemaploki</a:t>
            </a:r>
            <a:r>
              <a:rPr lang="en-US" sz="1700" i="1" dirty="0"/>
              <a:t> </a:t>
            </a:r>
            <a:r>
              <a:rPr lang="en-US" sz="1700" i="1" dirty="0" err="1"/>
              <a:t>hinnangute</a:t>
            </a:r>
            <a:r>
              <a:rPr lang="en-US" sz="1700" i="1" dirty="0"/>
              <a:t> </a:t>
            </a:r>
            <a:r>
              <a:rPr lang="en-US" sz="1700" i="1" dirty="0" err="1"/>
              <a:t>keskmine</a:t>
            </a:r>
            <a:r>
              <a:rPr lang="en-US" sz="1700" i="1" dirty="0"/>
              <a:t> on </a:t>
            </a:r>
            <a:r>
              <a:rPr lang="en-US" sz="1700" i="1" dirty="0" err="1"/>
              <a:t>kümnepalliskaalal</a:t>
            </a:r>
            <a:r>
              <a:rPr lang="en-US" sz="1700" i="1" dirty="0"/>
              <a:t> </a:t>
            </a:r>
            <a:r>
              <a:rPr lang="en-US" sz="1700" i="1" dirty="0" err="1"/>
              <a:t>ligikaudu</a:t>
            </a:r>
            <a:r>
              <a:rPr lang="en-US" sz="1700" i="1" dirty="0"/>
              <a:t> 8,5</a:t>
            </a:r>
          </a:p>
          <a:p>
            <a:r>
              <a:rPr lang="et-EE" sz="1900" dirty="0"/>
              <a:t>Hinnangute aritmeetiliste keskmiste paremaks visualiseerimiseks on graafikutel kasutatud järgmist värviskeemi:</a:t>
            </a:r>
            <a:endParaRPr lang="en-US" sz="1900" dirty="0"/>
          </a:p>
          <a:p>
            <a:pPr marL="0" indent="0">
              <a:buNone/>
            </a:pPr>
            <a:r>
              <a:rPr lang="et-EE" sz="1900" b="1" i="1" dirty="0">
                <a:solidFill>
                  <a:srgbClr val="00B050"/>
                </a:solidFill>
              </a:rPr>
              <a:t>	ROHELINE VÄRV </a:t>
            </a:r>
            <a:r>
              <a:rPr lang="et-EE" sz="1900" i="1" dirty="0"/>
              <a:t>tähistab väga head tulemust (hinnangud vahemikus 75</a:t>
            </a:r>
            <a:r>
              <a:rPr lang="en-US" sz="1900" dirty="0"/>
              <a:t>–</a:t>
            </a:r>
            <a:r>
              <a:rPr lang="et-EE" sz="1900" i="1" dirty="0"/>
              <a:t>100)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t-EE" sz="1900" b="1" i="1" dirty="0">
                <a:solidFill>
                  <a:srgbClr val="DFD00F"/>
                </a:solidFill>
              </a:rPr>
              <a:t>	KOLLANE VÄRV </a:t>
            </a:r>
            <a:r>
              <a:rPr lang="et-EE" sz="1900" i="1" dirty="0"/>
              <a:t>tähistab head tulemust (hinnangud vahemikus 65</a:t>
            </a:r>
            <a:r>
              <a:rPr lang="en-US" sz="1900" dirty="0"/>
              <a:t>–</a:t>
            </a:r>
            <a:r>
              <a:rPr lang="et-EE" sz="1900" i="1" dirty="0"/>
              <a:t>74)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t-EE" sz="1900" b="1" i="1" dirty="0">
                <a:solidFill>
                  <a:srgbClr val="C00000"/>
                </a:solidFill>
              </a:rPr>
              <a:t>	PUNANE VÄRV </a:t>
            </a:r>
            <a:r>
              <a:rPr lang="et-EE" sz="1900" i="1" dirty="0"/>
              <a:t>tähistab aspekte, mis vajavad parandamist (hinnangud alla 65)</a:t>
            </a:r>
            <a:endParaRPr lang="en-US" sz="1900" dirty="0"/>
          </a:p>
          <a:p>
            <a:r>
              <a:rPr lang="en-US" sz="1900" dirty="0" err="1"/>
              <a:t>Seoste</a:t>
            </a:r>
            <a:r>
              <a:rPr lang="en-US" sz="1900" dirty="0"/>
              <a:t> </a:t>
            </a:r>
            <a:r>
              <a:rPr lang="en-US" sz="1900" dirty="0" err="1"/>
              <a:t>leidmiseks</a:t>
            </a:r>
            <a:r>
              <a:rPr lang="en-US" sz="1900" dirty="0"/>
              <a:t> </a:t>
            </a:r>
            <a:r>
              <a:rPr lang="en-US" sz="1900" dirty="0" err="1"/>
              <a:t>kasutatakse</a:t>
            </a:r>
            <a:r>
              <a:rPr lang="en-US" sz="1900" dirty="0"/>
              <a:t> E</a:t>
            </a:r>
            <a:r>
              <a:rPr lang="et-EE" sz="1900" dirty="0"/>
              <a:t>CSI</a:t>
            </a:r>
            <a:r>
              <a:rPr lang="en-US" sz="1900" dirty="0"/>
              <a:t> (</a:t>
            </a:r>
            <a:r>
              <a:rPr lang="en-US" sz="1900" i="1" dirty="0"/>
              <a:t>European Customer Satisfaction</a:t>
            </a:r>
            <a:r>
              <a:rPr lang="en-US" sz="1900" dirty="0"/>
              <a:t>) </a:t>
            </a:r>
            <a:r>
              <a:rPr lang="en-US" sz="1900" dirty="0" err="1"/>
              <a:t>mudelit</a:t>
            </a:r>
            <a:endParaRPr lang="en-US" sz="1900" dirty="0"/>
          </a:p>
          <a:p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7721554-8DFF-497A-9107-3461BA8A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9" name="Skemaatiline diagramm 8">
            <a:extLst>
              <a:ext uri="{FF2B5EF4-FFF2-40B4-BE49-F238E27FC236}">
                <a16:creationId xmlns:a16="http://schemas.microsoft.com/office/drawing/2014/main" id="{B78D405D-5C6F-48C9-9A8C-419FFBAF3C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848563"/>
              </p:ext>
            </p:extLst>
          </p:nvPr>
        </p:nvGraphicFramePr>
        <p:xfrm>
          <a:off x="1229481" y="2055710"/>
          <a:ext cx="9093614" cy="927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6135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>
            <a:extLst>
              <a:ext uri="{FF2B5EF4-FFF2-40B4-BE49-F238E27FC236}">
                <a16:creationId xmlns:a16="http://schemas.microsoft.com/office/drawing/2014/main" id="{072EC21F-4E3B-4A7F-9F2E-6E56AFE6D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69" y="2531278"/>
            <a:ext cx="2695951" cy="4201111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5314CA17-B900-4916-AAD1-FCF2C06B9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695" y="672881"/>
            <a:ext cx="2666524" cy="1732391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3D7E7AB1-B8A9-4F2B-99A2-4229CD06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Huviharidus</a:t>
            </a:r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B621930-B2CD-48B4-A8F4-608C47C4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984C14-24EE-4573-95E9-06E576035FFC}"/>
              </a:ext>
            </a:extLst>
          </p:cNvPr>
          <p:cNvSpPr txBox="1"/>
          <p:nvPr/>
        </p:nvSpPr>
        <p:spPr>
          <a:xfrm>
            <a:off x="731838" y="1414912"/>
            <a:ext cx="1101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1BCC5373-6B3B-4B3C-8907-46A6FA1582D4}"/>
              </a:ext>
            </a:extLst>
          </p:cNvPr>
          <p:cNvSpPr>
            <a:spLocks noGrp="1"/>
          </p:cNvSpPr>
          <p:nvPr/>
        </p:nvSpPr>
        <p:spPr>
          <a:xfrm>
            <a:off x="643944" y="1325068"/>
            <a:ext cx="7652331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10163"/>
                </a:solidFill>
              </a:rPr>
              <a:t>Huvihariduse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n-US" dirty="0" err="1">
                <a:solidFill>
                  <a:srgbClr val="010163"/>
                </a:solidFill>
              </a:rPr>
              <a:t>rahulolu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t-EE" dirty="0">
                <a:solidFill>
                  <a:srgbClr val="010163"/>
                </a:solidFill>
              </a:rPr>
              <a:t>keskmised hinnangud kohalike omavalitsuste alusel</a:t>
            </a:r>
            <a:endParaRPr lang="et-EE" dirty="0"/>
          </a:p>
        </p:txBody>
      </p:sp>
      <p:sp>
        <p:nvSpPr>
          <p:cNvPr id="11" name="Sisu kohatäide 2">
            <a:extLst>
              <a:ext uri="{FF2B5EF4-FFF2-40B4-BE49-F238E27FC236}">
                <a16:creationId xmlns:a16="http://schemas.microsoft.com/office/drawing/2014/main" id="{E75EC326-F762-4D91-9A92-150922F4812A}"/>
              </a:ext>
            </a:extLst>
          </p:cNvPr>
          <p:cNvSpPr txBox="1">
            <a:spLocks/>
          </p:cNvSpPr>
          <p:nvPr/>
        </p:nvSpPr>
        <p:spPr>
          <a:xfrm>
            <a:off x="643945" y="1738563"/>
            <a:ext cx="7890961" cy="639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Tallinna linna noored on hinnanud üldist rahulolu</a:t>
            </a:r>
            <a:r>
              <a:rPr lang="en-US" sz="1600" dirty="0"/>
              <a:t> </a:t>
            </a:r>
            <a:r>
              <a:rPr lang="et-EE" sz="1600" dirty="0"/>
              <a:t>võrreldes teiste kohalike omavalitsustega </a:t>
            </a:r>
            <a:r>
              <a:rPr lang="en-US" sz="1600" dirty="0" err="1"/>
              <a:t>keskmiselt</a:t>
            </a:r>
            <a:r>
              <a:rPr lang="en-US" sz="1600" dirty="0"/>
              <a:t>. </a:t>
            </a:r>
            <a:r>
              <a:rPr lang="en-US" sz="1600" dirty="0" err="1"/>
              <a:t>Väga</a:t>
            </a:r>
            <a:r>
              <a:rPr lang="en-US" sz="1600" dirty="0"/>
              <a:t> </a:t>
            </a:r>
            <a:r>
              <a:rPr lang="en-US" sz="1600" dirty="0" err="1"/>
              <a:t>kõrge</a:t>
            </a:r>
            <a:r>
              <a:rPr lang="en-US" sz="1600" dirty="0"/>
              <a:t> </a:t>
            </a:r>
            <a:r>
              <a:rPr lang="en-US" sz="1600" dirty="0" err="1"/>
              <a:t>rahulolu</a:t>
            </a:r>
            <a:r>
              <a:rPr lang="en-US" sz="1600" dirty="0"/>
              <a:t> on </a:t>
            </a:r>
            <a:r>
              <a:rPr lang="en-US" sz="1600" dirty="0" err="1"/>
              <a:t>Kristiine</a:t>
            </a:r>
            <a:r>
              <a:rPr lang="en-US" sz="1600" dirty="0"/>
              <a:t> </a:t>
            </a:r>
            <a:r>
              <a:rPr lang="en-US" sz="1600" dirty="0" err="1"/>
              <a:t>linnaosas</a:t>
            </a:r>
            <a:r>
              <a:rPr lang="en-US" sz="1600" dirty="0"/>
              <a:t>.</a:t>
            </a:r>
            <a:endParaRPr lang="et-EE" sz="1600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4F8061AF-7CEC-43A1-88FD-B064F1BDD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5" y="2531278"/>
            <a:ext cx="2829320" cy="4201111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537575F7-E06D-4145-A499-EEA3DFA64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9" y="2531278"/>
            <a:ext cx="2829320" cy="4201111"/>
          </a:xfrm>
          <a:prstGeom prst="rect">
            <a:avLst/>
          </a:prstGeom>
        </p:spPr>
      </p:pic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D8BC5642-3941-4C9E-83A2-4CC093C57827}"/>
              </a:ext>
            </a:extLst>
          </p:cNvPr>
          <p:cNvSpPr/>
          <p:nvPr/>
        </p:nvSpPr>
        <p:spPr bwMode="auto">
          <a:xfrm>
            <a:off x="3852125" y="4283960"/>
            <a:ext cx="2205038" cy="14643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23">
            <a:extLst>
              <a:ext uri="{FF2B5EF4-FFF2-40B4-BE49-F238E27FC236}">
                <a16:creationId xmlns:a16="http://schemas.microsoft.com/office/drawing/2014/main" id="{3BFB8554-FBB1-4B57-94B3-CE593E18853F}"/>
              </a:ext>
            </a:extLst>
          </p:cNvPr>
          <p:cNvCxnSpPr>
            <a:cxnSpLocks/>
          </p:cNvCxnSpPr>
          <p:nvPr/>
        </p:nvCxnSpPr>
        <p:spPr bwMode="auto">
          <a:xfrm flipV="1">
            <a:off x="6096000" y="1739900"/>
            <a:ext cx="2200275" cy="2544061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337417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füüsilise keskkonna teemaploki küsimusele „</a:t>
            </a:r>
            <a:r>
              <a:rPr lang="et-EE" sz="2000" b="1">
                <a:solidFill>
                  <a:srgbClr val="010163"/>
                </a:solidFill>
              </a:rPr>
              <a:t>Kohalejõudmise mugavus/lihtsus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489004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84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Huviharidus</a:t>
            </a:r>
          </a:p>
        </p:txBody>
      </p:sp>
      <p:pic>
        <p:nvPicPr>
          <p:cNvPr id="31" name="Pilt 30">
            <a:extLst>
              <a:ext uri="{FF2B5EF4-FFF2-40B4-BE49-F238E27FC236}">
                <a16:creationId xmlns:a16="http://schemas.microsoft.com/office/drawing/2014/main" id="{59C9683F-EDC5-4D7E-B93E-9B7649DAA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4" y="1640015"/>
            <a:ext cx="2991267" cy="828791"/>
          </a:xfrm>
          <a:prstGeom prst="rect">
            <a:avLst/>
          </a:prstGeom>
        </p:spPr>
      </p:pic>
      <p:pic>
        <p:nvPicPr>
          <p:cNvPr id="33" name="Pilt 32">
            <a:extLst>
              <a:ext uri="{FF2B5EF4-FFF2-40B4-BE49-F238E27FC236}">
                <a16:creationId xmlns:a16="http://schemas.microsoft.com/office/drawing/2014/main" id="{E5223D76-55F3-4D6F-9D4D-791764390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4" y="2545006"/>
            <a:ext cx="2991267" cy="866896"/>
          </a:xfrm>
          <a:prstGeom prst="rect">
            <a:avLst/>
          </a:prstGeom>
        </p:spPr>
      </p:pic>
      <p:pic>
        <p:nvPicPr>
          <p:cNvPr id="37" name="Pilt 36">
            <a:extLst>
              <a:ext uri="{FF2B5EF4-FFF2-40B4-BE49-F238E27FC236}">
                <a16:creationId xmlns:a16="http://schemas.microsoft.com/office/drawing/2014/main" id="{73380329-340A-4900-8E60-C729606412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" y="3423109"/>
            <a:ext cx="3639058" cy="1876687"/>
          </a:xfrm>
          <a:prstGeom prst="rect">
            <a:avLst/>
          </a:prstGeom>
        </p:spPr>
      </p:pic>
      <p:pic>
        <p:nvPicPr>
          <p:cNvPr id="39" name="Pilt 38">
            <a:extLst>
              <a:ext uri="{FF2B5EF4-FFF2-40B4-BE49-F238E27FC236}">
                <a16:creationId xmlns:a16="http://schemas.microsoft.com/office/drawing/2014/main" id="{72352C6A-2CEB-4077-A393-1DA13D5E4C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1" y="5266418"/>
            <a:ext cx="3324689" cy="1448002"/>
          </a:xfrm>
          <a:prstGeom prst="rect">
            <a:avLst/>
          </a:prstGeom>
        </p:spPr>
      </p:pic>
      <p:pic>
        <p:nvPicPr>
          <p:cNvPr id="41" name="Pilt 40">
            <a:extLst>
              <a:ext uri="{FF2B5EF4-FFF2-40B4-BE49-F238E27FC236}">
                <a16:creationId xmlns:a16="http://schemas.microsoft.com/office/drawing/2014/main" id="{B5A4BE4E-5889-410C-8927-E8D993553C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97" y="1636818"/>
            <a:ext cx="2991267" cy="1124107"/>
          </a:xfrm>
          <a:prstGeom prst="rect">
            <a:avLst/>
          </a:prstGeom>
        </p:spPr>
      </p:pic>
      <p:pic>
        <p:nvPicPr>
          <p:cNvPr id="43" name="Pilt 42">
            <a:extLst>
              <a:ext uri="{FF2B5EF4-FFF2-40B4-BE49-F238E27FC236}">
                <a16:creationId xmlns:a16="http://schemas.microsoft.com/office/drawing/2014/main" id="{E149244A-47D1-4E52-AF85-222FB52A5C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69" y="2978454"/>
            <a:ext cx="4410691" cy="1905266"/>
          </a:xfrm>
          <a:prstGeom prst="rect">
            <a:avLst/>
          </a:prstGeom>
        </p:spPr>
      </p:pic>
      <p:pic>
        <p:nvPicPr>
          <p:cNvPr id="45" name="Pilt 44">
            <a:extLst>
              <a:ext uri="{FF2B5EF4-FFF2-40B4-BE49-F238E27FC236}">
                <a16:creationId xmlns:a16="http://schemas.microsoft.com/office/drawing/2014/main" id="{040B5758-7599-4299-957E-48135E42BB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953" y="4979136"/>
            <a:ext cx="4410691" cy="1267002"/>
          </a:xfrm>
          <a:prstGeom prst="rect">
            <a:avLst/>
          </a:prstGeom>
        </p:spPr>
      </p:pic>
      <p:pic>
        <p:nvPicPr>
          <p:cNvPr id="47" name="Pilt 46">
            <a:extLst>
              <a:ext uri="{FF2B5EF4-FFF2-40B4-BE49-F238E27FC236}">
                <a16:creationId xmlns:a16="http://schemas.microsoft.com/office/drawing/2014/main" id="{9EE96E2E-1702-49B4-930E-B7EEEEFCF4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99" y="1642121"/>
            <a:ext cx="2991267" cy="1733792"/>
          </a:xfrm>
          <a:prstGeom prst="rect">
            <a:avLst/>
          </a:prstGeom>
        </p:spPr>
      </p:pic>
      <p:pic>
        <p:nvPicPr>
          <p:cNvPr id="49" name="Pilt 48">
            <a:extLst>
              <a:ext uri="{FF2B5EF4-FFF2-40B4-BE49-F238E27FC236}">
                <a16:creationId xmlns:a16="http://schemas.microsoft.com/office/drawing/2014/main" id="{7AE164AE-2A8A-40B3-BFC2-5B45D30D9F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02" y="3406563"/>
            <a:ext cx="3324689" cy="914528"/>
          </a:xfrm>
          <a:prstGeom prst="rect">
            <a:avLst/>
          </a:prstGeom>
        </p:spPr>
      </p:pic>
      <p:sp>
        <p:nvSpPr>
          <p:cNvPr id="50" name="Sisu kohatäide 2">
            <a:extLst>
              <a:ext uri="{FF2B5EF4-FFF2-40B4-BE49-F238E27FC236}">
                <a16:creationId xmlns:a16="http://schemas.microsoft.com/office/drawing/2014/main" id="{77291D15-F0A9-4B3C-88C7-836699E2F925}"/>
              </a:ext>
            </a:extLst>
          </p:cNvPr>
          <p:cNvSpPr txBox="1">
            <a:spLocks/>
          </p:cNvSpPr>
          <p:nvPr/>
        </p:nvSpPr>
        <p:spPr>
          <a:xfrm>
            <a:off x="8574937" y="4379536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500"/>
              <a:t>Kohalejõudmise mugavust/lihtsust on madalamalt hinnanud kutsekoolis õppivad noored. 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500"/>
              <a:t>Noored, kelle emal/hooldajal on kõrgem haridustase, on andnud kõrgema hinnangu.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500"/>
              <a:t>Mõnevõrra madalama </a:t>
            </a:r>
            <a:r>
              <a:rPr lang="en-US" sz="1500" err="1"/>
              <a:t>hinnangu</a:t>
            </a:r>
            <a:r>
              <a:rPr lang="en-US" sz="1500"/>
              <a:t> </a:t>
            </a:r>
            <a:r>
              <a:rPr lang="en-US" sz="1500" err="1"/>
              <a:t>andsid</a:t>
            </a:r>
            <a:r>
              <a:rPr lang="en-US" sz="1500"/>
              <a:t> </a:t>
            </a:r>
            <a:r>
              <a:rPr lang="en-US" sz="1500" err="1"/>
              <a:t>Pirita</a:t>
            </a:r>
            <a:r>
              <a:rPr lang="en-US" sz="1500"/>
              <a:t> </a:t>
            </a:r>
            <a:r>
              <a:rPr lang="en-US" sz="1500" err="1"/>
              <a:t>noored</a:t>
            </a:r>
            <a:r>
              <a:rPr lang="et-EE" sz="1500"/>
              <a:t>.</a:t>
            </a:r>
          </a:p>
        </p:txBody>
      </p:sp>
      <p:sp>
        <p:nvSpPr>
          <p:cNvPr id="52" name="Rounded Rectangle 14">
            <a:extLst>
              <a:ext uri="{FF2B5EF4-FFF2-40B4-BE49-F238E27FC236}">
                <a16:creationId xmlns:a16="http://schemas.microsoft.com/office/drawing/2014/main" id="{266ACE99-5DDE-44F6-9A5E-8C8860D5BD91}"/>
              </a:ext>
            </a:extLst>
          </p:cNvPr>
          <p:cNvSpPr/>
          <p:nvPr/>
        </p:nvSpPr>
        <p:spPr bwMode="auto">
          <a:xfrm>
            <a:off x="5194506" y="3573379"/>
            <a:ext cx="2598492" cy="168442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ounded Rectangle 14">
            <a:extLst>
              <a:ext uri="{FF2B5EF4-FFF2-40B4-BE49-F238E27FC236}">
                <a16:creationId xmlns:a16="http://schemas.microsoft.com/office/drawing/2014/main" id="{E45B33C6-D93D-4DFE-9127-CB931B102B43}"/>
              </a:ext>
            </a:extLst>
          </p:cNvPr>
          <p:cNvSpPr/>
          <p:nvPr/>
        </p:nvSpPr>
        <p:spPr bwMode="auto">
          <a:xfrm>
            <a:off x="9372600" y="2955022"/>
            <a:ext cx="1809750" cy="16192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Arrow Connector 23">
            <a:extLst>
              <a:ext uri="{FF2B5EF4-FFF2-40B4-BE49-F238E27FC236}">
                <a16:creationId xmlns:a16="http://schemas.microsoft.com/office/drawing/2014/main" id="{CE792BA2-FB5A-44E5-8098-65DA76C28EDA}"/>
              </a:ext>
            </a:extLst>
          </p:cNvPr>
          <p:cNvCxnSpPr>
            <a:cxnSpLocks/>
          </p:cNvCxnSpPr>
          <p:nvPr/>
        </p:nvCxnSpPr>
        <p:spPr bwMode="auto">
          <a:xfrm>
            <a:off x="8057674" y="5378112"/>
            <a:ext cx="217283" cy="469050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051824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D54EC2ED-C2CA-4D67-AE24-7E9C99B89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17" y="1632818"/>
            <a:ext cx="3320987" cy="1129521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füüsilise keskkonna teemaploki küsimusele „</a:t>
            </a:r>
            <a:r>
              <a:rPr lang="et-EE" sz="2000" b="1">
                <a:solidFill>
                  <a:srgbClr val="010163"/>
                </a:solidFill>
              </a:rPr>
              <a:t>Tegevuse toimumisaeg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489004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84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Huviharidus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29843A3B-62A2-4DC4-8922-5115F5660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6" y="1642121"/>
            <a:ext cx="2991267" cy="828791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F3FFAE95-1113-4A9E-8CF5-028479AB8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1" y="2547287"/>
            <a:ext cx="2991267" cy="866896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75748988-2BAF-47BD-8A5B-B3BC782600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0" y="5263602"/>
            <a:ext cx="3324689" cy="1448002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7DE17465-E9FB-4F22-8607-76B8D5007C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43" y="4979136"/>
            <a:ext cx="4410691" cy="1267002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03FAE326-CA4C-473A-BD63-B627B7D7C7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81" y="1636904"/>
            <a:ext cx="2991267" cy="1733792"/>
          </a:xfrm>
          <a:prstGeom prst="rect">
            <a:avLst/>
          </a:prstGeom>
        </p:spPr>
      </p:pic>
      <p:pic>
        <p:nvPicPr>
          <p:cNvPr id="35" name="Pilt 34">
            <a:extLst>
              <a:ext uri="{FF2B5EF4-FFF2-40B4-BE49-F238E27FC236}">
                <a16:creationId xmlns:a16="http://schemas.microsoft.com/office/drawing/2014/main" id="{34126592-0506-4237-9586-4CFAF9768D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82" y="3409922"/>
            <a:ext cx="3324689" cy="914528"/>
          </a:xfrm>
          <a:prstGeom prst="rect">
            <a:avLst/>
          </a:prstGeom>
        </p:spPr>
      </p:pic>
      <p:sp>
        <p:nvSpPr>
          <p:cNvPr id="44" name="Rounded Rectangle 14">
            <a:extLst>
              <a:ext uri="{FF2B5EF4-FFF2-40B4-BE49-F238E27FC236}">
                <a16:creationId xmlns:a16="http://schemas.microsoft.com/office/drawing/2014/main" id="{360A4242-F5DF-4EB0-80F9-20F2BA482CA0}"/>
              </a:ext>
            </a:extLst>
          </p:cNvPr>
          <p:cNvSpPr/>
          <p:nvPr/>
        </p:nvSpPr>
        <p:spPr bwMode="auto">
          <a:xfrm>
            <a:off x="1543050" y="6005514"/>
            <a:ext cx="1804988" cy="15240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ounded Rectangle 14">
            <a:extLst>
              <a:ext uri="{FF2B5EF4-FFF2-40B4-BE49-F238E27FC236}">
                <a16:creationId xmlns:a16="http://schemas.microsoft.com/office/drawing/2014/main" id="{7C483CDB-D2CB-47F5-BA52-2D94E8192879}"/>
              </a:ext>
            </a:extLst>
          </p:cNvPr>
          <p:cNvSpPr/>
          <p:nvPr/>
        </p:nvSpPr>
        <p:spPr bwMode="auto">
          <a:xfrm>
            <a:off x="5695661" y="2376488"/>
            <a:ext cx="2538702" cy="15240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Arrow Connector 23">
            <a:extLst>
              <a:ext uri="{FF2B5EF4-FFF2-40B4-BE49-F238E27FC236}">
                <a16:creationId xmlns:a16="http://schemas.microsoft.com/office/drawing/2014/main" id="{AE436400-2EFA-4156-BE70-AB2A91FEFA13}"/>
              </a:ext>
            </a:extLst>
          </p:cNvPr>
          <p:cNvCxnSpPr>
            <a:cxnSpLocks/>
          </p:cNvCxnSpPr>
          <p:nvPr/>
        </p:nvCxnSpPr>
        <p:spPr bwMode="auto">
          <a:xfrm>
            <a:off x="8074880" y="5378112"/>
            <a:ext cx="217283" cy="469050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Sisu kohatäide 2">
            <a:extLst>
              <a:ext uri="{FF2B5EF4-FFF2-40B4-BE49-F238E27FC236}">
                <a16:creationId xmlns:a16="http://schemas.microsoft.com/office/drawing/2014/main" id="{FE5B617F-75E0-4BF5-A84D-988FFD132C19}"/>
              </a:ext>
            </a:extLst>
          </p:cNvPr>
          <p:cNvSpPr txBox="1">
            <a:spLocks/>
          </p:cNvSpPr>
          <p:nvPr/>
        </p:nvSpPr>
        <p:spPr>
          <a:xfrm>
            <a:off x="8576877" y="4381861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Kolme õe</a:t>
            </a:r>
            <a:r>
              <a:rPr lang="en-US" sz="1600" dirty="0"/>
              <a:t>/</a:t>
            </a:r>
            <a:r>
              <a:rPr lang="et-EE" sz="1600" dirty="0"/>
              <a:t>vennaga noored on mõnevõrra  madalamalt hinnanud tegevuse toimumisaega.  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Vanusegruppi 20-26 a kuuluvad noored on andnud kõrgeima võimaliku hinnangu. 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Noored, kelle emal/hooldajal on kõrgem haridustase, on rohkem rahul tegevuse toimumisajaga.</a:t>
            </a:r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938DD976-9178-43D3-9DD4-9003738C96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" y="3423907"/>
            <a:ext cx="3814618" cy="1878699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55AE453E-4C47-4510-B9DA-EF2F1E84CE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26" y="2919651"/>
            <a:ext cx="4410536" cy="19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128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lt 15">
            <a:extLst>
              <a:ext uri="{FF2B5EF4-FFF2-40B4-BE49-F238E27FC236}">
                <a16:creationId xmlns:a16="http://schemas.microsoft.com/office/drawing/2014/main" id="{BB9A7D10-17B2-4BE2-8E69-9F1C0332A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1" y="5261282"/>
            <a:ext cx="3324689" cy="1448002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füüsilise keskkonna teemaploki küsimusele „</a:t>
            </a:r>
            <a:r>
              <a:rPr lang="et-EE" sz="2000" b="1">
                <a:solidFill>
                  <a:srgbClr val="010163"/>
                </a:solidFill>
              </a:rPr>
              <a:t>Tegevusvahendid ja materjalid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489004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86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Huviharidus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EBF00EF2-B32F-4C54-8CD8-B42B9BDEB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9" y="1642121"/>
            <a:ext cx="2991267" cy="828791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ED8EC6A6-6EDE-4A23-BF68-A06581E3C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4" y="2541298"/>
            <a:ext cx="2991267" cy="866896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EF8D4669-647F-4018-9BBB-B15642361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" y="3428927"/>
            <a:ext cx="3639058" cy="1876687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0C0C21E9-AA99-4A4F-82E1-CA3AC70A6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18" y="1634486"/>
            <a:ext cx="2991267" cy="952633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01A12ADB-445C-4BB6-8B79-EC8EFE3848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91" y="2923086"/>
            <a:ext cx="4356729" cy="1957235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BF5D626C-BD47-40B0-9062-E002CF0783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73" y="4981917"/>
            <a:ext cx="4410691" cy="1267002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1BC745C4-6044-4CCF-8314-251147CDEA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430" y="3410455"/>
            <a:ext cx="3324689" cy="914528"/>
          </a:xfrm>
          <a:prstGeom prst="rect">
            <a:avLst/>
          </a:prstGeom>
        </p:spPr>
      </p:pic>
      <p:sp>
        <p:nvSpPr>
          <p:cNvPr id="44" name="Rounded Rectangle 14">
            <a:extLst>
              <a:ext uri="{FF2B5EF4-FFF2-40B4-BE49-F238E27FC236}">
                <a16:creationId xmlns:a16="http://schemas.microsoft.com/office/drawing/2014/main" id="{AFD52558-9ED7-4F50-9750-152EFC7F192B}"/>
              </a:ext>
            </a:extLst>
          </p:cNvPr>
          <p:cNvSpPr/>
          <p:nvPr/>
        </p:nvSpPr>
        <p:spPr bwMode="auto">
          <a:xfrm>
            <a:off x="1581150" y="6005513"/>
            <a:ext cx="1766888" cy="157162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Arrow Connector 23">
            <a:extLst>
              <a:ext uri="{FF2B5EF4-FFF2-40B4-BE49-F238E27FC236}">
                <a16:creationId xmlns:a16="http://schemas.microsoft.com/office/drawing/2014/main" id="{E37497EC-EB9C-4B33-9D5D-780C49C407BE}"/>
              </a:ext>
            </a:extLst>
          </p:cNvPr>
          <p:cNvCxnSpPr>
            <a:cxnSpLocks/>
          </p:cNvCxnSpPr>
          <p:nvPr/>
        </p:nvCxnSpPr>
        <p:spPr bwMode="auto">
          <a:xfrm>
            <a:off x="7764323" y="1883912"/>
            <a:ext cx="217283" cy="469050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Sisu kohatäide 2">
            <a:extLst>
              <a:ext uri="{FF2B5EF4-FFF2-40B4-BE49-F238E27FC236}">
                <a16:creationId xmlns:a16="http://schemas.microsoft.com/office/drawing/2014/main" id="{B9651503-1092-4FB5-9CF2-FB23F3F06602}"/>
              </a:ext>
            </a:extLst>
          </p:cNvPr>
          <p:cNvSpPr txBox="1">
            <a:spLocks/>
          </p:cNvSpPr>
          <p:nvPr/>
        </p:nvSpPr>
        <p:spPr>
          <a:xfrm>
            <a:off x="8571260" y="4382450"/>
            <a:ext cx="3147462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Kolme õe</a:t>
            </a:r>
            <a:r>
              <a:rPr lang="en-US" sz="1600" dirty="0"/>
              <a:t>/</a:t>
            </a:r>
            <a:r>
              <a:rPr lang="et-EE" sz="1600" dirty="0"/>
              <a:t>vennaga noored on andnud madalama hinnangu tegevusvahenditele ja materjalidele.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Hinnangud </a:t>
            </a:r>
            <a:r>
              <a:rPr lang="et-EE" sz="1600" dirty="0" err="1"/>
              <a:t>vanusegrupiti</a:t>
            </a:r>
            <a:r>
              <a:rPr lang="et-EE" sz="1600" dirty="0"/>
              <a:t> on tõusvas trendis – mida vanemasse gruppi noor kuulub, seda kõrgema hinnangu on ta andnud.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CDF056BB-39D0-4842-B572-C8EB2BFC4A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612" y="1642121"/>
            <a:ext cx="3147462" cy="17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F8000B01-225D-48C7-B225-CDF69FCB7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1" y="5261282"/>
            <a:ext cx="3324689" cy="1448002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füüsilise keskkonna teemaploki küsimusele „</a:t>
            </a:r>
            <a:r>
              <a:rPr lang="et-EE" sz="2000" b="1">
                <a:solidFill>
                  <a:srgbClr val="010163"/>
                </a:solidFill>
              </a:rPr>
              <a:t>Toimumiskoha ruumid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31024" y="4489004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83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Huviharidus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12AFF5CC-0CF0-4A00-AA0E-07AAF989F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7" y="1642121"/>
            <a:ext cx="2991267" cy="828791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8D77B660-C0BC-49EB-8404-3F896A387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1" y="2543337"/>
            <a:ext cx="2991267" cy="866896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DFE4FB1C-1507-4D19-B74C-E162DE6D2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" y="3426999"/>
            <a:ext cx="3639058" cy="1876687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9940B5B0-4401-43D5-A3B2-BFD5EB87C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30" y="1640535"/>
            <a:ext cx="2991267" cy="1105054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CAAA644C-7B27-48FF-BFE0-777D4FB84B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36" y="2892138"/>
            <a:ext cx="4410691" cy="1981477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B4C92379-CF52-4F84-8C69-159B147EC8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72" y="4984982"/>
            <a:ext cx="4410691" cy="1267002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CB179E79-359E-4B01-B154-CBC7618883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99" y="1640535"/>
            <a:ext cx="2991267" cy="1733792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09431D91-C940-4BB0-ADCD-62E16D1385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02" y="3405212"/>
            <a:ext cx="3324689" cy="914528"/>
          </a:xfrm>
          <a:prstGeom prst="rect">
            <a:avLst/>
          </a:prstGeom>
        </p:spPr>
      </p:pic>
      <p:sp>
        <p:nvSpPr>
          <p:cNvPr id="38" name="Rounded Rectangle 14">
            <a:extLst>
              <a:ext uri="{FF2B5EF4-FFF2-40B4-BE49-F238E27FC236}">
                <a16:creationId xmlns:a16="http://schemas.microsoft.com/office/drawing/2014/main" id="{CE574E7F-22AE-4A34-81D3-C07FB5179C91}"/>
              </a:ext>
            </a:extLst>
          </p:cNvPr>
          <p:cNvSpPr/>
          <p:nvPr/>
        </p:nvSpPr>
        <p:spPr bwMode="auto">
          <a:xfrm>
            <a:off x="9123481" y="2807277"/>
            <a:ext cx="2089464" cy="307917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istkülik 27">
            <a:extLst>
              <a:ext uri="{FF2B5EF4-FFF2-40B4-BE49-F238E27FC236}">
                <a16:creationId xmlns:a16="http://schemas.microsoft.com/office/drawing/2014/main" id="{F0E748D2-F5C7-4AD3-8C48-161444A4ADD1}"/>
              </a:ext>
            </a:extLst>
          </p:cNvPr>
          <p:cNvSpPr/>
          <p:nvPr/>
        </p:nvSpPr>
        <p:spPr>
          <a:xfrm>
            <a:off x="11150304" y="2798032"/>
            <a:ext cx="285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42" name="Sisu kohatäide 2">
            <a:extLst>
              <a:ext uri="{FF2B5EF4-FFF2-40B4-BE49-F238E27FC236}">
                <a16:creationId xmlns:a16="http://schemas.microsoft.com/office/drawing/2014/main" id="{B4C607DA-6184-4C8B-8328-488D529E5D74}"/>
              </a:ext>
            </a:extLst>
          </p:cNvPr>
          <p:cNvSpPr txBox="1">
            <a:spLocks/>
          </p:cNvSpPr>
          <p:nvPr/>
        </p:nvSpPr>
        <p:spPr>
          <a:xfrm>
            <a:off x="8571260" y="4400345"/>
            <a:ext cx="3147462" cy="182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Pirita linnaosa noored on andnud tunduvamalt madalama hinnangu toimumiskoha ruumidele. Madala</a:t>
            </a:r>
            <a:r>
              <a:rPr lang="en-US" sz="1600" dirty="0"/>
              <a:t>ma</a:t>
            </a:r>
            <a:r>
              <a:rPr lang="et-EE" sz="1600" dirty="0"/>
              <a:t> hinnangu on andnud ka Mustamäe noore</a:t>
            </a:r>
            <a:r>
              <a:rPr lang="en-US" sz="1600" dirty="0"/>
              <a:t>d</a:t>
            </a:r>
            <a:r>
              <a:rPr lang="et-EE" sz="1600" dirty="0"/>
              <a:t>.</a:t>
            </a:r>
            <a:endParaRPr lang="en-US" sz="1600" dirty="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Kutsekoolis</a:t>
            </a:r>
            <a:r>
              <a:rPr lang="en-US" sz="1600" dirty="0"/>
              <a:t> </a:t>
            </a:r>
            <a:r>
              <a:rPr lang="en-US" sz="1600" dirty="0" err="1"/>
              <a:t>õppivad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andsid</a:t>
            </a:r>
            <a:r>
              <a:rPr lang="en-US" sz="1600" dirty="0"/>
              <a:t> </a:t>
            </a:r>
            <a:r>
              <a:rPr lang="en-US" sz="1600" dirty="0" err="1"/>
              <a:t>toimumiskoha</a:t>
            </a:r>
            <a:r>
              <a:rPr lang="en-US" sz="1600" dirty="0"/>
              <a:t> </a:t>
            </a:r>
            <a:r>
              <a:rPr lang="en-US" sz="1600" dirty="0" err="1"/>
              <a:t>ruumidele</a:t>
            </a:r>
            <a:r>
              <a:rPr lang="en-US" sz="1600" dirty="0"/>
              <a:t> </a:t>
            </a:r>
            <a:r>
              <a:rPr lang="en-US" sz="1600" dirty="0" err="1"/>
              <a:t>võrreldes</a:t>
            </a:r>
            <a:r>
              <a:rPr lang="en-US" sz="1600" dirty="0"/>
              <a:t> </a:t>
            </a:r>
            <a:r>
              <a:rPr lang="en-US" sz="1600" dirty="0" err="1"/>
              <a:t>teiste</a:t>
            </a:r>
            <a:r>
              <a:rPr lang="en-US" sz="1600" dirty="0"/>
              <a:t> </a:t>
            </a:r>
            <a:r>
              <a:rPr lang="en-US" sz="1600" dirty="0" err="1"/>
              <a:t>tegevusaladega</a:t>
            </a:r>
            <a:r>
              <a:rPr lang="en-US" sz="1600" dirty="0"/>
              <a:t> </a:t>
            </a:r>
            <a:r>
              <a:rPr lang="en-US" sz="1600" dirty="0" err="1"/>
              <a:t>madalama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.</a:t>
            </a:r>
            <a:endParaRPr lang="et-EE" sz="1600" dirty="0"/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0718C865-1DCA-4636-87EE-0B11A0ACB7C7}"/>
              </a:ext>
            </a:extLst>
          </p:cNvPr>
          <p:cNvSpPr/>
          <p:nvPr/>
        </p:nvSpPr>
        <p:spPr bwMode="auto">
          <a:xfrm>
            <a:off x="5238750" y="3521869"/>
            <a:ext cx="2552700" cy="15226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842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lt 9">
            <a:extLst>
              <a:ext uri="{FF2B5EF4-FFF2-40B4-BE49-F238E27FC236}">
                <a16:creationId xmlns:a16="http://schemas.microsoft.com/office/drawing/2014/main" id="{4D0ACB88-C6F9-4B61-8869-AB66AF027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66" y="3357504"/>
            <a:ext cx="3324689" cy="943107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C1982925-1A25-4A6A-B11B-E2C53951D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76" y="1638365"/>
            <a:ext cx="3125493" cy="1700842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0B20D290-93F7-446B-B8AD-0197D78F6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8" y="2541937"/>
            <a:ext cx="2991267" cy="866896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BDA94B02-CC39-4755-B913-A624D6730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1" y="5266795"/>
            <a:ext cx="3324689" cy="1448002"/>
          </a:xfrm>
          <a:prstGeom prst="rect">
            <a:avLst/>
          </a:prstGeom>
        </p:spPr>
      </p:pic>
      <p:pic>
        <p:nvPicPr>
          <p:cNvPr id="35" name="Pilt 34">
            <a:extLst>
              <a:ext uri="{FF2B5EF4-FFF2-40B4-BE49-F238E27FC236}">
                <a16:creationId xmlns:a16="http://schemas.microsoft.com/office/drawing/2014/main" id="{78F2A101-3740-4765-B052-AE9EE17EAD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65" y="1638943"/>
            <a:ext cx="2991267" cy="1076475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sotsiaalse keskkonna teemaploki küsimusele „</a:t>
            </a:r>
            <a:r>
              <a:rPr lang="et-EE" sz="2000" b="1">
                <a:solidFill>
                  <a:srgbClr val="010163"/>
                </a:solidFill>
              </a:rPr>
              <a:t>Juhendaja meeldib mulle/teeb oma tööd hästi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90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Huviharidus</a:t>
            </a:r>
          </a:p>
        </p:txBody>
      </p:sp>
      <p:pic>
        <p:nvPicPr>
          <p:cNvPr id="16" name="Pilt 15">
            <a:extLst>
              <a:ext uri="{FF2B5EF4-FFF2-40B4-BE49-F238E27FC236}">
                <a16:creationId xmlns:a16="http://schemas.microsoft.com/office/drawing/2014/main" id="{EFFE688C-39DD-414D-B423-6BB0AD85E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34" y="4977179"/>
            <a:ext cx="4410691" cy="1267002"/>
          </a:xfrm>
          <a:prstGeom prst="rect">
            <a:avLst/>
          </a:prstGeom>
        </p:spPr>
      </p:pic>
      <p:sp>
        <p:nvSpPr>
          <p:cNvPr id="50" name="Sisu kohatäide 2">
            <a:extLst>
              <a:ext uri="{FF2B5EF4-FFF2-40B4-BE49-F238E27FC236}">
                <a16:creationId xmlns:a16="http://schemas.microsoft.com/office/drawing/2014/main" id="{96EE0965-A986-4627-8721-513A1A46FF3E}"/>
              </a:ext>
            </a:extLst>
          </p:cNvPr>
          <p:cNvSpPr txBox="1">
            <a:spLocks/>
          </p:cNvSpPr>
          <p:nvPr/>
        </p:nvSpPr>
        <p:spPr>
          <a:xfrm>
            <a:off x="8567812" y="4384639"/>
            <a:ext cx="2923743" cy="249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Kolme õe</a:t>
            </a:r>
            <a:r>
              <a:rPr lang="en-US" sz="1600" dirty="0"/>
              <a:t>/</a:t>
            </a:r>
            <a:r>
              <a:rPr lang="et-EE" sz="1600" dirty="0"/>
              <a:t>vennaga noored on juhendaja tööga vähem rahul.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Kristiine linnaosa noored on andnud kõrgeima võimaliku hinnangu juhendaja tööle. </a:t>
            </a:r>
          </a:p>
        </p:txBody>
      </p:sp>
      <p:sp>
        <p:nvSpPr>
          <p:cNvPr id="51" name="Rounded Rectangle 14">
            <a:extLst>
              <a:ext uri="{FF2B5EF4-FFF2-40B4-BE49-F238E27FC236}">
                <a16:creationId xmlns:a16="http://schemas.microsoft.com/office/drawing/2014/main" id="{7D461708-42B9-4A9C-B6D7-BB5BAF5EEF6D}"/>
              </a:ext>
            </a:extLst>
          </p:cNvPr>
          <p:cNvSpPr/>
          <p:nvPr/>
        </p:nvSpPr>
        <p:spPr bwMode="auto">
          <a:xfrm>
            <a:off x="9242425" y="1946275"/>
            <a:ext cx="2339975" cy="140086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ounded Rectangle 14">
            <a:extLst>
              <a:ext uri="{FF2B5EF4-FFF2-40B4-BE49-F238E27FC236}">
                <a16:creationId xmlns:a16="http://schemas.microsoft.com/office/drawing/2014/main" id="{B29E60F4-577B-41BB-9891-C0DECCFDEA51}"/>
              </a:ext>
            </a:extLst>
          </p:cNvPr>
          <p:cNvSpPr/>
          <p:nvPr/>
        </p:nvSpPr>
        <p:spPr bwMode="auto">
          <a:xfrm>
            <a:off x="1552575" y="6015038"/>
            <a:ext cx="1778020" cy="14630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F62B9881-FE45-490A-BBF4-58EA5A6472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" y="3428921"/>
            <a:ext cx="3697805" cy="1863088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F52A56C1-39E6-4E10-9DFF-62053FFEAB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31" y="2912726"/>
            <a:ext cx="4414483" cy="1964072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298ED257-EF33-4B6B-97F9-65BD70D297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7" y="1653730"/>
            <a:ext cx="2991267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260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sotsiaal</a:t>
            </a:r>
            <a:r>
              <a:rPr lang="en-US" sz="2000">
                <a:solidFill>
                  <a:srgbClr val="010163"/>
                </a:solidFill>
              </a:rPr>
              <a:t>s</a:t>
            </a:r>
            <a:r>
              <a:rPr lang="et-EE" sz="2000">
                <a:solidFill>
                  <a:srgbClr val="010163"/>
                </a:solidFill>
              </a:rPr>
              <a:t>e keskkonna teemaploki küsimusele „</a:t>
            </a:r>
            <a:r>
              <a:rPr lang="et-EE" sz="2000" b="1">
                <a:solidFill>
                  <a:srgbClr val="010163"/>
                </a:solidFill>
              </a:rPr>
              <a:t>Õpetajad arvestavad minu soovide ja arvamustega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489004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83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Huviharidus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95D9FFDF-73EE-4467-BE1F-7DC2EAADB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2" y="1640535"/>
            <a:ext cx="2991267" cy="828791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83C74C28-C5C6-4067-83C8-5D2EFCB2A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9" y="2542139"/>
            <a:ext cx="2991267" cy="866896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6A8B711E-2068-4BFB-8DCB-092B9E595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" y="3414751"/>
            <a:ext cx="3620005" cy="1876687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2E8537F9-3E89-4F52-9ACD-F375932FE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8" y="5264239"/>
            <a:ext cx="3324689" cy="1448002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4F4B7088-9420-4DF6-93E5-740B3E3FB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50" y="1640346"/>
            <a:ext cx="2991267" cy="1124107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F5875B76-7EAB-4F4A-BB2C-DA33DF8011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63" y="2836188"/>
            <a:ext cx="4410691" cy="1876687"/>
          </a:xfrm>
          <a:prstGeom prst="rect">
            <a:avLst/>
          </a:prstGeom>
        </p:spPr>
      </p:pic>
      <p:pic>
        <p:nvPicPr>
          <p:cNvPr id="34" name="Pilt 33">
            <a:extLst>
              <a:ext uri="{FF2B5EF4-FFF2-40B4-BE49-F238E27FC236}">
                <a16:creationId xmlns:a16="http://schemas.microsoft.com/office/drawing/2014/main" id="{76DE0AD4-E3D9-49A7-8E63-F621FA661D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11" y="4730474"/>
            <a:ext cx="4410691" cy="1267002"/>
          </a:xfrm>
          <a:prstGeom prst="rect">
            <a:avLst/>
          </a:prstGeom>
        </p:spPr>
      </p:pic>
      <p:pic>
        <p:nvPicPr>
          <p:cNvPr id="36" name="Pilt 35">
            <a:extLst>
              <a:ext uri="{FF2B5EF4-FFF2-40B4-BE49-F238E27FC236}">
                <a16:creationId xmlns:a16="http://schemas.microsoft.com/office/drawing/2014/main" id="{7A480EC5-51CC-4814-95AD-5DE7713793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99" y="1640375"/>
            <a:ext cx="2991267" cy="1733792"/>
          </a:xfrm>
          <a:prstGeom prst="rect">
            <a:avLst/>
          </a:prstGeom>
        </p:spPr>
      </p:pic>
      <p:pic>
        <p:nvPicPr>
          <p:cNvPr id="38" name="Pilt 37">
            <a:extLst>
              <a:ext uri="{FF2B5EF4-FFF2-40B4-BE49-F238E27FC236}">
                <a16:creationId xmlns:a16="http://schemas.microsoft.com/office/drawing/2014/main" id="{4A85B7D3-606F-49F3-B103-1F0217517F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02" y="3412267"/>
            <a:ext cx="3324689" cy="914528"/>
          </a:xfrm>
          <a:prstGeom prst="rect">
            <a:avLst/>
          </a:prstGeom>
        </p:spPr>
      </p:pic>
      <p:sp>
        <p:nvSpPr>
          <p:cNvPr id="39" name="Rounded Rectangle 14">
            <a:extLst>
              <a:ext uri="{FF2B5EF4-FFF2-40B4-BE49-F238E27FC236}">
                <a16:creationId xmlns:a16="http://schemas.microsoft.com/office/drawing/2014/main" id="{065C6BFD-C5FC-47EB-B123-3A4A93EABB49}"/>
              </a:ext>
            </a:extLst>
          </p:cNvPr>
          <p:cNvSpPr/>
          <p:nvPr/>
        </p:nvSpPr>
        <p:spPr bwMode="auto">
          <a:xfrm>
            <a:off x="1568449" y="6003141"/>
            <a:ext cx="1654175" cy="15635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istkülik 40">
            <a:extLst>
              <a:ext uri="{FF2B5EF4-FFF2-40B4-BE49-F238E27FC236}">
                <a16:creationId xmlns:a16="http://schemas.microsoft.com/office/drawing/2014/main" id="{3B30B0E1-A364-4085-9F76-5248519FAC00}"/>
              </a:ext>
            </a:extLst>
          </p:cNvPr>
          <p:cNvSpPr/>
          <p:nvPr/>
        </p:nvSpPr>
        <p:spPr>
          <a:xfrm>
            <a:off x="3072721" y="5816779"/>
            <a:ext cx="282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43" name="Sisu kohatäide 2">
            <a:extLst>
              <a:ext uri="{FF2B5EF4-FFF2-40B4-BE49-F238E27FC236}">
                <a16:creationId xmlns:a16="http://schemas.microsoft.com/office/drawing/2014/main" id="{9A1E57E0-C088-4793-BDF3-55619329C8C0}"/>
              </a:ext>
            </a:extLst>
          </p:cNvPr>
          <p:cNvSpPr txBox="1">
            <a:spLocks/>
          </p:cNvSpPr>
          <p:nvPr/>
        </p:nvSpPr>
        <p:spPr>
          <a:xfrm>
            <a:off x="8569308" y="4381998"/>
            <a:ext cx="2923743" cy="199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Kolme õe</a:t>
            </a:r>
            <a:r>
              <a:rPr lang="en-US" sz="1600" dirty="0"/>
              <a:t>/</a:t>
            </a:r>
            <a:r>
              <a:rPr lang="et-EE" sz="1600" dirty="0"/>
              <a:t>vennaga noored on andnud madalama hinnangu võrreldes teiste vastajatega.</a:t>
            </a:r>
          </a:p>
        </p:txBody>
      </p:sp>
    </p:spTree>
    <p:extLst>
      <p:ext uri="{BB962C8B-B14F-4D97-AF65-F5344CB8AC3E}">
        <p14:creationId xmlns:p14="http://schemas.microsoft.com/office/powerpoint/2010/main" val="35283535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lt 9">
            <a:extLst>
              <a:ext uri="{FF2B5EF4-FFF2-40B4-BE49-F238E27FC236}">
                <a16:creationId xmlns:a16="http://schemas.microsoft.com/office/drawing/2014/main" id="{5FF4E2A8-246A-4874-93DD-3C7CF3FF1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26" y="2786728"/>
            <a:ext cx="4410690" cy="1925665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793AA818-0B27-4CC6-84D7-861B47D18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" y="3426584"/>
            <a:ext cx="3755200" cy="1868117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sotsiaal</a:t>
            </a:r>
            <a:r>
              <a:rPr lang="en-US" sz="2000">
                <a:solidFill>
                  <a:srgbClr val="010163"/>
                </a:solidFill>
              </a:rPr>
              <a:t>s</a:t>
            </a:r>
            <a:r>
              <a:rPr lang="et-EE" sz="2000">
                <a:solidFill>
                  <a:srgbClr val="010163"/>
                </a:solidFill>
              </a:rPr>
              <a:t>e keskkonna teemaploki küsimusele „</a:t>
            </a:r>
            <a:r>
              <a:rPr lang="et-EE" sz="2000" b="1">
                <a:solidFill>
                  <a:srgbClr val="010163"/>
                </a:solidFill>
              </a:rPr>
              <a:t>Minu probleeme märgatakse, mind kuulatakse ära ja antakse nõu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489004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59014" y="698664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86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Huviharidus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E4ABE582-C189-49B1-983B-031AE9F1D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2" y="1641555"/>
            <a:ext cx="2991267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89D3E9F2-6FEF-4A2A-8D56-0B2772B33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7" y="2543314"/>
            <a:ext cx="2991267" cy="866896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A96188D6-50DE-409C-A7F9-3304B761F2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6" y="5261282"/>
            <a:ext cx="3324689" cy="1448002"/>
          </a:xfrm>
          <a:prstGeom prst="rect">
            <a:avLst/>
          </a:prstGeom>
        </p:spPr>
      </p:pic>
      <p:pic>
        <p:nvPicPr>
          <p:cNvPr id="21" name="Pilt 20">
            <a:extLst>
              <a:ext uri="{FF2B5EF4-FFF2-40B4-BE49-F238E27FC236}">
                <a16:creationId xmlns:a16="http://schemas.microsoft.com/office/drawing/2014/main" id="{B5382819-E34D-48F3-BE11-B80CF3CD61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31" y="1640225"/>
            <a:ext cx="2991267" cy="1124107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46B507A1-6702-4A84-8594-395C24979A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82" y="1642947"/>
            <a:ext cx="2991267" cy="1733792"/>
          </a:xfrm>
          <a:prstGeom prst="rect">
            <a:avLst/>
          </a:prstGeom>
        </p:spPr>
      </p:pic>
      <p:pic>
        <p:nvPicPr>
          <p:cNvPr id="33" name="Pilt 32">
            <a:extLst>
              <a:ext uri="{FF2B5EF4-FFF2-40B4-BE49-F238E27FC236}">
                <a16:creationId xmlns:a16="http://schemas.microsoft.com/office/drawing/2014/main" id="{40F1C489-A774-4A3F-944D-FB71D632B7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36" y="3413480"/>
            <a:ext cx="3324689" cy="914528"/>
          </a:xfrm>
          <a:prstGeom prst="rect">
            <a:avLst/>
          </a:prstGeom>
        </p:spPr>
      </p:pic>
      <p:sp>
        <p:nvSpPr>
          <p:cNvPr id="37" name="Rounded Rectangle 14">
            <a:extLst>
              <a:ext uri="{FF2B5EF4-FFF2-40B4-BE49-F238E27FC236}">
                <a16:creationId xmlns:a16="http://schemas.microsoft.com/office/drawing/2014/main" id="{EED0F035-DE48-4FD0-A64A-427A83A3CD3A}"/>
              </a:ext>
            </a:extLst>
          </p:cNvPr>
          <p:cNvSpPr/>
          <p:nvPr/>
        </p:nvSpPr>
        <p:spPr bwMode="auto">
          <a:xfrm>
            <a:off x="5426869" y="4133543"/>
            <a:ext cx="2288381" cy="157402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ounded Rectangle 14">
            <a:extLst>
              <a:ext uri="{FF2B5EF4-FFF2-40B4-BE49-F238E27FC236}">
                <a16:creationId xmlns:a16="http://schemas.microsoft.com/office/drawing/2014/main" id="{E61B6BCD-2BAF-4F80-9FA7-4ECDDD54E7E1}"/>
              </a:ext>
            </a:extLst>
          </p:cNvPr>
          <p:cNvSpPr/>
          <p:nvPr/>
        </p:nvSpPr>
        <p:spPr bwMode="auto">
          <a:xfrm>
            <a:off x="5305041" y="3983235"/>
            <a:ext cx="2869790" cy="152547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14">
            <a:extLst>
              <a:ext uri="{FF2B5EF4-FFF2-40B4-BE49-F238E27FC236}">
                <a16:creationId xmlns:a16="http://schemas.microsoft.com/office/drawing/2014/main" id="{E61D911C-3D87-4793-BED3-EE9C266C22C4}"/>
              </a:ext>
            </a:extLst>
          </p:cNvPr>
          <p:cNvSpPr/>
          <p:nvPr/>
        </p:nvSpPr>
        <p:spPr bwMode="auto">
          <a:xfrm>
            <a:off x="895349" y="3740149"/>
            <a:ext cx="2817347" cy="14388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Sisu kohatäide 2">
            <a:extLst>
              <a:ext uri="{FF2B5EF4-FFF2-40B4-BE49-F238E27FC236}">
                <a16:creationId xmlns:a16="http://schemas.microsoft.com/office/drawing/2014/main" id="{405399DD-832A-4165-B618-31EF17FF36EF}"/>
              </a:ext>
            </a:extLst>
          </p:cNvPr>
          <p:cNvSpPr txBox="1">
            <a:spLocks/>
          </p:cNvSpPr>
          <p:nvPr/>
        </p:nvSpPr>
        <p:spPr>
          <a:xfrm>
            <a:off x="8571030" y="4381999"/>
            <a:ext cx="3383570" cy="1867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Kõrgeima võimaliku hinnangu antud küsimusele on andnud foto, filmi ja video valdkonnaga tegelevad noored ning noored, kes on vabatahtlikud. 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Mõnevõrra vähem on rahul tööotsijad.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 dirty="0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41A1D5CE-9F34-4CD1-9AE4-6AAA9BCF91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93" y="4682172"/>
            <a:ext cx="4410691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236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sotsiaal</a:t>
            </a:r>
            <a:r>
              <a:rPr lang="en-US" sz="2000">
                <a:solidFill>
                  <a:srgbClr val="010163"/>
                </a:solidFill>
              </a:rPr>
              <a:t>s</a:t>
            </a:r>
            <a:r>
              <a:rPr lang="et-EE" sz="2000">
                <a:solidFill>
                  <a:srgbClr val="010163"/>
                </a:solidFill>
              </a:rPr>
              <a:t>e keskkonna teemaploki küsimusele „</a:t>
            </a:r>
            <a:r>
              <a:rPr lang="et-EE" sz="2000" b="1">
                <a:solidFill>
                  <a:srgbClr val="010163"/>
                </a:solidFill>
              </a:rPr>
              <a:t>Minu suhted teiste osalejatega on/olid head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489004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04579" y="678611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88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Huviharidus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828EC71F-1711-4313-AA6A-AD69BA846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9" y="1641555"/>
            <a:ext cx="2991267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ED781B50-D202-442C-8918-0E3610E5E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34" y="2546610"/>
            <a:ext cx="2991267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E13CADF0-555B-4300-9198-93478CC78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" y="3417026"/>
            <a:ext cx="3600953" cy="1876687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6ADB9C03-12CA-42A5-9470-E4570D4421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3" y="5258050"/>
            <a:ext cx="3324689" cy="1448002"/>
          </a:xfrm>
          <a:prstGeom prst="rect">
            <a:avLst/>
          </a:prstGeom>
        </p:spPr>
      </p:pic>
      <p:pic>
        <p:nvPicPr>
          <p:cNvPr id="21" name="Pilt 20">
            <a:extLst>
              <a:ext uri="{FF2B5EF4-FFF2-40B4-BE49-F238E27FC236}">
                <a16:creationId xmlns:a16="http://schemas.microsoft.com/office/drawing/2014/main" id="{8B4D24DD-E9E2-4022-B092-6CC23664F1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43" y="1634546"/>
            <a:ext cx="2991267" cy="1086002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FDE9131B-D343-4B64-BC33-86668E8191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14" y="2808247"/>
            <a:ext cx="4410691" cy="1857634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FCDD46E3-50CC-429A-B94D-036F2F648C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99" y="4727517"/>
            <a:ext cx="4410691" cy="1267002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E5FE40E2-1ACA-400C-9ED9-05DA73729C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99" y="1639370"/>
            <a:ext cx="2991267" cy="1733792"/>
          </a:xfrm>
          <a:prstGeom prst="rect">
            <a:avLst/>
          </a:prstGeom>
        </p:spPr>
      </p:pic>
      <p:pic>
        <p:nvPicPr>
          <p:cNvPr id="33" name="Pilt 32">
            <a:extLst>
              <a:ext uri="{FF2B5EF4-FFF2-40B4-BE49-F238E27FC236}">
                <a16:creationId xmlns:a16="http://schemas.microsoft.com/office/drawing/2014/main" id="{A16130D2-9FAD-44F1-BAA5-6956E9BD4B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897" y="3424434"/>
            <a:ext cx="3324689" cy="914528"/>
          </a:xfrm>
          <a:prstGeom prst="rect">
            <a:avLst/>
          </a:prstGeom>
        </p:spPr>
      </p:pic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5F0A4828-617B-4716-B363-1377115E6133}"/>
              </a:ext>
            </a:extLst>
          </p:cNvPr>
          <p:cNvSpPr/>
          <p:nvPr/>
        </p:nvSpPr>
        <p:spPr bwMode="auto">
          <a:xfrm>
            <a:off x="1555750" y="5996243"/>
            <a:ext cx="1803400" cy="16206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F6AE9036-48B0-458C-92FF-3C79667A6609}"/>
              </a:ext>
            </a:extLst>
          </p:cNvPr>
          <p:cNvSpPr/>
          <p:nvPr/>
        </p:nvSpPr>
        <p:spPr bwMode="auto">
          <a:xfrm>
            <a:off x="5240658" y="3388451"/>
            <a:ext cx="2610950" cy="16206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23">
            <a:extLst>
              <a:ext uri="{FF2B5EF4-FFF2-40B4-BE49-F238E27FC236}">
                <a16:creationId xmlns:a16="http://schemas.microsoft.com/office/drawing/2014/main" id="{BAD78E73-7797-47ED-B8A5-CFAA235B890C}"/>
              </a:ext>
            </a:extLst>
          </p:cNvPr>
          <p:cNvCxnSpPr>
            <a:cxnSpLocks/>
          </p:cNvCxnSpPr>
          <p:nvPr/>
        </p:nvCxnSpPr>
        <p:spPr bwMode="auto">
          <a:xfrm flipH="1">
            <a:off x="7848632" y="1918700"/>
            <a:ext cx="112327" cy="335552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23">
            <a:extLst>
              <a:ext uri="{FF2B5EF4-FFF2-40B4-BE49-F238E27FC236}">
                <a16:creationId xmlns:a16="http://schemas.microsoft.com/office/drawing/2014/main" id="{450C3343-41FA-46B8-B810-F92738F2E306}"/>
              </a:ext>
            </a:extLst>
          </p:cNvPr>
          <p:cNvCxnSpPr>
            <a:cxnSpLocks/>
          </p:cNvCxnSpPr>
          <p:nvPr/>
        </p:nvCxnSpPr>
        <p:spPr bwMode="auto">
          <a:xfrm>
            <a:off x="7858512" y="2247607"/>
            <a:ext cx="102447" cy="212333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Sisu kohatäide 2">
            <a:extLst>
              <a:ext uri="{FF2B5EF4-FFF2-40B4-BE49-F238E27FC236}">
                <a16:creationId xmlns:a16="http://schemas.microsoft.com/office/drawing/2014/main" id="{2C23927C-4981-4AED-9D41-6FC688128CC3}"/>
              </a:ext>
            </a:extLst>
          </p:cNvPr>
          <p:cNvSpPr txBox="1">
            <a:spLocks/>
          </p:cNvSpPr>
          <p:nvPr/>
        </p:nvSpPr>
        <p:spPr>
          <a:xfrm>
            <a:off x="8572990" y="4383827"/>
            <a:ext cx="3500058" cy="185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/>
              <a:t>Mõnevõrra madalamalt on antud küsimust hinnanud noored, kellel on kolm õde</a:t>
            </a:r>
            <a:r>
              <a:rPr lang="en-US" sz="1600"/>
              <a:t>/</a:t>
            </a:r>
            <a:r>
              <a:rPr lang="et-EE" sz="1600"/>
              <a:t>venda ning noored, kes õpivad kutsekoolis.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/>
              <a:t>Vanusegrupiti on kõrgeimad hinnangud andnud vanim ja noorim vanusegrupp. </a:t>
            </a:r>
          </a:p>
        </p:txBody>
      </p:sp>
    </p:spTree>
    <p:extLst>
      <p:ext uri="{BB962C8B-B14F-4D97-AF65-F5344CB8AC3E}">
        <p14:creationId xmlns:p14="http://schemas.microsoft.com/office/powerpoint/2010/main" val="25437405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98391858-6BA4-4B92-963B-D2AD6A1F0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96" y="2784771"/>
            <a:ext cx="4170047" cy="1847489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sotsiaal</a:t>
            </a:r>
            <a:r>
              <a:rPr lang="en-US" sz="2000">
                <a:solidFill>
                  <a:srgbClr val="010163"/>
                </a:solidFill>
              </a:rPr>
              <a:t>s</a:t>
            </a:r>
            <a:r>
              <a:rPr lang="et-EE" sz="2000">
                <a:solidFill>
                  <a:srgbClr val="010163"/>
                </a:solidFill>
              </a:rPr>
              <a:t>e keskkonna teemaploki küsimusele „</a:t>
            </a:r>
            <a:r>
              <a:rPr lang="et-EE" sz="2000" b="1">
                <a:solidFill>
                  <a:srgbClr val="010163"/>
                </a:solidFill>
              </a:rPr>
              <a:t>Suhted juhendajaga on head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489004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90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Huviharidus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F3203C5B-C767-4B0C-92BB-D4E7DD43E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8" y="1633999"/>
            <a:ext cx="2991267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0A6A96C3-5D77-4E94-A80A-2040F5615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8" y="2542454"/>
            <a:ext cx="2991267" cy="866896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92E72C3D-3C2F-43EB-BC1A-0E6D7D91C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3" y="5238672"/>
            <a:ext cx="3324689" cy="1448002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C9FBA7C8-BF46-4ED8-A228-E8797788B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62" y="1641619"/>
            <a:ext cx="2991267" cy="1086002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A3133936-6BAB-42AC-8197-53EF0F06CD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3388395"/>
            <a:ext cx="3677163" cy="1876687"/>
          </a:xfrm>
          <a:prstGeom prst="rect">
            <a:avLst/>
          </a:prstGeom>
        </p:spPr>
      </p:pic>
      <p:pic>
        <p:nvPicPr>
          <p:cNvPr id="36" name="Pilt 35">
            <a:extLst>
              <a:ext uri="{FF2B5EF4-FFF2-40B4-BE49-F238E27FC236}">
                <a16:creationId xmlns:a16="http://schemas.microsoft.com/office/drawing/2014/main" id="{ECBD9200-A196-4A95-B2FE-45BE36FD1E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87" y="1639844"/>
            <a:ext cx="2991267" cy="1733792"/>
          </a:xfrm>
          <a:prstGeom prst="rect">
            <a:avLst/>
          </a:prstGeom>
        </p:spPr>
      </p:pic>
      <p:pic>
        <p:nvPicPr>
          <p:cNvPr id="38" name="Pilt 37">
            <a:extLst>
              <a:ext uri="{FF2B5EF4-FFF2-40B4-BE49-F238E27FC236}">
                <a16:creationId xmlns:a16="http://schemas.microsoft.com/office/drawing/2014/main" id="{03FC726B-9DA3-4D19-96CD-1730A777A5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63" y="3424673"/>
            <a:ext cx="3324689" cy="914528"/>
          </a:xfrm>
          <a:prstGeom prst="rect">
            <a:avLst/>
          </a:prstGeom>
        </p:spPr>
      </p:pic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18FD8751-A31F-4657-9C68-F814355C1B00}"/>
              </a:ext>
            </a:extLst>
          </p:cNvPr>
          <p:cNvSpPr/>
          <p:nvPr/>
        </p:nvSpPr>
        <p:spPr bwMode="auto">
          <a:xfrm>
            <a:off x="5467349" y="4077992"/>
            <a:ext cx="2614613" cy="141583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D03E4A01-7B72-485F-B41D-0BFEAB0AC6DC}"/>
              </a:ext>
            </a:extLst>
          </p:cNvPr>
          <p:cNvSpPr/>
          <p:nvPr/>
        </p:nvSpPr>
        <p:spPr bwMode="auto">
          <a:xfrm>
            <a:off x="1563196" y="5986714"/>
            <a:ext cx="1865804" cy="14716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Sisu kohatäide 2">
            <a:extLst>
              <a:ext uri="{FF2B5EF4-FFF2-40B4-BE49-F238E27FC236}">
                <a16:creationId xmlns:a16="http://schemas.microsoft.com/office/drawing/2014/main" id="{E818E7DB-B478-4510-944E-CA146FBBF173}"/>
              </a:ext>
            </a:extLst>
          </p:cNvPr>
          <p:cNvSpPr txBox="1">
            <a:spLocks/>
          </p:cNvSpPr>
          <p:nvPr/>
        </p:nvSpPr>
        <p:spPr>
          <a:xfrm>
            <a:off x="8574013" y="4382363"/>
            <a:ext cx="3500058" cy="1837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/>
              <a:t>Kolme õe</a:t>
            </a:r>
            <a:r>
              <a:rPr lang="en-US" sz="1600"/>
              <a:t>/</a:t>
            </a:r>
            <a:r>
              <a:rPr lang="et-EE" sz="1600"/>
              <a:t>vennaga noored on andnud madalama hinnangu küsimusele „Suhted juhendajaga on head“.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/>
              <a:t>Noored, kes otsivad tööd, leiavad, et nende suhted juhendajaga on suurepärased, olles andnud maksimaalse hinnangu.</a:t>
            </a:r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E9C11402-F048-4359-BB7C-063135BC42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56" y="4644499"/>
            <a:ext cx="4410691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5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B5D345C-F17D-41A1-856E-F22AD5BE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Metoodika</a:t>
            </a:r>
            <a:r>
              <a:rPr lang="en-US"/>
              <a:t>: </a:t>
            </a:r>
            <a:r>
              <a:rPr lang="en-US" err="1"/>
              <a:t>jooniste</a:t>
            </a:r>
            <a:r>
              <a:rPr lang="en-US"/>
              <a:t> </a:t>
            </a:r>
            <a:r>
              <a:rPr lang="en-US" err="1"/>
              <a:t>tõlgendamine</a:t>
            </a:r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7721554-8DFF-497A-9107-3461BA8A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7909" y="6381748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E15DB949-E139-4A36-A517-D405A29B0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29" y="1603245"/>
            <a:ext cx="7763580" cy="2310948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9960D765-9112-4382-AAEF-2527806C2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13" y="3982236"/>
            <a:ext cx="5802826" cy="2176062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BDFA323D-F3C6-48DE-A64E-937DDFCA1FA5}"/>
              </a:ext>
            </a:extLst>
          </p:cNvPr>
          <p:cNvSpPr/>
          <p:nvPr/>
        </p:nvSpPr>
        <p:spPr>
          <a:xfrm>
            <a:off x="3028586" y="2130720"/>
            <a:ext cx="1677879" cy="6125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7744B3FF-19ED-4A14-B284-FF62C289D3A2}"/>
              </a:ext>
            </a:extLst>
          </p:cNvPr>
          <p:cNvSpPr/>
          <p:nvPr/>
        </p:nvSpPr>
        <p:spPr>
          <a:xfrm>
            <a:off x="8057253" y="3221959"/>
            <a:ext cx="831543" cy="375982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irge noolkonnektor 12">
            <a:extLst>
              <a:ext uri="{FF2B5EF4-FFF2-40B4-BE49-F238E27FC236}">
                <a16:creationId xmlns:a16="http://schemas.microsoft.com/office/drawing/2014/main" id="{386374A8-332A-404D-B94B-B725AC98C086}"/>
              </a:ext>
            </a:extLst>
          </p:cNvPr>
          <p:cNvCxnSpPr>
            <a:cxnSpLocks/>
          </p:cNvCxnSpPr>
          <p:nvPr/>
        </p:nvCxnSpPr>
        <p:spPr>
          <a:xfrm flipH="1">
            <a:off x="8153943" y="2852224"/>
            <a:ext cx="8788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A72023C-6C44-403C-957A-398D1F55CBFB}"/>
              </a:ext>
            </a:extLst>
          </p:cNvPr>
          <p:cNvSpPr txBox="1"/>
          <p:nvPr/>
        </p:nvSpPr>
        <p:spPr>
          <a:xfrm>
            <a:off x="9065318" y="2589382"/>
            <a:ext cx="1624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err="1"/>
              <a:t>Mediaanväärtus</a:t>
            </a:r>
            <a:endParaRPr lang="en-US" sz="1400" b="1"/>
          </a:p>
          <a:p>
            <a:r>
              <a:rPr lang="en-US" sz="1400" b="1"/>
              <a:t>(hall </a:t>
            </a:r>
            <a:r>
              <a:rPr lang="en-US" sz="1400" b="1" err="1"/>
              <a:t>joon</a:t>
            </a:r>
            <a:r>
              <a:rPr lang="en-US" sz="1400" b="1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A78CC7-EBF2-4F2E-B094-BD195824E2B5}"/>
              </a:ext>
            </a:extLst>
          </p:cNvPr>
          <p:cNvSpPr txBox="1"/>
          <p:nvPr/>
        </p:nvSpPr>
        <p:spPr>
          <a:xfrm>
            <a:off x="9091712" y="3664160"/>
            <a:ext cx="267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err="1"/>
              <a:t>Standardhälve</a:t>
            </a:r>
            <a:r>
              <a:rPr lang="en-US" sz="1400" b="1"/>
              <a:t> (s)</a:t>
            </a:r>
          </a:p>
        </p:txBody>
      </p:sp>
      <p:cxnSp>
        <p:nvCxnSpPr>
          <p:cNvPr id="16" name="Sirge noolkonnektor 15">
            <a:extLst>
              <a:ext uri="{FF2B5EF4-FFF2-40B4-BE49-F238E27FC236}">
                <a16:creationId xmlns:a16="http://schemas.microsoft.com/office/drawing/2014/main" id="{98C4D361-8C45-4FD4-BE29-9F81D5FD9222}"/>
              </a:ext>
            </a:extLst>
          </p:cNvPr>
          <p:cNvCxnSpPr>
            <a:cxnSpLocks/>
          </p:cNvCxnSpPr>
          <p:nvPr/>
        </p:nvCxnSpPr>
        <p:spPr>
          <a:xfrm flipH="1" flipV="1">
            <a:off x="8972116" y="3451649"/>
            <a:ext cx="405832" cy="2611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al 16">
            <a:extLst>
              <a:ext uri="{FF2B5EF4-FFF2-40B4-BE49-F238E27FC236}">
                <a16:creationId xmlns:a16="http://schemas.microsoft.com/office/drawing/2014/main" id="{BE4FD16C-641A-4DEC-99B6-D1E97DCE555C}"/>
              </a:ext>
            </a:extLst>
          </p:cNvPr>
          <p:cNvSpPr/>
          <p:nvPr/>
        </p:nvSpPr>
        <p:spPr>
          <a:xfrm>
            <a:off x="5633521" y="5104135"/>
            <a:ext cx="902755" cy="382106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irge noolkonnektor 17">
            <a:extLst>
              <a:ext uri="{FF2B5EF4-FFF2-40B4-BE49-F238E27FC236}">
                <a16:creationId xmlns:a16="http://schemas.microsoft.com/office/drawing/2014/main" id="{FCBC8927-2EDC-441A-916D-6A88AD535737}"/>
              </a:ext>
            </a:extLst>
          </p:cNvPr>
          <p:cNvCxnSpPr>
            <a:cxnSpLocks/>
          </p:cNvCxnSpPr>
          <p:nvPr/>
        </p:nvCxnSpPr>
        <p:spPr>
          <a:xfrm flipV="1">
            <a:off x="6335940" y="5595312"/>
            <a:ext cx="0" cy="4457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12168C-3FA2-47EF-89A8-76EC58850AD4}"/>
              </a:ext>
            </a:extLst>
          </p:cNvPr>
          <p:cNvSpPr txBox="1"/>
          <p:nvPr/>
        </p:nvSpPr>
        <p:spPr>
          <a:xfrm>
            <a:off x="5182238" y="6041091"/>
            <a:ext cx="267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err="1"/>
              <a:t>Valikvastusele</a:t>
            </a:r>
            <a:r>
              <a:rPr lang="en-US" sz="1400" b="1"/>
              <a:t> </a:t>
            </a:r>
            <a:r>
              <a:rPr lang="en-US" sz="1400" b="1" err="1"/>
              <a:t>vastanute</a:t>
            </a:r>
            <a:r>
              <a:rPr lang="en-US" sz="1400" b="1"/>
              <a:t> </a:t>
            </a:r>
            <a:r>
              <a:rPr lang="en-US" sz="1400" b="1" err="1"/>
              <a:t>osakaal</a:t>
            </a:r>
            <a:endParaRPr lang="en-US" sz="1400" b="1"/>
          </a:p>
          <a:p>
            <a:pPr algn="ctr"/>
            <a:r>
              <a:rPr lang="en-US" sz="1400" b="1" err="1"/>
              <a:t>kõigist</a:t>
            </a:r>
            <a:r>
              <a:rPr lang="en-US" sz="1400" b="1"/>
              <a:t> </a:t>
            </a:r>
            <a:r>
              <a:rPr lang="en-US" sz="1400" b="1" err="1"/>
              <a:t>küsimusele</a:t>
            </a:r>
            <a:r>
              <a:rPr lang="en-US" sz="1400" b="1"/>
              <a:t> </a:t>
            </a:r>
            <a:r>
              <a:rPr lang="en-US" sz="1400" b="1" err="1"/>
              <a:t>vastajatest</a:t>
            </a:r>
            <a:endParaRPr lang="en-US" sz="1400" b="1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C36A098E-28D4-4BBA-B0DB-51BA1F85CD00}"/>
              </a:ext>
            </a:extLst>
          </p:cNvPr>
          <p:cNvSpPr/>
          <p:nvPr/>
        </p:nvSpPr>
        <p:spPr>
          <a:xfrm>
            <a:off x="6075415" y="4421145"/>
            <a:ext cx="443927" cy="292388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irge noolkonnektor 20">
            <a:extLst>
              <a:ext uri="{FF2B5EF4-FFF2-40B4-BE49-F238E27FC236}">
                <a16:creationId xmlns:a16="http://schemas.microsoft.com/office/drawing/2014/main" id="{E42F9488-F269-49F3-95BE-F1DF74EB089C}"/>
              </a:ext>
            </a:extLst>
          </p:cNvPr>
          <p:cNvCxnSpPr>
            <a:cxnSpLocks/>
          </p:cNvCxnSpPr>
          <p:nvPr/>
        </p:nvCxnSpPr>
        <p:spPr>
          <a:xfrm flipH="1">
            <a:off x="6394420" y="4257462"/>
            <a:ext cx="167043" cy="1495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4341E62-96A7-4A48-A2EA-1A4C443060AA}"/>
              </a:ext>
            </a:extLst>
          </p:cNvPr>
          <p:cNvSpPr txBox="1"/>
          <p:nvPr/>
        </p:nvSpPr>
        <p:spPr>
          <a:xfrm>
            <a:off x="6214581" y="4028957"/>
            <a:ext cx="26742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err="1"/>
              <a:t>Valikvastusele</a:t>
            </a:r>
            <a:r>
              <a:rPr lang="en-US" sz="1300" b="1"/>
              <a:t> </a:t>
            </a:r>
            <a:r>
              <a:rPr lang="en-US" sz="1300" b="1" err="1"/>
              <a:t>vastanute</a:t>
            </a:r>
            <a:r>
              <a:rPr lang="en-US" sz="1300" b="1"/>
              <a:t> </a:t>
            </a:r>
            <a:r>
              <a:rPr lang="en-US" sz="1300" b="1" err="1"/>
              <a:t>arv</a:t>
            </a:r>
            <a:endParaRPr lang="en-US" sz="1300" b="1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AD384FAB-D460-4067-9764-AC343D60FD11}"/>
              </a:ext>
            </a:extLst>
          </p:cNvPr>
          <p:cNvSpPr/>
          <p:nvPr/>
        </p:nvSpPr>
        <p:spPr>
          <a:xfrm>
            <a:off x="3203368" y="5445232"/>
            <a:ext cx="853234" cy="382106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665B5436-65D4-46CB-B3AE-6E37D6F1D9BA}"/>
              </a:ext>
            </a:extLst>
          </p:cNvPr>
          <p:cNvSpPr/>
          <p:nvPr/>
        </p:nvSpPr>
        <p:spPr>
          <a:xfrm>
            <a:off x="4319558" y="3180858"/>
            <a:ext cx="831543" cy="384487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irge noolkonnektor 24">
            <a:extLst>
              <a:ext uri="{FF2B5EF4-FFF2-40B4-BE49-F238E27FC236}">
                <a16:creationId xmlns:a16="http://schemas.microsoft.com/office/drawing/2014/main" id="{7C827B80-8D2C-4CFC-AF27-51DB20761060}"/>
              </a:ext>
            </a:extLst>
          </p:cNvPr>
          <p:cNvCxnSpPr>
            <a:cxnSpLocks/>
          </p:cNvCxnSpPr>
          <p:nvPr/>
        </p:nvCxnSpPr>
        <p:spPr>
          <a:xfrm flipV="1">
            <a:off x="2782198" y="3520000"/>
            <a:ext cx="1537360" cy="6527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B546E20-DBF8-46C5-98F6-5DEB272BFA82}"/>
              </a:ext>
            </a:extLst>
          </p:cNvPr>
          <p:cNvSpPr txBox="1"/>
          <p:nvPr/>
        </p:nvSpPr>
        <p:spPr>
          <a:xfrm>
            <a:off x="1278104" y="4190105"/>
            <a:ext cx="184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err="1"/>
              <a:t>Küsimusele</a:t>
            </a:r>
            <a:r>
              <a:rPr lang="en-US" sz="1400" b="1"/>
              <a:t> </a:t>
            </a:r>
            <a:r>
              <a:rPr lang="en-US" sz="1400" b="1" err="1"/>
              <a:t>vastanute</a:t>
            </a:r>
            <a:endParaRPr lang="en-US" sz="1400" b="1"/>
          </a:p>
          <a:p>
            <a:pPr algn="ctr"/>
            <a:r>
              <a:rPr lang="en-US" sz="1400" b="1" err="1"/>
              <a:t>arv</a:t>
            </a:r>
            <a:r>
              <a:rPr lang="en-US" sz="1400" b="1"/>
              <a:t> (n)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932CCA57-54B0-43EB-8C61-FC028F1AC3E0}"/>
              </a:ext>
            </a:extLst>
          </p:cNvPr>
          <p:cNvSpPr/>
          <p:nvPr/>
        </p:nvSpPr>
        <p:spPr>
          <a:xfrm>
            <a:off x="7595798" y="1841425"/>
            <a:ext cx="322767" cy="261712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4EA29D-262F-4B55-971F-C11C0C21E8C1}"/>
              </a:ext>
            </a:extLst>
          </p:cNvPr>
          <p:cNvSpPr txBox="1"/>
          <p:nvPr/>
        </p:nvSpPr>
        <p:spPr>
          <a:xfrm>
            <a:off x="6358616" y="1078010"/>
            <a:ext cx="267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err="1"/>
              <a:t>Hinnangute</a:t>
            </a:r>
            <a:r>
              <a:rPr lang="en-US" sz="1400" b="1"/>
              <a:t> </a:t>
            </a:r>
            <a:r>
              <a:rPr lang="en-US" sz="1400" b="1" err="1"/>
              <a:t>aritmeetiline</a:t>
            </a:r>
            <a:r>
              <a:rPr lang="en-US" sz="1400" b="1"/>
              <a:t> </a:t>
            </a:r>
          </a:p>
          <a:p>
            <a:pPr algn="ctr"/>
            <a:r>
              <a:rPr lang="en-US" sz="1400" b="1" err="1"/>
              <a:t>keskmine</a:t>
            </a:r>
            <a:r>
              <a:rPr lang="en-US" sz="1400" b="1"/>
              <a:t> </a:t>
            </a:r>
            <a:r>
              <a:rPr lang="en-US" sz="1400" b="1" err="1"/>
              <a:t>tulemus</a:t>
            </a:r>
            <a:endParaRPr lang="en-US" sz="1400" b="1"/>
          </a:p>
        </p:txBody>
      </p:sp>
      <p:cxnSp>
        <p:nvCxnSpPr>
          <p:cNvPr id="30" name="Sirge noolkonnektor 29">
            <a:extLst>
              <a:ext uri="{FF2B5EF4-FFF2-40B4-BE49-F238E27FC236}">
                <a16:creationId xmlns:a16="http://schemas.microsoft.com/office/drawing/2014/main" id="{559A6EE9-CC89-4DE7-A3B0-FB3BC2A617DF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7695724" y="1601230"/>
            <a:ext cx="0" cy="1865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irge noolkonnektor 36">
            <a:extLst>
              <a:ext uri="{FF2B5EF4-FFF2-40B4-BE49-F238E27FC236}">
                <a16:creationId xmlns:a16="http://schemas.microsoft.com/office/drawing/2014/main" id="{A755BB2F-AF16-4868-A96E-E37C775F8F3B}"/>
              </a:ext>
            </a:extLst>
          </p:cNvPr>
          <p:cNvCxnSpPr>
            <a:cxnSpLocks/>
          </p:cNvCxnSpPr>
          <p:nvPr/>
        </p:nvCxnSpPr>
        <p:spPr>
          <a:xfrm>
            <a:off x="2492488" y="4809052"/>
            <a:ext cx="680657" cy="6837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3311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tajutud tulemuse/kasulikkuse teemaploki küsimusele „</a:t>
            </a:r>
            <a:r>
              <a:rPr lang="et-EE" sz="2000" b="1">
                <a:solidFill>
                  <a:srgbClr val="010163"/>
                </a:solidFill>
              </a:rPr>
              <a:t>Olen leidnud osalejate seast uusi kaaslasi või sõpru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84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Huviharidus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480DF95C-46D7-472B-B23F-EB73A5AB7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9" y="1633592"/>
            <a:ext cx="2991267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6939659B-C5B1-4E5E-AEF0-56B4B591F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9" y="2498578"/>
            <a:ext cx="2991267" cy="866896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195DCB9F-14BB-44F5-B91B-5273A66838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4" y="5233863"/>
            <a:ext cx="3324689" cy="1448002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850A259D-06BF-4E7F-9479-4262FC56CD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45" y="1637109"/>
            <a:ext cx="2991267" cy="1086002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B90304BE-92F3-4EA4-B87F-CB1F6108C8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68" y="2808258"/>
            <a:ext cx="4372585" cy="1857634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9EB2AE63-72B5-45C8-8296-2196F928B1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97" y="4789509"/>
            <a:ext cx="4410691" cy="1267002"/>
          </a:xfrm>
          <a:prstGeom prst="rect">
            <a:avLst/>
          </a:prstGeom>
        </p:spPr>
      </p:pic>
      <p:pic>
        <p:nvPicPr>
          <p:cNvPr id="34" name="Pilt 33">
            <a:extLst>
              <a:ext uri="{FF2B5EF4-FFF2-40B4-BE49-F238E27FC236}">
                <a16:creationId xmlns:a16="http://schemas.microsoft.com/office/drawing/2014/main" id="{2BFB35AC-5CCE-4589-82CF-0444B421F0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724" y="1638274"/>
            <a:ext cx="2991267" cy="1733792"/>
          </a:xfrm>
          <a:prstGeom prst="rect">
            <a:avLst/>
          </a:prstGeom>
        </p:spPr>
      </p:pic>
      <p:pic>
        <p:nvPicPr>
          <p:cNvPr id="36" name="Pilt 35">
            <a:extLst>
              <a:ext uri="{FF2B5EF4-FFF2-40B4-BE49-F238E27FC236}">
                <a16:creationId xmlns:a16="http://schemas.microsoft.com/office/drawing/2014/main" id="{FCD936EB-202F-4D9D-AEA2-3D6AA118B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21" y="3429794"/>
            <a:ext cx="3324689" cy="914528"/>
          </a:xfrm>
          <a:prstGeom prst="rect">
            <a:avLst/>
          </a:prstGeom>
        </p:spPr>
      </p:pic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6013C9C4-43C4-4608-A14B-E1E30F96C803}"/>
              </a:ext>
            </a:extLst>
          </p:cNvPr>
          <p:cNvSpPr/>
          <p:nvPr/>
        </p:nvSpPr>
        <p:spPr bwMode="auto">
          <a:xfrm>
            <a:off x="9401266" y="2951956"/>
            <a:ext cx="1822619" cy="153557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417310B2-793B-49DD-8D4A-4389FF66FC10}"/>
              </a:ext>
            </a:extLst>
          </p:cNvPr>
          <p:cNvSpPr/>
          <p:nvPr/>
        </p:nvSpPr>
        <p:spPr bwMode="auto">
          <a:xfrm>
            <a:off x="5183981" y="3398044"/>
            <a:ext cx="2543175" cy="142876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Arrow Connector 23">
            <a:extLst>
              <a:ext uri="{FF2B5EF4-FFF2-40B4-BE49-F238E27FC236}">
                <a16:creationId xmlns:a16="http://schemas.microsoft.com/office/drawing/2014/main" id="{1AF16CD4-E59C-48A5-A016-BEF850F02538}"/>
              </a:ext>
            </a:extLst>
          </p:cNvPr>
          <p:cNvCxnSpPr>
            <a:cxnSpLocks/>
          </p:cNvCxnSpPr>
          <p:nvPr/>
        </p:nvCxnSpPr>
        <p:spPr bwMode="auto">
          <a:xfrm>
            <a:off x="7973503" y="5243927"/>
            <a:ext cx="208543" cy="434122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Sisu kohatäide 2">
            <a:extLst>
              <a:ext uri="{FF2B5EF4-FFF2-40B4-BE49-F238E27FC236}">
                <a16:creationId xmlns:a16="http://schemas.microsoft.com/office/drawing/2014/main" id="{246965D1-8F8A-4523-A571-8DD31527A5E5}"/>
              </a:ext>
            </a:extLst>
          </p:cNvPr>
          <p:cNvSpPr txBox="1">
            <a:spLocks/>
          </p:cNvSpPr>
          <p:nvPr/>
        </p:nvSpPr>
        <p:spPr>
          <a:xfrm>
            <a:off x="8575351" y="4376064"/>
            <a:ext cx="3353409" cy="2247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500"/>
              <a:t>Kutsekoolis õppivad noored on osalejate seast uute kaaslaste või sõprade leidmisele andnud madalama hinnangu.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500"/>
              <a:t>Madalama hinnangu andsid</a:t>
            </a:r>
            <a:r>
              <a:rPr lang="en-US" sz="1500"/>
              <a:t> ka</a:t>
            </a:r>
            <a:r>
              <a:rPr lang="et-EE" sz="1500"/>
              <a:t> vastajad Pirita linnaosast.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500"/>
              <a:t>Noored, kelle emal/hooldajal on kõrgem haridustase, on andnud kõrgema hinnangu.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63D76292-176F-4369-9504-4C8F4F9AA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" y="3371384"/>
            <a:ext cx="3802118" cy="18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949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tajutud tulemuse/kasulikkuse teemaploki küsimusele „</a:t>
            </a:r>
            <a:r>
              <a:rPr lang="et-EE" sz="2000" b="1">
                <a:solidFill>
                  <a:srgbClr val="010163"/>
                </a:solidFill>
              </a:rPr>
              <a:t>Olen midagi uut õppinud, teada saanud või uue oskuse omandanud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489004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92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Huviharidus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18194876-724A-459E-83C9-A4DB5A290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9" y="1642692"/>
            <a:ext cx="2991267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A1CBEC6D-2D22-4FE9-8A38-EEE1753DE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" y="2509109"/>
            <a:ext cx="2991267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79298147-4518-46DC-9427-EEC5D1C1A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" y="3385530"/>
            <a:ext cx="3658111" cy="1876687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170E718E-94C5-4B0E-8CD8-D8452C6A12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8" y="5224117"/>
            <a:ext cx="3324689" cy="1448002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7D3D28BD-5BE3-4A71-A6CB-799DC5691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18" y="4788996"/>
            <a:ext cx="4410691" cy="1267002"/>
          </a:xfrm>
          <a:prstGeom prst="rect">
            <a:avLst/>
          </a:prstGeom>
        </p:spPr>
      </p:pic>
      <p:pic>
        <p:nvPicPr>
          <p:cNvPr id="36" name="Pilt 35">
            <a:extLst>
              <a:ext uri="{FF2B5EF4-FFF2-40B4-BE49-F238E27FC236}">
                <a16:creationId xmlns:a16="http://schemas.microsoft.com/office/drawing/2014/main" id="{EB5D5D71-35B0-49E2-82F6-3071421C1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01" y="3414862"/>
            <a:ext cx="3324689" cy="914528"/>
          </a:xfrm>
          <a:prstGeom prst="rect">
            <a:avLst/>
          </a:prstGeom>
        </p:spPr>
      </p:pic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1483DECD-39D2-4764-A0F3-E91866508569}"/>
              </a:ext>
            </a:extLst>
          </p:cNvPr>
          <p:cNvSpPr/>
          <p:nvPr/>
        </p:nvSpPr>
        <p:spPr bwMode="auto">
          <a:xfrm>
            <a:off x="1559719" y="5967413"/>
            <a:ext cx="1795461" cy="15240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Sisu kohatäide 2">
            <a:extLst>
              <a:ext uri="{FF2B5EF4-FFF2-40B4-BE49-F238E27FC236}">
                <a16:creationId xmlns:a16="http://schemas.microsoft.com/office/drawing/2014/main" id="{365D00FA-A8F6-4A40-80DC-D072D1414BE8}"/>
              </a:ext>
            </a:extLst>
          </p:cNvPr>
          <p:cNvSpPr txBox="1">
            <a:spLocks/>
          </p:cNvSpPr>
          <p:nvPr/>
        </p:nvSpPr>
        <p:spPr>
          <a:xfrm>
            <a:off x="8569986" y="4382430"/>
            <a:ext cx="3385064" cy="20744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456565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Kolme õe</a:t>
            </a:r>
            <a:r>
              <a:rPr lang="en-US" sz="1600" dirty="0"/>
              <a:t>/</a:t>
            </a:r>
            <a:r>
              <a:rPr lang="et-EE" sz="1600" dirty="0"/>
              <a:t>vennaga noored on andnud mõnevõrra madala hinnangu uute teadmiste ja oskuste </a:t>
            </a:r>
            <a:r>
              <a:rPr lang="en-US" sz="1600" dirty="0" err="1"/>
              <a:t>küsimusele</a:t>
            </a:r>
            <a:r>
              <a:rPr lang="et-EE" sz="1600" dirty="0"/>
              <a:t>.</a:t>
            </a:r>
            <a:endParaRPr lang="en-US" sz="1600" dirty="0">
              <a:cs typeface="Calibri"/>
            </a:endParaRPr>
          </a:p>
          <a:p>
            <a:pPr marL="179705" indent="-456565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Üldiselt</a:t>
            </a:r>
            <a:r>
              <a:rPr lang="en-US" sz="1600" dirty="0"/>
              <a:t> on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midagi</a:t>
            </a:r>
            <a:r>
              <a:rPr lang="en-US" sz="1600" dirty="0"/>
              <a:t> </a:t>
            </a:r>
            <a:r>
              <a:rPr lang="en-US" sz="1600" dirty="0" err="1"/>
              <a:t>uut</a:t>
            </a:r>
            <a:r>
              <a:rPr lang="en-US" sz="1600" dirty="0"/>
              <a:t> </a:t>
            </a:r>
            <a:r>
              <a:rPr lang="en-US" sz="1600" dirty="0" err="1"/>
              <a:t>õppinud</a:t>
            </a:r>
            <a:r>
              <a:rPr lang="en-US" sz="1600" dirty="0"/>
              <a:t>, </a:t>
            </a:r>
            <a:r>
              <a:rPr lang="en-US" sz="1600" dirty="0" err="1"/>
              <a:t>teada</a:t>
            </a:r>
            <a:r>
              <a:rPr lang="en-US" sz="1600" dirty="0"/>
              <a:t> </a:t>
            </a:r>
            <a:r>
              <a:rPr lang="en-US" sz="1600" dirty="0" err="1"/>
              <a:t>saanud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omandanud</a:t>
            </a:r>
            <a:r>
              <a:rPr lang="en-US" sz="1600" dirty="0"/>
              <a:t> </a:t>
            </a:r>
            <a:r>
              <a:rPr lang="en-US" sz="1600" dirty="0" err="1"/>
              <a:t>uue</a:t>
            </a:r>
            <a:r>
              <a:rPr lang="en-US" sz="1600" dirty="0"/>
              <a:t> </a:t>
            </a:r>
            <a:r>
              <a:rPr lang="en-US" sz="1600" dirty="0" err="1"/>
              <a:t>oskuse</a:t>
            </a:r>
            <a:r>
              <a:rPr lang="en-US" sz="1600" dirty="0"/>
              <a:t>.</a:t>
            </a:r>
            <a:endParaRPr lang="en-US" sz="1600" dirty="0">
              <a:cs typeface="Calibri"/>
            </a:endParaRPr>
          </a:p>
          <a:p>
            <a:pPr marL="179705" indent="-456565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sz="1600" dirty="0">
              <a:cs typeface="Calibri"/>
            </a:endParaRP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31B2413D-D907-4550-93F2-06DD24A34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695" y="2750689"/>
            <a:ext cx="4426589" cy="1961148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3B27D378-D250-4903-B6F6-B5BCB96B6C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28" y="1636112"/>
            <a:ext cx="3248725" cy="1086002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76F20ACE-7B80-47FE-9F08-5005941405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630" y="1652299"/>
            <a:ext cx="2939735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423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tajutud tulemuse/kasulikkuse teemaploki küsimusele „</a:t>
            </a:r>
            <a:r>
              <a:rPr lang="et-EE" sz="2000" b="1">
                <a:solidFill>
                  <a:srgbClr val="010163"/>
                </a:solidFill>
              </a:rPr>
              <a:t>Olen teinud õpetajale ettepanekuid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489004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17" name="Oval 24">
            <a:extLst>
              <a:ext uri="{FF2B5EF4-FFF2-40B4-BE49-F238E27FC236}">
                <a16:creationId xmlns:a16="http://schemas.microsoft.com/office/drawing/2014/main" id="{5E4017AD-7F85-4BCF-888C-246A2E9DD4A2}"/>
              </a:ext>
            </a:extLst>
          </p:cNvPr>
          <p:cNvSpPr/>
          <p:nvPr/>
        </p:nvSpPr>
        <p:spPr>
          <a:xfrm>
            <a:off x="11293417" y="707908"/>
            <a:ext cx="636935" cy="607787"/>
          </a:xfrm>
          <a:prstGeom prst="ellipse">
            <a:avLst/>
          </a:prstGeom>
          <a:solidFill>
            <a:srgbClr val="E3C6C1"/>
          </a:solidFill>
          <a:ln>
            <a:solidFill>
              <a:srgbClr val="BB7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BB7368"/>
                </a:solidFill>
              </a:rPr>
              <a:t>64</a:t>
            </a:r>
            <a:endParaRPr lang="en-US" b="1">
              <a:solidFill>
                <a:srgbClr val="BB7368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Huviharidus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937D6C6D-1D18-4963-A631-A5697CD5A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3" y="1636196"/>
            <a:ext cx="2991267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E5E7843B-23F3-4327-9E35-70A01A5D7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3" y="2527533"/>
            <a:ext cx="2991267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54B18BE4-D867-4AA2-8EA4-453961650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3371591"/>
            <a:ext cx="3639058" cy="1876687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480E8F50-43E1-4923-B05F-B61DE6170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7" y="5219622"/>
            <a:ext cx="3324689" cy="1448002"/>
          </a:xfrm>
          <a:prstGeom prst="rect">
            <a:avLst/>
          </a:prstGeom>
        </p:spPr>
      </p:pic>
      <p:pic>
        <p:nvPicPr>
          <p:cNvPr id="21" name="Pilt 20">
            <a:extLst>
              <a:ext uri="{FF2B5EF4-FFF2-40B4-BE49-F238E27FC236}">
                <a16:creationId xmlns:a16="http://schemas.microsoft.com/office/drawing/2014/main" id="{CB7A9ED6-20C4-41E3-BA79-8214DBF514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05" y="1642148"/>
            <a:ext cx="2991267" cy="933580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5D972942-13CC-4F09-8BEA-3C2B056857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22" y="2680503"/>
            <a:ext cx="4410691" cy="1886213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4FE06FEE-FC33-43D3-82BB-9CDD7CB9D7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60" y="4531901"/>
            <a:ext cx="4410691" cy="1267002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02575984-9A48-4A8C-B2D2-72030D9C7B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47" y="1640563"/>
            <a:ext cx="2991267" cy="1733792"/>
          </a:xfrm>
          <a:prstGeom prst="rect">
            <a:avLst/>
          </a:prstGeom>
        </p:spPr>
      </p:pic>
      <p:pic>
        <p:nvPicPr>
          <p:cNvPr id="33" name="Pilt 32">
            <a:extLst>
              <a:ext uri="{FF2B5EF4-FFF2-40B4-BE49-F238E27FC236}">
                <a16:creationId xmlns:a16="http://schemas.microsoft.com/office/drawing/2014/main" id="{32382078-937A-4F62-BF40-F5B7BA9DF0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3528519"/>
            <a:ext cx="3324689" cy="914528"/>
          </a:xfrm>
          <a:prstGeom prst="rect">
            <a:avLst/>
          </a:prstGeom>
        </p:spPr>
      </p:pic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4E1C0516-DE6C-43C3-AA08-874FF745878B}"/>
              </a:ext>
            </a:extLst>
          </p:cNvPr>
          <p:cNvSpPr/>
          <p:nvPr/>
        </p:nvSpPr>
        <p:spPr bwMode="auto">
          <a:xfrm>
            <a:off x="5225144" y="3857897"/>
            <a:ext cx="2778033" cy="156754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Sisu kohatäide 2">
            <a:extLst>
              <a:ext uri="{FF2B5EF4-FFF2-40B4-BE49-F238E27FC236}">
                <a16:creationId xmlns:a16="http://schemas.microsoft.com/office/drawing/2014/main" id="{3BE47C47-4A09-430A-8FF7-6CF0540B8DF2}"/>
              </a:ext>
            </a:extLst>
          </p:cNvPr>
          <p:cNvSpPr txBox="1">
            <a:spLocks/>
          </p:cNvSpPr>
          <p:nvPr/>
        </p:nvSpPr>
        <p:spPr>
          <a:xfrm>
            <a:off x="8571305" y="4381854"/>
            <a:ext cx="3500058" cy="2281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456565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/>
              <a:t>Madala </a:t>
            </a:r>
            <a:r>
              <a:rPr lang="en-US" sz="1600" err="1"/>
              <a:t>hinnangu</a:t>
            </a:r>
            <a:r>
              <a:rPr lang="en-US" sz="1600"/>
              <a:t> on </a:t>
            </a:r>
            <a:r>
              <a:rPr lang="en-US" sz="1600" err="1"/>
              <a:t>andnud</a:t>
            </a:r>
            <a:r>
              <a:rPr lang="en-US" sz="1600"/>
              <a:t> </a:t>
            </a:r>
            <a:r>
              <a:rPr lang="en-US" sz="1600" err="1"/>
              <a:t>umbes</a:t>
            </a:r>
            <a:r>
              <a:rPr lang="en-US" sz="1600"/>
              <a:t> pooled </a:t>
            </a:r>
            <a:r>
              <a:rPr lang="en-US" sz="1600" err="1"/>
              <a:t>linnaosad</a:t>
            </a:r>
            <a:r>
              <a:rPr lang="en-US" sz="1600"/>
              <a:t>.</a:t>
            </a:r>
            <a:endParaRPr lang="et-EE" sz="1600">
              <a:cs typeface="Calibri"/>
            </a:endParaRPr>
          </a:p>
          <a:p>
            <a:pPr marL="179705" indent="-456565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/>
              <a:t>Kõige enam julgevad õpetajatel</a:t>
            </a:r>
            <a:r>
              <a:rPr lang="en-US" sz="1600"/>
              <a:t>e</a:t>
            </a:r>
            <a:r>
              <a:rPr lang="et-EE" sz="1600"/>
              <a:t> ettepanekuid teha noored, kes on vabatahtlikud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, </a:t>
            </a:r>
            <a:r>
              <a:rPr lang="en-US" sz="1600" err="1"/>
              <a:t>kes</a:t>
            </a:r>
            <a:r>
              <a:rPr lang="en-US" sz="1600"/>
              <a:t> </a:t>
            </a:r>
            <a:r>
              <a:rPr lang="en-US" sz="1600" err="1"/>
              <a:t>tegelevad</a:t>
            </a:r>
            <a:r>
              <a:rPr lang="en-US" sz="1600"/>
              <a:t> </a:t>
            </a:r>
            <a:r>
              <a:rPr lang="en-US" sz="1600" err="1"/>
              <a:t>näitemängulise</a:t>
            </a:r>
            <a:r>
              <a:rPr lang="en-US" sz="1600"/>
              <a:t> </a:t>
            </a:r>
            <a:r>
              <a:rPr lang="en-US" sz="1600" err="1"/>
              <a:t>tegevuse</a:t>
            </a:r>
            <a:r>
              <a:rPr lang="en-US" sz="1600"/>
              <a:t>, </a:t>
            </a:r>
            <a:r>
              <a:rPr lang="en-US" sz="1600" err="1"/>
              <a:t>tantsu</a:t>
            </a:r>
            <a:r>
              <a:rPr lang="en-US" sz="1600"/>
              <a:t>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tehnika</a:t>
            </a:r>
            <a:r>
              <a:rPr lang="en-US" sz="1600"/>
              <a:t> ja </a:t>
            </a:r>
            <a:r>
              <a:rPr lang="en-US" sz="1600" err="1"/>
              <a:t>elektroonikaga</a:t>
            </a:r>
            <a:r>
              <a:rPr lang="et-EE" sz="1600"/>
              <a:t>. </a:t>
            </a:r>
            <a:endParaRPr lang="et-EE" sz="1600">
              <a:cs typeface="Calibri"/>
            </a:endParaRP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85551532-8AF6-4B94-88CA-98CB7E5A8EFC}"/>
              </a:ext>
            </a:extLst>
          </p:cNvPr>
          <p:cNvSpPr/>
          <p:nvPr/>
        </p:nvSpPr>
        <p:spPr bwMode="auto">
          <a:xfrm>
            <a:off x="8960304" y="2377209"/>
            <a:ext cx="2141516" cy="57608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095B2E8E-AA2C-49CE-9F72-1AB0640FAA54}"/>
              </a:ext>
            </a:extLst>
          </p:cNvPr>
          <p:cNvSpPr/>
          <p:nvPr/>
        </p:nvSpPr>
        <p:spPr bwMode="auto">
          <a:xfrm>
            <a:off x="593107" y="4692073"/>
            <a:ext cx="2889002" cy="28777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ounded Rectangle 14">
            <a:extLst>
              <a:ext uri="{FF2B5EF4-FFF2-40B4-BE49-F238E27FC236}">
                <a16:creationId xmlns:a16="http://schemas.microsoft.com/office/drawing/2014/main" id="{4920A359-8614-47D9-9241-4A1B08AB0CC6}"/>
              </a:ext>
            </a:extLst>
          </p:cNvPr>
          <p:cNvSpPr/>
          <p:nvPr/>
        </p:nvSpPr>
        <p:spPr bwMode="auto">
          <a:xfrm>
            <a:off x="544945" y="4387273"/>
            <a:ext cx="2914073" cy="172324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509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>
            <a:extLst>
              <a:ext uri="{FF2B5EF4-FFF2-40B4-BE49-F238E27FC236}">
                <a16:creationId xmlns:a16="http://schemas.microsoft.com/office/drawing/2014/main" id="{7E814235-9816-42FE-B00D-96CF56531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111" y="1642910"/>
            <a:ext cx="3065810" cy="1690840"/>
          </a:xfrm>
          <a:prstGeom prst="rect">
            <a:avLst/>
          </a:prstGeom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C170E150-BC81-49C4-A067-F5F37175D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37" y="1636815"/>
            <a:ext cx="3353106" cy="1124107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7759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tajutud tulemuse/kasulikkuse teemaploki küsimusele „</a:t>
            </a:r>
            <a:r>
              <a:rPr lang="et-EE" sz="2000" b="1">
                <a:solidFill>
                  <a:srgbClr val="010163"/>
                </a:solidFill>
              </a:rPr>
              <a:t>Osalemine on/oli minu jaoks huvitav/oluline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489004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85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Huviharidus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D450BA3B-42DE-4F1E-83BE-E2A3E8EC5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6" y="1649067"/>
            <a:ext cx="2991267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D7219105-F2EE-4F5A-9271-6A2F2D57BE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7" y="2548273"/>
            <a:ext cx="2991267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203DAC32-DE52-42F9-BBF3-41AD891E35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3415169"/>
            <a:ext cx="3639058" cy="1876687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6B3B1A8F-4933-4423-8E6F-2860EE0EF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9" y="5273475"/>
            <a:ext cx="3324689" cy="1448002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5BAC6843-6319-4A23-BE4D-4C630F59C1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63" y="2822551"/>
            <a:ext cx="4410691" cy="1886213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36018DBC-72FB-482E-976D-F7B96A5837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42" y="4730474"/>
            <a:ext cx="4410691" cy="1267002"/>
          </a:xfrm>
          <a:prstGeom prst="rect">
            <a:avLst/>
          </a:prstGeom>
        </p:spPr>
      </p:pic>
      <p:pic>
        <p:nvPicPr>
          <p:cNvPr id="36" name="Pilt 35">
            <a:extLst>
              <a:ext uri="{FF2B5EF4-FFF2-40B4-BE49-F238E27FC236}">
                <a16:creationId xmlns:a16="http://schemas.microsoft.com/office/drawing/2014/main" id="{5EF06A65-D4D0-4D98-8537-29096E2C1F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888" y="3491995"/>
            <a:ext cx="3324689" cy="914528"/>
          </a:xfrm>
          <a:prstGeom prst="rect">
            <a:avLst/>
          </a:prstGeom>
        </p:spPr>
      </p:pic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62BECFEB-1197-43C4-9A18-B43BCE643035}"/>
              </a:ext>
            </a:extLst>
          </p:cNvPr>
          <p:cNvSpPr/>
          <p:nvPr/>
        </p:nvSpPr>
        <p:spPr bwMode="auto">
          <a:xfrm>
            <a:off x="5714999" y="2386012"/>
            <a:ext cx="2483105" cy="14978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50749B79-5913-449D-BFB9-6CEE4823F22F}"/>
              </a:ext>
            </a:extLst>
          </p:cNvPr>
          <p:cNvSpPr/>
          <p:nvPr/>
        </p:nvSpPr>
        <p:spPr bwMode="auto">
          <a:xfrm>
            <a:off x="9277350" y="1952625"/>
            <a:ext cx="2240277" cy="133351"/>
          </a:xfrm>
          <a:prstGeom prst="roundRect">
            <a:avLst>
              <a:gd name="adj" fmla="val 16667"/>
            </a:avLst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6A5AA226-6D0A-4FB2-9DF5-32FBAA85F557}"/>
              </a:ext>
            </a:extLst>
          </p:cNvPr>
          <p:cNvSpPr/>
          <p:nvPr/>
        </p:nvSpPr>
        <p:spPr bwMode="auto">
          <a:xfrm>
            <a:off x="5168200" y="3429001"/>
            <a:ext cx="2629599" cy="13970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Sisu kohatäide 2">
            <a:extLst>
              <a:ext uri="{FF2B5EF4-FFF2-40B4-BE49-F238E27FC236}">
                <a16:creationId xmlns:a16="http://schemas.microsoft.com/office/drawing/2014/main" id="{A0F725E0-FEC6-4C34-88B1-7A481EFED7A2}"/>
              </a:ext>
            </a:extLst>
          </p:cNvPr>
          <p:cNvSpPr txBox="1">
            <a:spLocks/>
          </p:cNvSpPr>
          <p:nvPr/>
        </p:nvSpPr>
        <p:spPr>
          <a:xfrm>
            <a:off x="8414460" y="4377339"/>
            <a:ext cx="3748377" cy="272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/>
              <a:t>Kõrgeima võimaliku </a:t>
            </a:r>
            <a:r>
              <a:rPr lang="et-EE" sz="1600" err="1"/>
              <a:t>hin</a:t>
            </a:r>
            <a:r>
              <a:rPr lang="en-US" sz="1600" err="1"/>
              <a:t>nangu</a:t>
            </a:r>
            <a:r>
              <a:rPr lang="et-EE" sz="1600"/>
              <a:t> huvihariduses osalemise olulisusele on andnud noored vanuserühmast 20-26 a ning Kristiines elavad noored.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/>
              <a:t>Kutsekoolis õppivad noored on andnud mõnevõrra madalama hinnangu.</a:t>
            </a:r>
            <a:endParaRPr lang="en-US" sz="160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Üldiselt</a:t>
            </a:r>
            <a:r>
              <a:rPr lang="en-US" sz="1600"/>
              <a:t> on </a:t>
            </a:r>
            <a:r>
              <a:rPr lang="en-US" sz="1600" err="1"/>
              <a:t>noorte</a:t>
            </a:r>
            <a:r>
              <a:rPr lang="en-US" sz="1600"/>
              <a:t> </a:t>
            </a:r>
            <a:r>
              <a:rPr lang="en-US" sz="1600" err="1"/>
              <a:t>jaoks</a:t>
            </a:r>
            <a:r>
              <a:rPr lang="en-US" sz="1600"/>
              <a:t> </a:t>
            </a:r>
            <a:r>
              <a:rPr lang="en-US" sz="1600" err="1"/>
              <a:t>huvihariduses</a:t>
            </a:r>
            <a:r>
              <a:rPr lang="en-US" sz="1600"/>
              <a:t> </a:t>
            </a:r>
            <a:r>
              <a:rPr lang="en-US" sz="1600" err="1"/>
              <a:t>osalemine</a:t>
            </a:r>
            <a:r>
              <a:rPr lang="en-US" sz="1600"/>
              <a:t> </a:t>
            </a:r>
            <a:r>
              <a:rPr lang="en-US" sz="1600" err="1"/>
              <a:t>huvitav</a:t>
            </a:r>
            <a:r>
              <a:rPr lang="en-US" sz="1600"/>
              <a:t>/</a:t>
            </a:r>
            <a:r>
              <a:rPr lang="en-US" sz="1600" err="1"/>
              <a:t>oluline</a:t>
            </a:r>
            <a:r>
              <a:rPr lang="en-US" sz="1600"/>
              <a:t>.</a:t>
            </a:r>
            <a:endParaRPr lang="et-EE" sz="1600"/>
          </a:p>
        </p:txBody>
      </p:sp>
    </p:spTree>
    <p:extLst>
      <p:ext uri="{BB962C8B-B14F-4D97-AF65-F5344CB8AC3E}">
        <p14:creationId xmlns:p14="http://schemas.microsoft.com/office/powerpoint/2010/main" val="13395628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354" y="6250033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üldise rahulolu teemaploki küsimusele „</a:t>
            </a:r>
            <a:r>
              <a:rPr lang="et-EE" sz="2000" b="1">
                <a:solidFill>
                  <a:srgbClr val="010163"/>
                </a:solidFill>
              </a:rPr>
              <a:t>Olen üldiselt rahul huvikooliga, kus osalen/osalesin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411513" y="670601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88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19" y="265114"/>
            <a:ext cx="10938456" cy="1143000"/>
          </a:xfrm>
        </p:spPr>
        <p:txBody>
          <a:bodyPr/>
          <a:lstStyle/>
          <a:p>
            <a:r>
              <a:rPr lang="et-EE"/>
              <a:t>Huviharidus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8085A04E-D033-473B-A6E0-15C964B27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8" y="1642148"/>
            <a:ext cx="2991267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ABD9DCBB-90B5-424A-8DA7-EFBF3E46C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5" y="2562104"/>
            <a:ext cx="2991267" cy="866896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A6FF7C1D-9FCD-4085-A967-FA927400F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5" y="5280398"/>
            <a:ext cx="3324689" cy="1448002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B1BB956D-D4C6-48DE-A0BC-0FE2A6C333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28" y="2914604"/>
            <a:ext cx="4410691" cy="1886213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724D81BA-FB04-482E-B91A-CF52BFCBDB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15" y="4832787"/>
            <a:ext cx="4410691" cy="1267002"/>
          </a:xfrm>
          <a:prstGeom prst="rect">
            <a:avLst/>
          </a:prstGeom>
        </p:spPr>
      </p:pic>
      <p:pic>
        <p:nvPicPr>
          <p:cNvPr id="40" name="Pilt 39">
            <a:extLst>
              <a:ext uri="{FF2B5EF4-FFF2-40B4-BE49-F238E27FC236}">
                <a16:creationId xmlns:a16="http://schemas.microsoft.com/office/drawing/2014/main" id="{75F2FB8C-EB5B-4320-9E52-6702EB30C6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-2763" r="-1" b="2763"/>
          <a:stretch/>
        </p:blipFill>
        <p:spPr>
          <a:xfrm>
            <a:off x="8460354" y="3479397"/>
            <a:ext cx="3038072" cy="914528"/>
          </a:xfrm>
          <a:prstGeom prst="rect">
            <a:avLst/>
          </a:prstGeom>
        </p:spPr>
      </p:pic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31DF8483-0C35-4E36-8671-F32AD705A42A}"/>
              </a:ext>
            </a:extLst>
          </p:cNvPr>
          <p:cNvSpPr/>
          <p:nvPr/>
        </p:nvSpPr>
        <p:spPr bwMode="auto">
          <a:xfrm>
            <a:off x="1542473" y="6026151"/>
            <a:ext cx="1816099" cy="15240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Sisu kohatäide 2">
            <a:extLst>
              <a:ext uri="{FF2B5EF4-FFF2-40B4-BE49-F238E27FC236}">
                <a16:creationId xmlns:a16="http://schemas.microsoft.com/office/drawing/2014/main" id="{80386BA1-07C3-4C9A-9D12-ED044218493B}"/>
              </a:ext>
            </a:extLst>
          </p:cNvPr>
          <p:cNvSpPr txBox="1">
            <a:spLocks/>
          </p:cNvSpPr>
          <p:nvPr/>
        </p:nvSpPr>
        <p:spPr>
          <a:xfrm>
            <a:off x="8564979" y="4381188"/>
            <a:ext cx="2864775" cy="1284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Mõnevõrra madalamalt on üldist rahulolu huvi</a:t>
            </a:r>
            <a:r>
              <a:rPr lang="en-US" sz="1600" dirty="0" err="1"/>
              <a:t>kooliga</a:t>
            </a:r>
            <a:r>
              <a:rPr lang="et-EE" sz="1600" dirty="0"/>
              <a:t> hinnanud noored, kellel on kolm õde</a:t>
            </a:r>
            <a:r>
              <a:rPr lang="en-US" sz="1600" dirty="0"/>
              <a:t>/</a:t>
            </a:r>
            <a:r>
              <a:rPr lang="et-EE" sz="1600" dirty="0"/>
              <a:t>venda. </a:t>
            </a:r>
            <a:endParaRPr lang="en-US" sz="1600" dirty="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Üldiselt</a:t>
            </a:r>
            <a:r>
              <a:rPr lang="en-US" sz="1600" dirty="0"/>
              <a:t> on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rahul</a:t>
            </a:r>
            <a:r>
              <a:rPr lang="en-US" sz="1600" dirty="0"/>
              <a:t> </a:t>
            </a:r>
            <a:r>
              <a:rPr lang="en-US" sz="1600" dirty="0" err="1"/>
              <a:t>huvikooliga</a:t>
            </a:r>
            <a:r>
              <a:rPr lang="en-US" sz="1600" dirty="0"/>
              <a:t>, </a:t>
            </a:r>
            <a:r>
              <a:rPr lang="en-US" sz="1600" dirty="0" err="1"/>
              <a:t>kus</a:t>
            </a:r>
            <a:r>
              <a:rPr lang="en-US" sz="1600" dirty="0"/>
              <a:t> </a:t>
            </a:r>
            <a:r>
              <a:rPr lang="en-US" sz="1600" dirty="0" err="1"/>
              <a:t>osalesid</a:t>
            </a:r>
            <a:r>
              <a:rPr lang="en-US" sz="1600" dirty="0"/>
              <a:t>.</a:t>
            </a:r>
            <a:endParaRPr lang="et-EE" sz="1600" dirty="0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5D1512CA-7619-4C9A-91E6-F82614B7BA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3429000"/>
            <a:ext cx="3801703" cy="1877031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D7D1E40E-1A45-4A9D-8FAA-19F02DEBEC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11" y="1627258"/>
            <a:ext cx="3476884" cy="1165603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35D8E003-1338-4C2B-A1AD-DD5457ACB9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059" y="1636783"/>
            <a:ext cx="3090096" cy="17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913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685116" y="611862"/>
            <a:ext cx="6810375" cy="104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soovitamise teemaploki küsimusele „</a:t>
            </a:r>
            <a:r>
              <a:rPr lang="et-EE" sz="2000" b="1">
                <a:solidFill>
                  <a:srgbClr val="010163"/>
                </a:solidFill>
              </a:rPr>
              <a:t>Soovitaksin seda huvikooli teistele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72500" y="4489004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93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Huviharidus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0E0E6C91-495B-42A9-8409-FD4A4DDDE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4" y="1641291"/>
            <a:ext cx="2991267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E1F993C0-A120-4881-8FB8-5F44D9EB5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4" y="2540957"/>
            <a:ext cx="2991267" cy="866896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7D436A50-81BE-4F47-A098-4C18A9AB9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5" y="5281987"/>
            <a:ext cx="3324689" cy="1448002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04023931-54B7-450F-9125-A3D5FB8A14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/>
          <a:stretch/>
        </p:blipFill>
        <p:spPr>
          <a:xfrm>
            <a:off x="5264699" y="1631766"/>
            <a:ext cx="2790795" cy="1161090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F5593910-594E-4E1E-83CB-715EC3EE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23" y="2906867"/>
            <a:ext cx="4410691" cy="1886213"/>
          </a:xfrm>
          <a:prstGeom prst="rect">
            <a:avLst/>
          </a:prstGeom>
        </p:spPr>
      </p:pic>
      <p:pic>
        <p:nvPicPr>
          <p:cNvPr id="38" name="Pilt 37">
            <a:extLst>
              <a:ext uri="{FF2B5EF4-FFF2-40B4-BE49-F238E27FC236}">
                <a16:creationId xmlns:a16="http://schemas.microsoft.com/office/drawing/2014/main" id="{36CA4212-2548-4D13-8367-C6682D9F94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302" y="3498249"/>
            <a:ext cx="3324689" cy="914528"/>
          </a:xfrm>
          <a:prstGeom prst="rect">
            <a:avLst/>
          </a:prstGeom>
        </p:spPr>
      </p:pic>
      <p:sp>
        <p:nvSpPr>
          <p:cNvPr id="21" name="Sisu kohatäide 2">
            <a:extLst>
              <a:ext uri="{FF2B5EF4-FFF2-40B4-BE49-F238E27FC236}">
                <a16:creationId xmlns:a16="http://schemas.microsoft.com/office/drawing/2014/main" id="{CE62B076-7DA4-4CBC-BE93-06508324716E}"/>
              </a:ext>
            </a:extLst>
          </p:cNvPr>
          <p:cNvSpPr txBox="1">
            <a:spLocks/>
          </p:cNvSpPr>
          <p:nvPr/>
        </p:nvSpPr>
        <p:spPr>
          <a:xfrm>
            <a:off x="8568884" y="4378615"/>
            <a:ext cx="2864775" cy="1733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/>
              <a:t>Noored on soovitamise teemat hinnanud kõikide taustatunnuste lõikes kõrgelt, mis tähendab seda, et noored üldiselt soovitaks oma huvikooli ka teistele. 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DF72BE7F-C95B-46FE-890D-8010E09DB0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3429000"/>
            <a:ext cx="3778451" cy="1874949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587E1888-BDE1-42E6-A29B-793A15DBD1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83" y="4838134"/>
            <a:ext cx="4301734" cy="1243762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01CD0F84-387B-43A9-BB6A-F06E2EFCF8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740" y="1640935"/>
            <a:ext cx="3105584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906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8C011D2-2C1F-4B00-BACD-915CDDCF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34" name="Sisu kohatäide 33">
            <a:extLst>
              <a:ext uri="{FF2B5EF4-FFF2-40B4-BE49-F238E27FC236}">
                <a16:creationId xmlns:a16="http://schemas.microsoft.com/office/drawing/2014/main" id="{B60807C8-B1A5-4363-A631-6D2F0C2AB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1387" y="3105149"/>
            <a:ext cx="5691488" cy="1978887"/>
          </a:xfrm>
          <a:prstGeom prst="rect">
            <a:avLst/>
          </a:prstGeom>
        </p:spPr>
      </p:pic>
      <p:sp>
        <p:nvSpPr>
          <p:cNvPr id="9" name="Pealkiri 8">
            <a:extLst>
              <a:ext uri="{FF2B5EF4-FFF2-40B4-BE49-F238E27FC236}">
                <a16:creationId xmlns:a16="http://schemas.microsoft.com/office/drawing/2014/main" id="{A4F4E7C8-7BFB-44DD-BFA3-0FD2073CC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Huviharidus</a:t>
            </a:r>
            <a:endParaRPr lang="en-US"/>
          </a:p>
        </p:txBody>
      </p:sp>
      <p:sp>
        <p:nvSpPr>
          <p:cNvPr id="35" name="Sisu kohatäide 2">
            <a:extLst>
              <a:ext uri="{FF2B5EF4-FFF2-40B4-BE49-F238E27FC236}">
                <a16:creationId xmlns:a16="http://schemas.microsoft.com/office/drawing/2014/main" id="{9398AABB-42E6-414B-9417-8DDF14AB7521}"/>
              </a:ext>
            </a:extLst>
          </p:cNvPr>
          <p:cNvSpPr txBox="1">
            <a:spLocks/>
          </p:cNvSpPr>
          <p:nvPr/>
        </p:nvSpPr>
        <p:spPr>
          <a:xfrm>
            <a:off x="643944" y="1600201"/>
            <a:ext cx="10938456" cy="79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600"/>
              <a:t>Noored vanuses 7–26 aastat hindasid 1</a:t>
            </a:r>
            <a:r>
              <a:rPr lang="en-US" sz="1600"/>
              <a:t>5</a:t>
            </a:r>
            <a:r>
              <a:rPr lang="et-EE" sz="1600"/>
              <a:t> küsimust h</a:t>
            </a:r>
            <a:r>
              <a:rPr lang="en-US" sz="1600" err="1"/>
              <a:t>uvihariduse</a:t>
            </a:r>
            <a:r>
              <a:rPr lang="et-EE" sz="1600"/>
              <a:t> kohta. Neist 1</a:t>
            </a:r>
            <a:r>
              <a:rPr lang="en-US" sz="1600"/>
              <a:t>3</a:t>
            </a:r>
            <a:r>
              <a:rPr lang="et-EE" sz="1600"/>
              <a:t> küsimust oli jaotatud kolme teemaplokki: füüsiline keskkond, sotsiaalne keskkond ja tajutud tulemus või kasulikkus. Eraldi küsiti hinnangut üldise rahulolu ja soovitamise kohta.</a:t>
            </a:r>
          </a:p>
        </p:txBody>
      </p:sp>
      <p:sp>
        <p:nvSpPr>
          <p:cNvPr id="36" name="Sisu kohatäide 7">
            <a:extLst>
              <a:ext uri="{FF2B5EF4-FFF2-40B4-BE49-F238E27FC236}">
                <a16:creationId xmlns:a16="http://schemas.microsoft.com/office/drawing/2014/main" id="{2CA9B69B-50FF-4871-8F25-3CA45BEAB225}"/>
              </a:ext>
            </a:extLst>
          </p:cNvPr>
          <p:cNvSpPr txBox="1">
            <a:spLocks/>
          </p:cNvSpPr>
          <p:nvPr/>
        </p:nvSpPr>
        <p:spPr>
          <a:xfrm>
            <a:off x="643943" y="2577419"/>
            <a:ext cx="5061531" cy="3548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 dirty="0">
                <a:solidFill>
                  <a:srgbClr val="010163"/>
                </a:solidFill>
              </a:rPr>
              <a:t>RAHULOLUMUDEL</a:t>
            </a:r>
            <a:endParaRPr lang="et-EE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Clr>
                <a:schemeClr val="accent6"/>
              </a:buClr>
              <a:buNone/>
            </a:pPr>
            <a:r>
              <a:rPr lang="en-US" dirty="0" err="1"/>
              <a:t>Kõige</a:t>
            </a:r>
            <a:r>
              <a:rPr lang="en-US" dirty="0"/>
              <a:t> </a:t>
            </a:r>
            <a:r>
              <a:rPr lang="en-US" dirty="0" err="1"/>
              <a:t>rohkem</a:t>
            </a:r>
            <a:r>
              <a:rPr lang="en-US" dirty="0"/>
              <a:t> </a:t>
            </a:r>
            <a:r>
              <a:rPr lang="en-US" dirty="0" err="1"/>
              <a:t>avaldab</a:t>
            </a:r>
            <a:r>
              <a:rPr lang="en-US" dirty="0"/>
              <a:t> </a:t>
            </a:r>
            <a:r>
              <a:rPr lang="en-US" dirty="0" err="1"/>
              <a:t>mõju</a:t>
            </a:r>
            <a:r>
              <a:rPr lang="en-US" dirty="0"/>
              <a:t> </a:t>
            </a:r>
            <a:r>
              <a:rPr lang="en-US" dirty="0" err="1"/>
              <a:t>huvihariduse</a:t>
            </a:r>
            <a:r>
              <a:rPr lang="en-US" dirty="0"/>
              <a:t> </a:t>
            </a:r>
            <a:r>
              <a:rPr lang="en-US" dirty="0" err="1"/>
              <a:t>üldise</a:t>
            </a:r>
            <a:r>
              <a:rPr lang="en-US" dirty="0"/>
              <a:t> </a:t>
            </a:r>
            <a:r>
              <a:rPr lang="en-US" dirty="0" err="1"/>
              <a:t>rahulolu</a:t>
            </a:r>
            <a:r>
              <a:rPr lang="en-US" dirty="0"/>
              <a:t> </a:t>
            </a:r>
            <a:r>
              <a:rPr lang="en-US" dirty="0" err="1"/>
              <a:t>hinnangu</a:t>
            </a:r>
            <a:r>
              <a:rPr lang="en-US" dirty="0"/>
              <a:t> </a:t>
            </a:r>
            <a:r>
              <a:rPr lang="en-US" dirty="0" err="1"/>
              <a:t>kujunemisele</a:t>
            </a:r>
            <a:r>
              <a:rPr lang="en-US" dirty="0"/>
              <a:t>: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Tajutud</a:t>
            </a:r>
            <a:r>
              <a:rPr lang="en-US" dirty="0"/>
              <a:t> </a:t>
            </a:r>
            <a:r>
              <a:rPr lang="en-US" dirty="0" err="1"/>
              <a:t>tulemus</a:t>
            </a:r>
            <a:r>
              <a:rPr lang="en-US" dirty="0"/>
              <a:t>/</a:t>
            </a:r>
            <a:r>
              <a:rPr lang="en-US" dirty="0" err="1"/>
              <a:t>kasulikkus</a:t>
            </a:r>
            <a:r>
              <a:rPr lang="en-US" dirty="0"/>
              <a:t> (</a:t>
            </a:r>
            <a:r>
              <a:rPr lang="en-US" dirty="0" err="1"/>
              <a:t>mõju</a:t>
            </a:r>
            <a:r>
              <a:rPr lang="en-US" dirty="0"/>
              <a:t> 3,1 </a:t>
            </a:r>
            <a:r>
              <a:rPr lang="en-US" dirty="0" err="1"/>
              <a:t>punkti</a:t>
            </a:r>
            <a:r>
              <a:rPr lang="en-US" dirty="0"/>
              <a:t>);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Üle-eestilise</a:t>
            </a:r>
            <a:r>
              <a:rPr lang="en-US" dirty="0"/>
              <a:t> </a:t>
            </a:r>
            <a:r>
              <a:rPr lang="en-US" dirty="0" err="1"/>
              <a:t>uuringuga</a:t>
            </a:r>
            <a:r>
              <a:rPr lang="en-US" dirty="0"/>
              <a:t> </a:t>
            </a:r>
            <a:r>
              <a:rPr lang="en-US" dirty="0" err="1"/>
              <a:t>võrreldes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tajutud</a:t>
            </a:r>
            <a:r>
              <a:rPr lang="en-US" dirty="0"/>
              <a:t> </a:t>
            </a:r>
            <a:r>
              <a:rPr lang="en-US" dirty="0" err="1"/>
              <a:t>tulemuse</a:t>
            </a:r>
            <a:r>
              <a:rPr lang="en-US" dirty="0"/>
              <a:t>/</a:t>
            </a:r>
            <a:r>
              <a:rPr lang="en-US" dirty="0" err="1"/>
              <a:t>kasulikkuse</a:t>
            </a:r>
            <a:r>
              <a:rPr lang="en-US" dirty="0"/>
              <a:t> </a:t>
            </a:r>
            <a:r>
              <a:rPr lang="en-US" dirty="0" err="1"/>
              <a:t>mõju</a:t>
            </a:r>
            <a:r>
              <a:rPr lang="en-US" dirty="0"/>
              <a:t> </a:t>
            </a:r>
            <a:r>
              <a:rPr lang="en-US" dirty="0" err="1"/>
              <a:t>suurem</a:t>
            </a:r>
            <a:r>
              <a:rPr lang="en-US" dirty="0"/>
              <a:t> (</a:t>
            </a:r>
            <a:r>
              <a:rPr lang="en-US" dirty="0" err="1"/>
              <a:t>üle-eestilises</a:t>
            </a:r>
            <a:r>
              <a:rPr lang="en-US" dirty="0"/>
              <a:t> 1,9 </a:t>
            </a:r>
            <a:r>
              <a:rPr lang="en-US" dirty="0" err="1"/>
              <a:t>punkti</a:t>
            </a:r>
            <a:r>
              <a:rPr lang="en-US" dirty="0"/>
              <a:t>)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sotsiaalse</a:t>
            </a:r>
            <a:r>
              <a:rPr lang="en-US" dirty="0"/>
              <a:t> </a:t>
            </a:r>
            <a:r>
              <a:rPr lang="en-US" dirty="0" err="1"/>
              <a:t>keskkonna</a:t>
            </a:r>
            <a:r>
              <a:rPr lang="en-US" dirty="0"/>
              <a:t> </a:t>
            </a:r>
            <a:r>
              <a:rPr lang="en-US" dirty="0" err="1"/>
              <a:t>mõju</a:t>
            </a:r>
            <a:r>
              <a:rPr lang="en-US" dirty="0"/>
              <a:t> </a:t>
            </a:r>
            <a:r>
              <a:rPr lang="en-US" dirty="0" err="1"/>
              <a:t>väiksem</a:t>
            </a:r>
            <a:r>
              <a:rPr lang="en-US" dirty="0"/>
              <a:t> (</a:t>
            </a:r>
            <a:r>
              <a:rPr lang="en-US" dirty="0" err="1"/>
              <a:t>üle-eestilises</a:t>
            </a:r>
            <a:r>
              <a:rPr lang="en-US" dirty="0"/>
              <a:t> 1,4 </a:t>
            </a:r>
            <a:r>
              <a:rPr lang="en-US" dirty="0" err="1"/>
              <a:t>punkti</a:t>
            </a:r>
            <a:r>
              <a:rPr lang="en-US" dirty="0"/>
              <a:t>).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998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8C011D2-2C1F-4B00-BACD-915CDDCF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6" name="Sisu kohatäide 5">
            <a:extLst>
              <a:ext uri="{FF2B5EF4-FFF2-40B4-BE49-F238E27FC236}">
                <a16:creationId xmlns:a16="http://schemas.microsoft.com/office/drawing/2014/main" id="{6537F44D-890F-49F4-BF03-E14FDAC4E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45286"/>
              </p:ext>
            </p:extLst>
          </p:nvPr>
        </p:nvGraphicFramePr>
        <p:xfrm>
          <a:off x="5162309" y="2714625"/>
          <a:ext cx="6396045" cy="3651237"/>
        </p:xfrm>
        <a:graphic>
          <a:graphicData uri="http://schemas.openxmlformats.org/drawingml/2006/table">
            <a:tbl>
              <a:tblPr/>
              <a:tblGrid>
                <a:gridCol w="1123861">
                  <a:extLst>
                    <a:ext uri="{9D8B030D-6E8A-4147-A177-3AD203B41FA5}">
                      <a16:colId xmlns:a16="http://schemas.microsoft.com/office/drawing/2014/main" val="2182913835"/>
                    </a:ext>
                  </a:extLst>
                </a:gridCol>
                <a:gridCol w="655299">
                  <a:extLst>
                    <a:ext uri="{9D8B030D-6E8A-4147-A177-3AD203B41FA5}">
                      <a16:colId xmlns:a16="http://schemas.microsoft.com/office/drawing/2014/main" val="2200326195"/>
                    </a:ext>
                  </a:extLst>
                </a:gridCol>
                <a:gridCol w="3562905">
                  <a:extLst>
                    <a:ext uri="{9D8B030D-6E8A-4147-A177-3AD203B41FA5}">
                      <a16:colId xmlns:a16="http://schemas.microsoft.com/office/drawing/2014/main" val="1800914540"/>
                    </a:ext>
                  </a:extLst>
                </a:gridCol>
                <a:gridCol w="526990">
                  <a:extLst>
                    <a:ext uri="{9D8B030D-6E8A-4147-A177-3AD203B41FA5}">
                      <a16:colId xmlns:a16="http://schemas.microsoft.com/office/drawing/2014/main" val="2179665275"/>
                    </a:ext>
                  </a:extLst>
                </a:gridCol>
                <a:gridCol w="526990">
                  <a:extLst>
                    <a:ext uri="{9D8B030D-6E8A-4147-A177-3AD203B41FA5}">
                      <a16:colId xmlns:a16="http://schemas.microsoft.com/office/drawing/2014/main" val="3485543868"/>
                    </a:ext>
                  </a:extLst>
                </a:gridCol>
              </a:tblGrid>
              <a:tr h="568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Tegur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Cronbachi kordaja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Küsimus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Hinnang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Suht. mõju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291452"/>
                  </a:ext>
                </a:extLst>
              </a:tr>
              <a:tr h="18903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Füüsiline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keskkond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Kohalejõudmise mugavus/lihtsus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278610"/>
                  </a:ext>
                </a:extLst>
              </a:tr>
              <a:tr h="189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Tegevuse toimumisaeg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263895"/>
                  </a:ext>
                </a:extLst>
              </a:tr>
              <a:tr h="189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Tegevusvahendid ja materjalid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538625"/>
                  </a:ext>
                </a:extLst>
              </a:tr>
              <a:tr h="189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Toimumiskoha ruumid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855978"/>
                  </a:ext>
                </a:extLst>
              </a:tr>
              <a:tr h="18903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Sotsiaalne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keskkond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Juhendaja meeldib mulle / teeb oma tööd hästi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909618"/>
                  </a:ext>
                </a:extLst>
              </a:tr>
              <a:tr h="307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 probleeme märgatakse, mind kuulatakse ära ja antakse nõu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914841"/>
                  </a:ext>
                </a:extLst>
              </a:tr>
              <a:tr h="189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 suhted teiste osalejatega on/olid head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668507"/>
                  </a:ext>
                </a:extLst>
              </a:tr>
              <a:tr h="189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Õpetajad arvestavad minu soovide ja arvamustega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2924"/>
                  </a:ext>
                </a:extLst>
              </a:tr>
              <a:tr h="189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Suhted juhendajaga on head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861500"/>
                  </a:ext>
                </a:extLst>
              </a:tr>
              <a:tr h="18903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Tajutud tulemus/kasulikkus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leidnud osalejate seast uusi kaaslasi või sõpru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19,35%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277761"/>
                  </a:ext>
                </a:extLst>
              </a:tr>
              <a:tr h="307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midagi uut õppinud, teada saanud või uue oskuse omandanud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23,77%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797615"/>
                  </a:ext>
                </a:extLst>
              </a:tr>
              <a:tr h="189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teinud õpetajale ettepanekuid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9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733372"/>
                  </a:ext>
                </a:extLst>
              </a:tr>
              <a:tr h="189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Osalemine on/oli minu jaoks huvitav/oluline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33,59%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03898"/>
                  </a:ext>
                </a:extLst>
              </a:tr>
              <a:tr h="189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Soovitamine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Soovitaksin seda huvikooli teistele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907557"/>
                  </a:ext>
                </a:extLst>
              </a:tr>
              <a:tr h="189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Üldine rahulolu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üldiselt rahul huvikooliga kus osalen/osalesin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718897"/>
                  </a:ext>
                </a:extLst>
              </a:tr>
            </a:tbl>
          </a:graphicData>
        </a:graphic>
      </p:graphicFrame>
      <p:sp>
        <p:nvSpPr>
          <p:cNvPr id="11" name="Pealkiri 8">
            <a:extLst>
              <a:ext uri="{FF2B5EF4-FFF2-40B4-BE49-F238E27FC236}">
                <a16:creationId xmlns:a16="http://schemas.microsoft.com/office/drawing/2014/main" id="{E4A05DAD-EB00-4209-9D75-E58621F68981}"/>
              </a:ext>
            </a:extLst>
          </p:cNvPr>
          <p:cNvSpPr txBox="1">
            <a:spLocks/>
          </p:cNvSpPr>
          <p:nvPr/>
        </p:nvSpPr>
        <p:spPr>
          <a:xfrm>
            <a:off x="644528" y="276382"/>
            <a:ext cx="10938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101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/>
              <a:t>Huviharidus</a:t>
            </a:r>
            <a:endParaRPr lang="en-US"/>
          </a:p>
        </p:txBody>
      </p:sp>
      <p:sp>
        <p:nvSpPr>
          <p:cNvPr id="12" name="Sisu kohatäide 2">
            <a:extLst>
              <a:ext uri="{FF2B5EF4-FFF2-40B4-BE49-F238E27FC236}">
                <a16:creationId xmlns:a16="http://schemas.microsoft.com/office/drawing/2014/main" id="{3F6C06D2-269A-45B8-BCD0-BF31B7EA9D16}"/>
              </a:ext>
            </a:extLst>
          </p:cNvPr>
          <p:cNvSpPr txBox="1">
            <a:spLocks/>
          </p:cNvSpPr>
          <p:nvPr/>
        </p:nvSpPr>
        <p:spPr>
          <a:xfrm>
            <a:off x="643944" y="1600201"/>
            <a:ext cx="109384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 dirty="0">
                <a:solidFill>
                  <a:srgbClr val="010163"/>
                </a:solidFill>
              </a:rPr>
              <a:t>RAHULOLUMUDEL</a:t>
            </a:r>
            <a:endParaRPr lang="et-EE" dirty="0"/>
          </a:p>
          <a:p>
            <a:pPr marL="0" indent="0">
              <a:buNone/>
            </a:pPr>
            <a:r>
              <a:rPr lang="en-US" dirty="0" err="1"/>
              <a:t>Suurima</a:t>
            </a:r>
            <a:r>
              <a:rPr lang="en-US" dirty="0"/>
              <a:t> </a:t>
            </a:r>
            <a:r>
              <a:rPr lang="en-US" dirty="0" err="1"/>
              <a:t>suhtelise</a:t>
            </a:r>
            <a:r>
              <a:rPr lang="en-US" dirty="0"/>
              <a:t> </a:t>
            </a:r>
            <a:r>
              <a:rPr lang="en-US" dirty="0" err="1"/>
              <a:t>mõjuga</a:t>
            </a:r>
            <a:r>
              <a:rPr lang="en-US" dirty="0"/>
              <a:t> on </a:t>
            </a:r>
            <a:r>
              <a:rPr lang="en-US" dirty="0" err="1"/>
              <a:t>tajutud</a:t>
            </a:r>
            <a:r>
              <a:rPr lang="en-US" dirty="0"/>
              <a:t> </a:t>
            </a:r>
            <a:r>
              <a:rPr lang="en-US" dirty="0" err="1"/>
              <a:t>tulemuse</a:t>
            </a:r>
            <a:r>
              <a:rPr lang="en-US" dirty="0"/>
              <a:t>/</a:t>
            </a:r>
            <a:r>
              <a:rPr lang="en-US" dirty="0" err="1"/>
              <a:t>kasulikkuse</a:t>
            </a:r>
            <a:r>
              <a:rPr lang="en-US" dirty="0"/>
              <a:t> </a:t>
            </a:r>
            <a:r>
              <a:rPr lang="en-US" dirty="0" err="1"/>
              <a:t>teemaploki</a:t>
            </a:r>
            <a:r>
              <a:rPr lang="en-US" dirty="0"/>
              <a:t> </a:t>
            </a:r>
            <a:r>
              <a:rPr lang="en-US" dirty="0" err="1"/>
              <a:t>küsimused</a:t>
            </a:r>
            <a:r>
              <a:rPr lang="en-US" dirty="0"/>
              <a:t>. </a:t>
            </a:r>
            <a:r>
              <a:rPr lang="en-US" dirty="0" err="1"/>
              <a:t>Huvihariduses</a:t>
            </a:r>
            <a:r>
              <a:rPr lang="en-US" dirty="0"/>
              <a:t> </a:t>
            </a:r>
            <a:r>
              <a:rPr lang="en-US" dirty="0" err="1"/>
              <a:t>osalevate</a:t>
            </a:r>
            <a:r>
              <a:rPr lang="en-US" dirty="0"/>
              <a:t> </a:t>
            </a:r>
            <a:r>
              <a:rPr lang="en-US" dirty="0" err="1"/>
              <a:t>noorte</a:t>
            </a:r>
            <a:r>
              <a:rPr lang="en-US" dirty="0"/>
              <a:t> </a:t>
            </a:r>
            <a:r>
              <a:rPr lang="en-US" dirty="0" err="1"/>
              <a:t>rahulolu</a:t>
            </a:r>
            <a:r>
              <a:rPr lang="en-US" dirty="0"/>
              <a:t> </a:t>
            </a:r>
            <a:r>
              <a:rPr lang="en-US" dirty="0" err="1"/>
              <a:t>tagamiseks</a:t>
            </a:r>
            <a:r>
              <a:rPr lang="en-US" dirty="0"/>
              <a:t> on </a:t>
            </a:r>
            <a:r>
              <a:rPr lang="en-US" dirty="0" err="1"/>
              <a:t>kõige</a:t>
            </a:r>
            <a:r>
              <a:rPr lang="en-US" dirty="0"/>
              <a:t> </a:t>
            </a:r>
            <a:r>
              <a:rPr lang="en-US" dirty="0" err="1"/>
              <a:t>tähtsamad</a:t>
            </a:r>
            <a:r>
              <a:rPr lang="en-US" dirty="0"/>
              <a:t> </a:t>
            </a:r>
            <a:r>
              <a:rPr lang="en-US" dirty="0" err="1"/>
              <a:t>aspektid</a:t>
            </a:r>
            <a:r>
              <a:rPr lang="et-EE" dirty="0"/>
              <a:t> järgmised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Huvitavus</a:t>
            </a:r>
            <a:r>
              <a:rPr lang="en-US" dirty="0"/>
              <a:t> ja </a:t>
            </a:r>
            <a:r>
              <a:rPr lang="en-US" dirty="0" err="1"/>
              <a:t>olulisus</a:t>
            </a:r>
            <a:r>
              <a:rPr lang="en-US" dirty="0"/>
              <a:t> (33,59%)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Teadmiste</a:t>
            </a:r>
            <a:r>
              <a:rPr lang="en-US" dirty="0"/>
              <a:t>/</a:t>
            </a:r>
            <a:r>
              <a:rPr lang="en-US" dirty="0" err="1"/>
              <a:t>oskuste</a:t>
            </a:r>
            <a:r>
              <a:rPr lang="en-US" dirty="0"/>
              <a:t> </a:t>
            </a:r>
            <a:r>
              <a:rPr lang="en-US" dirty="0" err="1"/>
              <a:t>omandamine</a:t>
            </a:r>
            <a:r>
              <a:rPr lang="en-US" dirty="0"/>
              <a:t> (23,77%)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Kaaslaste</a:t>
            </a:r>
            <a:r>
              <a:rPr lang="en-US" dirty="0"/>
              <a:t>/</a:t>
            </a:r>
            <a:r>
              <a:rPr lang="en-US" dirty="0" err="1"/>
              <a:t>sõprade</a:t>
            </a:r>
            <a:r>
              <a:rPr lang="en-US" dirty="0"/>
              <a:t> </a:t>
            </a:r>
            <a:r>
              <a:rPr lang="en-US" dirty="0" err="1"/>
              <a:t>leidmine</a:t>
            </a:r>
            <a:r>
              <a:rPr lang="en-US" dirty="0"/>
              <a:t> (19,35%)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Ettepanekute</a:t>
            </a:r>
            <a:r>
              <a:rPr lang="en-US" dirty="0"/>
              <a:t> </a:t>
            </a:r>
            <a:r>
              <a:rPr lang="en-US" dirty="0" err="1"/>
              <a:t>tegemine</a:t>
            </a:r>
            <a:r>
              <a:rPr lang="en-US" dirty="0"/>
              <a:t> (6,60%)</a:t>
            </a:r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756492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C12FA9C-C2C1-4FB7-8C93-414A8189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2" y="425588"/>
            <a:ext cx="10938456" cy="1143000"/>
          </a:xfrm>
        </p:spPr>
        <p:txBody>
          <a:bodyPr>
            <a:normAutofit/>
          </a:bodyPr>
          <a:lstStyle/>
          <a:p>
            <a:r>
              <a:rPr lang="en-US" i="1"/>
              <a:t>“</a:t>
            </a:r>
            <a:r>
              <a:rPr lang="fi-FI" i="1"/>
              <a:t>Kas </a:t>
            </a:r>
            <a:r>
              <a:rPr lang="fi-FI" i="1" err="1"/>
              <a:t>midagi</a:t>
            </a:r>
            <a:r>
              <a:rPr lang="fi-FI" i="1"/>
              <a:t> </a:t>
            </a:r>
            <a:r>
              <a:rPr lang="fi-FI" i="1" err="1"/>
              <a:t>võiks</a:t>
            </a:r>
            <a:r>
              <a:rPr lang="fi-FI" i="1"/>
              <a:t> </a:t>
            </a:r>
            <a:r>
              <a:rPr lang="fi-FI" i="1" err="1"/>
              <a:t>selle</a:t>
            </a:r>
            <a:r>
              <a:rPr lang="fi-FI" i="1"/>
              <a:t> </a:t>
            </a:r>
            <a:r>
              <a:rPr lang="fi-FI" i="1" err="1"/>
              <a:t>huvikooli</a:t>
            </a:r>
            <a:r>
              <a:rPr lang="fi-FI" i="1"/>
              <a:t> juures teisiti olla?”</a:t>
            </a:r>
            <a:endParaRPr lang="et-EE" i="1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D4F1035-ABB6-43CE-B0EA-3042B50A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138" y="1417639"/>
            <a:ext cx="2659089" cy="418417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t-EE" sz="4500"/>
              <a:t>Kommentaaride koguarv</a:t>
            </a:r>
            <a:endParaRPr lang="en-US" sz="4500"/>
          </a:p>
          <a:p>
            <a:pPr marL="533386" lvl="1" indent="0">
              <a:lnSpc>
                <a:spcPct val="120000"/>
              </a:lnSpc>
              <a:buNone/>
            </a:pPr>
            <a:r>
              <a:rPr lang="en-US" sz="4500"/>
              <a:t>n </a:t>
            </a:r>
            <a:r>
              <a:rPr lang="et-EE" sz="4500"/>
              <a:t>= </a:t>
            </a:r>
            <a:r>
              <a:rPr lang="en-US" sz="4500"/>
              <a:t>34</a:t>
            </a:r>
          </a:p>
          <a:p>
            <a:pPr marL="533386" lvl="1" indent="0">
              <a:buNone/>
            </a:pPr>
            <a:endParaRPr lang="et-EE" sz="330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t-EE" sz="4500"/>
              <a:t>Kiitvaid kommentaare, mis väljendasid tegevuse, juhendajate</a:t>
            </a:r>
            <a:r>
              <a:rPr lang="en-US" sz="4500"/>
              <a:t>, </a:t>
            </a:r>
            <a:r>
              <a:rPr lang="et-EE" sz="4500"/>
              <a:t>ruumide</a:t>
            </a:r>
            <a:r>
              <a:rPr lang="en-US" sz="4500"/>
              <a:t> </a:t>
            </a:r>
            <a:r>
              <a:rPr lang="en-US" sz="4500" err="1"/>
              <a:t>või</a:t>
            </a:r>
            <a:r>
              <a:rPr lang="en-US" sz="4500"/>
              <a:t> </a:t>
            </a:r>
            <a:r>
              <a:rPr lang="en-US" sz="4500" err="1"/>
              <a:t>üldise</a:t>
            </a:r>
            <a:r>
              <a:rPr lang="en-US" sz="4500"/>
              <a:t> </a:t>
            </a:r>
            <a:r>
              <a:rPr lang="en-US" sz="4500" err="1"/>
              <a:t>olustikuga</a:t>
            </a:r>
            <a:r>
              <a:rPr lang="et-EE" sz="4500"/>
              <a:t> rahulolu</a:t>
            </a:r>
            <a:endParaRPr lang="en-US" sz="4500"/>
          </a:p>
          <a:p>
            <a:pPr marL="533386" lvl="1" indent="0">
              <a:lnSpc>
                <a:spcPct val="120000"/>
              </a:lnSpc>
              <a:buFont typeface="Arial" pitchFamily="34" charset="0"/>
              <a:buNone/>
            </a:pPr>
            <a:r>
              <a:rPr lang="en-US" sz="4500"/>
              <a:t>n </a:t>
            </a:r>
            <a:r>
              <a:rPr lang="et-EE" sz="4500"/>
              <a:t>= </a:t>
            </a:r>
            <a:r>
              <a:rPr lang="en-US" sz="4500"/>
              <a:t>11</a:t>
            </a:r>
            <a:r>
              <a:rPr lang="et-EE" sz="4500"/>
              <a:t> (</a:t>
            </a:r>
            <a:r>
              <a:rPr lang="en-US" sz="4500"/>
              <a:t>32</a:t>
            </a:r>
            <a:r>
              <a:rPr lang="et-EE" sz="4500"/>
              <a:t>%)</a:t>
            </a:r>
          </a:p>
          <a:p>
            <a:pPr marL="0" indent="0">
              <a:buNone/>
            </a:pPr>
            <a:br>
              <a:rPr lang="et-EE" sz="33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8C011D2-2C1F-4B00-BACD-915CDDCF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AF7C53EA-A2B6-4ABD-9C54-DAAAFBD7F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137408"/>
              </p:ext>
            </p:extLst>
          </p:nvPr>
        </p:nvGraphicFramePr>
        <p:xfrm>
          <a:off x="4192593" y="1417639"/>
          <a:ext cx="6504999" cy="3322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999">
                  <a:extLst>
                    <a:ext uri="{9D8B030D-6E8A-4147-A177-3AD203B41FA5}">
                      <a16:colId xmlns:a16="http://schemas.microsoft.com/office/drawing/2014/main" val="3811444870"/>
                    </a:ext>
                  </a:extLst>
                </a:gridCol>
              </a:tblGrid>
              <a:tr h="423485">
                <a:tc>
                  <a:txBody>
                    <a:bodyPr/>
                    <a:lstStyle/>
                    <a:p>
                      <a:r>
                        <a:rPr lang="en-US" sz="1800" b="0" i="1">
                          <a:solidFill>
                            <a:schemeClr val="tx1"/>
                          </a:solidFill>
                        </a:rPr>
                        <a:t>Välja toodud parenduskohad / kriitika</a:t>
                      </a:r>
                      <a:endParaRPr lang="et-EE" sz="1800" b="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5521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Toimumiskoha ruumid võiksid olla paremad </a:t>
                      </a:r>
                      <a:r>
                        <a:rPr lang="et-EE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1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8133090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Osalemine on liiga kallis </a:t>
                      </a:r>
                      <a:r>
                        <a:rPr lang="et-EE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  <a:endParaRPr lang="et-EE" sz="1600" b="0" i="1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83397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t-EE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t-EE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ajad võiksid sobivamad olla x2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369374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Õppetöös võiks kasutada kaasaegsemaid meetodeid / õpe võiks olla meelelahutuslikum x2</a:t>
                      </a:r>
                      <a:endParaRPr lang="et-EE" sz="1600" b="0" i="1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828850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Tunnid võiksid sagedamini toimuda</a:t>
                      </a:r>
                      <a:endParaRPr lang="et-EE" sz="1600" b="0" i="1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661485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Asjaajamine ja korralduslik pool võiks olla parem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34142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Huvihariduse kvaliteet võiks olla kõrgem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515510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Võiks olla rohkem valikut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9912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0238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F8117861-E4CD-4E4D-A5FB-69AB3D0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383E2F2E-854E-A849-ABA2-E6A3DE923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059128"/>
              </p:ext>
            </p:extLst>
          </p:nvPr>
        </p:nvGraphicFramePr>
        <p:xfrm>
          <a:off x="989712" y="1018322"/>
          <a:ext cx="7674004" cy="483468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929356">
                  <a:extLst>
                    <a:ext uri="{9D8B030D-6E8A-4147-A177-3AD203B41FA5}">
                      <a16:colId xmlns:a16="http://schemas.microsoft.com/office/drawing/2014/main" val="372071086"/>
                    </a:ext>
                  </a:extLst>
                </a:gridCol>
                <a:gridCol w="744648">
                  <a:extLst>
                    <a:ext uri="{9D8B030D-6E8A-4147-A177-3AD203B41FA5}">
                      <a16:colId xmlns:a16="http://schemas.microsoft.com/office/drawing/2014/main" val="3026324004"/>
                    </a:ext>
                  </a:extLst>
                </a:gridCol>
              </a:tblGrid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SISSEJUHATUS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2445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METOODIKA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447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TULEMUSTE KOONDÜLEVAADE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t-EE" sz="1600" b="1" kern="1200" dirty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8848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UURINGU TULEMUSED NOORSOOTÖÖ TEGEVUSTE ALUSEL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19509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Huvitegevus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</a:t>
                      </a:r>
                      <a:endParaRPr lang="et-EE" sz="1500" b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08234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Huviharidus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45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27088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Avatud noorsootöö</a:t>
                      </a:r>
                      <a:endParaRPr lang="et-EE" sz="15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5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et-EE" sz="15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61058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Noortelaagrid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94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67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Noortemalevad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119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672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Osalus- või esinduskogud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142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3586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Noorteühingud või -ühendused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167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06255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Noorteprojektid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190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309966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Noorsootöö tegevustes mitteosalemine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213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89072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Noorteinfo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216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89292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KOKKUVÕTE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rgbClr val="010163"/>
                          </a:solidFill>
                        </a:rPr>
                        <a:t>226</a:t>
                      </a:r>
                      <a:endParaRPr lang="et-EE" sz="1600" b="1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65079"/>
                  </a:ext>
                </a:extLst>
              </a:tr>
            </a:tbl>
          </a:graphicData>
        </a:graphic>
      </p:graphicFrame>
      <p:pic>
        <p:nvPicPr>
          <p:cNvPr id="4" name="Pilt 3">
            <a:extLst>
              <a:ext uri="{FF2B5EF4-FFF2-40B4-BE49-F238E27FC236}">
                <a16:creationId xmlns:a16="http://schemas.microsoft.com/office/drawing/2014/main" id="{0F399F70-4A39-4097-8294-EDB0EC64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217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9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B5D345C-F17D-41A1-856E-F22AD5BE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Metoodika</a:t>
            </a:r>
            <a:r>
              <a:rPr lang="en-US" dirty="0"/>
              <a:t>: </a:t>
            </a:r>
            <a:r>
              <a:rPr lang="en-US" dirty="0" err="1"/>
              <a:t>rahulolumudel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08FA93E-F500-46B4-8DB7-70F1869D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114823"/>
            <a:ext cx="10824155" cy="1212305"/>
          </a:xfrm>
        </p:spPr>
        <p:txBody>
          <a:bodyPr>
            <a:noAutofit/>
          </a:bodyPr>
          <a:lstStyle/>
          <a:p>
            <a:r>
              <a:rPr lang="et-EE" sz="1600" dirty="0"/>
              <a:t>Rahulolutegurite ja rahulolu vahel</a:t>
            </a:r>
            <a:r>
              <a:rPr lang="en-US" sz="1600" dirty="0" err="1"/>
              <a:t>ised</a:t>
            </a:r>
            <a:r>
              <a:rPr lang="et-EE" sz="1600" dirty="0"/>
              <a:t> </a:t>
            </a:r>
            <a:r>
              <a:rPr lang="en-US" sz="1600" dirty="0" err="1"/>
              <a:t>seosed</a:t>
            </a:r>
            <a:r>
              <a:rPr lang="en-US" sz="1600" dirty="0"/>
              <a:t> </a:t>
            </a:r>
            <a:r>
              <a:rPr lang="en-US" sz="1600" dirty="0" err="1"/>
              <a:t>aitavad</a:t>
            </a:r>
            <a:r>
              <a:rPr lang="en-US" sz="1600" dirty="0"/>
              <a:t> </a:t>
            </a:r>
            <a:r>
              <a:rPr lang="en-US" sz="1600" dirty="0" err="1"/>
              <a:t>hinnata</a:t>
            </a:r>
            <a:r>
              <a:rPr lang="en-US" sz="1600" dirty="0"/>
              <a:t> </a:t>
            </a:r>
            <a:r>
              <a:rPr lang="en-US" sz="1600" dirty="0" err="1"/>
              <a:t>teemaplokkide</a:t>
            </a:r>
            <a:r>
              <a:rPr lang="en-US" sz="1600" dirty="0"/>
              <a:t> </a:t>
            </a:r>
            <a:r>
              <a:rPr lang="en-US" sz="1600" dirty="0" err="1"/>
              <a:t>mõju</a:t>
            </a:r>
            <a:r>
              <a:rPr lang="en-US" sz="1600" dirty="0"/>
              <a:t>/</a:t>
            </a:r>
            <a:r>
              <a:rPr lang="en-US" sz="1600" dirty="0" err="1"/>
              <a:t>olulisust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leida</a:t>
            </a:r>
            <a:r>
              <a:rPr lang="en-US" sz="1600" dirty="0"/>
              <a:t> </a:t>
            </a:r>
            <a:r>
              <a:rPr lang="en-US" sz="1600" dirty="0" err="1"/>
              <a:t>prioriteetsed</a:t>
            </a:r>
            <a:r>
              <a:rPr lang="en-US" sz="1600" dirty="0"/>
              <a:t> </a:t>
            </a:r>
            <a:r>
              <a:rPr lang="en-US" sz="1600" dirty="0" err="1"/>
              <a:t>valdkonnad</a:t>
            </a:r>
            <a:r>
              <a:rPr lang="en-US" sz="1600" dirty="0"/>
              <a:t>, mis </a:t>
            </a:r>
            <a:r>
              <a:rPr lang="en-US" sz="1600" dirty="0" err="1"/>
              <a:t>üldise</a:t>
            </a:r>
            <a:r>
              <a:rPr lang="en-US" sz="1600" dirty="0"/>
              <a:t> </a:t>
            </a:r>
            <a:r>
              <a:rPr lang="en-US" sz="1600" dirty="0" err="1"/>
              <a:t>rahulolu</a:t>
            </a:r>
            <a:r>
              <a:rPr lang="en-US" sz="1600" dirty="0"/>
              <a:t> </a:t>
            </a:r>
            <a:r>
              <a:rPr lang="en-US" sz="1600" dirty="0" err="1"/>
              <a:t>kujunemist</a:t>
            </a:r>
            <a:r>
              <a:rPr lang="en-US" sz="1600" dirty="0"/>
              <a:t> </a:t>
            </a:r>
            <a:r>
              <a:rPr lang="en-US" sz="1600" dirty="0" err="1"/>
              <a:t>kõige</a:t>
            </a:r>
            <a:r>
              <a:rPr lang="en-US" sz="1600" dirty="0"/>
              <a:t> </a:t>
            </a:r>
            <a:r>
              <a:rPr lang="en-US" sz="1600" dirty="0" err="1"/>
              <a:t>suuremal</a:t>
            </a:r>
            <a:r>
              <a:rPr lang="en-US" sz="1600" dirty="0"/>
              <a:t> </a:t>
            </a:r>
            <a:r>
              <a:rPr lang="en-US" sz="1600" dirty="0" err="1"/>
              <a:t>määral</a:t>
            </a:r>
            <a:r>
              <a:rPr lang="en-US" sz="1600" dirty="0"/>
              <a:t> </a:t>
            </a:r>
            <a:r>
              <a:rPr lang="en-US" sz="1600" dirty="0" err="1"/>
              <a:t>mõjutavad</a:t>
            </a:r>
            <a:endParaRPr lang="en-US" sz="1600" dirty="0"/>
          </a:p>
          <a:p>
            <a:r>
              <a:rPr lang="en-US" sz="1600" dirty="0" err="1"/>
              <a:t>Rahulolu</a:t>
            </a:r>
            <a:r>
              <a:rPr lang="en-US" sz="1600" dirty="0"/>
              <a:t> </a:t>
            </a:r>
            <a:r>
              <a:rPr lang="en-US" sz="1600" dirty="0" err="1"/>
              <a:t>põhjustaja</a:t>
            </a:r>
            <a:r>
              <a:rPr lang="en-US" sz="1600" dirty="0"/>
              <a:t> </a:t>
            </a:r>
            <a:r>
              <a:rPr lang="en-US" sz="1600" dirty="0" err="1"/>
              <a:t>veerus</a:t>
            </a:r>
            <a:r>
              <a:rPr lang="en-US" sz="1600" dirty="0"/>
              <a:t> on </a:t>
            </a:r>
            <a:r>
              <a:rPr lang="en-US" sz="1600" dirty="0" err="1"/>
              <a:t>näidatud</a:t>
            </a:r>
            <a:r>
              <a:rPr lang="en-US" sz="1600" dirty="0"/>
              <a:t> </a:t>
            </a:r>
            <a:r>
              <a:rPr lang="en-US" sz="1600" dirty="0" err="1"/>
              <a:t>teemaploki</a:t>
            </a:r>
            <a:r>
              <a:rPr lang="en-US" sz="1600" dirty="0"/>
              <a:t> </a:t>
            </a:r>
            <a:r>
              <a:rPr lang="en-US" sz="1600" dirty="0" err="1"/>
              <a:t>keskmine</a:t>
            </a:r>
            <a:r>
              <a:rPr lang="en-US" sz="1600" dirty="0"/>
              <a:t> </a:t>
            </a:r>
            <a:r>
              <a:rPr lang="en-US" sz="1600" dirty="0" err="1"/>
              <a:t>rahuloluhinnang</a:t>
            </a:r>
            <a:r>
              <a:rPr lang="en-US" sz="1600" dirty="0"/>
              <a:t> 0–100 </a:t>
            </a:r>
            <a:r>
              <a:rPr lang="en-US" sz="1600" dirty="0" err="1"/>
              <a:t>skaalal</a:t>
            </a:r>
            <a:r>
              <a:rPr lang="en-US" sz="1600" dirty="0"/>
              <a:t>, </a:t>
            </a:r>
            <a:r>
              <a:rPr lang="en-US" sz="1600" dirty="0" err="1"/>
              <a:t>üldise</a:t>
            </a:r>
            <a:r>
              <a:rPr lang="en-US" sz="1600" dirty="0"/>
              <a:t> </a:t>
            </a:r>
            <a:r>
              <a:rPr lang="en-US" sz="1600" dirty="0" err="1"/>
              <a:t>rahulolu</a:t>
            </a:r>
            <a:r>
              <a:rPr lang="en-US" sz="1600" dirty="0"/>
              <a:t> </a:t>
            </a:r>
            <a:r>
              <a:rPr lang="en-US" sz="1600" dirty="0" err="1"/>
              <a:t>veerus</a:t>
            </a:r>
            <a:r>
              <a:rPr lang="en-US" sz="1600" dirty="0"/>
              <a:t> </a:t>
            </a:r>
            <a:r>
              <a:rPr lang="en-US" sz="1600" dirty="0" err="1"/>
              <a:t>üldine</a:t>
            </a:r>
            <a:r>
              <a:rPr lang="en-US" sz="1600" dirty="0"/>
              <a:t> </a:t>
            </a:r>
            <a:r>
              <a:rPr lang="en-US" sz="1600" dirty="0" err="1"/>
              <a:t>rahulolu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rahulolu</a:t>
            </a:r>
            <a:r>
              <a:rPr lang="en-US" sz="1600" dirty="0"/>
              <a:t> </a:t>
            </a:r>
            <a:r>
              <a:rPr lang="en-US" sz="1600" dirty="0" err="1"/>
              <a:t>tagajärjena</a:t>
            </a:r>
            <a:r>
              <a:rPr lang="en-US" sz="1600" dirty="0"/>
              <a:t> </a:t>
            </a:r>
            <a:r>
              <a:rPr lang="en-US" sz="1600" dirty="0" err="1"/>
              <a:t>eelnevatest</a:t>
            </a:r>
            <a:r>
              <a:rPr lang="en-US" sz="1600" dirty="0"/>
              <a:t> </a:t>
            </a:r>
            <a:r>
              <a:rPr lang="en-US" sz="1600" dirty="0" err="1"/>
              <a:t>tulenev</a:t>
            </a:r>
            <a:r>
              <a:rPr lang="en-US" sz="1600" dirty="0"/>
              <a:t> </a:t>
            </a:r>
            <a:r>
              <a:rPr lang="en-US" sz="1600" dirty="0" err="1"/>
              <a:t>soovitamine</a:t>
            </a:r>
            <a:endParaRPr lang="en-US" sz="1600" dirty="0"/>
          </a:p>
          <a:p>
            <a:r>
              <a:rPr lang="en-US" sz="1600" dirty="0" err="1"/>
              <a:t>Mudeli</a:t>
            </a:r>
            <a:r>
              <a:rPr lang="en-US" sz="1600" dirty="0"/>
              <a:t> </a:t>
            </a:r>
            <a:r>
              <a:rPr lang="en-US" sz="1600" dirty="0" err="1"/>
              <a:t>loogika</a:t>
            </a:r>
            <a:r>
              <a:rPr lang="en-US" sz="1600" dirty="0"/>
              <a:t> on </a:t>
            </a:r>
            <a:r>
              <a:rPr lang="en-US" sz="1600" dirty="0" err="1"/>
              <a:t>järgmine</a:t>
            </a:r>
            <a:r>
              <a:rPr lang="en-US" sz="1600" dirty="0"/>
              <a:t>: </a:t>
            </a:r>
            <a:r>
              <a:rPr lang="en-US" sz="1600" dirty="0" err="1"/>
              <a:t>kui</a:t>
            </a:r>
            <a:r>
              <a:rPr lang="en-US" sz="1600" dirty="0"/>
              <a:t> </a:t>
            </a:r>
            <a:r>
              <a:rPr lang="en-US" sz="1600" dirty="0" err="1"/>
              <a:t>rahulolu</a:t>
            </a:r>
            <a:r>
              <a:rPr lang="en-US" sz="1600" dirty="0"/>
              <a:t> </a:t>
            </a:r>
            <a:r>
              <a:rPr lang="en-US" sz="1600" dirty="0" err="1"/>
              <a:t>põhjustaja</a:t>
            </a:r>
            <a:r>
              <a:rPr lang="en-US" sz="1600" dirty="0"/>
              <a:t> </a:t>
            </a:r>
            <a:r>
              <a:rPr lang="en-US" sz="1600" dirty="0" err="1"/>
              <a:t>keskmine</a:t>
            </a:r>
            <a:r>
              <a:rPr lang="en-US" sz="1600" dirty="0"/>
              <a:t> </a:t>
            </a:r>
            <a:r>
              <a:rPr lang="en-US" sz="1600" dirty="0" err="1"/>
              <a:t>hinnang</a:t>
            </a:r>
            <a:r>
              <a:rPr lang="en-US" sz="1600" dirty="0"/>
              <a:t> </a:t>
            </a:r>
            <a:r>
              <a:rPr lang="en-US" sz="1600" dirty="0" err="1"/>
              <a:t>suureneb</a:t>
            </a:r>
            <a:r>
              <a:rPr lang="en-US" sz="1600" dirty="0"/>
              <a:t> 5 </a:t>
            </a:r>
            <a:r>
              <a:rPr lang="en-US" sz="1600" dirty="0" err="1"/>
              <a:t>punkti</a:t>
            </a:r>
            <a:r>
              <a:rPr lang="en-US" sz="1600" dirty="0"/>
              <a:t> </a:t>
            </a:r>
            <a:r>
              <a:rPr lang="en-US" sz="1600" dirty="0" err="1"/>
              <a:t>võrra</a:t>
            </a:r>
            <a:r>
              <a:rPr lang="en-US" sz="1600" dirty="0"/>
              <a:t>, </a:t>
            </a:r>
            <a:r>
              <a:rPr lang="en-US" sz="1600" dirty="0" err="1"/>
              <a:t>siis</a:t>
            </a:r>
            <a:r>
              <a:rPr lang="en-US" sz="1600" dirty="0"/>
              <a:t> </a:t>
            </a:r>
            <a:r>
              <a:rPr lang="en-US" sz="1600" dirty="0" err="1"/>
              <a:t>üldine</a:t>
            </a:r>
            <a:r>
              <a:rPr lang="en-US" sz="1600" dirty="0"/>
              <a:t> </a:t>
            </a:r>
            <a:r>
              <a:rPr lang="en-US" sz="1600" dirty="0" err="1"/>
              <a:t>rahulolu</a:t>
            </a:r>
            <a:r>
              <a:rPr lang="en-US" sz="1600" dirty="0"/>
              <a:t> </a:t>
            </a:r>
            <a:r>
              <a:rPr lang="en-US" sz="1600" dirty="0" err="1"/>
              <a:t>kasvab</a:t>
            </a:r>
            <a:r>
              <a:rPr lang="en-US" sz="1600" dirty="0"/>
              <a:t> </a:t>
            </a:r>
            <a:r>
              <a:rPr lang="en-US" sz="1600" dirty="0" err="1"/>
              <a:t>vastavalt</a:t>
            </a:r>
            <a:r>
              <a:rPr lang="en-US" sz="1600" dirty="0"/>
              <a:t> </a:t>
            </a:r>
            <a:r>
              <a:rPr lang="en-US" sz="1600" dirty="0" err="1"/>
              <a:t>mõjukordajas</a:t>
            </a:r>
            <a:r>
              <a:rPr lang="en-US" sz="1600" dirty="0"/>
              <a:t> </a:t>
            </a:r>
            <a:r>
              <a:rPr lang="en-US" sz="1600" dirty="0" err="1"/>
              <a:t>näidatud</a:t>
            </a:r>
            <a:r>
              <a:rPr lang="en-US" sz="1600" dirty="0"/>
              <a:t> </a:t>
            </a:r>
            <a:r>
              <a:rPr lang="en-US" sz="1600" dirty="0" err="1"/>
              <a:t>punkti</a:t>
            </a:r>
            <a:r>
              <a:rPr lang="en-US" sz="1600" dirty="0"/>
              <a:t>(de) </a:t>
            </a:r>
            <a:r>
              <a:rPr lang="en-US" sz="1600" dirty="0" err="1"/>
              <a:t>võrra</a:t>
            </a:r>
            <a:endParaRPr lang="en-US" sz="1600" dirty="0"/>
          </a:p>
          <a:p>
            <a:r>
              <a:rPr lang="en-US" sz="1600" i="1" dirty="0" err="1"/>
              <a:t>Näide</a:t>
            </a:r>
            <a:r>
              <a:rPr lang="en-US" sz="1600" i="1" dirty="0"/>
              <a:t>: </a:t>
            </a:r>
            <a:r>
              <a:rPr lang="en-US" sz="1600" i="1" dirty="0" err="1"/>
              <a:t>Kui</a:t>
            </a:r>
            <a:r>
              <a:rPr lang="en-US" sz="1600" i="1" dirty="0"/>
              <a:t> </a:t>
            </a:r>
            <a:r>
              <a:rPr lang="en-US" sz="1600" i="1" dirty="0" err="1"/>
              <a:t>füüsilise</a:t>
            </a:r>
            <a:r>
              <a:rPr lang="en-US" sz="1600" i="1" dirty="0"/>
              <a:t> </a:t>
            </a:r>
            <a:r>
              <a:rPr lang="en-US" sz="1600" i="1" dirty="0" err="1"/>
              <a:t>keskkonna</a:t>
            </a:r>
            <a:r>
              <a:rPr lang="en-US" sz="1600" i="1" dirty="0"/>
              <a:t> </a:t>
            </a:r>
            <a:r>
              <a:rPr lang="en-US" sz="1600" i="1" dirty="0" err="1"/>
              <a:t>teguri</a:t>
            </a:r>
            <a:r>
              <a:rPr lang="en-US" sz="1600" i="1" dirty="0"/>
              <a:t> </a:t>
            </a:r>
            <a:r>
              <a:rPr lang="en-US" sz="1600" i="1" dirty="0" err="1"/>
              <a:t>väärtus</a:t>
            </a:r>
            <a:r>
              <a:rPr lang="en-US" sz="1600" i="1" dirty="0"/>
              <a:t> (83 p) </a:t>
            </a:r>
            <a:r>
              <a:rPr lang="en-US" sz="1600" i="1" dirty="0" err="1"/>
              <a:t>suureneb</a:t>
            </a:r>
            <a:r>
              <a:rPr lang="en-US" sz="1600" i="1" dirty="0"/>
              <a:t> 5 </a:t>
            </a:r>
            <a:r>
              <a:rPr lang="en-US" sz="1600" i="1" dirty="0" err="1"/>
              <a:t>punkti</a:t>
            </a:r>
            <a:r>
              <a:rPr lang="en-US" sz="1600" i="1" dirty="0"/>
              <a:t> </a:t>
            </a:r>
            <a:r>
              <a:rPr lang="en-US" sz="1600" i="1" dirty="0" err="1"/>
              <a:t>võrra</a:t>
            </a:r>
            <a:r>
              <a:rPr lang="en-US" sz="1600" i="1" dirty="0"/>
              <a:t>, </a:t>
            </a:r>
            <a:r>
              <a:rPr lang="en-US" sz="1600" i="1" dirty="0" err="1"/>
              <a:t>siis</a:t>
            </a:r>
            <a:r>
              <a:rPr lang="en-US" sz="1600" i="1" dirty="0"/>
              <a:t> </a:t>
            </a:r>
            <a:r>
              <a:rPr lang="en-US" sz="1600" i="1" dirty="0" err="1"/>
              <a:t>üldisele</a:t>
            </a:r>
            <a:r>
              <a:rPr lang="en-US" sz="1600" i="1" dirty="0"/>
              <a:t> </a:t>
            </a:r>
            <a:r>
              <a:rPr lang="en-US" sz="1600" i="1" dirty="0" err="1"/>
              <a:t>rahulolule</a:t>
            </a:r>
            <a:r>
              <a:rPr lang="en-US" sz="1600" i="1" dirty="0"/>
              <a:t> </a:t>
            </a:r>
            <a:r>
              <a:rPr lang="en-US" sz="1600" i="1" dirty="0" err="1"/>
              <a:t>antav</a:t>
            </a:r>
            <a:r>
              <a:rPr lang="en-US" sz="1600" i="1" dirty="0"/>
              <a:t> </a:t>
            </a:r>
            <a:r>
              <a:rPr lang="en-US" sz="1600" i="1" dirty="0" err="1"/>
              <a:t>hinnang</a:t>
            </a:r>
            <a:r>
              <a:rPr lang="en-US" sz="1600" i="1" dirty="0"/>
              <a:t> </a:t>
            </a:r>
            <a:r>
              <a:rPr lang="en-US" sz="1600" i="1" dirty="0" err="1"/>
              <a:t>kasvab</a:t>
            </a:r>
            <a:r>
              <a:rPr lang="en-US" sz="1600" i="1" dirty="0"/>
              <a:t> 1,1 </a:t>
            </a:r>
            <a:r>
              <a:rPr lang="en-US" sz="1600" i="1" dirty="0" err="1"/>
              <a:t>punkti</a:t>
            </a:r>
            <a:r>
              <a:rPr lang="en-US" sz="1600" i="1" dirty="0"/>
              <a:t> </a:t>
            </a:r>
            <a:r>
              <a:rPr lang="en-US" sz="1600" i="1" dirty="0" err="1"/>
              <a:t>võrra</a:t>
            </a:r>
            <a:r>
              <a:rPr lang="en-US" sz="1600" i="1" dirty="0"/>
              <a:t> (</a:t>
            </a:r>
            <a:r>
              <a:rPr lang="en-US" sz="1600" i="1" dirty="0" err="1"/>
              <a:t>sel</a:t>
            </a:r>
            <a:r>
              <a:rPr lang="en-US" sz="1600" i="1" dirty="0"/>
              <a:t> </a:t>
            </a:r>
            <a:r>
              <a:rPr lang="en-US" sz="1600" i="1" dirty="0" err="1"/>
              <a:t>juhul</a:t>
            </a:r>
            <a:r>
              <a:rPr lang="en-US" sz="1600" i="1" dirty="0"/>
              <a:t> </a:t>
            </a:r>
            <a:r>
              <a:rPr lang="en-US" sz="1600" i="1" dirty="0" err="1"/>
              <a:t>oleks</a:t>
            </a:r>
            <a:r>
              <a:rPr lang="en-US" sz="1600" i="1" dirty="0"/>
              <a:t> </a:t>
            </a:r>
            <a:r>
              <a:rPr lang="en-US" sz="1600" i="1" dirty="0" err="1"/>
              <a:t>uueks</a:t>
            </a:r>
            <a:r>
              <a:rPr lang="en-US" sz="1600" i="1" dirty="0"/>
              <a:t> </a:t>
            </a:r>
            <a:r>
              <a:rPr lang="en-US" sz="1600" i="1" dirty="0" err="1"/>
              <a:t>üldiseks</a:t>
            </a:r>
            <a:r>
              <a:rPr lang="en-US" sz="1600" i="1" dirty="0"/>
              <a:t> </a:t>
            </a:r>
            <a:r>
              <a:rPr lang="en-US" sz="1600" i="1" dirty="0" err="1"/>
              <a:t>rahuloluks</a:t>
            </a:r>
            <a:r>
              <a:rPr lang="en-US" sz="1600" i="1" dirty="0"/>
              <a:t> 91,1 p) -&gt; see </a:t>
            </a:r>
            <a:r>
              <a:rPr lang="en-US" sz="1600" i="1" dirty="0" err="1"/>
              <a:t>tähendab</a:t>
            </a:r>
            <a:r>
              <a:rPr lang="en-US" sz="1600" i="1" dirty="0"/>
              <a:t>, et </a:t>
            </a:r>
            <a:r>
              <a:rPr lang="en-US" sz="1600" i="1" dirty="0" err="1"/>
              <a:t>näite</a:t>
            </a:r>
            <a:r>
              <a:rPr lang="en-US" sz="1600" i="1" dirty="0"/>
              <a:t> </a:t>
            </a:r>
            <a:r>
              <a:rPr lang="en-US" sz="1600" i="1" dirty="0" err="1"/>
              <a:t>põhjal</a:t>
            </a:r>
            <a:r>
              <a:rPr lang="en-US" sz="1600" i="1" dirty="0"/>
              <a:t> </a:t>
            </a:r>
            <a:r>
              <a:rPr lang="en-US" sz="1600" i="1" dirty="0" err="1"/>
              <a:t>kasvataks</a:t>
            </a:r>
            <a:r>
              <a:rPr lang="en-US" sz="1600" i="1" dirty="0"/>
              <a:t> </a:t>
            </a:r>
            <a:r>
              <a:rPr lang="en-US" sz="1600" i="1" dirty="0" err="1"/>
              <a:t>sotsiaalse</a:t>
            </a:r>
            <a:r>
              <a:rPr lang="en-US" sz="1600" i="1" dirty="0"/>
              <a:t> </a:t>
            </a:r>
            <a:r>
              <a:rPr lang="en-US" sz="1600" i="1" dirty="0" err="1"/>
              <a:t>keskkonna</a:t>
            </a:r>
            <a:r>
              <a:rPr lang="en-US" sz="1600" i="1" dirty="0"/>
              <a:t> </a:t>
            </a:r>
            <a:r>
              <a:rPr lang="en-US" sz="1600" i="1" dirty="0" err="1"/>
              <a:t>või</a:t>
            </a:r>
            <a:r>
              <a:rPr lang="en-US" sz="1600" i="1" dirty="0"/>
              <a:t> </a:t>
            </a:r>
            <a:r>
              <a:rPr lang="en-US" sz="1600" i="1" dirty="0" err="1"/>
              <a:t>tajutud</a:t>
            </a:r>
            <a:r>
              <a:rPr lang="en-US" sz="1600" i="1" dirty="0"/>
              <a:t> </a:t>
            </a:r>
            <a:r>
              <a:rPr lang="en-US" sz="1600" i="1" dirty="0" err="1"/>
              <a:t>tulemuse</a:t>
            </a:r>
            <a:r>
              <a:rPr lang="en-US" sz="1600" i="1" dirty="0"/>
              <a:t> ja </a:t>
            </a:r>
            <a:r>
              <a:rPr lang="en-US" sz="1600" i="1" dirty="0" err="1"/>
              <a:t>kasulikkuse</a:t>
            </a:r>
            <a:r>
              <a:rPr lang="en-US" sz="1600" i="1" dirty="0"/>
              <a:t> </a:t>
            </a:r>
            <a:r>
              <a:rPr lang="en-US" sz="1600" i="1" dirty="0" err="1"/>
              <a:t>parendamine</a:t>
            </a:r>
            <a:r>
              <a:rPr lang="en-US" sz="1600" i="1" dirty="0"/>
              <a:t> (</a:t>
            </a:r>
            <a:r>
              <a:rPr lang="en-US" sz="1600" i="1" dirty="0" err="1"/>
              <a:t>mõjutegur</a:t>
            </a:r>
            <a:r>
              <a:rPr lang="en-US" sz="1600" i="1" dirty="0"/>
              <a:t> 1,6) </a:t>
            </a:r>
            <a:r>
              <a:rPr lang="en-US" sz="1600" i="1" dirty="0" err="1"/>
              <a:t>üldist</a:t>
            </a:r>
            <a:r>
              <a:rPr lang="en-US" sz="1600" i="1" dirty="0"/>
              <a:t> </a:t>
            </a:r>
            <a:r>
              <a:rPr lang="en-US" sz="1600" i="1" dirty="0" err="1"/>
              <a:t>rahulolu</a:t>
            </a:r>
            <a:r>
              <a:rPr lang="en-US" sz="1600" i="1" dirty="0"/>
              <a:t> </a:t>
            </a:r>
            <a:r>
              <a:rPr lang="en-US" sz="1600" i="1" dirty="0" err="1"/>
              <a:t>suuremal</a:t>
            </a:r>
            <a:r>
              <a:rPr lang="en-US" sz="1600" i="1" dirty="0"/>
              <a:t> </a:t>
            </a:r>
            <a:r>
              <a:rPr lang="en-US" sz="1600" i="1" dirty="0" err="1"/>
              <a:t>määral</a:t>
            </a:r>
            <a:r>
              <a:rPr lang="en-US" sz="1600" i="1" dirty="0"/>
              <a:t> </a:t>
            </a:r>
            <a:r>
              <a:rPr lang="en-US" sz="1600" i="1" dirty="0" err="1"/>
              <a:t>kui</a:t>
            </a:r>
            <a:r>
              <a:rPr lang="en-US" sz="1600" i="1" dirty="0"/>
              <a:t> </a:t>
            </a:r>
            <a:r>
              <a:rPr lang="en-US" sz="1600" i="1" dirty="0" err="1"/>
              <a:t>füüsilise</a:t>
            </a:r>
            <a:r>
              <a:rPr lang="en-US" sz="1600" i="1" dirty="0"/>
              <a:t> </a:t>
            </a:r>
            <a:r>
              <a:rPr lang="en-US" sz="1600" i="1" dirty="0" err="1"/>
              <a:t>keskkonna</a:t>
            </a:r>
            <a:r>
              <a:rPr lang="en-US" sz="1600" i="1" dirty="0"/>
              <a:t> </a:t>
            </a:r>
            <a:r>
              <a:rPr lang="en-US" sz="1600" i="1" dirty="0" err="1"/>
              <a:t>parendamine</a:t>
            </a:r>
            <a:r>
              <a:rPr lang="en-US" sz="1600" i="1" dirty="0"/>
              <a:t> (</a:t>
            </a:r>
            <a:r>
              <a:rPr lang="en-US" sz="1600" i="1" dirty="0" err="1"/>
              <a:t>mõjutegur</a:t>
            </a:r>
            <a:r>
              <a:rPr lang="en-US" sz="1600" i="1" dirty="0"/>
              <a:t> 1,1)</a:t>
            </a:r>
          </a:p>
          <a:p>
            <a:r>
              <a:rPr lang="en-US" sz="1600" dirty="0" err="1"/>
              <a:t>Eelmainitu</a:t>
            </a:r>
            <a:r>
              <a:rPr lang="en-US" sz="1600" dirty="0"/>
              <a:t> </a:t>
            </a:r>
            <a:r>
              <a:rPr lang="en-US" sz="1600" dirty="0" err="1"/>
              <a:t>kehtib</a:t>
            </a:r>
            <a:r>
              <a:rPr lang="en-US" sz="1600" dirty="0"/>
              <a:t> </a:t>
            </a:r>
            <a:r>
              <a:rPr lang="en-US" sz="1600" dirty="0" err="1"/>
              <a:t>juhul</a:t>
            </a:r>
            <a:r>
              <a:rPr lang="en-US" sz="1600" dirty="0"/>
              <a:t>, </a:t>
            </a:r>
            <a:r>
              <a:rPr lang="en-US" sz="1600" dirty="0" err="1"/>
              <a:t>kui</a:t>
            </a:r>
            <a:r>
              <a:rPr lang="en-US" sz="1600" dirty="0"/>
              <a:t> </a:t>
            </a:r>
            <a:r>
              <a:rPr lang="en-US" sz="1600" dirty="0" err="1"/>
              <a:t>teiste</a:t>
            </a:r>
            <a:r>
              <a:rPr lang="en-US" sz="1600" dirty="0"/>
              <a:t> </a:t>
            </a:r>
            <a:r>
              <a:rPr lang="en-US" sz="1600" dirty="0" err="1"/>
              <a:t>tegurite</a:t>
            </a:r>
            <a:r>
              <a:rPr lang="en-US" sz="1600" dirty="0"/>
              <a:t> </a:t>
            </a:r>
            <a:r>
              <a:rPr lang="en-US" sz="1600" dirty="0" err="1"/>
              <a:t>keskmised</a:t>
            </a:r>
            <a:r>
              <a:rPr lang="en-US" sz="1600" dirty="0"/>
              <a:t> </a:t>
            </a:r>
            <a:r>
              <a:rPr lang="en-US" sz="1600" dirty="0" err="1"/>
              <a:t>hinnangud</a:t>
            </a:r>
            <a:r>
              <a:rPr lang="en-US" sz="1600" dirty="0"/>
              <a:t> </a:t>
            </a:r>
            <a:r>
              <a:rPr lang="en-US" sz="1600" dirty="0" err="1"/>
              <a:t>jäävad</a:t>
            </a:r>
            <a:r>
              <a:rPr lang="en-US" sz="1600" dirty="0"/>
              <a:t> </a:t>
            </a:r>
            <a:r>
              <a:rPr lang="en-US" sz="1600" dirty="0" err="1"/>
              <a:t>samal</a:t>
            </a:r>
            <a:r>
              <a:rPr lang="en-US" sz="1600" dirty="0"/>
              <a:t> </a:t>
            </a:r>
            <a:r>
              <a:rPr lang="en-US" sz="1600" dirty="0" err="1"/>
              <a:t>ajal</a:t>
            </a:r>
            <a:r>
              <a:rPr lang="en-US" sz="1600" dirty="0"/>
              <a:t> </a:t>
            </a:r>
            <a:r>
              <a:rPr lang="en-US" sz="1600" dirty="0" err="1"/>
              <a:t>muutumatuks</a:t>
            </a:r>
            <a:endParaRPr lang="et-EE" sz="1600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7721554-8DFF-497A-9107-3461BA8A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1" name="Rühm 10">
            <a:extLst>
              <a:ext uri="{FF2B5EF4-FFF2-40B4-BE49-F238E27FC236}">
                <a16:creationId xmlns:a16="http://schemas.microsoft.com/office/drawing/2014/main" id="{D109BA75-B64E-4E1F-82CE-046A1655EA8F}"/>
              </a:ext>
            </a:extLst>
          </p:cNvPr>
          <p:cNvGrpSpPr/>
          <p:nvPr/>
        </p:nvGrpSpPr>
        <p:grpSpPr>
          <a:xfrm>
            <a:off x="1359638" y="4038600"/>
            <a:ext cx="8353443" cy="2656966"/>
            <a:chOff x="-332118" y="2853166"/>
            <a:chExt cx="11249119" cy="3577989"/>
          </a:xfrm>
        </p:grpSpPr>
        <p:pic>
          <p:nvPicPr>
            <p:cNvPr id="31" name="Pilt 30">
              <a:extLst>
                <a:ext uri="{FF2B5EF4-FFF2-40B4-BE49-F238E27FC236}">
                  <a16:creationId xmlns:a16="http://schemas.microsoft.com/office/drawing/2014/main" id="{D0497166-E832-4AEF-A9F2-E81CE19EF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6028" y="2853166"/>
              <a:ext cx="8367792" cy="2909414"/>
            </a:xfrm>
            <a:prstGeom prst="rect">
              <a:avLst/>
            </a:prstGeom>
          </p:spPr>
        </p:pic>
        <p:sp>
          <p:nvSpPr>
            <p:cNvPr id="6" name="Sisu kohatäide 2">
              <a:extLst>
                <a:ext uri="{FF2B5EF4-FFF2-40B4-BE49-F238E27FC236}">
                  <a16:creationId xmlns:a16="http://schemas.microsoft.com/office/drawing/2014/main" id="{503DF3BD-5174-441B-8229-CF25D26B2A10}"/>
                </a:ext>
              </a:extLst>
            </p:cNvPr>
            <p:cNvSpPr txBox="1">
              <a:spLocks/>
            </p:cNvSpPr>
            <p:nvPr/>
          </p:nvSpPr>
          <p:spPr>
            <a:xfrm>
              <a:off x="2322249" y="5498608"/>
              <a:ext cx="3848100" cy="3814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457189" indent="-457189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90575" indent="-380990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200" i="1" dirty="0" err="1">
                  <a:solidFill>
                    <a:schemeClr val="bg1">
                      <a:lumMod val="50000"/>
                    </a:schemeClr>
                  </a:solidFill>
                </a:rPr>
                <a:t>Mudeli</a:t>
              </a:r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i="1" dirty="0" err="1">
                  <a:solidFill>
                    <a:schemeClr val="bg1">
                      <a:lumMod val="50000"/>
                    </a:schemeClr>
                  </a:solidFill>
                </a:rPr>
                <a:t>näidis</a:t>
              </a:r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i="1" dirty="0" err="1">
                  <a:solidFill>
                    <a:schemeClr val="bg1">
                      <a:lumMod val="50000"/>
                    </a:schemeClr>
                  </a:solidFill>
                </a:rPr>
                <a:t>huvitegevuse</a:t>
              </a:r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i="1" dirty="0" err="1">
                  <a:solidFill>
                    <a:schemeClr val="bg1">
                      <a:lumMod val="50000"/>
                    </a:schemeClr>
                  </a:solidFill>
                </a:rPr>
                <a:t>peatükist</a:t>
              </a:r>
              <a:endParaRPr lang="et-EE" sz="1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C5C1F87C-52E9-4DA5-ADE6-4AF962C8966A}"/>
                </a:ext>
              </a:extLst>
            </p:cNvPr>
            <p:cNvSpPr/>
            <p:nvPr/>
          </p:nvSpPr>
          <p:spPr>
            <a:xfrm>
              <a:off x="4554777" y="3802049"/>
              <a:ext cx="626824" cy="523220"/>
            </a:xfrm>
            <a:prstGeom prst="ellipse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irge noolkonnektor 7">
              <a:extLst>
                <a:ext uri="{FF2B5EF4-FFF2-40B4-BE49-F238E27FC236}">
                  <a16:creationId xmlns:a16="http://schemas.microsoft.com/office/drawing/2014/main" id="{24167D2A-B3D1-4A6B-952B-448DC60899DF}"/>
                </a:ext>
              </a:extLst>
            </p:cNvPr>
            <p:cNvCxnSpPr>
              <a:cxnSpLocks/>
            </p:cNvCxnSpPr>
            <p:nvPr/>
          </p:nvCxnSpPr>
          <p:spPr>
            <a:xfrm>
              <a:off x="2152650" y="3870588"/>
              <a:ext cx="240212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5AD766-5FDA-4C8F-9A30-1FD33BE20240}"/>
                </a:ext>
              </a:extLst>
            </p:cNvPr>
            <p:cNvSpPr txBox="1"/>
            <p:nvPr/>
          </p:nvSpPr>
          <p:spPr>
            <a:xfrm>
              <a:off x="-332118" y="3731977"/>
              <a:ext cx="2574965" cy="1201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err="1"/>
                <a:t>Teemaplokkide</a:t>
              </a:r>
              <a:r>
                <a:rPr lang="en-US" sz="1300" b="1" dirty="0"/>
                <a:t> </a:t>
              </a:r>
              <a:r>
                <a:rPr lang="en-US" sz="1300" b="1" dirty="0" err="1"/>
                <a:t>keskmine</a:t>
              </a:r>
              <a:r>
                <a:rPr lang="en-US" sz="1300" b="1" dirty="0"/>
                <a:t> </a:t>
              </a:r>
              <a:r>
                <a:rPr lang="en-US" sz="1300" b="1" dirty="0" err="1"/>
                <a:t>rahuloluhinnang</a:t>
              </a:r>
              <a:endParaRPr lang="en-US" sz="1300" b="1" dirty="0"/>
            </a:p>
            <a:p>
              <a:pPr algn="ctr"/>
              <a:r>
                <a:rPr lang="en-US" sz="1300" i="1" dirty="0"/>
                <a:t>(</a:t>
              </a:r>
              <a:r>
                <a:rPr lang="en-US" sz="1300" i="1" dirty="0" err="1"/>
                <a:t>kõikide</a:t>
              </a:r>
              <a:r>
                <a:rPr lang="en-US" sz="1300" i="1" dirty="0"/>
                <a:t> </a:t>
              </a:r>
              <a:r>
                <a:rPr lang="en-US" sz="1300" i="1" dirty="0" err="1"/>
                <a:t>vastuste</a:t>
              </a:r>
              <a:r>
                <a:rPr lang="en-US" sz="1300" i="1" dirty="0"/>
                <a:t> </a:t>
              </a:r>
              <a:r>
                <a:rPr lang="en-US" sz="1300" i="1" dirty="0" err="1"/>
                <a:t>aritmeetiline</a:t>
              </a:r>
              <a:r>
                <a:rPr lang="en-US" sz="1300" i="1" dirty="0"/>
                <a:t> </a:t>
              </a:r>
              <a:r>
                <a:rPr lang="en-US" sz="1300" i="1" dirty="0" err="1"/>
                <a:t>keskmine</a:t>
              </a:r>
              <a:r>
                <a:rPr lang="en-US" sz="1300" i="1" dirty="0"/>
                <a:t>)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2D0A237F-6CE3-43E2-A476-AAEE92577202}"/>
                </a:ext>
              </a:extLst>
            </p:cNvPr>
            <p:cNvSpPr/>
            <p:nvPr/>
          </p:nvSpPr>
          <p:spPr>
            <a:xfrm>
              <a:off x="5364402" y="5070797"/>
              <a:ext cx="512523" cy="427811"/>
            </a:xfrm>
            <a:prstGeom prst="ellipse">
              <a:avLst/>
            </a:prstGeom>
            <a:noFill/>
            <a:ln w="19050">
              <a:solidFill>
                <a:srgbClr val="FF89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3" name="Sirge noolkonnektor 12">
              <a:extLst>
                <a:ext uri="{FF2B5EF4-FFF2-40B4-BE49-F238E27FC236}">
                  <a16:creationId xmlns:a16="http://schemas.microsoft.com/office/drawing/2014/main" id="{A682BBE4-92EB-46D2-BD30-0980020021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65632" y="5429302"/>
              <a:ext cx="756992" cy="354248"/>
            </a:xfrm>
            <a:prstGeom prst="straightConnector1">
              <a:avLst/>
            </a:prstGeom>
            <a:ln w="28575">
              <a:solidFill>
                <a:srgbClr val="FF898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2CDAC8-6940-491F-9180-4491550DB935}"/>
                </a:ext>
              </a:extLst>
            </p:cNvPr>
            <p:cNvSpPr txBox="1"/>
            <p:nvPr/>
          </p:nvSpPr>
          <p:spPr>
            <a:xfrm>
              <a:off x="6482189" y="5498608"/>
              <a:ext cx="4434812" cy="932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err="1"/>
                <a:t>Mõjutegur</a:t>
              </a:r>
              <a:r>
                <a:rPr lang="en-US" sz="1300" b="1" dirty="0"/>
                <a:t> – </a:t>
              </a:r>
              <a:r>
                <a:rPr lang="en-US" sz="1300" b="1" dirty="0" err="1"/>
                <a:t>mõju</a:t>
              </a:r>
              <a:r>
                <a:rPr lang="en-US" sz="1300" b="1" dirty="0"/>
                <a:t> </a:t>
              </a:r>
              <a:r>
                <a:rPr lang="en-US" sz="1300" b="1" dirty="0" err="1"/>
                <a:t>rahulolu</a:t>
              </a:r>
              <a:r>
                <a:rPr lang="en-US" sz="1300" b="1" dirty="0"/>
                <a:t> </a:t>
              </a:r>
              <a:r>
                <a:rPr lang="en-US" sz="1300" b="1" dirty="0" err="1"/>
                <a:t>põhjustavate</a:t>
              </a:r>
              <a:r>
                <a:rPr lang="en-US" sz="1300" b="1" dirty="0"/>
                <a:t> </a:t>
              </a:r>
              <a:r>
                <a:rPr lang="en-US" sz="1300" b="1" dirty="0" err="1"/>
                <a:t>tegurite</a:t>
              </a:r>
              <a:r>
                <a:rPr lang="en-US" sz="1300" b="1" dirty="0"/>
                <a:t>, </a:t>
              </a:r>
              <a:r>
                <a:rPr lang="en-US" sz="1300" b="1" dirty="0" err="1"/>
                <a:t>rahulolu</a:t>
              </a:r>
              <a:r>
                <a:rPr lang="en-US" sz="1300" b="1" dirty="0"/>
                <a:t> ja </a:t>
              </a:r>
              <a:r>
                <a:rPr lang="en-US" sz="1300" b="1" dirty="0" err="1"/>
                <a:t>rahulolu</a:t>
              </a:r>
              <a:r>
                <a:rPr lang="en-US" sz="1300" b="1" dirty="0"/>
                <a:t> </a:t>
              </a:r>
              <a:r>
                <a:rPr lang="en-US" sz="1300" b="1" dirty="0" err="1"/>
                <a:t>tagajärje</a:t>
              </a:r>
              <a:r>
                <a:rPr lang="en-US" sz="1300" b="1" dirty="0"/>
                <a:t> </a:t>
              </a:r>
              <a:r>
                <a:rPr lang="en-US" sz="1300" b="1" dirty="0" err="1"/>
                <a:t>vahel</a:t>
              </a:r>
              <a:endParaRPr lang="en-US" sz="1300" b="1" dirty="0"/>
            </a:p>
            <a:p>
              <a:pPr algn="ctr"/>
              <a:r>
                <a:rPr lang="en-US" sz="1300" i="1" dirty="0"/>
                <a:t>(</a:t>
              </a:r>
              <a:r>
                <a:rPr lang="en-US" sz="1300" i="1" dirty="0" err="1"/>
                <a:t>leitud</a:t>
              </a:r>
              <a:r>
                <a:rPr lang="en-US" sz="1300" i="1" dirty="0"/>
                <a:t> </a:t>
              </a:r>
              <a:r>
                <a:rPr lang="en-US" sz="1300" i="1" dirty="0" err="1"/>
                <a:t>osa-vähimruutude</a:t>
              </a:r>
              <a:r>
                <a:rPr lang="en-US" sz="1300" i="1" dirty="0"/>
                <a:t> </a:t>
              </a:r>
              <a:r>
                <a:rPr lang="en-US" sz="1300" i="1" dirty="0" err="1"/>
                <a:t>meetodil</a:t>
              </a:r>
              <a:r>
                <a:rPr lang="en-US" sz="1300" i="1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34925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7FE0DC8-213F-40D8-BC8B-2369EA0B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75447A5-E5AB-4422-844B-CDDF158F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432422"/>
            <a:ext cx="5519168" cy="1285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/>
              <a:t>Järgnevalt antakse ülevaade </a:t>
            </a:r>
            <a:r>
              <a:rPr lang="en-US" b="1" err="1">
                <a:solidFill>
                  <a:srgbClr val="010163"/>
                </a:solidFill>
              </a:rPr>
              <a:t>avatud</a:t>
            </a:r>
            <a:r>
              <a:rPr lang="en-US" b="1">
                <a:solidFill>
                  <a:srgbClr val="010163"/>
                </a:solidFill>
              </a:rPr>
              <a:t> </a:t>
            </a:r>
            <a:r>
              <a:rPr lang="en-US" b="1" err="1">
                <a:solidFill>
                  <a:srgbClr val="010163"/>
                </a:solidFill>
              </a:rPr>
              <a:t>noorsootöös</a:t>
            </a:r>
            <a:r>
              <a:rPr lang="et-EE"/>
              <a:t> osalejatest, osalemise põhjustest ja rahuloluhinnangutest ning neil andmetel põhinevatest järeldustest Tallinna linnas. </a:t>
            </a:r>
          </a:p>
          <a:p>
            <a:pPr marL="0" indent="0">
              <a:buNone/>
            </a:pPr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noorsootöös</a:t>
            </a:r>
            <a:r>
              <a:rPr lang="et-EE"/>
              <a:t> osales 7–26 aastastest noortest </a:t>
            </a:r>
            <a:r>
              <a:rPr lang="en-US"/>
              <a:t>98</a:t>
            </a:r>
            <a:r>
              <a:rPr lang="et-EE"/>
              <a:t> noort (</a:t>
            </a:r>
            <a:r>
              <a:rPr lang="en-US"/>
              <a:t>19</a:t>
            </a:r>
            <a:r>
              <a:rPr lang="et-EE"/>
              <a:t>%) ja </a:t>
            </a:r>
            <a:r>
              <a:rPr lang="en-US"/>
              <a:t>78</a:t>
            </a:r>
            <a:r>
              <a:rPr lang="et-EE"/>
              <a:t> noort (</a:t>
            </a:r>
            <a:r>
              <a:rPr lang="en-US"/>
              <a:t>15</a:t>
            </a:r>
            <a:r>
              <a:rPr lang="et-EE"/>
              <a:t>%) andis tegevusele oma hinnangu. </a:t>
            </a:r>
          </a:p>
          <a:p>
            <a:pPr marL="0" indent="0">
              <a:buNone/>
            </a:pP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C053D48-5A2B-4FBD-B227-B7D0148A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9BD15964-4CA3-4A69-86CB-D9EF799C34EA}"/>
              </a:ext>
            </a:extLst>
          </p:cNvPr>
          <p:cNvSpPr txBox="1">
            <a:spLocks/>
          </p:cNvSpPr>
          <p:nvPr/>
        </p:nvSpPr>
        <p:spPr>
          <a:xfrm>
            <a:off x="6278537" y="1476375"/>
            <a:ext cx="5689744" cy="436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 sz="1700">
                <a:solidFill>
                  <a:srgbClr val="010163"/>
                </a:solidFill>
              </a:rPr>
              <a:t>Keskmised hinnangud teemaplokkidele vanusegruppide alusel</a:t>
            </a:r>
            <a:endParaRPr lang="et-EE" sz="1700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EEF78BCF-0F65-4541-B2C5-1C03741E7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/>
          <a:stretch/>
        </p:blipFill>
        <p:spPr>
          <a:xfrm>
            <a:off x="6449113" y="1912603"/>
            <a:ext cx="4993373" cy="4161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954456-B511-4E96-8EE1-992D427E838C}"/>
              </a:ext>
            </a:extLst>
          </p:cNvPr>
          <p:cNvSpPr txBox="1"/>
          <p:nvPr/>
        </p:nvSpPr>
        <p:spPr>
          <a:xfrm>
            <a:off x="643944" y="3845783"/>
            <a:ext cx="5689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 dirty="0"/>
              <a:t>Küsitlusele vastanud Tallinna linna noored on </a:t>
            </a:r>
            <a:r>
              <a:rPr lang="et-EE" sz="1800" b="1" dirty="0">
                <a:solidFill>
                  <a:srgbClr val="010163"/>
                </a:solidFill>
              </a:rPr>
              <a:t>üldiselt väga rahul </a:t>
            </a:r>
            <a:r>
              <a:rPr lang="en-US" sz="1800" b="1" dirty="0" err="1">
                <a:solidFill>
                  <a:srgbClr val="010163"/>
                </a:solidFill>
              </a:rPr>
              <a:t>avatud</a:t>
            </a:r>
            <a:r>
              <a:rPr lang="en-US" sz="1800" b="1" dirty="0">
                <a:solidFill>
                  <a:srgbClr val="010163"/>
                </a:solidFill>
              </a:rPr>
              <a:t> </a:t>
            </a:r>
            <a:r>
              <a:rPr lang="en-US" sz="1800" b="1" dirty="0" err="1">
                <a:solidFill>
                  <a:srgbClr val="010163"/>
                </a:solidFill>
              </a:rPr>
              <a:t>noorsootööga</a:t>
            </a:r>
            <a:r>
              <a:rPr lang="et-EE" sz="1800" dirty="0"/>
              <a:t>, milles nad osalevad: keskmise hinnanguna on tulemus </a:t>
            </a:r>
            <a:r>
              <a:rPr lang="en-US" sz="1800" b="1" dirty="0">
                <a:solidFill>
                  <a:srgbClr val="010163"/>
                </a:solidFill>
              </a:rPr>
              <a:t>82</a:t>
            </a:r>
            <a:r>
              <a:rPr lang="et-EE" sz="1800" b="1" dirty="0">
                <a:solidFill>
                  <a:srgbClr val="010163"/>
                </a:solidFill>
              </a:rPr>
              <a:t> punkti 100-st</a:t>
            </a:r>
            <a:r>
              <a:rPr lang="et-EE" sz="1800" dirty="0"/>
              <a:t>. </a:t>
            </a:r>
            <a:endParaRPr lang="en-US" sz="1800" dirty="0"/>
          </a:p>
          <a:p>
            <a:pPr>
              <a:buClr>
                <a:schemeClr val="accent6"/>
              </a:buClr>
            </a:pPr>
            <a:endParaRPr lang="en-US" sz="18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dirty="0" err="1"/>
              <a:t>Rahulolu</a:t>
            </a:r>
            <a:r>
              <a:rPr lang="en-US" sz="1800" dirty="0"/>
              <a:t> on </a:t>
            </a:r>
            <a:r>
              <a:rPr lang="en-US" sz="1800" dirty="0" err="1"/>
              <a:t>langevas</a:t>
            </a:r>
            <a:r>
              <a:rPr lang="en-US" sz="1800" dirty="0"/>
              <a:t> </a:t>
            </a:r>
            <a:r>
              <a:rPr lang="en-US" sz="1800" dirty="0" err="1"/>
              <a:t>trendis</a:t>
            </a:r>
            <a:r>
              <a:rPr lang="en-US" sz="1800" dirty="0"/>
              <a:t> </a:t>
            </a:r>
            <a:r>
              <a:rPr lang="en-US" sz="1800" dirty="0" err="1"/>
              <a:t>tajutud</a:t>
            </a:r>
            <a:r>
              <a:rPr lang="en-US" sz="1800" dirty="0"/>
              <a:t> </a:t>
            </a:r>
            <a:r>
              <a:rPr lang="en-US" sz="1800" dirty="0" err="1"/>
              <a:t>tulemuse</a:t>
            </a:r>
            <a:r>
              <a:rPr lang="en-US" sz="1800" dirty="0"/>
              <a:t>/</a:t>
            </a:r>
            <a:r>
              <a:rPr lang="en-US" sz="1800" dirty="0" err="1"/>
              <a:t>kasulikkuse</a:t>
            </a:r>
            <a:r>
              <a:rPr lang="en-US" sz="1800" dirty="0"/>
              <a:t> </a:t>
            </a:r>
            <a:r>
              <a:rPr lang="en-US" sz="1800" dirty="0" err="1"/>
              <a:t>teemaploki</a:t>
            </a:r>
            <a:r>
              <a:rPr lang="en-US" sz="1800" dirty="0"/>
              <a:t> </a:t>
            </a:r>
            <a:r>
              <a:rPr lang="en-US" sz="1800" dirty="0" err="1"/>
              <a:t>juures</a:t>
            </a:r>
            <a:r>
              <a:rPr lang="en-US" sz="1800" dirty="0"/>
              <a:t>. </a:t>
            </a:r>
            <a:r>
              <a:rPr lang="en-US" sz="1800" dirty="0" err="1"/>
              <a:t>Mida</a:t>
            </a:r>
            <a:r>
              <a:rPr lang="en-US" sz="1800" dirty="0"/>
              <a:t> </a:t>
            </a:r>
            <a:r>
              <a:rPr lang="en-US" sz="1800" dirty="0" err="1"/>
              <a:t>vanem</a:t>
            </a:r>
            <a:r>
              <a:rPr lang="en-US" sz="1800" dirty="0"/>
              <a:t> on </a:t>
            </a:r>
            <a:r>
              <a:rPr lang="en-US" sz="1800" dirty="0" err="1"/>
              <a:t>noor</a:t>
            </a:r>
            <a:r>
              <a:rPr lang="et-EE" sz="1800" dirty="0"/>
              <a:t>,</a:t>
            </a:r>
            <a:r>
              <a:rPr lang="en-US" sz="1800" dirty="0"/>
              <a:t> </a:t>
            </a:r>
            <a:r>
              <a:rPr lang="en-US" sz="1800" dirty="0" err="1"/>
              <a:t>seda</a:t>
            </a:r>
            <a:r>
              <a:rPr lang="en-US" sz="1800" dirty="0"/>
              <a:t> </a:t>
            </a:r>
            <a:r>
              <a:rPr lang="en-US" sz="1800" dirty="0" err="1"/>
              <a:t>vähem</a:t>
            </a:r>
            <a:r>
              <a:rPr lang="en-US" sz="1800" dirty="0"/>
              <a:t> </a:t>
            </a:r>
            <a:r>
              <a:rPr lang="en-US" sz="1800" dirty="0" err="1"/>
              <a:t>oluliseks</a:t>
            </a:r>
            <a:r>
              <a:rPr lang="en-US" sz="1800" dirty="0"/>
              <a:t>/</a:t>
            </a:r>
            <a:r>
              <a:rPr lang="en-US" sz="1800" dirty="0" err="1"/>
              <a:t>kasulikuks</a:t>
            </a:r>
            <a:r>
              <a:rPr lang="en-US" sz="1800" dirty="0"/>
              <a:t> </a:t>
            </a:r>
            <a:r>
              <a:rPr lang="en-US" sz="1800" dirty="0" err="1"/>
              <a:t>peab</a:t>
            </a:r>
            <a:r>
              <a:rPr lang="en-US" sz="1800" dirty="0"/>
              <a:t> </a:t>
            </a:r>
            <a:r>
              <a:rPr lang="en-US" sz="1800" dirty="0" err="1"/>
              <a:t>avatud</a:t>
            </a:r>
            <a:r>
              <a:rPr lang="en-US" sz="1800" dirty="0"/>
              <a:t> </a:t>
            </a:r>
            <a:r>
              <a:rPr lang="en-US" sz="1800" dirty="0" err="1"/>
              <a:t>noorsootöös</a:t>
            </a:r>
            <a:r>
              <a:rPr lang="en-US" sz="1800" dirty="0"/>
              <a:t> </a:t>
            </a:r>
            <a:r>
              <a:rPr lang="en-US" sz="1800" dirty="0" err="1"/>
              <a:t>osalemist</a:t>
            </a:r>
            <a:r>
              <a:rPr lang="en-US" sz="1800" dirty="0"/>
              <a:t>. 20-26 a </a:t>
            </a:r>
            <a:r>
              <a:rPr lang="en-US" sz="1800" dirty="0" err="1"/>
              <a:t>noored</a:t>
            </a:r>
            <a:r>
              <a:rPr lang="en-US" sz="1800" dirty="0"/>
              <a:t> </a:t>
            </a:r>
            <a:r>
              <a:rPr lang="en-US" sz="1800" dirty="0" err="1"/>
              <a:t>andsid</a:t>
            </a:r>
            <a:r>
              <a:rPr lang="en-US" sz="1800" dirty="0"/>
              <a:t> </a:t>
            </a:r>
            <a:r>
              <a:rPr lang="en-US" sz="1800" dirty="0" err="1"/>
              <a:t>madala</a:t>
            </a:r>
            <a:r>
              <a:rPr lang="et-EE" sz="1800" dirty="0"/>
              <a:t>ima</a:t>
            </a:r>
            <a:r>
              <a:rPr lang="en-US" sz="1800" dirty="0"/>
              <a:t> </a:t>
            </a:r>
            <a:r>
              <a:rPr lang="en-US" sz="1800" dirty="0" err="1"/>
              <a:t>hinnangu</a:t>
            </a:r>
            <a:r>
              <a:rPr lang="en-US" sz="1800" dirty="0"/>
              <a:t>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cxnSp>
        <p:nvCxnSpPr>
          <p:cNvPr id="12" name="Straight Arrow Connector 23">
            <a:extLst>
              <a:ext uri="{FF2B5EF4-FFF2-40B4-BE49-F238E27FC236}">
                <a16:creationId xmlns:a16="http://schemas.microsoft.com/office/drawing/2014/main" id="{20C3A54B-34C5-4F7F-A444-992F6DDD0D25}"/>
              </a:ext>
            </a:extLst>
          </p:cNvPr>
          <p:cNvCxnSpPr>
            <a:cxnSpLocks/>
          </p:cNvCxnSpPr>
          <p:nvPr/>
        </p:nvCxnSpPr>
        <p:spPr bwMode="auto">
          <a:xfrm flipH="1">
            <a:off x="10802053" y="3646025"/>
            <a:ext cx="298069" cy="593834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415047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F83F2C-5C79-4E65-B1ED-5002748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Vastajate jaotus taustatunnuste alusel</a:t>
            </a:r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F173B5C7-F19D-4B23-8DCC-2F310A887629}"/>
              </a:ext>
            </a:extLst>
          </p:cNvPr>
          <p:cNvSpPr txBox="1">
            <a:spLocks/>
          </p:cNvSpPr>
          <p:nvPr/>
        </p:nvSpPr>
        <p:spPr>
          <a:xfrm>
            <a:off x="8484309" y="3914369"/>
            <a:ext cx="3324225" cy="239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600"/>
              <a:t>Rohkem esindatud on: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12–16 aastased vastajad</a:t>
            </a:r>
            <a:endParaRPr lang="en-US" sz="160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Vene</a:t>
            </a:r>
            <a:r>
              <a:rPr lang="en-US" sz="1600"/>
              <a:t> </a:t>
            </a:r>
            <a:r>
              <a:rPr lang="en-US" sz="1600" err="1"/>
              <a:t>keeles</a:t>
            </a:r>
            <a:r>
              <a:rPr lang="en-US" sz="1600"/>
              <a:t> </a:t>
            </a:r>
            <a:r>
              <a:rPr lang="en-US" sz="1600" err="1"/>
              <a:t>vastanud</a:t>
            </a:r>
            <a:endParaRPr lang="en-US" sz="160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Põhikoolis õppijad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Vastajad, kes elavad Lasnamäel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Vastajad, kellel on üks õde või vend</a:t>
            </a:r>
          </a:p>
          <a:p>
            <a:pPr>
              <a:buFont typeface="Wingdings" panose="05000000000000000000" pitchFamily="2" charset="2"/>
              <a:buChar char="Ø"/>
            </a:pPr>
            <a:endParaRPr lang="et-EE" sz="160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63C117B-6180-49D0-A112-6DCADE9D0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3" y="1796232"/>
            <a:ext cx="3115110" cy="1047896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A580A1CB-CD5A-4E72-BCF2-A187F7E78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18" y="2842420"/>
            <a:ext cx="3115110" cy="1200318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E86886C2-6450-4153-85BB-E046D06E7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9" y="4042738"/>
            <a:ext cx="3391373" cy="981212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29728AD4-A997-4E3A-8097-0B78381DE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9" y="5109756"/>
            <a:ext cx="3372321" cy="1543265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2F090A46-46BA-47AE-B43D-A1E649C37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55" y="3833020"/>
            <a:ext cx="3324689" cy="1066949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CEE51255-9AC5-4202-9DF7-C709DC2AF7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52" y="1803912"/>
            <a:ext cx="4305901" cy="2029108"/>
          </a:xfrm>
          <a:prstGeom prst="rect">
            <a:avLst/>
          </a:prstGeom>
        </p:spPr>
      </p:pic>
      <p:pic>
        <p:nvPicPr>
          <p:cNvPr id="33" name="Pilt 32">
            <a:extLst>
              <a:ext uri="{FF2B5EF4-FFF2-40B4-BE49-F238E27FC236}">
                <a16:creationId xmlns:a16="http://schemas.microsoft.com/office/drawing/2014/main" id="{C1090547-819E-4817-BDC3-B979CA3D3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99" y="4899969"/>
            <a:ext cx="3905795" cy="1419423"/>
          </a:xfrm>
          <a:prstGeom prst="rect">
            <a:avLst/>
          </a:prstGeom>
        </p:spPr>
      </p:pic>
      <p:pic>
        <p:nvPicPr>
          <p:cNvPr id="35" name="Pilt 34">
            <a:extLst>
              <a:ext uri="{FF2B5EF4-FFF2-40B4-BE49-F238E27FC236}">
                <a16:creationId xmlns:a16="http://schemas.microsoft.com/office/drawing/2014/main" id="{29FA380B-983A-4018-A942-194892FB38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09" y="1799296"/>
            <a:ext cx="3219899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04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lt 17">
            <a:extLst>
              <a:ext uri="{FF2B5EF4-FFF2-40B4-BE49-F238E27FC236}">
                <a16:creationId xmlns:a16="http://schemas.microsoft.com/office/drawing/2014/main" id="{64E353D3-9022-402C-BF0E-F40AC5ABE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6" y="1757142"/>
            <a:ext cx="4753638" cy="1619476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C3BAE0A2-F6FA-4040-9AC0-E390AE244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87" y="1677724"/>
            <a:ext cx="5925377" cy="3801005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39CE02A4-73F5-4BF1-89B7-7BC1D466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70C4BEB-58C9-4C4A-B51B-55675CF4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12" name="Sisu kohatäide 2">
            <a:extLst>
              <a:ext uri="{FF2B5EF4-FFF2-40B4-BE49-F238E27FC236}">
                <a16:creationId xmlns:a16="http://schemas.microsoft.com/office/drawing/2014/main" id="{578D73DB-8D5B-4B09-8E54-C989A7500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452056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Vastajate </a:t>
            </a:r>
            <a:r>
              <a:rPr lang="en-US" err="1">
                <a:solidFill>
                  <a:srgbClr val="010163"/>
                </a:solidFill>
              </a:rPr>
              <a:t>käimine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n-US" err="1">
                <a:solidFill>
                  <a:srgbClr val="010163"/>
                </a:solidFill>
              </a:rPr>
              <a:t>noortekeskuses</a:t>
            </a:r>
            <a:endParaRPr lang="et-EE"/>
          </a:p>
        </p:txBody>
      </p:sp>
      <p:sp>
        <p:nvSpPr>
          <p:cNvPr id="13" name="Sisu kohatäide 2">
            <a:extLst>
              <a:ext uri="{FF2B5EF4-FFF2-40B4-BE49-F238E27FC236}">
                <a16:creationId xmlns:a16="http://schemas.microsoft.com/office/drawing/2014/main" id="{C6A1244F-062A-496B-B756-08B41BB6F08B}"/>
              </a:ext>
            </a:extLst>
          </p:cNvPr>
          <p:cNvSpPr txBox="1">
            <a:spLocks/>
          </p:cNvSpPr>
          <p:nvPr/>
        </p:nvSpPr>
        <p:spPr>
          <a:xfrm>
            <a:off x="6437312" y="1288196"/>
            <a:ext cx="5530969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err="1">
                <a:solidFill>
                  <a:srgbClr val="010163"/>
                </a:solidFill>
              </a:rPr>
              <a:t>Noortekeskuses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n-US" err="1">
                <a:solidFill>
                  <a:srgbClr val="010163"/>
                </a:solidFill>
              </a:rPr>
              <a:t>käimise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t-EE">
                <a:solidFill>
                  <a:srgbClr val="010163"/>
                </a:solidFill>
              </a:rPr>
              <a:t>peamised põhjused</a:t>
            </a:r>
            <a:endParaRPr lang="et-EE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1D0B9BB4-74CE-46F7-A8E8-4027B391F3BE}"/>
              </a:ext>
            </a:extLst>
          </p:cNvPr>
          <p:cNvSpPr txBox="1">
            <a:spLocks/>
          </p:cNvSpPr>
          <p:nvPr/>
        </p:nvSpPr>
        <p:spPr>
          <a:xfrm>
            <a:off x="5817941" y="5329278"/>
            <a:ext cx="5922084" cy="1301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Noored </a:t>
            </a:r>
            <a:r>
              <a:rPr lang="en-US" sz="1600" dirty="0" err="1"/>
              <a:t>käisid</a:t>
            </a:r>
            <a:r>
              <a:rPr lang="en-US" sz="1600" dirty="0"/>
              <a:t> </a:t>
            </a:r>
            <a:r>
              <a:rPr lang="en-US" sz="1600" dirty="0" err="1"/>
              <a:t>noortekeskuses</a:t>
            </a:r>
            <a:r>
              <a:rPr lang="en-US" sz="1600" dirty="0"/>
              <a:t>, </a:t>
            </a:r>
            <a:r>
              <a:rPr lang="en-US" sz="1600" dirty="0" err="1"/>
              <a:t>sest</a:t>
            </a:r>
            <a:r>
              <a:rPr lang="en-US" sz="1600" dirty="0"/>
              <a:t> </a:t>
            </a:r>
            <a:r>
              <a:rPr lang="en-US" sz="1600" dirty="0" err="1"/>
              <a:t>neile</a:t>
            </a:r>
            <a:r>
              <a:rPr lang="en-US" sz="1600" dirty="0"/>
              <a:t> </a:t>
            </a:r>
            <a:r>
              <a:rPr lang="en-US" sz="1600" dirty="0" err="1"/>
              <a:t>meeldis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nende</a:t>
            </a:r>
            <a:r>
              <a:rPr lang="en-US" sz="1600" dirty="0"/>
              <a:t> </a:t>
            </a:r>
            <a:r>
              <a:rPr lang="en-US" sz="1600" dirty="0" err="1"/>
              <a:t>sõbrad</a:t>
            </a:r>
            <a:r>
              <a:rPr lang="en-US" sz="1600" dirty="0"/>
              <a:t> </a:t>
            </a:r>
            <a:r>
              <a:rPr lang="en-US" sz="1600" dirty="0" err="1"/>
              <a:t>käisid</a:t>
            </a:r>
            <a:r>
              <a:rPr lang="en-US" sz="1600" dirty="0"/>
              <a:t> ka seal.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N</a:t>
            </a:r>
            <a:r>
              <a:rPr lang="en-US" sz="1600" dirty="0" err="1"/>
              <a:t>oored</a:t>
            </a:r>
            <a:r>
              <a:rPr lang="en-US" sz="1600" dirty="0"/>
              <a:t> </a:t>
            </a:r>
            <a:r>
              <a:rPr lang="en-US" sz="1600" dirty="0" err="1"/>
              <a:t>osalevad</a:t>
            </a:r>
            <a:r>
              <a:rPr lang="en-US" sz="1600" dirty="0"/>
              <a:t> </a:t>
            </a:r>
            <a:r>
              <a:rPr lang="et-EE" sz="1600" dirty="0"/>
              <a:t>peamiselt teiste poolt </a:t>
            </a:r>
            <a:r>
              <a:rPr lang="en-US" sz="1600" dirty="0" err="1"/>
              <a:t>korraldatud</a:t>
            </a:r>
            <a:r>
              <a:rPr lang="en-US" sz="1600" dirty="0"/>
              <a:t> </a:t>
            </a:r>
            <a:r>
              <a:rPr lang="en-US" sz="1600" dirty="0" err="1"/>
              <a:t>üritustel</a:t>
            </a:r>
            <a:r>
              <a:rPr lang="en-US" sz="1600" dirty="0"/>
              <a:t>.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sz="1600" dirty="0"/>
          </a:p>
        </p:txBody>
      </p:sp>
      <p:sp>
        <p:nvSpPr>
          <p:cNvPr id="14" name="Sisu kohatäide 2">
            <a:extLst>
              <a:ext uri="{FF2B5EF4-FFF2-40B4-BE49-F238E27FC236}">
                <a16:creationId xmlns:a16="http://schemas.microsoft.com/office/drawing/2014/main" id="{D4876A8E-0AF9-465E-9EC2-739CAFCB3AF6}"/>
              </a:ext>
            </a:extLst>
          </p:cNvPr>
          <p:cNvSpPr txBox="1">
            <a:spLocks/>
          </p:cNvSpPr>
          <p:nvPr/>
        </p:nvSpPr>
        <p:spPr>
          <a:xfrm>
            <a:off x="643944" y="3397387"/>
            <a:ext cx="5452056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>
                <a:solidFill>
                  <a:srgbClr val="010163"/>
                </a:solidFill>
              </a:rPr>
              <a:t>Vastajate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n-US" err="1">
                <a:solidFill>
                  <a:srgbClr val="010163"/>
                </a:solidFill>
              </a:rPr>
              <a:t>aktiivsus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CAF5B97B-789B-4F5C-9C66-E6C99DA82E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1" y="3856563"/>
            <a:ext cx="5525271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805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34DCEE4-B0B6-49D5-8DD7-0CEE3CCA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250CD16-8310-4467-BCAE-4ED4557F0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1600201"/>
            <a:ext cx="5067300" cy="4525963"/>
          </a:xfrm>
        </p:spPr>
        <p:txBody>
          <a:bodyPr/>
          <a:lstStyle/>
          <a:p>
            <a:endParaRPr lang="et-EE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Noorsootööd</a:t>
            </a:r>
            <a:r>
              <a:rPr lang="et-EE" dirty="0"/>
              <a:t> hinnanud noored on</a:t>
            </a:r>
            <a:r>
              <a:rPr lang="en-US" dirty="0"/>
              <a:t> </a:t>
            </a:r>
            <a:r>
              <a:rPr lang="en-US" dirty="0" err="1"/>
              <a:t>avatud</a:t>
            </a:r>
            <a:r>
              <a:rPr lang="en-US" dirty="0"/>
              <a:t> </a:t>
            </a:r>
            <a:r>
              <a:rPr lang="en-US" dirty="0" err="1"/>
              <a:t>noorsootööga</a:t>
            </a:r>
            <a:r>
              <a:rPr lang="et-EE" dirty="0"/>
              <a:t> üldiselt rahul</a:t>
            </a:r>
            <a:r>
              <a:rPr lang="en-US" dirty="0"/>
              <a:t>.</a:t>
            </a:r>
            <a:endParaRPr lang="et-EE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/>
              <a:t>M</a:t>
            </a:r>
            <a:r>
              <a:rPr lang="et-EE" dirty="0" err="1"/>
              <a:t>adalamalt</a:t>
            </a:r>
            <a:r>
              <a:rPr lang="et-EE" dirty="0"/>
              <a:t> on noored hinnanud „Tajutud tulemus/kasulikkus“ teemaplokki kuuluvaid küsimusi. Noored ei ole niivõrd aktiivsed tegevuste/ürituste algatamisel või läbiviimisel ning ettepanekute tegemisel. </a:t>
            </a: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DF3CBA4-7345-402F-96CE-42AB1180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00FAC3F9-5B3B-4B01-B9F3-70D3CCA5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Keskmised hinnangud küsimuste alusel</a:t>
            </a:r>
            <a:endParaRPr lang="et-EE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16701193-F40F-4B4B-A786-ACDE0F9EB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" y="1819276"/>
            <a:ext cx="6449325" cy="4334480"/>
          </a:xfrm>
          <a:prstGeom prst="rect">
            <a:avLst/>
          </a:prstGeom>
        </p:spPr>
      </p:pic>
      <p:sp>
        <p:nvSpPr>
          <p:cNvPr id="11" name="Ristkülik 10">
            <a:extLst>
              <a:ext uri="{FF2B5EF4-FFF2-40B4-BE49-F238E27FC236}">
                <a16:creationId xmlns:a16="http://schemas.microsoft.com/office/drawing/2014/main" id="{B82EFA41-0997-46A6-BF77-43D5D498E4C5}"/>
              </a:ext>
            </a:extLst>
          </p:cNvPr>
          <p:cNvSpPr/>
          <p:nvPr/>
        </p:nvSpPr>
        <p:spPr>
          <a:xfrm>
            <a:off x="6084887" y="5507688"/>
            <a:ext cx="352425" cy="49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stkülik 11">
            <a:extLst>
              <a:ext uri="{FF2B5EF4-FFF2-40B4-BE49-F238E27FC236}">
                <a16:creationId xmlns:a16="http://schemas.microsoft.com/office/drawing/2014/main" id="{06A16DD2-2912-4907-84F3-61A90752AD71}"/>
              </a:ext>
            </a:extLst>
          </p:cNvPr>
          <p:cNvSpPr/>
          <p:nvPr/>
        </p:nvSpPr>
        <p:spPr>
          <a:xfrm>
            <a:off x="5984472" y="5643109"/>
            <a:ext cx="352425" cy="49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stkülik 12">
            <a:extLst>
              <a:ext uri="{FF2B5EF4-FFF2-40B4-BE49-F238E27FC236}">
                <a16:creationId xmlns:a16="http://schemas.microsoft.com/office/drawing/2014/main" id="{886E0284-C967-4FF0-AB0A-392FB8984E65}"/>
              </a:ext>
            </a:extLst>
          </p:cNvPr>
          <p:cNvSpPr/>
          <p:nvPr/>
        </p:nvSpPr>
        <p:spPr>
          <a:xfrm>
            <a:off x="5884057" y="5983804"/>
            <a:ext cx="352425" cy="23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096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lt 15">
            <a:extLst>
              <a:ext uri="{FF2B5EF4-FFF2-40B4-BE49-F238E27FC236}">
                <a16:creationId xmlns:a16="http://schemas.microsoft.com/office/drawing/2014/main" id="{48813251-E325-4BC6-B070-BA7AFBE3B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69" y="688886"/>
            <a:ext cx="2398754" cy="1558426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D7533D60-4548-4C71-AD45-403EEDE59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19" y="2529243"/>
            <a:ext cx="2695951" cy="4201111"/>
          </a:xfrm>
          <a:prstGeom prst="rect">
            <a:avLst/>
          </a:prstGeom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D9B80A3B-83F6-4701-B558-0330FC239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4" y="2520366"/>
            <a:ext cx="2695951" cy="4201111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3D7E7AB1-B8A9-4F2B-99A2-4229CD06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Avatud</a:t>
            </a:r>
            <a:r>
              <a:rPr lang="en-US" dirty="0"/>
              <a:t> </a:t>
            </a:r>
            <a:r>
              <a:rPr lang="en-US" dirty="0" err="1"/>
              <a:t>noorsootöö</a:t>
            </a:r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B621930-B2CD-48B4-A8F4-608C47C4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984C14-24EE-4573-95E9-06E576035FFC}"/>
              </a:ext>
            </a:extLst>
          </p:cNvPr>
          <p:cNvSpPr txBox="1"/>
          <p:nvPr/>
        </p:nvSpPr>
        <p:spPr>
          <a:xfrm>
            <a:off x="731838" y="1414912"/>
            <a:ext cx="1101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1BCC5373-6B3B-4B3C-8907-46A6FA1582D4}"/>
              </a:ext>
            </a:extLst>
          </p:cNvPr>
          <p:cNvSpPr>
            <a:spLocks noGrp="1"/>
          </p:cNvSpPr>
          <p:nvPr/>
        </p:nvSpPr>
        <p:spPr>
          <a:xfrm>
            <a:off x="643944" y="1325068"/>
            <a:ext cx="7652331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10163"/>
                </a:solidFill>
              </a:rPr>
              <a:t>Avatud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n-US" dirty="0" err="1">
                <a:solidFill>
                  <a:srgbClr val="010163"/>
                </a:solidFill>
              </a:rPr>
              <a:t>noorsootöö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n-US" dirty="0" err="1">
                <a:solidFill>
                  <a:srgbClr val="010163"/>
                </a:solidFill>
              </a:rPr>
              <a:t>rahulolu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t-EE" dirty="0">
                <a:solidFill>
                  <a:srgbClr val="010163"/>
                </a:solidFill>
              </a:rPr>
              <a:t>keskmised hinnangud kohalike omavalitsuste alusel</a:t>
            </a:r>
            <a:endParaRPr lang="et-EE" dirty="0"/>
          </a:p>
        </p:txBody>
      </p:sp>
      <p:sp>
        <p:nvSpPr>
          <p:cNvPr id="11" name="Sisu kohatäide 2">
            <a:extLst>
              <a:ext uri="{FF2B5EF4-FFF2-40B4-BE49-F238E27FC236}">
                <a16:creationId xmlns:a16="http://schemas.microsoft.com/office/drawing/2014/main" id="{E75EC326-F762-4D91-9A92-150922F4812A}"/>
              </a:ext>
            </a:extLst>
          </p:cNvPr>
          <p:cNvSpPr txBox="1">
            <a:spLocks/>
          </p:cNvSpPr>
          <p:nvPr/>
        </p:nvSpPr>
        <p:spPr>
          <a:xfrm>
            <a:off x="643945" y="1738563"/>
            <a:ext cx="7890961" cy="8193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Tallinna linna noored on hinnanud üldist rahulolu</a:t>
            </a:r>
            <a:r>
              <a:rPr lang="en-US" sz="1600" dirty="0"/>
              <a:t> </a:t>
            </a:r>
            <a:r>
              <a:rPr lang="et-EE" sz="1600" dirty="0"/>
              <a:t>võrreldes teiste kohalike omavalitsustega </a:t>
            </a:r>
            <a:r>
              <a:rPr lang="en-US" sz="1600" dirty="0" err="1"/>
              <a:t>keskmiselt</a:t>
            </a:r>
            <a:r>
              <a:rPr lang="en-US" sz="1600" dirty="0"/>
              <a:t>. </a:t>
            </a:r>
            <a:r>
              <a:rPr lang="en-US" sz="1600" dirty="0" err="1"/>
              <a:t>Võrreldes</a:t>
            </a:r>
            <a:r>
              <a:rPr lang="en-US" sz="1600" dirty="0"/>
              <a:t> </a:t>
            </a:r>
            <a:r>
              <a:rPr lang="en-US" sz="1600" dirty="0" err="1"/>
              <a:t>teiste</a:t>
            </a:r>
            <a:r>
              <a:rPr lang="en-US" sz="1600" dirty="0"/>
              <a:t> </a:t>
            </a:r>
            <a:r>
              <a:rPr lang="en-US" sz="1600" dirty="0" err="1"/>
              <a:t>linnaosadega</a:t>
            </a:r>
            <a:r>
              <a:rPr lang="en-US" sz="1600" dirty="0"/>
              <a:t> </a:t>
            </a:r>
            <a:r>
              <a:rPr lang="en-US" sz="1600" dirty="0" err="1"/>
              <a:t>andsid</a:t>
            </a:r>
            <a:r>
              <a:rPr lang="en-US" sz="1600" dirty="0"/>
              <a:t> </a:t>
            </a:r>
            <a:r>
              <a:rPr lang="en-US" sz="1600" dirty="0" err="1"/>
              <a:t>Nõmme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kõrgemaid</a:t>
            </a:r>
            <a:r>
              <a:rPr lang="en-US" sz="1600" dirty="0"/>
              <a:t> </a:t>
            </a:r>
            <a:r>
              <a:rPr lang="en-US" sz="1600" dirty="0" err="1"/>
              <a:t>hinnanguid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Põhja-Tallinna</a:t>
            </a:r>
            <a:r>
              <a:rPr lang="en-US" sz="1600" dirty="0"/>
              <a:t> </a:t>
            </a:r>
            <a:r>
              <a:rPr lang="en-US" sz="1600" dirty="0" err="1"/>
              <a:t>linnaosa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madalamaid</a:t>
            </a:r>
            <a:r>
              <a:rPr lang="en-US" sz="1600" dirty="0"/>
              <a:t> </a:t>
            </a:r>
            <a:r>
              <a:rPr lang="en-US" sz="1600" dirty="0" err="1"/>
              <a:t>hinnanguid</a:t>
            </a:r>
            <a:r>
              <a:rPr lang="en-US" sz="1600" dirty="0"/>
              <a:t>.</a:t>
            </a:r>
            <a:endParaRPr lang="et-EE" sz="16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sz="1600" dirty="0"/>
          </a:p>
        </p:txBody>
      </p:sp>
      <p:cxnSp>
        <p:nvCxnSpPr>
          <p:cNvPr id="12" name="Straight Arrow Connector 23">
            <a:extLst>
              <a:ext uri="{FF2B5EF4-FFF2-40B4-BE49-F238E27FC236}">
                <a16:creationId xmlns:a16="http://schemas.microsoft.com/office/drawing/2014/main" id="{5EB05048-BBF1-478C-A68B-8A1C4E11568D}"/>
              </a:ext>
            </a:extLst>
          </p:cNvPr>
          <p:cNvCxnSpPr>
            <a:cxnSpLocks/>
          </p:cNvCxnSpPr>
          <p:nvPr/>
        </p:nvCxnSpPr>
        <p:spPr bwMode="auto">
          <a:xfrm flipV="1">
            <a:off x="6008950" y="2105168"/>
            <a:ext cx="2911720" cy="884577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Pilt 6">
            <a:extLst>
              <a:ext uri="{FF2B5EF4-FFF2-40B4-BE49-F238E27FC236}">
                <a16:creationId xmlns:a16="http://schemas.microsoft.com/office/drawing/2014/main" id="{8C661C3B-9C7A-429E-A7BE-C770E097C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21" y="2528411"/>
            <a:ext cx="2695951" cy="4201111"/>
          </a:xfrm>
          <a:prstGeom prst="rect">
            <a:avLst/>
          </a:prstGeom>
        </p:spPr>
      </p:pic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D8BC5642-3941-4C9E-83A2-4CC093C57827}"/>
              </a:ext>
            </a:extLst>
          </p:cNvPr>
          <p:cNvSpPr/>
          <p:nvPr/>
        </p:nvSpPr>
        <p:spPr bwMode="auto">
          <a:xfrm>
            <a:off x="3898106" y="2989745"/>
            <a:ext cx="2050257" cy="14643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671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füüsilise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 err="1">
                <a:solidFill>
                  <a:srgbClr val="010163"/>
                </a:solidFill>
              </a:rPr>
              <a:t>Kohalejõudmise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mugavus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lihtsus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38042"/>
            <a:ext cx="3147462" cy="27367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err="1"/>
              <a:t>Kutsek</a:t>
            </a:r>
            <a:r>
              <a:rPr lang="en-US" sz="1600" err="1"/>
              <a:t>oolis</a:t>
            </a:r>
            <a:r>
              <a:rPr lang="en-US" sz="1600"/>
              <a:t> </a:t>
            </a:r>
            <a:r>
              <a:rPr lang="en-US" sz="1600" err="1"/>
              <a:t>õppivad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t-EE" sz="1600"/>
              <a:t>on kohalejõudmise mugavust/lihtsust hinnanud madalamalt kui teistelt tegevusaladelt noored.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/>
              <a:t>Linnaosade lõikes hindavad kohalejõudmise mugavust/lihtsust madalaimalt Haaberstis elavad noored. </a:t>
            </a:r>
            <a:endParaRPr lang="en-US" sz="160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Üldiselt</a:t>
            </a:r>
            <a:r>
              <a:rPr lang="en-US" sz="1600"/>
              <a:t> </a:t>
            </a:r>
            <a:r>
              <a:rPr lang="en-US" sz="1600" err="1"/>
              <a:t>hindavad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kohalejõudmise</a:t>
            </a:r>
            <a:r>
              <a:rPr lang="en-US" sz="1600"/>
              <a:t> </a:t>
            </a:r>
            <a:r>
              <a:rPr lang="en-US" sz="1600" err="1"/>
              <a:t>mugavust</a:t>
            </a:r>
            <a:r>
              <a:rPr lang="en-US" sz="1600"/>
              <a:t>/</a:t>
            </a:r>
            <a:r>
              <a:rPr lang="en-US" sz="1600" err="1"/>
              <a:t>lihtsust</a:t>
            </a:r>
            <a:r>
              <a:rPr lang="en-US" sz="1600"/>
              <a:t> </a:t>
            </a:r>
            <a:r>
              <a:rPr lang="en-US" sz="1600" err="1"/>
              <a:t>kõrgelt</a:t>
            </a:r>
            <a:r>
              <a:rPr lang="en-US" sz="1600"/>
              <a:t>.</a:t>
            </a: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82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1" y="274639"/>
            <a:ext cx="11150419" cy="1143000"/>
          </a:xfrm>
        </p:spPr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1E916A99-BF5E-4813-A9ED-30A31B28A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5" y="1637752"/>
            <a:ext cx="2991267" cy="828791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C1278408-087F-4695-80F3-4E38D10AE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8" y="3428853"/>
            <a:ext cx="3324689" cy="1448002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EBF89368-3216-4616-9194-0A5AD9B24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6" y="4868038"/>
            <a:ext cx="2991267" cy="1124107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5696522C-6D50-4F55-A71D-C7E4C0C46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78" y="5371775"/>
            <a:ext cx="3324689" cy="914528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AE33D5E9-00F3-4FF7-B0AD-6DAA54266C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18" y="1637463"/>
            <a:ext cx="4410691" cy="2400635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3A892E0C-3F16-43A7-B653-DC773A22EF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49" y="4104773"/>
            <a:ext cx="4410691" cy="1267002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6E7851A9-CDB6-47A5-A2E1-0995C6EDDE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79" y="1637220"/>
            <a:ext cx="2991267" cy="1733792"/>
          </a:xfrm>
          <a:prstGeom prst="rect">
            <a:avLst/>
          </a:prstGeom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80A1C711-9A5E-406C-A8DB-45458118A8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4" y="2542165"/>
            <a:ext cx="2991267" cy="866896"/>
          </a:xfrm>
          <a:prstGeom prst="rect">
            <a:avLst/>
          </a:prstGeom>
        </p:spPr>
      </p:pic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7FE48413-F0E5-444B-877F-8F9D5BC8177C}"/>
              </a:ext>
            </a:extLst>
          </p:cNvPr>
          <p:cNvSpPr/>
          <p:nvPr/>
        </p:nvSpPr>
        <p:spPr bwMode="auto">
          <a:xfrm>
            <a:off x="5197243" y="2325103"/>
            <a:ext cx="2562457" cy="176797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3A9BFE19-1008-40F5-970C-E032751D24CA}"/>
              </a:ext>
            </a:extLst>
          </p:cNvPr>
          <p:cNvSpPr/>
          <p:nvPr/>
        </p:nvSpPr>
        <p:spPr bwMode="auto">
          <a:xfrm>
            <a:off x="9191625" y="2667001"/>
            <a:ext cx="1952625" cy="15239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450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füüsilise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 err="1">
                <a:solidFill>
                  <a:srgbClr val="010163"/>
                </a:solidFill>
              </a:rPr>
              <a:t>Tegevusvahendid</a:t>
            </a:r>
            <a:r>
              <a:rPr lang="en-US" sz="2000" b="1">
                <a:solidFill>
                  <a:srgbClr val="010163"/>
                </a:solidFill>
              </a:rPr>
              <a:t> ja </a:t>
            </a:r>
            <a:r>
              <a:rPr lang="en-US" sz="2000" b="1" err="1">
                <a:solidFill>
                  <a:srgbClr val="010163"/>
                </a:solidFill>
              </a:rPr>
              <a:t>materjalid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85681" y="3648430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err="1"/>
              <a:t>Vanusegrupiti</a:t>
            </a:r>
            <a:r>
              <a:rPr lang="et-EE" sz="1600"/>
              <a:t> on tegevusvahenditele ja materjalidele antud hinnangud langevas trendis. 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/>
              <a:t>Kutsekoolis õppivad noored on rahulolu tegevusvahendite ja materjalidega hinnanud märgatavalt madalamalt kui noored teistelt tegevusaladelt.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86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1" y="274639"/>
            <a:ext cx="11150419" cy="1143000"/>
          </a:xfrm>
        </p:spPr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60DDA287-5694-4C70-B188-4DBABFF65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8" y="2542165"/>
            <a:ext cx="2991267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C7E34166-BF85-4F5C-87EE-F6349CBFF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7" y="1636800"/>
            <a:ext cx="2991267" cy="828791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B3BFF04A-A586-47E6-8205-F42E363E9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3" y="3427533"/>
            <a:ext cx="3324689" cy="1448002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E681F586-61DF-4620-8780-04A904E3E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3" y="4866299"/>
            <a:ext cx="2991267" cy="1124107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09BDDCCE-E816-4FC2-A623-D0467A59C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14" y="1641232"/>
            <a:ext cx="4410691" cy="2400635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6524826C-B7FC-4D72-9743-42D7B46534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07" y="4106597"/>
            <a:ext cx="4410691" cy="1267002"/>
          </a:xfrm>
          <a:prstGeom prst="rect">
            <a:avLst/>
          </a:prstGeom>
        </p:spPr>
      </p:pic>
      <p:pic>
        <p:nvPicPr>
          <p:cNvPr id="35" name="Pilt 34">
            <a:extLst>
              <a:ext uri="{FF2B5EF4-FFF2-40B4-BE49-F238E27FC236}">
                <a16:creationId xmlns:a16="http://schemas.microsoft.com/office/drawing/2014/main" id="{5A04E6F5-0835-4D9C-8237-75584D2B9B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098" y="1636800"/>
            <a:ext cx="2991267" cy="1733792"/>
          </a:xfrm>
          <a:prstGeom prst="rect">
            <a:avLst/>
          </a:prstGeom>
        </p:spPr>
      </p:pic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61462A5D-102C-4901-A9DD-A04733739BBC}"/>
              </a:ext>
            </a:extLst>
          </p:cNvPr>
          <p:cNvSpPr/>
          <p:nvPr/>
        </p:nvSpPr>
        <p:spPr bwMode="auto">
          <a:xfrm>
            <a:off x="5232400" y="2315578"/>
            <a:ext cx="2476500" cy="189497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Arrow Connector 23">
            <a:extLst>
              <a:ext uri="{FF2B5EF4-FFF2-40B4-BE49-F238E27FC236}">
                <a16:creationId xmlns:a16="http://schemas.microsoft.com/office/drawing/2014/main" id="{8A0586E6-A18B-4B16-9A30-6A464B076AEE}"/>
              </a:ext>
            </a:extLst>
          </p:cNvPr>
          <p:cNvCxnSpPr>
            <a:cxnSpLocks/>
          </p:cNvCxnSpPr>
          <p:nvPr/>
        </p:nvCxnSpPr>
        <p:spPr bwMode="auto">
          <a:xfrm flipH="1">
            <a:off x="3464616" y="5211675"/>
            <a:ext cx="173770" cy="519382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Pilt 2">
            <a:extLst>
              <a:ext uri="{FF2B5EF4-FFF2-40B4-BE49-F238E27FC236}">
                <a16:creationId xmlns:a16="http://schemas.microsoft.com/office/drawing/2014/main" id="{9588BFE7-7237-4DA1-B2F4-209D27AA65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30" y="5377206"/>
            <a:ext cx="3667640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88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lt 13">
            <a:extLst>
              <a:ext uri="{FF2B5EF4-FFF2-40B4-BE49-F238E27FC236}">
                <a16:creationId xmlns:a16="http://schemas.microsoft.com/office/drawing/2014/main" id="{7CD7E5F7-E4AD-4BB1-8126-9E3F09F62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89" y="1640081"/>
            <a:ext cx="4525543" cy="2434628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füüsilise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 err="1">
                <a:solidFill>
                  <a:srgbClr val="010163"/>
                </a:solidFill>
              </a:rPr>
              <a:t>Toimumiskoha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ruumid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722693" y="3703373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Kutsekoolis</a:t>
            </a:r>
            <a:r>
              <a:rPr lang="en-US" sz="1600"/>
              <a:t> </a:t>
            </a:r>
            <a:r>
              <a:rPr lang="en-US" sz="1600" err="1"/>
              <a:t>õppivad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on </a:t>
            </a:r>
            <a:r>
              <a:rPr lang="en-US" sz="1600" err="1"/>
              <a:t>andnud</a:t>
            </a:r>
            <a:r>
              <a:rPr lang="en-US" sz="1600"/>
              <a:t> </a:t>
            </a: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toimumiskoha</a:t>
            </a:r>
            <a:r>
              <a:rPr lang="en-US" sz="1600"/>
              <a:t> </a:t>
            </a:r>
            <a:r>
              <a:rPr lang="en-US" sz="1600" err="1"/>
              <a:t>ruumidele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Üldiselt</a:t>
            </a:r>
            <a:r>
              <a:rPr lang="en-US" sz="1600"/>
              <a:t> on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rahul</a:t>
            </a:r>
            <a:r>
              <a:rPr lang="en-US" sz="1600"/>
              <a:t> </a:t>
            </a:r>
            <a:r>
              <a:rPr lang="en-US" sz="1600" err="1"/>
              <a:t>toimumiskoha</a:t>
            </a:r>
            <a:r>
              <a:rPr lang="en-US" sz="1600"/>
              <a:t> </a:t>
            </a:r>
            <a:r>
              <a:rPr lang="en-US" sz="1600" err="1"/>
              <a:t>ruumidega</a:t>
            </a:r>
            <a:r>
              <a:rPr lang="en-US" sz="1600"/>
              <a:t>.</a:t>
            </a: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86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1" y="274639"/>
            <a:ext cx="11150419" cy="1143000"/>
          </a:xfrm>
        </p:spPr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pic>
        <p:nvPicPr>
          <p:cNvPr id="15" name="Pilt 14">
            <a:extLst>
              <a:ext uri="{FF2B5EF4-FFF2-40B4-BE49-F238E27FC236}">
                <a16:creationId xmlns:a16="http://schemas.microsoft.com/office/drawing/2014/main" id="{8180D998-17F0-4B7D-A330-0F61399B9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78" y="5375008"/>
            <a:ext cx="3324689" cy="914528"/>
          </a:xfrm>
          <a:prstGeom prst="rect">
            <a:avLst/>
          </a:prstGeom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59030826-2D33-458C-9D9B-2AFF8DE44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2" y="2543632"/>
            <a:ext cx="2991267" cy="866896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D4DE659B-9F9B-406A-A2A4-7C43F09B5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5" y="1633693"/>
            <a:ext cx="2991267" cy="828791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85CD49C4-D9DF-426E-A546-4071FF7F7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2" y="4873093"/>
            <a:ext cx="2991267" cy="1124107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3EEC72E4-C6BB-4528-AC05-618A38F53A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41" y="4106859"/>
            <a:ext cx="4410691" cy="1267002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CC3C4F13-4BE9-403D-809C-180D941908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01" y="1638058"/>
            <a:ext cx="2991267" cy="1733792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69EDFC6E-0E85-4123-ABD2-57A3B18BD4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6" y="3427624"/>
            <a:ext cx="3324689" cy="1448002"/>
          </a:xfrm>
          <a:prstGeom prst="rect">
            <a:avLst/>
          </a:prstGeom>
        </p:spPr>
      </p:pic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4F62C591-0D31-4942-B08D-FD19048B29C5}"/>
              </a:ext>
            </a:extLst>
          </p:cNvPr>
          <p:cNvSpPr/>
          <p:nvPr/>
        </p:nvSpPr>
        <p:spPr bwMode="auto">
          <a:xfrm>
            <a:off x="5256068" y="2325832"/>
            <a:ext cx="2484582" cy="184727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56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 err="1">
                <a:solidFill>
                  <a:srgbClr val="010163"/>
                </a:solidFill>
              </a:rPr>
              <a:t>Noorsootöötajad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arvestavad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minu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soovide</a:t>
            </a:r>
            <a:r>
              <a:rPr lang="en-US" sz="2000" b="1">
                <a:solidFill>
                  <a:srgbClr val="010163"/>
                </a:solidFill>
              </a:rPr>
              <a:t> ja </a:t>
            </a:r>
            <a:r>
              <a:rPr lang="en-US" sz="2000" b="1" err="1">
                <a:solidFill>
                  <a:srgbClr val="010163"/>
                </a:solidFill>
              </a:rPr>
              <a:t>arvamustega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19570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Noormehed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vene</a:t>
            </a:r>
            <a:r>
              <a:rPr lang="en-US" sz="1600"/>
              <a:t> </a:t>
            </a:r>
            <a:r>
              <a:rPr lang="en-US" sz="1600" err="1"/>
              <a:t>keelt</a:t>
            </a:r>
            <a:r>
              <a:rPr lang="en-US" sz="1600"/>
              <a:t> </a:t>
            </a:r>
            <a:r>
              <a:rPr lang="en-US" sz="1600" err="1"/>
              <a:t>kõnelevad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märkimisväärselt</a:t>
            </a:r>
            <a:r>
              <a:rPr lang="en-US" sz="1600"/>
              <a:t> </a:t>
            </a: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antud</a:t>
            </a:r>
            <a:r>
              <a:rPr lang="en-US" sz="1600"/>
              <a:t> </a:t>
            </a:r>
            <a:r>
              <a:rPr lang="en-US" sz="1600" err="1"/>
              <a:t>küsimusele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Samuti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väga</a:t>
            </a:r>
            <a:r>
              <a:rPr lang="en-US" sz="1600"/>
              <a:t> </a:t>
            </a:r>
            <a:r>
              <a:rPr lang="en-US" sz="1600" err="1"/>
              <a:t>madala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kutsekoolis</a:t>
            </a:r>
            <a:r>
              <a:rPr lang="en-US" sz="1600"/>
              <a:t> </a:t>
            </a:r>
            <a:r>
              <a:rPr lang="en-US" sz="1600" err="1"/>
              <a:t>õppivad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Põhja-Tallinnas</a:t>
            </a:r>
            <a:r>
              <a:rPr lang="en-US" sz="1600"/>
              <a:t> </a:t>
            </a:r>
            <a:r>
              <a:rPr lang="en-US" sz="1600" err="1"/>
              <a:t>elavad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79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1" y="274639"/>
            <a:ext cx="11150419" cy="1143000"/>
          </a:xfrm>
        </p:spPr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28E144AA-8EA2-492B-8A3A-C571A361E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3" y="1640632"/>
            <a:ext cx="2991267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5552951D-3836-4FFC-9869-2E36D029F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" y="3429000"/>
            <a:ext cx="3324689" cy="1448002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7F58E45F-5824-4567-8B9A-9E98B95C7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8" y="2526572"/>
            <a:ext cx="2991267" cy="866896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69BE41A9-102B-4252-B28F-59C2B5D61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6" y="4877002"/>
            <a:ext cx="2991267" cy="1124107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3FE74A12-3766-4B26-A5D5-5DEBF0D48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80" y="1640632"/>
            <a:ext cx="4410691" cy="2400635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1DD688CF-5D5E-4167-A5AC-29961FCA5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635" y="4079812"/>
            <a:ext cx="4410691" cy="1267002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45FF35A5-6650-459C-8A2B-67AD4E2B8F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00" y="5435949"/>
            <a:ext cx="3324689" cy="914528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7CC4ECB9-43E3-4F67-9669-4D9B5A745B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83" y="1636651"/>
            <a:ext cx="2991267" cy="1733792"/>
          </a:xfrm>
          <a:prstGeom prst="rect">
            <a:avLst/>
          </a:prstGeom>
        </p:spPr>
      </p:pic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19ACC428-0898-4D75-8BA3-50AFA7668F44}"/>
              </a:ext>
            </a:extLst>
          </p:cNvPr>
          <p:cNvSpPr/>
          <p:nvPr/>
        </p:nvSpPr>
        <p:spPr bwMode="auto">
          <a:xfrm>
            <a:off x="5226050" y="2317751"/>
            <a:ext cx="2343664" cy="1841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9E3E9B8C-B90A-4414-8889-452A1F4067B3}"/>
              </a:ext>
            </a:extLst>
          </p:cNvPr>
          <p:cNvSpPr/>
          <p:nvPr/>
        </p:nvSpPr>
        <p:spPr bwMode="auto">
          <a:xfrm>
            <a:off x="9001125" y="2520950"/>
            <a:ext cx="2019300" cy="15240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684137-613A-4553-99F9-5A1B3D5FB3C2}"/>
              </a:ext>
            </a:extLst>
          </p:cNvPr>
          <p:cNvSpPr txBox="1"/>
          <p:nvPr/>
        </p:nvSpPr>
        <p:spPr>
          <a:xfrm>
            <a:off x="10870313" y="2344380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B871C8-700D-4A71-9FAA-0812E46C7F02}"/>
              </a:ext>
            </a:extLst>
          </p:cNvPr>
          <p:cNvSpPr txBox="1"/>
          <p:nvPr/>
        </p:nvSpPr>
        <p:spPr>
          <a:xfrm>
            <a:off x="7421514" y="2163467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38" name="Rounded Rectangle 14">
            <a:extLst>
              <a:ext uri="{FF2B5EF4-FFF2-40B4-BE49-F238E27FC236}">
                <a16:creationId xmlns:a16="http://schemas.microsoft.com/office/drawing/2014/main" id="{EF7908B8-2C50-42B9-B494-1770EC290937}"/>
              </a:ext>
            </a:extLst>
          </p:cNvPr>
          <p:cNvSpPr/>
          <p:nvPr/>
        </p:nvSpPr>
        <p:spPr bwMode="auto">
          <a:xfrm>
            <a:off x="1224973" y="1930401"/>
            <a:ext cx="2115127" cy="14604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ounded Rectangle 14">
            <a:extLst>
              <a:ext uri="{FF2B5EF4-FFF2-40B4-BE49-F238E27FC236}">
                <a16:creationId xmlns:a16="http://schemas.microsoft.com/office/drawing/2014/main" id="{098C6230-6456-456A-BDA8-8D4D38410CE9}"/>
              </a:ext>
            </a:extLst>
          </p:cNvPr>
          <p:cNvSpPr/>
          <p:nvPr/>
        </p:nvSpPr>
        <p:spPr bwMode="auto">
          <a:xfrm>
            <a:off x="1239115" y="2978151"/>
            <a:ext cx="2129559" cy="162212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394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lt 20">
            <a:extLst>
              <a:ext uri="{FF2B5EF4-FFF2-40B4-BE49-F238E27FC236}">
                <a16:creationId xmlns:a16="http://schemas.microsoft.com/office/drawing/2014/main" id="{A393ED57-0375-40B5-BFA0-F655DE55A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257" y="1635377"/>
            <a:ext cx="3147462" cy="1699815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ED64B819-F155-49DA-A1DE-E78D3B95C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02" y="4077003"/>
            <a:ext cx="4439270" cy="1267002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 err="1">
                <a:solidFill>
                  <a:srgbClr val="010163"/>
                </a:solidFill>
              </a:rPr>
              <a:t>Noorsootöötaja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meeldib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mulle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teeb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oma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tööd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hästi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2231" y="3619570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Noorte</a:t>
            </a:r>
            <a:r>
              <a:rPr lang="en-US" sz="1600" dirty="0"/>
              <a:t> </a:t>
            </a:r>
            <a:r>
              <a:rPr lang="en-US" sz="1600" dirty="0" err="1"/>
              <a:t>hinnangul</a:t>
            </a:r>
            <a:r>
              <a:rPr lang="en-US" sz="1600" dirty="0"/>
              <a:t> </a:t>
            </a:r>
            <a:r>
              <a:rPr lang="en-US" sz="1600" dirty="0" err="1"/>
              <a:t>teevad</a:t>
            </a:r>
            <a:r>
              <a:rPr lang="en-US" sz="1600" dirty="0"/>
              <a:t> </a:t>
            </a:r>
            <a:r>
              <a:rPr lang="en-US" sz="1600" dirty="0" err="1"/>
              <a:t>noorsootöötajad</a:t>
            </a:r>
            <a:r>
              <a:rPr lang="en-US" sz="1600" dirty="0"/>
              <a:t> </a:t>
            </a: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oma</a:t>
            </a:r>
            <a:r>
              <a:rPr lang="en-US" sz="1600" dirty="0"/>
              <a:t> </a:t>
            </a:r>
            <a:r>
              <a:rPr lang="en-US" sz="1600" dirty="0" err="1"/>
              <a:t>tööd</a:t>
            </a:r>
            <a:r>
              <a:rPr lang="en-US" sz="1600" dirty="0"/>
              <a:t> </a:t>
            </a:r>
            <a:r>
              <a:rPr lang="en-US" sz="1600" dirty="0" err="1"/>
              <a:t>hästi</a:t>
            </a:r>
            <a:r>
              <a:rPr lang="en-US" sz="1600" dirty="0"/>
              <a:t>.</a:t>
            </a:r>
            <a:endParaRPr lang="et-EE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91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1" y="274639"/>
            <a:ext cx="11150419" cy="1143000"/>
          </a:xfrm>
        </p:spPr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180A160E-B2DF-4B36-9FE1-B17853A9F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9" y="1635212"/>
            <a:ext cx="2991267" cy="828791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EAC64E1B-C176-4F86-9B9F-E08C245165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4" y="2530678"/>
            <a:ext cx="2991267" cy="866896"/>
          </a:xfrm>
          <a:prstGeom prst="rect">
            <a:avLst/>
          </a:prstGeom>
        </p:spPr>
      </p:pic>
      <p:pic>
        <p:nvPicPr>
          <p:cNvPr id="22" name="Pilt 21">
            <a:extLst>
              <a:ext uri="{FF2B5EF4-FFF2-40B4-BE49-F238E27FC236}">
                <a16:creationId xmlns:a16="http://schemas.microsoft.com/office/drawing/2014/main" id="{611A7F26-C440-4387-9714-A510EAA742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7" y="3429000"/>
            <a:ext cx="3324689" cy="1448002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3A3F8D2D-A80A-4E12-88F8-742C8BAC10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1" y="4877002"/>
            <a:ext cx="2991267" cy="1124107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BFBC41D2-12BA-41CC-8792-29CCC9AB9B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4" y="1633586"/>
            <a:ext cx="4636587" cy="2238203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0B4CE8C6-3B25-44FC-842F-F8E445C033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83" y="5387147"/>
            <a:ext cx="3896733" cy="9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2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3BD8168-E3FC-4A54-B780-8F026539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Metoodika</a:t>
            </a:r>
            <a:r>
              <a:rPr lang="en-US"/>
              <a:t>: </a:t>
            </a:r>
            <a:r>
              <a:rPr lang="et-EE"/>
              <a:t>Küsimus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jaotumine</a:t>
            </a:r>
            <a:r>
              <a:rPr lang="et-EE"/>
              <a:t> teemaplokkide</a:t>
            </a:r>
            <a:r>
              <a:rPr lang="en-US" err="1"/>
              <a:t>sse</a:t>
            </a:r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385A0C46-5D52-458B-86D3-8F5EE70A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B2E4365A-6D0A-4155-900F-2AB949517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573229"/>
              </p:ext>
            </p:extLst>
          </p:nvPr>
        </p:nvGraphicFramePr>
        <p:xfrm>
          <a:off x="762000" y="1186739"/>
          <a:ext cx="10706100" cy="3596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1411">
                  <a:extLst>
                    <a:ext uri="{9D8B030D-6E8A-4147-A177-3AD203B41FA5}">
                      <a16:colId xmlns:a16="http://schemas.microsoft.com/office/drawing/2014/main" val="1951857202"/>
                    </a:ext>
                  </a:extLst>
                </a:gridCol>
                <a:gridCol w="8874689">
                  <a:extLst>
                    <a:ext uri="{9D8B030D-6E8A-4147-A177-3AD203B41FA5}">
                      <a16:colId xmlns:a16="http://schemas.microsoft.com/office/drawing/2014/main" val="511974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600">
                          <a:effectLst/>
                        </a:rPr>
                        <a:t>TEEMAPLOKK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400">
                          <a:effectLst/>
                        </a:rPr>
                        <a:t>KÜSIMUS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6358588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400">
                          <a:effectLst/>
                        </a:rPr>
                        <a:t>Füüsiline keskkond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Kohalejõudmise mugavus/lihtsus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6070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Tegevuse toimumise aeg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3622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Tegevusvahendid ja materjalid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025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Toimumiskoha ruumid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8297455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400">
                          <a:effectLst/>
                        </a:rPr>
                        <a:t>Sotsiaalne keskkond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Juht/juhendaja/kasvataja/noorsootöötaja/rühmajuht meeldib mulle / teeb oma tööd hästi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4093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Juht/juhendaja/kasvataja/noorsootöötaja/rühmajuht on alati arvestanud minu soovide ja arvamustega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14355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Selles noorsootöö tegevuses minu probleeme märgatakse, mind kuulatakse ära ja antakse nõu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12087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Minu suhted teiste selles noorsootöö tegevuses osalejatega on/olid head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76122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Minu suhted juhi/juhendaja/kasvataja/noorsootöötajaga/rühmajuhiga on/olid head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7341185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400">
                          <a:effectLst/>
                        </a:rPr>
                        <a:t>Tajutud tulemus või kasulikkus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Olen selles noorsootöö tegevuses osalemisest midagi uut õppinud, teada saanud või uue oskuse juurde saanud, mõnes oskuses arenenud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52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Olen leidnud selle noorsootöö tegevuses osalejate seast uusi kaaslasi või sõpru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46924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Olen alati teinud juhile/juhendajale/kasvatajale/noorsootöötajale/rühmajuhile ettepanekuid noorsootöö tegevuse paremaks ja huvitavamaks muutmiseks, kui selleks vajadust olen näinud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6724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Olen saanud selle noorsootöö tegevuse ürituste või tegevuste korraldamisel osaleda nii palju, kui olen soovinud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80677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Olen saanud selles noorsootöö tegevuses nii palju tegevusi/üritusi ise algatada või läbi viia, kui olen soovinud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6727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Selles noorsootöö tegevuses osalemine on/oli minu jaoks huvitav/oluline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1753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400">
                          <a:effectLst/>
                        </a:rPr>
                        <a:t>Üldine rahulolu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Kui rahul sa selles noorsootöö tegevuses osalemisega üldiselt oled/olid?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383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400">
                          <a:effectLst/>
                        </a:rPr>
                        <a:t>Soovitamine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Kas sa soovitaksid selles noorsootöö tegevuses osalemist teistele?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510872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FC274446-D04F-4ECA-8D1D-1FEA78742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02939"/>
              </p:ext>
            </p:extLst>
          </p:nvPr>
        </p:nvGraphicFramePr>
        <p:xfrm>
          <a:off x="762000" y="4939741"/>
          <a:ext cx="107061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2569">
                  <a:extLst>
                    <a:ext uri="{9D8B030D-6E8A-4147-A177-3AD203B41FA5}">
                      <a16:colId xmlns:a16="http://schemas.microsoft.com/office/drawing/2014/main" val="1329482700"/>
                    </a:ext>
                  </a:extLst>
                </a:gridCol>
                <a:gridCol w="8893531">
                  <a:extLst>
                    <a:ext uri="{9D8B030D-6E8A-4147-A177-3AD203B41FA5}">
                      <a16:colId xmlns:a16="http://schemas.microsoft.com/office/drawing/2014/main" val="7235751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600">
                          <a:effectLst/>
                        </a:rPr>
                        <a:t>TEEMAPLOKK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400">
                          <a:effectLst/>
                        </a:rPr>
                        <a:t>KÜSIMUS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261006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400">
                          <a:effectLst/>
                        </a:rPr>
                        <a:t>Noorteinfo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Kas oled alati leidnud enda jaoks vajaliku info?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42753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Kui rahul oled Teeviit.ee leheküljelt leitud info kasulikkuse ja arusaadavusega?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7212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400">
                          <a:effectLst/>
                        </a:rPr>
                        <a:t>Võimaluste piisavus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Kas sinu kodukohas on sulle piisavalt huvipakkuvaid võimalusi vaba aja veetmiseks?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9521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400">
                          <a:effectLst/>
                        </a:rPr>
                        <a:t>Majanduslik võimalus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Kas sul on majanduslikult võimalik kõigis huvipakkuvates tegevustes osaleda?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8457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400">
                          <a:effectLst/>
                        </a:rPr>
                        <a:t>Sõprade piisavus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Kas sul on piisavalt sõpru?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3875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400">
                          <a:effectLst/>
                        </a:rPr>
                        <a:t>Õnnelikkus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800"/>
                        </a:spcAft>
                        <a:tabLst>
                          <a:tab pos="3971925" algn="l"/>
                        </a:tabLst>
                      </a:pPr>
                      <a:r>
                        <a:rPr lang="et-EE" sz="1200">
                          <a:effectLst/>
                        </a:rPr>
                        <a:t>Kas sa oled tavaliselt õnnelik?</a:t>
                      </a:r>
                      <a:endParaRPr lang="et-E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4685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0722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>
                <a:solidFill>
                  <a:srgbClr val="010163"/>
                </a:solidFill>
              </a:rPr>
              <a:t>Minu </a:t>
            </a:r>
            <a:r>
              <a:rPr lang="en-US" sz="2000" b="1" err="1">
                <a:solidFill>
                  <a:srgbClr val="010163"/>
                </a:solidFill>
              </a:rPr>
              <a:t>suhted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teiste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noortekeskuses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käijatega</a:t>
            </a:r>
            <a:r>
              <a:rPr lang="en-US" sz="2000" b="1">
                <a:solidFill>
                  <a:srgbClr val="010163"/>
                </a:solidFill>
              </a:rPr>
              <a:t> on/</a:t>
            </a:r>
            <a:r>
              <a:rPr lang="en-US" sz="2000" b="1" err="1">
                <a:solidFill>
                  <a:srgbClr val="010163"/>
                </a:solidFill>
              </a:rPr>
              <a:t>olid</a:t>
            </a:r>
            <a:r>
              <a:rPr lang="en-US" sz="2000" b="1">
                <a:solidFill>
                  <a:srgbClr val="010163"/>
                </a:solidFill>
              </a:rPr>
              <a:t> head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48754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Noored</a:t>
            </a:r>
            <a:r>
              <a:rPr lang="en-US" sz="1600" dirty="0"/>
              <a:t> </a:t>
            </a:r>
            <a:r>
              <a:rPr lang="en-US" sz="1600" dirty="0" err="1"/>
              <a:t>hindavad</a:t>
            </a:r>
            <a:r>
              <a:rPr lang="en-US" sz="1600" dirty="0"/>
              <a:t> </a:t>
            </a:r>
            <a:r>
              <a:rPr lang="en-US" sz="1600" dirty="0" err="1"/>
              <a:t>oma</a:t>
            </a:r>
            <a:r>
              <a:rPr lang="en-US" sz="1600" dirty="0"/>
              <a:t> </a:t>
            </a:r>
            <a:r>
              <a:rPr lang="en-US" sz="1600" dirty="0" err="1"/>
              <a:t>suhteid</a:t>
            </a:r>
            <a:r>
              <a:rPr lang="en-US" sz="1600" dirty="0"/>
              <a:t> </a:t>
            </a:r>
            <a:r>
              <a:rPr lang="en-US" sz="1600" dirty="0" err="1"/>
              <a:t>teiste</a:t>
            </a:r>
            <a:r>
              <a:rPr lang="en-US" sz="1600" dirty="0"/>
              <a:t> </a:t>
            </a:r>
            <a:r>
              <a:rPr lang="en-US" sz="1600" dirty="0" err="1"/>
              <a:t>noortekeskuses</a:t>
            </a:r>
            <a:r>
              <a:rPr lang="en-US" sz="1600" dirty="0"/>
              <a:t> </a:t>
            </a:r>
            <a:r>
              <a:rPr lang="en-US" sz="1600" dirty="0" err="1"/>
              <a:t>käijatega</a:t>
            </a:r>
            <a:r>
              <a:rPr lang="en-US" sz="1600" dirty="0"/>
              <a:t> </a:t>
            </a:r>
            <a:r>
              <a:rPr lang="en-US" sz="1600" dirty="0" err="1"/>
              <a:t>heaks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suurepäraseks</a:t>
            </a:r>
            <a:r>
              <a:rPr lang="en-US" sz="1600" dirty="0"/>
              <a:t> (</a:t>
            </a:r>
            <a:r>
              <a:rPr lang="en-US" sz="1600" dirty="0" err="1"/>
              <a:t>v.a</a:t>
            </a:r>
            <a:r>
              <a:rPr lang="en-US" sz="1600" dirty="0"/>
              <a:t> </a:t>
            </a:r>
            <a:r>
              <a:rPr lang="en-US" sz="1600" dirty="0" err="1"/>
              <a:t>kutsekoolis</a:t>
            </a:r>
            <a:r>
              <a:rPr lang="en-US" sz="1600" dirty="0"/>
              <a:t> </a:t>
            </a:r>
            <a:r>
              <a:rPr lang="en-US" sz="1600" dirty="0" err="1"/>
              <a:t>õppivad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).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Mida</a:t>
            </a:r>
            <a:r>
              <a:rPr lang="en-US" sz="1600" dirty="0"/>
              <a:t> </a:t>
            </a:r>
            <a:r>
              <a:rPr lang="en-US" sz="1600" dirty="0" err="1"/>
              <a:t>kõrgem</a:t>
            </a:r>
            <a:r>
              <a:rPr lang="en-US" sz="1600" dirty="0"/>
              <a:t> on </a:t>
            </a:r>
            <a:r>
              <a:rPr lang="en-US" sz="1600" dirty="0" err="1"/>
              <a:t>noore</a:t>
            </a:r>
            <a:r>
              <a:rPr lang="et-EE" sz="1600" dirty="0"/>
              <a:t> ema/hooldaja</a:t>
            </a:r>
            <a:r>
              <a:rPr lang="en-US" sz="1600" dirty="0"/>
              <a:t> </a:t>
            </a:r>
            <a:r>
              <a:rPr lang="en-US" sz="1600" dirty="0" err="1"/>
              <a:t>haridus</a:t>
            </a:r>
            <a:r>
              <a:rPr lang="et-EE" sz="1600" dirty="0"/>
              <a:t>tase</a:t>
            </a:r>
            <a:r>
              <a:rPr lang="en-US" sz="1600" dirty="0"/>
              <a:t>, </a:t>
            </a:r>
            <a:r>
              <a:rPr lang="en-US" sz="1600" dirty="0" err="1"/>
              <a:t>seda</a:t>
            </a:r>
            <a:r>
              <a:rPr lang="en-US" sz="1600" dirty="0"/>
              <a:t> </a:t>
            </a:r>
            <a:r>
              <a:rPr lang="en-US" sz="1600" dirty="0" err="1"/>
              <a:t>paremaks</a:t>
            </a:r>
            <a:r>
              <a:rPr lang="en-US" sz="1600" dirty="0"/>
              <a:t> </a:t>
            </a:r>
            <a:r>
              <a:rPr lang="en-US" sz="1600" dirty="0" err="1"/>
              <a:t>hindab</a:t>
            </a:r>
            <a:r>
              <a:rPr lang="et-EE" sz="1600" dirty="0"/>
              <a:t> noor</a:t>
            </a:r>
            <a:r>
              <a:rPr lang="en-US" sz="1600" dirty="0"/>
              <a:t> </a:t>
            </a:r>
            <a:r>
              <a:rPr lang="en-US" sz="1600" dirty="0" err="1"/>
              <a:t>oma</a:t>
            </a:r>
            <a:r>
              <a:rPr lang="en-US" sz="1600" dirty="0"/>
              <a:t> </a:t>
            </a:r>
            <a:r>
              <a:rPr lang="en-US" sz="1600" dirty="0" err="1"/>
              <a:t>suhteid</a:t>
            </a:r>
            <a:r>
              <a:rPr lang="en-US" sz="1600" dirty="0"/>
              <a:t> </a:t>
            </a:r>
            <a:r>
              <a:rPr lang="en-US" sz="1600" dirty="0" err="1"/>
              <a:t>teiste</a:t>
            </a:r>
            <a:r>
              <a:rPr lang="en-US" sz="1600" dirty="0"/>
              <a:t> </a:t>
            </a:r>
            <a:r>
              <a:rPr lang="en-US" sz="1600" dirty="0" err="1"/>
              <a:t>noortekeskuses</a:t>
            </a:r>
            <a:r>
              <a:rPr lang="en-US" sz="1600" dirty="0"/>
              <a:t> </a:t>
            </a:r>
            <a:r>
              <a:rPr lang="en-US" sz="1600" dirty="0" err="1"/>
              <a:t>käijatega</a:t>
            </a:r>
            <a:r>
              <a:rPr lang="en-US" sz="1600" dirty="0"/>
              <a:t>.</a:t>
            </a:r>
            <a:endParaRPr lang="et-EE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82C96D"/>
                </a:solidFill>
              </a:rPr>
              <a:t>84</a:t>
            </a: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1" y="274639"/>
            <a:ext cx="11150419" cy="1143000"/>
          </a:xfrm>
        </p:spPr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9873B534-8703-4602-8482-F516E003A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1" y="1637044"/>
            <a:ext cx="2991267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8A565F60-2088-4686-83D1-6B1A6A030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9" y="2532510"/>
            <a:ext cx="2991267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D0E59705-9BDD-4C2B-A305-29EACA65A5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0" y="3429000"/>
            <a:ext cx="3324689" cy="1448002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D9588B0F-78A9-4F4A-82B8-FA7081D56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9" y="4877002"/>
            <a:ext cx="2991267" cy="1124107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32609993-564D-48F2-A10F-2896BB8F5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52" y="1633693"/>
            <a:ext cx="4410691" cy="2400635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B8BD54D1-8984-46E7-802D-872E9AE38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04" y="4105445"/>
            <a:ext cx="4410691" cy="1267002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5EEAB7FB-929B-4541-B6C4-96D7DF21F9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36" y="5373270"/>
            <a:ext cx="3324689" cy="914528"/>
          </a:xfrm>
          <a:prstGeom prst="rect">
            <a:avLst/>
          </a:prstGeom>
        </p:spPr>
      </p:pic>
      <p:pic>
        <p:nvPicPr>
          <p:cNvPr id="33" name="Pilt 32">
            <a:extLst>
              <a:ext uri="{FF2B5EF4-FFF2-40B4-BE49-F238E27FC236}">
                <a16:creationId xmlns:a16="http://schemas.microsoft.com/office/drawing/2014/main" id="{486B691D-00CB-46BB-99A1-E1FA3D89B2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50" y="1633693"/>
            <a:ext cx="2991267" cy="1733792"/>
          </a:xfrm>
          <a:prstGeom prst="rect">
            <a:avLst/>
          </a:prstGeom>
        </p:spPr>
      </p:pic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79247C60-7D0B-4681-8964-D7B6E94FE97E}"/>
              </a:ext>
            </a:extLst>
          </p:cNvPr>
          <p:cNvSpPr/>
          <p:nvPr/>
        </p:nvSpPr>
        <p:spPr bwMode="auto">
          <a:xfrm>
            <a:off x="5227493" y="2325832"/>
            <a:ext cx="2484582" cy="184727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68B1A130-B8B1-4A2A-825D-2A3EE3CFED02}"/>
              </a:ext>
            </a:extLst>
          </p:cNvPr>
          <p:cNvSpPr/>
          <p:nvPr/>
        </p:nvSpPr>
        <p:spPr bwMode="auto">
          <a:xfrm>
            <a:off x="8944263" y="2527300"/>
            <a:ext cx="2320637" cy="2857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3">
            <a:extLst>
              <a:ext uri="{FF2B5EF4-FFF2-40B4-BE49-F238E27FC236}">
                <a16:creationId xmlns:a16="http://schemas.microsoft.com/office/drawing/2014/main" id="{10083ADB-56A7-4285-90F5-4DFFC832E907}"/>
              </a:ext>
            </a:extLst>
          </p:cNvPr>
          <p:cNvCxnSpPr>
            <a:cxnSpLocks/>
          </p:cNvCxnSpPr>
          <p:nvPr/>
        </p:nvCxnSpPr>
        <p:spPr bwMode="auto">
          <a:xfrm>
            <a:off x="8087201" y="4576473"/>
            <a:ext cx="197853" cy="448109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639499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>
            <a:extLst>
              <a:ext uri="{FF2B5EF4-FFF2-40B4-BE49-F238E27FC236}">
                <a16:creationId xmlns:a16="http://schemas.microsoft.com/office/drawing/2014/main" id="{76D310BF-BA36-43F3-977E-E8CCD1219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30" y="1633734"/>
            <a:ext cx="4534772" cy="2434455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 err="1">
                <a:solidFill>
                  <a:srgbClr val="010163"/>
                </a:solidFill>
              </a:rPr>
              <a:t>Suhted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noorsootöötajatega</a:t>
            </a:r>
            <a:r>
              <a:rPr lang="en-US" sz="2000" b="1">
                <a:solidFill>
                  <a:srgbClr val="010163"/>
                </a:solidFill>
              </a:rPr>
              <a:t> on head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19570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Üldiselt</a:t>
            </a:r>
            <a:r>
              <a:rPr lang="en-US" sz="1600" dirty="0"/>
              <a:t> </a:t>
            </a:r>
            <a:r>
              <a:rPr lang="en-US" sz="1600" dirty="0" err="1"/>
              <a:t>hindavad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o</a:t>
            </a:r>
            <a:r>
              <a:rPr lang="et-EE" sz="1600" dirty="0"/>
              <a:t>ma</a:t>
            </a:r>
            <a:r>
              <a:rPr lang="en-US" sz="1600" dirty="0"/>
              <a:t> </a:t>
            </a:r>
            <a:r>
              <a:rPr lang="en-US" sz="1600" dirty="0" err="1"/>
              <a:t>suhteid</a:t>
            </a:r>
            <a:r>
              <a:rPr lang="en-US" sz="1600" dirty="0"/>
              <a:t> </a:t>
            </a:r>
            <a:r>
              <a:rPr lang="en-US" sz="1600" dirty="0" err="1"/>
              <a:t>noorsootöötajatega</a:t>
            </a:r>
            <a:r>
              <a:rPr lang="en-US" sz="1600" dirty="0"/>
              <a:t> </a:t>
            </a:r>
            <a:r>
              <a:rPr lang="en-US" sz="1600" dirty="0" err="1"/>
              <a:t>heaks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suurepäraseks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87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1" y="274639"/>
            <a:ext cx="11150419" cy="1143000"/>
          </a:xfrm>
        </p:spPr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6CAB3128-2772-43F5-BCA0-34BBA1823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8" y="1633735"/>
            <a:ext cx="2991267" cy="828791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3078959C-B665-4F50-BCFE-C45C2D5578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7" y="2529201"/>
            <a:ext cx="2991267" cy="866896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C6F610F4-5358-4653-B570-D5FA8A72A3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1" y="3422404"/>
            <a:ext cx="3324689" cy="1448002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96B3CFD8-73CE-4D0C-8809-FFC4890409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98" y="4879642"/>
            <a:ext cx="2991267" cy="1124107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3A93DE79-8F36-491F-8027-69DA19DCB4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23" y="4101045"/>
            <a:ext cx="4410691" cy="1267002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F586085D-3FF9-4ECC-95A4-7029FD763B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93" y="1633735"/>
            <a:ext cx="2991267" cy="1733792"/>
          </a:xfrm>
          <a:prstGeom prst="rect">
            <a:avLst/>
          </a:prstGeom>
        </p:spPr>
      </p:pic>
      <p:sp>
        <p:nvSpPr>
          <p:cNvPr id="36" name="Rounded Rectangle 14">
            <a:extLst>
              <a:ext uri="{FF2B5EF4-FFF2-40B4-BE49-F238E27FC236}">
                <a16:creationId xmlns:a16="http://schemas.microsoft.com/office/drawing/2014/main" id="{DF5B32EB-C169-4CF9-BB4A-6404EC9B3C65}"/>
              </a:ext>
            </a:extLst>
          </p:cNvPr>
          <p:cNvSpPr/>
          <p:nvPr/>
        </p:nvSpPr>
        <p:spPr bwMode="auto">
          <a:xfrm>
            <a:off x="5237018" y="2310765"/>
            <a:ext cx="2603962" cy="192617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004D1C57-A328-4553-984D-63AFAC6C72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37" y="5368215"/>
            <a:ext cx="3629535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800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sotsiaalse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keskkonna</a:t>
            </a:r>
            <a:r>
              <a:rPr lang="et-EE" sz="2000">
                <a:solidFill>
                  <a:srgbClr val="010163"/>
                </a:solidFill>
              </a:rPr>
              <a:t> teemaploki küsimusele „</a:t>
            </a:r>
            <a:r>
              <a:rPr lang="en-US" sz="2000" b="1">
                <a:solidFill>
                  <a:srgbClr val="010163"/>
                </a:solidFill>
              </a:rPr>
              <a:t>Minu </a:t>
            </a:r>
            <a:r>
              <a:rPr lang="en-US" sz="2000" b="1" err="1">
                <a:solidFill>
                  <a:srgbClr val="010163"/>
                </a:solidFill>
              </a:rPr>
              <a:t>probleeme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märgatakse</a:t>
            </a:r>
            <a:r>
              <a:rPr lang="en-US" sz="2000" b="1">
                <a:solidFill>
                  <a:srgbClr val="010163"/>
                </a:solidFill>
              </a:rPr>
              <a:t>, mind </a:t>
            </a:r>
            <a:r>
              <a:rPr lang="en-US" sz="2000" b="1" err="1">
                <a:solidFill>
                  <a:srgbClr val="010163"/>
                </a:solidFill>
              </a:rPr>
              <a:t>kuulatakse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ära</a:t>
            </a:r>
            <a:r>
              <a:rPr lang="en-US" sz="2000" b="1">
                <a:solidFill>
                  <a:srgbClr val="010163"/>
                </a:solidFill>
              </a:rPr>
              <a:t> ja </a:t>
            </a:r>
            <a:r>
              <a:rPr lang="en-US" sz="2000" b="1" err="1">
                <a:solidFill>
                  <a:srgbClr val="010163"/>
                </a:solidFill>
              </a:rPr>
              <a:t>antakse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nõu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19570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Kutsekoolis</a:t>
            </a:r>
            <a:r>
              <a:rPr lang="en-US" sz="1600"/>
              <a:t> </a:t>
            </a:r>
            <a:r>
              <a:rPr lang="en-US" sz="1600" err="1"/>
              <a:t>elavad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tunnevad</a:t>
            </a:r>
            <a:r>
              <a:rPr lang="en-US" sz="1600"/>
              <a:t>, et </a:t>
            </a:r>
            <a:r>
              <a:rPr lang="en-US" sz="1600" err="1"/>
              <a:t>nende</a:t>
            </a:r>
            <a:r>
              <a:rPr lang="en-US" sz="1600"/>
              <a:t> </a:t>
            </a:r>
            <a:r>
              <a:rPr lang="en-US" sz="1600" err="1"/>
              <a:t>muresi</a:t>
            </a:r>
            <a:r>
              <a:rPr lang="et-EE" sz="1600"/>
              <a:t>d</a:t>
            </a:r>
            <a:r>
              <a:rPr lang="en-US" sz="1600"/>
              <a:t> </a:t>
            </a:r>
            <a:r>
              <a:rPr lang="en-US" sz="1600" err="1"/>
              <a:t>ei</a:t>
            </a:r>
            <a:r>
              <a:rPr lang="en-US" sz="1600"/>
              <a:t> </a:t>
            </a:r>
            <a:r>
              <a:rPr lang="en-US" sz="1600" err="1"/>
              <a:t>kuulata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neile</a:t>
            </a:r>
            <a:r>
              <a:rPr lang="en-US" sz="1600"/>
              <a:t> </a:t>
            </a:r>
            <a:r>
              <a:rPr lang="en-US" sz="1600" err="1"/>
              <a:t>ei</a:t>
            </a:r>
            <a:r>
              <a:rPr lang="en-US" sz="1600"/>
              <a:t> anta </a:t>
            </a:r>
            <a:r>
              <a:rPr lang="en-US" sz="1600" err="1"/>
              <a:t>nõu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on </a:t>
            </a:r>
            <a:r>
              <a:rPr lang="en-US" sz="1600" err="1"/>
              <a:t>andnud</a:t>
            </a:r>
            <a:r>
              <a:rPr lang="en-US" sz="1600"/>
              <a:t> </a:t>
            </a:r>
            <a:r>
              <a:rPr lang="en-US" sz="1600" err="1"/>
              <a:t>küsimusele</a:t>
            </a:r>
            <a:r>
              <a:rPr lang="en-US" sz="1600"/>
              <a:t> ka </a:t>
            </a:r>
            <a:r>
              <a:rPr lang="en-US" sz="1600" err="1"/>
              <a:t>vene</a:t>
            </a:r>
            <a:r>
              <a:rPr lang="en-US" sz="1600"/>
              <a:t> </a:t>
            </a:r>
            <a:r>
              <a:rPr lang="en-US" sz="1600" err="1"/>
              <a:t>keelt</a:t>
            </a:r>
            <a:r>
              <a:rPr lang="en-US" sz="1600"/>
              <a:t> </a:t>
            </a:r>
            <a:r>
              <a:rPr lang="en-US" sz="1600" err="1"/>
              <a:t>kõnelevad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noormehed</a:t>
            </a:r>
            <a:r>
              <a:rPr lang="en-US" sz="1600"/>
              <a:t>.</a:t>
            </a: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78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1" y="274639"/>
            <a:ext cx="11150419" cy="1143000"/>
          </a:xfrm>
        </p:spPr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BB04E300-EC9E-46D8-BB20-547CE39E3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0" y="1633733"/>
            <a:ext cx="2991267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86679AA7-82F3-4EFD-B3EC-67A37EF73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9" y="2529199"/>
            <a:ext cx="2991267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45B7091B-AD4F-4631-8666-50A7A116B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5" y="3424215"/>
            <a:ext cx="3324689" cy="1448002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A6E20594-7AEA-435D-85DA-A8CEEC8C8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7" y="4880939"/>
            <a:ext cx="2991267" cy="1124107"/>
          </a:xfrm>
          <a:prstGeom prst="rect">
            <a:avLst/>
          </a:prstGeom>
        </p:spPr>
      </p:pic>
      <p:pic>
        <p:nvPicPr>
          <p:cNvPr id="26" name="Pilt 25">
            <a:extLst>
              <a:ext uri="{FF2B5EF4-FFF2-40B4-BE49-F238E27FC236}">
                <a16:creationId xmlns:a16="http://schemas.microsoft.com/office/drawing/2014/main" id="{E48D21F8-D7B5-49A2-97BF-422D9131ED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94" y="1636197"/>
            <a:ext cx="4410691" cy="2400635"/>
          </a:xfrm>
          <a:prstGeom prst="rect">
            <a:avLst/>
          </a:prstGeom>
        </p:spPr>
      </p:pic>
      <p:pic>
        <p:nvPicPr>
          <p:cNvPr id="29" name="Pilt 28">
            <a:extLst>
              <a:ext uri="{FF2B5EF4-FFF2-40B4-BE49-F238E27FC236}">
                <a16:creationId xmlns:a16="http://schemas.microsoft.com/office/drawing/2014/main" id="{C8A15EE3-A9C9-488A-B9D0-1FC6032A03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66" y="4103796"/>
            <a:ext cx="4410691" cy="1267002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71555218-D84F-4D44-A89B-1936BF17E4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23" y="5378340"/>
            <a:ext cx="3324689" cy="914528"/>
          </a:xfrm>
          <a:prstGeom prst="rect">
            <a:avLst/>
          </a:prstGeom>
        </p:spPr>
      </p:pic>
      <p:pic>
        <p:nvPicPr>
          <p:cNvPr id="33" name="Pilt 32">
            <a:extLst>
              <a:ext uri="{FF2B5EF4-FFF2-40B4-BE49-F238E27FC236}">
                <a16:creationId xmlns:a16="http://schemas.microsoft.com/office/drawing/2014/main" id="{DE9CFCEE-CCA5-40F0-BB71-22B3EC0683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85" y="1636486"/>
            <a:ext cx="2991267" cy="1733792"/>
          </a:xfrm>
          <a:prstGeom prst="rect">
            <a:avLst/>
          </a:prstGeom>
        </p:spPr>
      </p:pic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000606B5-EC21-42BC-BB46-8E4176287CEE}"/>
              </a:ext>
            </a:extLst>
          </p:cNvPr>
          <p:cNvSpPr/>
          <p:nvPr/>
        </p:nvSpPr>
        <p:spPr bwMode="auto">
          <a:xfrm>
            <a:off x="1247775" y="1933575"/>
            <a:ext cx="2128837" cy="138113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81AFCF7B-7226-48E5-AB2C-D79C6368E1CB}"/>
              </a:ext>
            </a:extLst>
          </p:cNvPr>
          <p:cNvSpPr/>
          <p:nvPr/>
        </p:nvSpPr>
        <p:spPr bwMode="auto">
          <a:xfrm>
            <a:off x="1326573" y="2986087"/>
            <a:ext cx="2035752" cy="15240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ounded Rectangle 14">
            <a:extLst>
              <a:ext uri="{FF2B5EF4-FFF2-40B4-BE49-F238E27FC236}">
                <a16:creationId xmlns:a16="http://schemas.microsoft.com/office/drawing/2014/main" id="{A92A5E7F-4723-48C6-BF48-2675A8785196}"/>
              </a:ext>
            </a:extLst>
          </p:cNvPr>
          <p:cNvSpPr/>
          <p:nvPr/>
        </p:nvSpPr>
        <p:spPr bwMode="auto">
          <a:xfrm>
            <a:off x="5237019" y="2328862"/>
            <a:ext cx="2478231" cy="17451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62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leidnud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noortekeskuses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käijate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seast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kaaslasi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sõpru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19570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Noortekeskustes käijate seast uute kaaslaste või sõprade leidmist on kõige madalamalt hinnanud noored vanuses</a:t>
            </a:r>
            <a:r>
              <a:rPr lang="en-US" sz="1600" dirty="0"/>
              <a:t>        </a:t>
            </a:r>
            <a:r>
              <a:rPr lang="et-EE" sz="1600" dirty="0"/>
              <a:t> 20-26 a, kutsekoolis õppivad noored ning noored, kes elavad Põhja-Tallinnas.</a:t>
            </a:r>
            <a:endParaRPr lang="en-US" sz="1600" dirty="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78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1" y="274639"/>
            <a:ext cx="11150419" cy="1143000"/>
          </a:xfrm>
        </p:spPr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9F69E9C3-4692-43A9-9882-DF882D68F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7" y="1642923"/>
            <a:ext cx="2991267" cy="828791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D1A05413-7AC1-404C-8168-303D54125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7" y="2534292"/>
            <a:ext cx="2991267" cy="86689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22920888-AC45-4334-A7C8-60832A743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6" y="3422957"/>
            <a:ext cx="3324689" cy="1448002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AE60E2AE-C879-4E3F-951B-71BB741D2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9" y="4880195"/>
            <a:ext cx="2991267" cy="1124107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80B82209-E861-4E92-95B7-C410EA95B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51" y="1634603"/>
            <a:ext cx="4410691" cy="2400635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762FDC24-2668-46C5-AEE4-5FB6508FC4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17" y="4100778"/>
            <a:ext cx="4410691" cy="1267002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3C720AA2-A980-4024-B19F-6A955E983F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22" y="5377172"/>
            <a:ext cx="3324689" cy="914528"/>
          </a:xfrm>
          <a:prstGeom prst="rect">
            <a:avLst/>
          </a:prstGeom>
        </p:spPr>
      </p:pic>
      <p:pic>
        <p:nvPicPr>
          <p:cNvPr id="33" name="Pilt 32">
            <a:extLst>
              <a:ext uri="{FF2B5EF4-FFF2-40B4-BE49-F238E27FC236}">
                <a16:creationId xmlns:a16="http://schemas.microsoft.com/office/drawing/2014/main" id="{3D44648F-3746-41E4-A5FC-5397F966EB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05" y="1642946"/>
            <a:ext cx="2991267" cy="1733792"/>
          </a:xfrm>
          <a:prstGeom prst="rect">
            <a:avLst/>
          </a:prstGeom>
        </p:spPr>
      </p:pic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718BF3AD-2A64-4939-9243-B203C695D7AB}"/>
              </a:ext>
            </a:extLst>
          </p:cNvPr>
          <p:cNvSpPr/>
          <p:nvPr/>
        </p:nvSpPr>
        <p:spPr bwMode="auto">
          <a:xfrm>
            <a:off x="1357313" y="5614989"/>
            <a:ext cx="1811884" cy="150064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7E7CB5-F53E-4DE2-94A7-A6C2B4A31DD2}"/>
              </a:ext>
            </a:extLst>
          </p:cNvPr>
          <p:cNvSpPr txBox="1"/>
          <p:nvPr/>
        </p:nvSpPr>
        <p:spPr>
          <a:xfrm>
            <a:off x="1116701" y="5603603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36" name="Rounded Rectangle 14">
            <a:extLst>
              <a:ext uri="{FF2B5EF4-FFF2-40B4-BE49-F238E27FC236}">
                <a16:creationId xmlns:a16="http://schemas.microsoft.com/office/drawing/2014/main" id="{871589BE-3C17-430E-B9F4-E5A30BFD8CD1}"/>
              </a:ext>
            </a:extLst>
          </p:cNvPr>
          <p:cNvSpPr/>
          <p:nvPr/>
        </p:nvSpPr>
        <p:spPr bwMode="auto">
          <a:xfrm>
            <a:off x="5218257" y="2325832"/>
            <a:ext cx="2485995" cy="172433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ounded Rectangle 14">
            <a:extLst>
              <a:ext uri="{FF2B5EF4-FFF2-40B4-BE49-F238E27FC236}">
                <a16:creationId xmlns:a16="http://schemas.microsoft.com/office/drawing/2014/main" id="{EAE8DBCF-C171-4D74-AB2B-072905CB9300}"/>
              </a:ext>
            </a:extLst>
          </p:cNvPr>
          <p:cNvSpPr/>
          <p:nvPr/>
        </p:nvSpPr>
        <p:spPr bwMode="auto">
          <a:xfrm>
            <a:off x="8985249" y="2528888"/>
            <a:ext cx="2035175" cy="14636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000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midagi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õppinud</a:t>
            </a:r>
            <a:r>
              <a:rPr lang="en-US" sz="2000" b="1">
                <a:solidFill>
                  <a:srgbClr val="010163"/>
                </a:solidFill>
              </a:rPr>
              <a:t>, </a:t>
            </a:r>
            <a:r>
              <a:rPr lang="en-US" sz="2000" b="1" err="1">
                <a:solidFill>
                  <a:srgbClr val="010163"/>
                </a:solidFill>
              </a:rPr>
              <a:t>teada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saanud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uue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oskuse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omandanud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39026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Kutsekoolis</a:t>
            </a:r>
            <a:r>
              <a:rPr lang="en-US" sz="1600" dirty="0"/>
              <a:t> </a:t>
            </a:r>
            <a:r>
              <a:rPr lang="en-US" sz="1600" dirty="0" err="1"/>
              <a:t>õppivad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 on </a:t>
            </a:r>
            <a:r>
              <a:rPr lang="en-US" sz="1600" dirty="0" err="1"/>
              <a:t>väga</a:t>
            </a:r>
            <a:r>
              <a:rPr lang="en-US" sz="1600" dirty="0"/>
              <a:t> </a:t>
            </a:r>
            <a:r>
              <a:rPr lang="en-US" sz="1600" dirty="0" err="1"/>
              <a:t>madalalt</a:t>
            </a:r>
            <a:r>
              <a:rPr lang="en-US" sz="1600" dirty="0"/>
              <a:t> </a:t>
            </a:r>
            <a:r>
              <a:rPr lang="en-US" sz="1600" dirty="0" err="1"/>
              <a:t>hinnanud</a:t>
            </a:r>
            <a:r>
              <a:rPr lang="en-US" sz="1600" dirty="0"/>
              <a:t>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küsimust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Noormehed</a:t>
            </a:r>
            <a:r>
              <a:rPr lang="en-US" sz="1600" dirty="0"/>
              <a:t> </a:t>
            </a:r>
            <a:r>
              <a:rPr lang="en-US" sz="1600" dirty="0" err="1"/>
              <a:t>tunnevad</a:t>
            </a:r>
            <a:r>
              <a:rPr lang="en-US" sz="1600" dirty="0"/>
              <a:t>, et </a:t>
            </a:r>
            <a:r>
              <a:rPr lang="en-US" sz="1600" dirty="0" err="1"/>
              <a:t>nad</a:t>
            </a:r>
            <a:r>
              <a:rPr lang="en-US" sz="1600" dirty="0"/>
              <a:t> on </a:t>
            </a:r>
            <a:r>
              <a:rPr lang="en-US" sz="1600" dirty="0" err="1"/>
              <a:t>märkimisväärselt</a:t>
            </a:r>
            <a:r>
              <a:rPr lang="en-US" sz="1600" dirty="0"/>
              <a:t> </a:t>
            </a:r>
            <a:r>
              <a:rPr lang="en-US" sz="1600" dirty="0" err="1"/>
              <a:t>vähem</a:t>
            </a:r>
            <a:r>
              <a:rPr lang="en-US" sz="1600" dirty="0"/>
              <a:t> </a:t>
            </a:r>
            <a:r>
              <a:rPr lang="en-US" sz="1600" dirty="0" err="1"/>
              <a:t>juurde</a:t>
            </a:r>
            <a:r>
              <a:rPr lang="en-US" sz="1600" dirty="0"/>
              <a:t> </a:t>
            </a:r>
            <a:r>
              <a:rPr lang="en-US" sz="1600" dirty="0" err="1"/>
              <a:t>õppinud</a:t>
            </a:r>
            <a:r>
              <a:rPr lang="en-US" sz="1600" dirty="0"/>
              <a:t> </a:t>
            </a:r>
            <a:r>
              <a:rPr lang="en-US" sz="1600" dirty="0" err="1"/>
              <a:t>kui</a:t>
            </a:r>
            <a:r>
              <a:rPr lang="en-US" sz="1600" dirty="0"/>
              <a:t> </a:t>
            </a:r>
            <a:r>
              <a:rPr lang="en-US" sz="1600" dirty="0" err="1"/>
              <a:t>tütarlapsed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Mida</a:t>
            </a:r>
            <a:r>
              <a:rPr lang="en-US" sz="1600" dirty="0"/>
              <a:t> </a:t>
            </a:r>
            <a:r>
              <a:rPr lang="en-US" sz="1600" dirty="0" err="1"/>
              <a:t>rohkem</a:t>
            </a:r>
            <a:r>
              <a:rPr lang="en-US" sz="1600" dirty="0"/>
              <a:t> on </a:t>
            </a:r>
            <a:r>
              <a:rPr lang="en-US" sz="1600" dirty="0" err="1"/>
              <a:t>noorel</a:t>
            </a:r>
            <a:r>
              <a:rPr lang="en-US" sz="1600" dirty="0"/>
              <a:t> </a:t>
            </a:r>
            <a:r>
              <a:rPr lang="en-US" sz="1600" dirty="0" err="1"/>
              <a:t>õdesid</a:t>
            </a:r>
            <a:r>
              <a:rPr lang="en-US" sz="1600" dirty="0"/>
              <a:t>/</a:t>
            </a:r>
            <a:r>
              <a:rPr lang="en-US" sz="1600" dirty="0" err="1"/>
              <a:t>vendi</a:t>
            </a:r>
            <a:r>
              <a:rPr lang="en-US" sz="1600" dirty="0"/>
              <a:t>, </a:t>
            </a:r>
            <a:r>
              <a:rPr lang="en-US" sz="1600" dirty="0" err="1"/>
              <a:t>seda</a:t>
            </a:r>
            <a:r>
              <a:rPr lang="en-US" sz="1600" dirty="0"/>
              <a:t> </a:t>
            </a:r>
            <a:r>
              <a:rPr lang="en-US" sz="1600" dirty="0" err="1"/>
              <a:t>madalama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t-EE" sz="1600" dirty="0"/>
              <a:t>antud küsimusele </a:t>
            </a:r>
            <a:r>
              <a:rPr lang="en-US" sz="1600" dirty="0"/>
              <a:t>ta </a:t>
            </a:r>
            <a:r>
              <a:rPr lang="en-US" sz="1600" dirty="0" err="1"/>
              <a:t>annab</a:t>
            </a:r>
            <a:r>
              <a:rPr lang="en-US" sz="1600" dirty="0"/>
              <a:t>.</a:t>
            </a:r>
            <a:endParaRPr lang="et-EE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2000" b="1">
                <a:solidFill>
                  <a:srgbClr val="82C96D"/>
                </a:solidFill>
              </a:rPr>
              <a:t>82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1" y="274639"/>
            <a:ext cx="11150419" cy="1143000"/>
          </a:xfrm>
        </p:spPr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4179C493-FB0F-412C-9062-41055F0C2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1" y="1639194"/>
            <a:ext cx="2991267" cy="82879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9665D7FE-5882-4593-B97D-599FCB4CE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4" y="2532062"/>
            <a:ext cx="2991267" cy="86689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7302FC02-1198-4D73-9C90-1DBAACFA2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6" y="3426666"/>
            <a:ext cx="3324689" cy="1448002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76246FED-42F6-46DF-9B92-A02622683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3" y="4874668"/>
            <a:ext cx="2991267" cy="1124107"/>
          </a:xfrm>
          <a:prstGeom prst="rect">
            <a:avLst/>
          </a:prstGeom>
        </p:spPr>
      </p:pic>
      <p:pic>
        <p:nvPicPr>
          <p:cNvPr id="25" name="Pilt 24">
            <a:extLst>
              <a:ext uri="{FF2B5EF4-FFF2-40B4-BE49-F238E27FC236}">
                <a16:creationId xmlns:a16="http://schemas.microsoft.com/office/drawing/2014/main" id="{0CB77AA4-0415-4DBA-9E7C-3CF9E8999A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24" y="1639194"/>
            <a:ext cx="4410691" cy="2400635"/>
          </a:xfrm>
          <a:prstGeom prst="rect">
            <a:avLst/>
          </a:prstGeom>
        </p:spPr>
      </p:pic>
      <p:pic>
        <p:nvPicPr>
          <p:cNvPr id="28" name="Pilt 27">
            <a:extLst>
              <a:ext uri="{FF2B5EF4-FFF2-40B4-BE49-F238E27FC236}">
                <a16:creationId xmlns:a16="http://schemas.microsoft.com/office/drawing/2014/main" id="{89D30EAF-1B2D-4F8D-9C51-60EB37F19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26" y="4104487"/>
            <a:ext cx="4410691" cy="1267002"/>
          </a:xfrm>
          <a:prstGeom prst="rect">
            <a:avLst/>
          </a:prstGeom>
        </p:spPr>
      </p:pic>
      <p:pic>
        <p:nvPicPr>
          <p:cNvPr id="31" name="Pilt 30">
            <a:extLst>
              <a:ext uri="{FF2B5EF4-FFF2-40B4-BE49-F238E27FC236}">
                <a16:creationId xmlns:a16="http://schemas.microsoft.com/office/drawing/2014/main" id="{DC320793-3507-42B3-AB0D-1F0E97317F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22" y="5378997"/>
            <a:ext cx="3324689" cy="914528"/>
          </a:xfrm>
          <a:prstGeom prst="rect">
            <a:avLst/>
          </a:prstGeom>
        </p:spPr>
      </p:pic>
      <p:pic>
        <p:nvPicPr>
          <p:cNvPr id="33" name="Pilt 32">
            <a:extLst>
              <a:ext uri="{FF2B5EF4-FFF2-40B4-BE49-F238E27FC236}">
                <a16:creationId xmlns:a16="http://schemas.microsoft.com/office/drawing/2014/main" id="{4ADF6F40-F03E-486E-87A0-BE806BA149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00" y="1635435"/>
            <a:ext cx="2991267" cy="1733792"/>
          </a:xfrm>
          <a:prstGeom prst="rect">
            <a:avLst/>
          </a:prstGeom>
        </p:spPr>
      </p:pic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684643F9-13B2-49CE-ACE3-26B62E7D5590}"/>
              </a:ext>
            </a:extLst>
          </p:cNvPr>
          <p:cNvSpPr/>
          <p:nvPr/>
        </p:nvSpPr>
        <p:spPr bwMode="auto">
          <a:xfrm>
            <a:off x="5245389" y="2320925"/>
            <a:ext cx="2222211" cy="18414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3">
            <a:extLst>
              <a:ext uri="{FF2B5EF4-FFF2-40B4-BE49-F238E27FC236}">
                <a16:creationId xmlns:a16="http://schemas.microsoft.com/office/drawing/2014/main" id="{10083ADB-56A7-4285-90F5-4DFFC832E907}"/>
              </a:ext>
            </a:extLst>
          </p:cNvPr>
          <p:cNvCxnSpPr>
            <a:cxnSpLocks/>
          </p:cNvCxnSpPr>
          <p:nvPr/>
        </p:nvCxnSpPr>
        <p:spPr bwMode="auto">
          <a:xfrm flipH="1">
            <a:off x="3427162" y="3757037"/>
            <a:ext cx="226053" cy="473061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Rounded Rectangle 14">
            <a:extLst>
              <a:ext uri="{FF2B5EF4-FFF2-40B4-BE49-F238E27FC236}">
                <a16:creationId xmlns:a16="http://schemas.microsoft.com/office/drawing/2014/main" id="{6F2BC928-95BD-4F5B-A68B-BC1A0C52EB2E}"/>
              </a:ext>
            </a:extLst>
          </p:cNvPr>
          <p:cNvSpPr/>
          <p:nvPr/>
        </p:nvSpPr>
        <p:spPr bwMode="auto">
          <a:xfrm>
            <a:off x="1231325" y="1939925"/>
            <a:ext cx="2156400" cy="13652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BE2C95-9F55-4EF1-92CB-176BA55A9F4F}"/>
              </a:ext>
            </a:extLst>
          </p:cNvPr>
          <p:cNvSpPr txBox="1"/>
          <p:nvPr/>
        </p:nvSpPr>
        <p:spPr>
          <a:xfrm>
            <a:off x="7405278" y="2191320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0977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saanud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tegevusi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üritusi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ise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algatada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läbi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viia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39025"/>
            <a:ext cx="3147462" cy="29637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Vene</a:t>
            </a:r>
            <a:r>
              <a:rPr lang="en-US" sz="1600"/>
              <a:t> </a:t>
            </a:r>
            <a:r>
              <a:rPr lang="en-US" sz="1600" err="1"/>
              <a:t>keelt</a:t>
            </a:r>
            <a:r>
              <a:rPr lang="en-US" sz="1600"/>
              <a:t> </a:t>
            </a:r>
            <a:r>
              <a:rPr lang="en-US" sz="1600" err="1"/>
              <a:t>kõnelevad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, </a:t>
            </a:r>
            <a:r>
              <a:rPr lang="en-US" sz="1600" err="1"/>
              <a:t>Haaberstis</a:t>
            </a:r>
            <a:r>
              <a:rPr lang="en-US" sz="1600"/>
              <a:t> </a:t>
            </a:r>
            <a:r>
              <a:rPr lang="en-US" sz="1600" err="1"/>
              <a:t>elavad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noormehed</a:t>
            </a:r>
            <a:r>
              <a:rPr lang="en-US" sz="1600"/>
              <a:t> </a:t>
            </a:r>
            <a:r>
              <a:rPr lang="en-US" sz="1600" err="1"/>
              <a:t>ei</a:t>
            </a:r>
            <a:r>
              <a:rPr lang="en-US" sz="1600"/>
              <a:t> ole </a:t>
            </a:r>
            <a:r>
              <a:rPr lang="en-US" sz="1600" err="1"/>
              <a:t>saanud</a:t>
            </a:r>
            <a:r>
              <a:rPr lang="en-US" sz="1600"/>
              <a:t> </a:t>
            </a:r>
            <a:r>
              <a:rPr lang="en-US" sz="1600" err="1"/>
              <a:t>ise</a:t>
            </a:r>
            <a:r>
              <a:rPr lang="en-US" sz="1600"/>
              <a:t> </a:t>
            </a:r>
            <a:r>
              <a:rPr lang="en-US" sz="1600" err="1"/>
              <a:t>tegevusi</a:t>
            </a:r>
            <a:r>
              <a:rPr lang="en-US" sz="1600"/>
              <a:t>/</a:t>
            </a:r>
            <a:r>
              <a:rPr lang="en-US" sz="1600" err="1"/>
              <a:t>üritusi</a:t>
            </a:r>
            <a:r>
              <a:rPr lang="en-US" sz="1600"/>
              <a:t> </a:t>
            </a:r>
            <a:r>
              <a:rPr lang="en-US" sz="1600" err="1"/>
              <a:t>algatada</a:t>
            </a:r>
            <a:r>
              <a:rPr lang="en-US" sz="1600"/>
              <a:t>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läbi</a:t>
            </a:r>
            <a:r>
              <a:rPr lang="en-US" sz="1600"/>
              <a:t> </a:t>
            </a:r>
            <a:r>
              <a:rPr lang="en-US" sz="1600" err="1"/>
              <a:t>viia</a:t>
            </a:r>
            <a:r>
              <a:rPr lang="en-US" sz="1600"/>
              <a:t>. 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Mida</a:t>
            </a:r>
            <a:r>
              <a:rPr lang="en-US" sz="1600"/>
              <a:t> rohkem on </a:t>
            </a:r>
            <a:r>
              <a:rPr lang="en-US" sz="1600" err="1"/>
              <a:t>noorel</a:t>
            </a:r>
            <a:r>
              <a:rPr lang="en-US" sz="1600"/>
              <a:t> </a:t>
            </a:r>
            <a:r>
              <a:rPr lang="en-US" sz="1600" err="1"/>
              <a:t>õdesid</a:t>
            </a:r>
            <a:r>
              <a:rPr lang="en-US" sz="1600"/>
              <a:t>/</a:t>
            </a:r>
            <a:r>
              <a:rPr lang="en-US" sz="1600" err="1"/>
              <a:t>vendi</a:t>
            </a:r>
            <a:r>
              <a:rPr lang="en-US" sz="1600"/>
              <a:t> ja </a:t>
            </a:r>
            <a:r>
              <a:rPr lang="en-US" sz="1600" err="1"/>
              <a:t>mida</a:t>
            </a:r>
            <a:r>
              <a:rPr lang="en-US" sz="1600"/>
              <a:t> </a:t>
            </a:r>
            <a:r>
              <a:rPr lang="en-US" sz="1600" err="1"/>
              <a:t>vanem</a:t>
            </a:r>
            <a:r>
              <a:rPr lang="en-US" sz="1600"/>
              <a:t> on </a:t>
            </a:r>
            <a:r>
              <a:rPr lang="en-US" sz="1600" err="1"/>
              <a:t>noor</a:t>
            </a:r>
            <a:r>
              <a:rPr lang="en-US" sz="1600"/>
              <a:t>,  </a:t>
            </a:r>
            <a:r>
              <a:rPr lang="en-US" sz="1600" err="1"/>
              <a:t>seda</a:t>
            </a:r>
            <a:r>
              <a:rPr lang="en-US" sz="1600"/>
              <a:t> </a:t>
            </a:r>
            <a:r>
              <a:rPr lang="en-US" sz="1600" err="1"/>
              <a:t>vähem</a:t>
            </a:r>
            <a:r>
              <a:rPr lang="en-US" sz="1600"/>
              <a:t> on ta </a:t>
            </a:r>
            <a:r>
              <a:rPr lang="en-US" sz="1600" err="1"/>
              <a:t>saanud</a:t>
            </a:r>
            <a:r>
              <a:rPr lang="en-US" sz="1600"/>
              <a:t> </a:t>
            </a:r>
            <a:r>
              <a:rPr lang="en-US" sz="1600" err="1"/>
              <a:t>üritusi</a:t>
            </a:r>
            <a:r>
              <a:rPr lang="en-US" sz="1600"/>
              <a:t> </a:t>
            </a:r>
            <a:r>
              <a:rPr lang="en-US" sz="1600" err="1"/>
              <a:t>algatada</a:t>
            </a:r>
            <a:r>
              <a:rPr lang="en-US" sz="1600"/>
              <a:t>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läbi</a:t>
            </a:r>
            <a:r>
              <a:rPr lang="en-US" sz="1600"/>
              <a:t> </a:t>
            </a:r>
            <a:r>
              <a:rPr lang="en-US" sz="1600" err="1"/>
              <a:t>viia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Iseseisvalt</a:t>
            </a:r>
            <a:r>
              <a:rPr lang="en-US" sz="1600"/>
              <a:t> </a:t>
            </a:r>
            <a:r>
              <a:rPr lang="en-US" sz="1600" err="1"/>
              <a:t>elavad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on </a:t>
            </a:r>
            <a:r>
              <a:rPr lang="en-US" sz="1600" err="1"/>
              <a:t>saanud</a:t>
            </a:r>
            <a:r>
              <a:rPr lang="en-US" sz="1600"/>
              <a:t> </a:t>
            </a:r>
            <a:r>
              <a:rPr lang="en-US" sz="1600" err="1"/>
              <a:t>märkimisväärselt</a:t>
            </a:r>
            <a:r>
              <a:rPr lang="en-US" sz="1600"/>
              <a:t> rohkem  </a:t>
            </a:r>
            <a:r>
              <a:rPr lang="en-US" sz="1600" err="1"/>
              <a:t>ise</a:t>
            </a:r>
            <a:r>
              <a:rPr lang="en-US" sz="1600"/>
              <a:t> </a:t>
            </a:r>
            <a:r>
              <a:rPr lang="en-US" sz="1600" err="1"/>
              <a:t>üritusi</a:t>
            </a:r>
            <a:r>
              <a:rPr lang="en-US" sz="1600"/>
              <a:t> </a:t>
            </a:r>
            <a:r>
              <a:rPr lang="en-US" sz="1600" err="1"/>
              <a:t>algatada</a:t>
            </a:r>
            <a:r>
              <a:rPr lang="en-US" sz="1600"/>
              <a:t>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läbi</a:t>
            </a:r>
            <a:r>
              <a:rPr lang="en-US" sz="1600"/>
              <a:t> </a:t>
            </a:r>
            <a:r>
              <a:rPr lang="en-US" sz="1600" err="1"/>
              <a:t>viia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n-US" sz="1600"/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17" name="Oval 24">
            <a:extLst>
              <a:ext uri="{FF2B5EF4-FFF2-40B4-BE49-F238E27FC236}">
                <a16:creationId xmlns:a16="http://schemas.microsoft.com/office/drawing/2014/main" id="{5E4017AD-7F85-4BCF-888C-246A2E9DD4A2}"/>
              </a:ext>
            </a:extLst>
          </p:cNvPr>
          <p:cNvSpPr/>
          <p:nvPr/>
        </p:nvSpPr>
        <p:spPr>
          <a:xfrm>
            <a:off x="11331345" y="699957"/>
            <a:ext cx="636935" cy="607787"/>
          </a:xfrm>
          <a:prstGeom prst="ellipse">
            <a:avLst/>
          </a:prstGeom>
          <a:solidFill>
            <a:srgbClr val="E3C6C1"/>
          </a:solidFill>
          <a:ln>
            <a:solidFill>
              <a:srgbClr val="BB7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BB7368"/>
                </a:solidFill>
              </a:rPr>
              <a:t>64</a:t>
            </a:r>
            <a:endParaRPr lang="en-US" b="1">
              <a:solidFill>
                <a:srgbClr val="BB7368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1" y="274639"/>
            <a:ext cx="11150419" cy="1143000"/>
          </a:xfrm>
        </p:spPr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87C42233-DFA8-480E-B104-760927195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1639194"/>
            <a:ext cx="2991267" cy="828791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B7A2D947-2673-4E9D-ADD2-82256BC1F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3" y="2533288"/>
            <a:ext cx="2991267" cy="866896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1D582617-C8B9-438E-8A5E-3A060F258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56" y="3426801"/>
            <a:ext cx="3324689" cy="1448002"/>
          </a:xfrm>
          <a:prstGeom prst="rect">
            <a:avLst/>
          </a:prstGeom>
        </p:spPr>
      </p:pic>
      <p:pic>
        <p:nvPicPr>
          <p:cNvPr id="23" name="Pilt 22">
            <a:extLst>
              <a:ext uri="{FF2B5EF4-FFF2-40B4-BE49-F238E27FC236}">
                <a16:creationId xmlns:a16="http://schemas.microsoft.com/office/drawing/2014/main" id="{E9F5A4A3-4233-48E6-83A8-7CCE98D09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7" y="4875000"/>
            <a:ext cx="2991267" cy="1124107"/>
          </a:xfrm>
          <a:prstGeom prst="rect">
            <a:avLst/>
          </a:prstGeom>
        </p:spPr>
      </p:pic>
      <p:pic>
        <p:nvPicPr>
          <p:cNvPr id="27" name="Pilt 26">
            <a:extLst>
              <a:ext uri="{FF2B5EF4-FFF2-40B4-BE49-F238E27FC236}">
                <a16:creationId xmlns:a16="http://schemas.microsoft.com/office/drawing/2014/main" id="{0AC1AA0D-3E44-4B94-A09B-A3BCAF52D0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425" y="1636668"/>
            <a:ext cx="4410691" cy="2400635"/>
          </a:xfrm>
          <a:prstGeom prst="rect">
            <a:avLst/>
          </a:prstGeom>
        </p:spPr>
      </p:pic>
      <p:pic>
        <p:nvPicPr>
          <p:cNvPr id="30" name="Pilt 29">
            <a:extLst>
              <a:ext uri="{FF2B5EF4-FFF2-40B4-BE49-F238E27FC236}">
                <a16:creationId xmlns:a16="http://schemas.microsoft.com/office/drawing/2014/main" id="{2BD675FC-02D9-4726-BBA8-DFAAD500A2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08" y="4103978"/>
            <a:ext cx="4410691" cy="1267002"/>
          </a:xfrm>
          <a:prstGeom prst="rect">
            <a:avLst/>
          </a:prstGeom>
        </p:spPr>
      </p:pic>
      <p:pic>
        <p:nvPicPr>
          <p:cNvPr id="32" name="Pilt 31">
            <a:extLst>
              <a:ext uri="{FF2B5EF4-FFF2-40B4-BE49-F238E27FC236}">
                <a16:creationId xmlns:a16="http://schemas.microsoft.com/office/drawing/2014/main" id="{3652FCFA-4037-46E2-9652-D5B2E7496E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22" y="5370980"/>
            <a:ext cx="3324689" cy="914528"/>
          </a:xfrm>
          <a:prstGeom prst="rect">
            <a:avLst/>
          </a:prstGeom>
        </p:spPr>
      </p:pic>
      <p:pic>
        <p:nvPicPr>
          <p:cNvPr id="34" name="Pilt 33">
            <a:extLst>
              <a:ext uri="{FF2B5EF4-FFF2-40B4-BE49-F238E27FC236}">
                <a16:creationId xmlns:a16="http://schemas.microsoft.com/office/drawing/2014/main" id="{B89A6F17-8E9D-44B7-93B0-1B0683A070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61" y="1635570"/>
            <a:ext cx="2991267" cy="1733792"/>
          </a:xfrm>
          <a:prstGeom prst="rect">
            <a:avLst/>
          </a:prstGeom>
        </p:spPr>
      </p:pic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F4D74BD8-8547-4BB6-8348-8A23FCB1FBBE}"/>
              </a:ext>
            </a:extLst>
          </p:cNvPr>
          <p:cNvSpPr/>
          <p:nvPr/>
        </p:nvSpPr>
        <p:spPr bwMode="auto">
          <a:xfrm>
            <a:off x="1308965" y="2990851"/>
            <a:ext cx="1910485" cy="157162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3">
            <a:extLst>
              <a:ext uri="{FF2B5EF4-FFF2-40B4-BE49-F238E27FC236}">
                <a16:creationId xmlns:a16="http://schemas.microsoft.com/office/drawing/2014/main" id="{10083ADB-56A7-4285-90F5-4DFFC832E907}"/>
              </a:ext>
            </a:extLst>
          </p:cNvPr>
          <p:cNvCxnSpPr>
            <a:cxnSpLocks/>
          </p:cNvCxnSpPr>
          <p:nvPr/>
        </p:nvCxnSpPr>
        <p:spPr bwMode="auto">
          <a:xfrm flipH="1">
            <a:off x="3147002" y="5188899"/>
            <a:ext cx="289380" cy="509937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23">
            <a:extLst>
              <a:ext uri="{FF2B5EF4-FFF2-40B4-BE49-F238E27FC236}">
                <a16:creationId xmlns:a16="http://schemas.microsoft.com/office/drawing/2014/main" id="{791672F2-A330-45FD-A8EB-026CFEAD9170}"/>
              </a:ext>
            </a:extLst>
          </p:cNvPr>
          <p:cNvCxnSpPr>
            <a:cxnSpLocks/>
          </p:cNvCxnSpPr>
          <p:nvPr/>
        </p:nvCxnSpPr>
        <p:spPr bwMode="auto">
          <a:xfrm flipH="1">
            <a:off x="3167786" y="3795580"/>
            <a:ext cx="537192" cy="389530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Rounded Rectangle 14">
            <a:extLst>
              <a:ext uri="{FF2B5EF4-FFF2-40B4-BE49-F238E27FC236}">
                <a16:creationId xmlns:a16="http://schemas.microsoft.com/office/drawing/2014/main" id="{9002AFD8-E662-41DF-9BB6-113FA37E008F}"/>
              </a:ext>
            </a:extLst>
          </p:cNvPr>
          <p:cNvSpPr/>
          <p:nvPr/>
        </p:nvSpPr>
        <p:spPr bwMode="auto">
          <a:xfrm>
            <a:off x="9182100" y="2276475"/>
            <a:ext cx="1509713" cy="1714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6342AA-A23A-4B9D-96F3-D3D9F11FC09A}"/>
              </a:ext>
            </a:extLst>
          </p:cNvPr>
          <p:cNvSpPr txBox="1"/>
          <p:nvPr/>
        </p:nvSpPr>
        <p:spPr>
          <a:xfrm>
            <a:off x="10580169" y="2144239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42" name="Rounded Rectangle 14">
            <a:extLst>
              <a:ext uri="{FF2B5EF4-FFF2-40B4-BE49-F238E27FC236}">
                <a16:creationId xmlns:a16="http://schemas.microsoft.com/office/drawing/2014/main" id="{CEA82CF5-6C9A-4828-A175-622451F09D9D}"/>
              </a:ext>
            </a:extLst>
          </p:cNvPr>
          <p:cNvSpPr/>
          <p:nvPr/>
        </p:nvSpPr>
        <p:spPr bwMode="auto">
          <a:xfrm>
            <a:off x="5076825" y="5848350"/>
            <a:ext cx="2676995" cy="17808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CCDBAC92-E250-4FA4-8C35-2B4A8C1D41CF}"/>
              </a:ext>
            </a:extLst>
          </p:cNvPr>
          <p:cNvSpPr/>
          <p:nvPr/>
        </p:nvSpPr>
        <p:spPr bwMode="auto">
          <a:xfrm>
            <a:off x="1234441" y="1945640"/>
            <a:ext cx="1990090" cy="131744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540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saanud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ürituste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või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tegevuste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korraldamisel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osaleda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0563" y="3610219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Noormehed</a:t>
            </a:r>
            <a:r>
              <a:rPr lang="en-US" sz="1600"/>
              <a:t> on </a:t>
            </a:r>
            <a:r>
              <a:rPr lang="en-US" sz="1600" err="1"/>
              <a:t>saanud</a:t>
            </a:r>
            <a:r>
              <a:rPr lang="en-US" sz="1600"/>
              <a:t> </a:t>
            </a:r>
            <a:r>
              <a:rPr lang="en-US" sz="1600" err="1"/>
              <a:t>vähem</a:t>
            </a:r>
            <a:r>
              <a:rPr lang="en-US" sz="1600"/>
              <a:t> </a:t>
            </a:r>
            <a:r>
              <a:rPr lang="en-US" sz="1600" err="1"/>
              <a:t>osaleda</a:t>
            </a:r>
            <a:r>
              <a:rPr lang="en-US" sz="1600"/>
              <a:t> </a:t>
            </a:r>
            <a:r>
              <a:rPr lang="en-US" sz="1600" err="1"/>
              <a:t>ürituste</a:t>
            </a:r>
            <a:r>
              <a:rPr lang="en-US" sz="1600"/>
              <a:t> </a:t>
            </a:r>
            <a:r>
              <a:rPr lang="en-US" sz="1600" err="1"/>
              <a:t>või</a:t>
            </a:r>
            <a:r>
              <a:rPr lang="en-US" sz="1600"/>
              <a:t> </a:t>
            </a:r>
            <a:r>
              <a:rPr lang="en-US" sz="1600" err="1"/>
              <a:t>tegevuste</a:t>
            </a:r>
            <a:r>
              <a:rPr lang="en-US" sz="1600"/>
              <a:t> </a:t>
            </a:r>
            <a:r>
              <a:rPr lang="en-US" sz="1600" err="1"/>
              <a:t>korraldamisel</a:t>
            </a:r>
            <a:r>
              <a:rPr lang="en-US" sz="1600"/>
              <a:t> </a:t>
            </a:r>
            <a:r>
              <a:rPr lang="en-US" sz="1600" err="1"/>
              <a:t>kui</a:t>
            </a:r>
            <a:r>
              <a:rPr lang="en-US" sz="1600"/>
              <a:t> </a:t>
            </a:r>
            <a:r>
              <a:rPr lang="en-US" sz="1600" err="1"/>
              <a:t>tütarlapsed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Mida</a:t>
            </a:r>
            <a:r>
              <a:rPr lang="en-US" sz="1600"/>
              <a:t> rohkem on </a:t>
            </a:r>
            <a:r>
              <a:rPr lang="en-US" sz="1600" err="1"/>
              <a:t>noorel</a:t>
            </a:r>
            <a:r>
              <a:rPr lang="en-US" sz="1600"/>
              <a:t> </a:t>
            </a:r>
            <a:r>
              <a:rPr lang="en-US" sz="1600" err="1"/>
              <a:t>õdesid</a:t>
            </a:r>
            <a:r>
              <a:rPr lang="en-US" sz="1600"/>
              <a:t>/</a:t>
            </a:r>
            <a:r>
              <a:rPr lang="en-US" sz="1600" err="1"/>
              <a:t>vendi</a:t>
            </a:r>
            <a:r>
              <a:rPr lang="en-US" sz="1600"/>
              <a:t> ja </a:t>
            </a:r>
            <a:r>
              <a:rPr lang="en-US" sz="1600" err="1"/>
              <a:t>mida</a:t>
            </a:r>
            <a:r>
              <a:rPr lang="en-US" sz="1600"/>
              <a:t> </a:t>
            </a:r>
            <a:r>
              <a:rPr lang="en-US" sz="1600" err="1"/>
              <a:t>vanem</a:t>
            </a:r>
            <a:r>
              <a:rPr lang="en-US" sz="1600"/>
              <a:t> on </a:t>
            </a:r>
            <a:r>
              <a:rPr lang="en-US" sz="1600" err="1"/>
              <a:t>noor</a:t>
            </a:r>
            <a:r>
              <a:rPr lang="en-US" sz="1600"/>
              <a:t>, </a:t>
            </a:r>
            <a:r>
              <a:rPr lang="en-US" sz="1600" err="1"/>
              <a:t>seda</a:t>
            </a:r>
            <a:r>
              <a:rPr lang="en-US" sz="1600"/>
              <a:t> </a:t>
            </a:r>
            <a:r>
              <a:rPr lang="en-US" sz="1600" err="1"/>
              <a:t>vähem</a:t>
            </a:r>
            <a:r>
              <a:rPr lang="en-US" sz="1600"/>
              <a:t> </a:t>
            </a:r>
            <a:r>
              <a:rPr lang="en-US" sz="1600" err="1"/>
              <a:t>saab</a:t>
            </a:r>
            <a:r>
              <a:rPr lang="en-US" sz="1600"/>
              <a:t> </a:t>
            </a:r>
            <a:r>
              <a:rPr lang="en-US" sz="1600" err="1"/>
              <a:t>ürituste</a:t>
            </a:r>
            <a:r>
              <a:rPr lang="en-US" sz="1600"/>
              <a:t> </a:t>
            </a:r>
            <a:r>
              <a:rPr lang="en-US" sz="1600" err="1"/>
              <a:t>korraldamisel</a:t>
            </a:r>
            <a:r>
              <a:rPr lang="en-US" sz="1600"/>
              <a:t> </a:t>
            </a:r>
            <a:r>
              <a:rPr lang="en-US" sz="1600" err="1"/>
              <a:t>osaleda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80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1" y="274639"/>
            <a:ext cx="11150419" cy="1143000"/>
          </a:xfrm>
        </p:spPr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pic>
        <p:nvPicPr>
          <p:cNvPr id="32" name="Pilt 31">
            <a:extLst>
              <a:ext uri="{FF2B5EF4-FFF2-40B4-BE49-F238E27FC236}">
                <a16:creationId xmlns:a16="http://schemas.microsoft.com/office/drawing/2014/main" id="{88D5554D-B06F-4DBC-80B2-BA29D0445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9" y="1638868"/>
            <a:ext cx="2991267" cy="828791"/>
          </a:xfrm>
          <a:prstGeom prst="rect">
            <a:avLst/>
          </a:prstGeom>
        </p:spPr>
      </p:pic>
      <p:pic>
        <p:nvPicPr>
          <p:cNvPr id="34" name="Pilt 33">
            <a:extLst>
              <a:ext uri="{FF2B5EF4-FFF2-40B4-BE49-F238E27FC236}">
                <a16:creationId xmlns:a16="http://schemas.microsoft.com/office/drawing/2014/main" id="{CD3937D0-0C68-44AF-95CB-461A3C856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0" y="2534045"/>
            <a:ext cx="2991267" cy="866896"/>
          </a:xfrm>
          <a:prstGeom prst="rect">
            <a:avLst/>
          </a:prstGeom>
        </p:spPr>
      </p:pic>
      <p:pic>
        <p:nvPicPr>
          <p:cNvPr id="36" name="Pilt 35">
            <a:extLst>
              <a:ext uri="{FF2B5EF4-FFF2-40B4-BE49-F238E27FC236}">
                <a16:creationId xmlns:a16="http://schemas.microsoft.com/office/drawing/2014/main" id="{D0DD032D-32F8-4464-B720-F4D0CE085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4" y="3424599"/>
            <a:ext cx="3324689" cy="1448002"/>
          </a:xfrm>
          <a:prstGeom prst="rect">
            <a:avLst/>
          </a:prstGeom>
        </p:spPr>
      </p:pic>
      <p:pic>
        <p:nvPicPr>
          <p:cNvPr id="38" name="Pilt 37">
            <a:extLst>
              <a:ext uri="{FF2B5EF4-FFF2-40B4-BE49-F238E27FC236}">
                <a16:creationId xmlns:a16="http://schemas.microsoft.com/office/drawing/2014/main" id="{BD1358BF-E339-4B29-BE6E-C99350B02F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8" y="4873555"/>
            <a:ext cx="2991267" cy="1124107"/>
          </a:xfrm>
          <a:prstGeom prst="rect">
            <a:avLst/>
          </a:prstGeom>
        </p:spPr>
      </p:pic>
      <p:pic>
        <p:nvPicPr>
          <p:cNvPr id="40" name="Pilt 39">
            <a:extLst>
              <a:ext uri="{FF2B5EF4-FFF2-40B4-BE49-F238E27FC236}">
                <a16:creationId xmlns:a16="http://schemas.microsoft.com/office/drawing/2014/main" id="{5578BB3E-079C-47CB-824D-568D2B45D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26" y="1638868"/>
            <a:ext cx="4410691" cy="2400635"/>
          </a:xfrm>
          <a:prstGeom prst="rect">
            <a:avLst/>
          </a:prstGeom>
        </p:spPr>
      </p:pic>
      <p:pic>
        <p:nvPicPr>
          <p:cNvPr id="42" name="Pilt 41">
            <a:extLst>
              <a:ext uri="{FF2B5EF4-FFF2-40B4-BE49-F238E27FC236}">
                <a16:creationId xmlns:a16="http://schemas.microsoft.com/office/drawing/2014/main" id="{9B4505B3-0DB3-4585-8444-425EE4B0CF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64" y="4096653"/>
            <a:ext cx="4410691" cy="1267002"/>
          </a:xfrm>
          <a:prstGeom prst="rect">
            <a:avLst/>
          </a:prstGeom>
        </p:spPr>
      </p:pic>
      <p:pic>
        <p:nvPicPr>
          <p:cNvPr id="44" name="Pilt 43">
            <a:extLst>
              <a:ext uri="{FF2B5EF4-FFF2-40B4-BE49-F238E27FC236}">
                <a16:creationId xmlns:a16="http://schemas.microsoft.com/office/drawing/2014/main" id="{642FCE09-099B-4401-8F1F-F6ACC5A3F5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11" y="5380036"/>
            <a:ext cx="3324689" cy="914528"/>
          </a:xfrm>
          <a:prstGeom prst="rect">
            <a:avLst/>
          </a:prstGeom>
        </p:spPr>
      </p:pic>
      <p:pic>
        <p:nvPicPr>
          <p:cNvPr id="46" name="Pilt 45">
            <a:extLst>
              <a:ext uri="{FF2B5EF4-FFF2-40B4-BE49-F238E27FC236}">
                <a16:creationId xmlns:a16="http://schemas.microsoft.com/office/drawing/2014/main" id="{3C6A6E66-A79B-49BF-BA3E-C8DAF94C68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6" y="1634628"/>
            <a:ext cx="2991267" cy="1733792"/>
          </a:xfrm>
          <a:prstGeom prst="rect">
            <a:avLst/>
          </a:prstGeom>
        </p:spPr>
      </p:pic>
      <p:cxnSp>
        <p:nvCxnSpPr>
          <p:cNvPr id="21" name="Straight Arrow Connector 23">
            <a:extLst>
              <a:ext uri="{FF2B5EF4-FFF2-40B4-BE49-F238E27FC236}">
                <a16:creationId xmlns:a16="http://schemas.microsoft.com/office/drawing/2014/main" id="{10083ADB-56A7-4285-90F5-4DFFC832E907}"/>
              </a:ext>
            </a:extLst>
          </p:cNvPr>
          <p:cNvCxnSpPr>
            <a:cxnSpLocks/>
          </p:cNvCxnSpPr>
          <p:nvPr/>
        </p:nvCxnSpPr>
        <p:spPr bwMode="auto">
          <a:xfrm flipH="1">
            <a:off x="3338030" y="5213059"/>
            <a:ext cx="247965" cy="476541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23">
            <a:extLst>
              <a:ext uri="{FF2B5EF4-FFF2-40B4-BE49-F238E27FC236}">
                <a16:creationId xmlns:a16="http://schemas.microsoft.com/office/drawing/2014/main" id="{37EA3464-2D7A-4FC3-A9BC-5FE3FD8A9F6A}"/>
              </a:ext>
            </a:extLst>
          </p:cNvPr>
          <p:cNvCxnSpPr>
            <a:cxnSpLocks/>
          </p:cNvCxnSpPr>
          <p:nvPr/>
        </p:nvCxnSpPr>
        <p:spPr bwMode="auto">
          <a:xfrm flipH="1">
            <a:off x="3404644" y="3782897"/>
            <a:ext cx="247965" cy="476541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Rounded Rectangle 14">
            <a:extLst>
              <a:ext uri="{FF2B5EF4-FFF2-40B4-BE49-F238E27FC236}">
                <a16:creationId xmlns:a16="http://schemas.microsoft.com/office/drawing/2014/main" id="{8FDBA6D9-88B2-4FCF-8F4D-472DEAD3C6DF}"/>
              </a:ext>
            </a:extLst>
          </p:cNvPr>
          <p:cNvSpPr/>
          <p:nvPr/>
        </p:nvSpPr>
        <p:spPr bwMode="auto">
          <a:xfrm>
            <a:off x="1252971" y="1937905"/>
            <a:ext cx="2134754" cy="13854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939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teinud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noorsootöötajale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ettepanekuid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19570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Madala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küsimusele</a:t>
            </a:r>
            <a:r>
              <a:rPr lang="en-US" sz="1600" dirty="0"/>
              <a:t> </a:t>
            </a:r>
            <a:r>
              <a:rPr lang="en-US" sz="1600" dirty="0" err="1"/>
              <a:t>andsid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, </a:t>
            </a:r>
            <a:r>
              <a:rPr lang="en-US" sz="1600" dirty="0" err="1"/>
              <a:t>kes</a:t>
            </a:r>
            <a:r>
              <a:rPr lang="en-US" sz="1600" dirty="0"/>
              <a:t> </a:t>
            </a:r>
            <a:r>
              <a:rPr lang="en-US" sz="1600" dirty="0" err="1"/>
              <a:t>kõnelevad</a:t>
            </a:r>
            <a:r>
              <a:rPr lang="en-US" sz="1600" dirty="0"/>
              <a:t> </a:t>
            </a:r>
            <a:r>
              <a:rPr lang="en-US" sz="1600" dirty="0" err="1"/>
              <a:t>vene</a:t>
            </a:r>
            <a:r>
              <a:rPr lang="en-US" sz="1600" dirty="0"/>
              <a:t> </a:t>
            </a:r>
            <a:r>
              <a:rPr lang="en-US" sz="1600" dirty="0" err="1"/>
              <a:t>keelt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, </a:t>
            </a:r>
            <a:r>
              <a:rPr lang="en-US" sz="1600" dirty="0" err="1"/>
              <a:t>kes</a:t>
            </a:r>
            <a:r>
              <a:rPr lang="en-US" sz="1600" dirty="0"/>
              <a:t> </a:t>
            </a:r>
            <a:r>
              <a:rPr lang="en-US" sz="1600" dirty="0" err="1"/>
              <a:t>elavad</a:t>
            </a:r>
            <a:r>
              <a:rPr lang="en-US" sz="1600" dirty="0"/>
              <a:t> </a:t>
            </a:r>
            <a:r>
              <a:rPr lang="en-US" sz="1600" dirty="0" err="1"/>
              <a:t>vanematega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Kõrge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andsid</a:t>
            </a:r>
            <a:r>
              <a:rPr lang="en-US" sz="1600" dirty="0"/>
              <a:t> </a:t>
            </a:r>
            <a:r>
              <a:rPr lang="en-US" sz="1600" dirty="0" err="1"/>
              <a:t>gümnasistid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iseseisvat</a:t>
            </a:r>
            <a:r>
              <a:rPr lang="en-US" sz="1600" dirty="0"/>
              <a:t> </a:t>
            </a:r>
            <a:r>
              <a:rPr lang="en-US" sz="1600" dirty="0" err="1"/>
              <a:t>elu</a:t>
            </a:r>
            <a:r>
              <a:rPr lang="en-US" sz="1600" dirty="0"/>
              <a:t> </a:t>
            </a:r>
            <a:r>
              <a:rPr lang="en-US" sz="1600" dirty="0" err="1"/>
              <a:t>elavad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.</a:t>
            </a:r>
            <a:endParaRPr lang="et-EE" sz="1600" dirty="0"/>
          </a:p>
        </p:txBody>
      </p:sp>
      <p:sp>
        <p:nvSpPr>
          <p:cNvPr id="18" name="Oval 22">
            <a:extLst>
              <a:ext uri="{FF2B5EF4-FFF2-40B4-BE49-F238E27FC236}">
                <a16:creationId xmlns:a16="http://schemas.microsoft.com/office/drawing/2014/main" id="{C8EEFA72-6283-4118-A95B-B23DF19A0B87}"/>
              </a:ext>
            </a:extLst>
          </p:cNvPr>
          <p:cNvSpPr/>
          <p:nvPr/>
        </p:nvSpPr>
        <p:spPr>
          <a:xfrm>
            <a:off x="11333138" y="699957"/>
            <a:ext cx="636935" cy="607787"/>
          </a:xfrm>
          <a:prstGeom prst="ellipse">
            <a:avLst/>
          </a:prstGeom>
          <a:solidFill>
            <a:srgbClr val="FBF2B5"/>
          </a:solidFill>
          <a:ln>
            <a:solidFill>
              <a:srgbClr val="F1D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1D71F"/>
                </a:solidFill>
              </a:rPr>
              <a:t>66</a:t>
            </a:r>
            <a:endParaRPr lang="en-US" b="1">
              <a:solidFill>
                <a:srgbClr val="F1D71F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1" y="274639"/>
            <a:ext cx="11150419" cy="1143000"/>
          </a:xfrm>
        </p:spPr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pic>
        <p:nvPicPr>
          <p:cNvPr id="33" name="Pilt 32">
            <a:extLst>
              <a:ext uri="{FF2B5EF4-FFF2-40B4-BE49-F238E27FC236}">
                <a16:creationId xmlns:a16="http://schemas.microsoft.com/office/drawing/2014/main" id="{435DA6F5-6D93-40C5-9D04-F930E3AF5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1" y="1641528"/>
            <a:ext cx="2991267" cy="828791"/>
          </a:xfrm>
          <a:prstGeom prst="rect">
            <a:avLst/>
          </a:prstGeom>
        </p:spPr>
      </p:pic>
      <p:pic>
        <p:nvPicPr>
          <p:cNvPr id="35" name="Pilt 34">
            <a:extLst>
              <a:ext uri="{FF2B5EF4-FFF2-40B4-BE49-F238E27FC236}">
                <a16:creationId xmlns:a16="http://schemas.microsoft.com/office/drawing/2014/main" id="{6764FDA5-DDCA-4E93-B753-8A291ECB7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5" y="3426581"/>
            <a:ext cx="3324689" cy="1448002"/>
          </a:xfrm>
          <a:prstGeom prst="rect">
            <a:avLst/>
          </a:prstGeom>
        </p:spPr>
      </p:pic>
      <p:pic>
        <p:nvPicPr>
          <p:cNvPr id="37" name="Pilt 36">
            <a:extLst>
              <a:ext uri="{FF2B5EF4-FFF2-40B4-BE49-F238E27FC236}">
                <a16:creationId xmlns:a16="http://schemas.microsoft.com/office/drawing/2014/main" id="{7608F66B-3FCC-4BB3-AE1B-DE5DA9713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0" y="2528546"/>
            <a:ext cx="2991267" cy="866896"/>
          </a:xfrm>
          <a:prstGeom prst="rect">
            <a:avLst/>
          </a:prstGeom>
        </p:spPr>
      </p:pic>
      <p:pic>
        <p:nvPicPr>
          <p:cNvPr id="39" name="Pilt 38">
            <a:extLst>
              <a:ext uri="{FF2B5EF4-FFF2-40B4-BE49-F238E27FC236}">
                <a16:creationId xmlns:a16="http://schemas.microsoft.com/office/drawing/2014/main" id="{91FA3E4E-FB93-429C-9FB5-B8590C92BF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5" y="4879705"/>
            <a:ext cx="2991267" cy="1124107"/>
          </a:xfrm>
          <a:prstGeom prst="rect">
            <a:avLst/>
          </a:prstGeom>
        </p:spPr>
      </p:pic>
      <p:pic>
        <p:nvPicPr>
          <p:cNvPr id="41" name="Pilt 40">
            <a:extLst>
              <a:ext uri="{FF2B5EF4-FFF2-40B4-BE49-F238E27FC236}">
                <a16:creationId xmlns:a16="http://schemas.microsoft.com/office/drawing/2014/main" id="{0E9BF210-CA97-4314-8175-D2DDDEC58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76" y="1635974"/>
            <a:ext cx="4410691" cy="2400635"/>
          </a:xfrm>
          <a:prstGeom prst="rect">
            <a:avLst/>
          </a:prstGeom>
        </p:spPr>
      </p:pic>
      <p:pic>
        <p:nvPicPr>
          <p:cNvPr id="43" name="Pilt 42">
            <a:extLst>
              <a:ext uri="{FF2B5EF4-FFF2-40B4-BE49-F238E27FC236}">
                <a16:creationId xmlns:a16="http://schemas.microsoft.com/office/drawing/2014/main" id="{7C56CFE3-79EB-41C8-A1C4-4FEA628B07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59" y="4103284"/>
            <a:ext cx="4410691" cy="1267002"/>
          </a:xfrm>
          <a:prstGeom prst="rect">
            <a:avLst/>
          </a:prstGeom>
        </p:spPr>
      </p:pic>
      <p:pic>
        <p:nvPicPr>
          <p:cNvPr id="45" name="Pilt 44">
            <a:extLst>
              <a:ext uri="{FF2B5EF4-FFF2-40B4-BE49-F238E27FC236}">
                <a16:creationId xmlns:a16="http://schemas.microsoft.com/office/drawing/2014/main" id="{035FB47B-096C-4E6B-8B3F-BE5346F530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11" y="5379522"/>
            <a:ext cx="3324689" cy="914528"/>
          </a:xfrm>
          <a:prstGeom prst="rect">
            <a:avLst/>
          </a:prstGeom>
        </p:spPr>
      </p:pic>
      <p:pic>
        <p:nvPicPr>
          <p:cNvPr id="47" name="Pilt 46">
            <a:extLst>
              <a:ext uri="{FF2B5EF4-FFF2-40B4-BE49-F238E27FC236}">
                <a16:creationId xmlns:a16="http://schemas.microsoft.com/office/drawing/2014/main" id="{8A73F322-53B9-4210-B152-F360600DE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7" y="1635351"/>
            <a:ext cx="2991267" cy="173379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6873AE7-D8F9-4284-A2D0-538FCCAA87E4}"/>
              </a:ext>
            </a:extLst>
          </p:cNvPr>
          <p:cNvSpPr txBox="1"/>
          <p:nvPr/>
        </p:nvSpPr>
        <p:spPr>
          <a:xfrm>
            <a:off x="7535970" y="5489285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50" name="Rounded Rectangle 14">
            <a:extLst>
              <a:ext uri="{FF2B5EF4-FFF2-40B4-BE49-F238E27FC236}">
                <a16:creationId xmlns:a16="http://schemas.microsoft.com/office/drawing/2014/main" id="{A5F32A11-CFC6-4628-B862-66D5CD770747}"/>
              </a:ext>
            </a:extLst>
          </p:cNvPr>
          <p:cNvSpPr/>
          <p:nvPr/>
        </p:nvSpPr>
        <p:spPr bwMode="auto">
          <a:xfrm>
            <a:off x="1299440" y="2986088"/>
            <a:ext cx="1922391" cy="154276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ounded Rectangle 14">
            <a:extLst>
              <a:ext uri="{FF2B5EF4-FFF2-40B4-BE49-F238E27FC236}">
                <a16:creationId xmlns:a16="http://schemas.microsoft.com/office/drawing/2014/main" id="{FD0FB13A-9D0F-47E5-8292-89F9AF3450BB}"/>
              </a:ext>
            </a:extLst>
          </p:cNvPr>
          <p:cNvSpPr/>
          <p:nvPr/>
        </p:nvSpPr>
        <p:spPr bwMode="auto">
          <a:xfrm>
            <a:off x="5541169" y="5695950"/>
            <a:ext cx="2088355" cy="159544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ounded Rectangle 14">
            <a:extLst>
              <a:ext uri="{FF2B5EF4-FFF2-40B4-BE49-F238E27FC236}">
                <a16:creationId xmlns:a16="http://schemas.microsoft.com/office/drawing/2014/main" id="{0C364F74-5AF0-4131-A8A7-B47E188B8A9A}"/>
              </a:ext>
            </a:extLst>
          </p:cNvPr>
          <p:cNvSpPr/>
          <p:nvPr/>
        </p:nvSpPr>
        <p:spPr bwMode="auto">
          <a:xfrm>
            <a:off x="5070765" y="2136776"/>
            <a:ext cx="2834986" cy="180974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ounded Rectangle 14">
            <a:extLst>
              <a:ext uri="{FF2B5EF4-FFF2-40B4-BE49-F238E27FC236}">
                <a16:creationId xmlns:a16="http://schemas.microsoft.com/office/drawing/2014/main" id="{AD92E4CA-9FE9-48B1-AB57-032E572FE125}"/>
              </a:ext>
            </a:extLst>
          </p:cNvPr>
          <p:cNvSpPr/>
          <p:nvPr/>
        </p:nvSpPr>
        <p:spPr bwMode="auto">
          <a:xfrm>
            <a:off x="5001491" y="5857875"/>
            <a:ext cx="2875684" cy="17808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0B1D14-DF5A-482D-AC3A-D607F1A60384}"/>
              </a:ext>
            </a:extLst>
          </p:cNvPr>
          <p:cNvSpPr txBox="1"/>
          <p:nvPr/>
        </p:nvSpPr>
        <p:spPr>
          <a:xfrm>
            <a:off x="3118392" y="2834261"/>
            <a:ext cx="27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33526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tajutud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tulemuse</a:t>
            </a:r>
            <a:r>
              <a:rPr lang="en-US" sz="2000">
                <a:solidFill>
                  <a:srgbClr val="010163"/>
                </a:solidFill>
              </a:rPr>
              <a:t>/</a:t>
            </a:r>
            <a:r>
              <a:rPr lang="en-US" sz="2000" err="1">
                <a:solidFill>
                  <a:srgbClr val="010163"/>
                </a:solidFill>
              </a:rPr>
              <a:t>kasulikkuse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Osalemine</a:t>
            </a:r>
            <a:r>
              <a:rPr lang="en-US" sz="2000" b="1">
                <a:solidFill>
                  <a:srgbClr val="010163"/>
                </a:solidFill>
              </a:rPr>
              <a:t> on/</a:t>
            </a:r>
            <a:r>
              <a:rPr lang="en-US" sz="2000" b="1" err="1">
                <a:solidFill>
                  <a:srgbClr val="010163"/>
                </a:solidFill>
              </a:rPr>
              <a:t>oli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minu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jaoks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oluline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huvitav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480362" y="3592269"/>
            <a:ext cx="3435874" cy="2899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Mida</a:t>
            </a:r>
            <a:r>
              <a:rPr lang="en-US" sz="1600" dirty="0"/>
              <a:t> </a:t>
            </a:r>
            <a:r>
              <a:rPr lang="en-US" sz="1600" dirty="0" err="1"/>
              <a:t>rohkem</a:t>
            </a:r>
            <a:r>
              <a:rPr lang="en-US" sz="1600" dirty="0"/>
              <a:t> on </a:t>
            </a:r>
            <a:r>
              <a:rPr lang="en-US" sz="1600" dirty="0" err="1"/>
              <a:t>noorel</a:t>
            </a:r>
            <a:r>
              <a:rPr lang="en-US" sz="1600" dirty="0"/>
              <a:t> </a:t>
            </a:r>
            <a:r>
              <a:rPr lang="en-US" sz="1600" dirty="0" err="1"/>
              <a:t>õdesid</a:t>
            </a:r>
            <a:r>
              <a:rPr lang="en-US" sz="1600" dirty="0"/>
              <a:t>/</a:t>
            </a:r>
            <a:r>
              <a:rPr lang="en-US" sz="1600" dirty="0" err="1"/>
              <a:t>vendi</a:t>
            </a:r>
            <a:r>
              <a:rPr lang="en-US" sz="1600" dirty="0"/>
              <a:t>, </a:t>
            </a:r>
            <a:r>
              <a:rPr lang="en-US" sz="1600" dirty="0" err="1"/>
              <a:t>seda</a:t>
            </a:r>
            <a:r>
              <a:rPr lang="en-US" sz="1600" dirty="0"/>
              <a:t> </a:t>
            </a:r>
            <a:r>
              <a:rPr lang="en-US" sz="1600" dirty="0" err="1"/>
              <a:t>vähem</a:t>
            </a:r>
            <a:r>
              <a:rPr lang="en-US" sz="1600" dirty="0"/>
              <a:t> </a:t>
            </a:r>
            <a:r>
              <a:rPr lang="en-US" sz="1600" dirty="0" err="1"/>
              <a:t>huvitavam</a:t>
            </a:r>
            <a:r>
              <a:rPr lang="en-US" sz="1600" dirty="0"/>
              <a:t>/</a:t>
            </a:r>
            <a:r>
              <a:rPr lang="en-US" sz="1600" dirty="0" err="1"/>
              <a:t>olulisem</a:t>
            </a:r>
            <a:r>
              <a:rPr lang="en-US" sz="1600" dirty="0"/>
              <a:t> </a:t>
            </a:r>
            <a:r>
              <a:rPr lang="en-US" sz="1600" dirty="0" err="1"/>
              <a:t>oli</a:t>
            </a:r>
            <a:r>
              <a:rPr lang="en-US" sz="1600" dirty="0"/>
              <a:t> </a:t>
            </a:r>
            <a:r>
              <a:rPr lang="en-US" sz="1600" dirty="0" err="1"/>
              <a:t>tema</a:t>
            </a:r>
            <a:r>
              <a:rPr lang="en-US" sz="1600" dirty="0"/>
              <a:t> </a:t>
            </a:r>
            <a:r>
              <a:rPr lang="en-US" sz="1600" dirty="0" err="1"/>
              <a:t>jaoks</a:t>
            </a:r>
            <a:r>
              <a:rPr lang="en-US" sz="1600" dirty="0"/>
              <a:t> </a:t>
            </a:r>
            <a:r>
              <a:rPr lang="en-US" sz="1600" dirty="0" err="1"/>
              <a:t>osalemine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Mitte </a:t>
            </a:r>
            <a:r>
              <a:rPr lang="en-US" sz="1600" dirty="0" err="1"/>
              <a:t>eriti</a:t>
            </a:r>
            <a:r>
              <a:rPr lang="en-US" sz="1600" dirty="0"/>
              <a:t> </a:t>
            </a:r>
            <a:r>
              <a:rPr lang="en-US" sz="1600" dirty="0" err="1"/>
              <a:t>oluline</a:t>
            </a:r>
            <a:r>
              <a:rPr lang="en-US" sz="1600" dirty="0"/>
              <a:t> </a:t>
            </a:r>
            <a:r>
              <a:rPr lang="en-US" sz="1600" dirty="0" err="1"/>
              <a:t>oli</a:t>
            </a:r>
            <a:r>
              <a:rPr lang="en-US" sz="1600" dirty="0"/>
              <a:t> </a:t>
            </a:r>
            <a:r>
              <a:rPr lang="en-US" sz="1600" dirty="0" err="1"/>
              <a:t>osalemine</a:t>
            </a:r>
            <a:r>
              <a:rPr lang="en-US" sz="1600" dirty="0"/>
              <a:t> </a:t>
            </a:r>
            <a:r>
              <a:rPr lang="en-US" sz="1600" dirty="0" err="1"/>
              <a:t>kutsekoolis</a:t>
            </a:r>
            <a:r>
              <a:rPr lang="en-US" sz="1600" dirty="0"/>
              <a:t> </a:t>
            </a:r>
            <a:r>
              <a:rPr lang="en-US" sz="1600" dirty="0" err="1"/>
              <a:t>õppivatele</a:t>
            </a:r>
            <a:r>
              <a:rPr lang="en-US" sz="1600" dirty="0"/>
              <a:t> </a:t>
            </a:r>
            <a:r>
              <a:rPr lang="en-US" sz="1600" dirty="0" err="1"/>
              <a:t>noortele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Madalama</a:t>
            </a:r>
            <a:r>
              <a:rPr lang="en-US" sz="1600" dirty="0"/>
              <a:t> </a:t>
            </a:r>
            <a:r>
              <a:rPr lang="en-US" sz="1600" dirty="0" err="1"/>
              <a:t>hinnangu</a:t>
            </a:r>
            <a:r>
              <a:rPr lang="en-US" sz="1600" dirty="0"/>
              <a:t> </a:t>
            </a:r>
            <a:r>
              <a:rPr lang="en-US" sz="1600" dirty="0" err="1"/>
              <a:t>andsid</a:t>
            </a:r>
            <a:r>
              <a:rPr lang="en-US" sz="1600" dirty="0"/>
              <a:t> ka </a:t>
            </a:r>
            <a:r>
              <a:rPr lang="en-US" sz="1600" dirty="0" err="1"/>
              <a:t>noored</a:t>
            </a:r>
            <a:r>
              <a:rPr lang="en-US" sz="1600" dirty="0"/>
              <a:t>, </a:t>
            </a:r>
            <a:r>
              <a:rPr lang="en-US" sz="1600" dirty="0" err="1"/>
              <a:t>kes</a:t>
            </a:r>
            <a:r>
              <a:rPr lang="en-US" sz="1600" dirty="0"/>
              <a:t> </a:t>
            </a:r>
            <a:r>
              <a:rPr lang="en-US" sz="1600" dirty="0" err="1"/>
              <a:t>elavad</a:t>
            </a:r>
            <a:r>
              <a:rPr lang="en-US" sz="1600" dirty="0"/>
              <a:t> </a:t>
            </a:r>
            <a:r>
              <a:rPr lang="en-US" sz="1600" dirty="0" err="1"/>
              <a:t>vanematega</a:t>
            </a:r>
            <a:r>
              <a:rPr lang="en-US" sz="1600" dirty="0"/>
              <a:t> ja </a:t>
            </a:r>
            <a:r>
              <a:rPr lang="en-US" sz="1600" dirty="0" err="1"/>
              <a:t>noormehed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Osalemine</a:t>
            </a:r>
            <a:r>
              <a:rPr lang="en-US" sz="1600" dirty="0"/>
              <a:t> on/</a:t>
            </a:r>
            <a:r>
              <a:rPr lang="en-US" sz="1600" dirty="0" err="1"/>
              <a:t>oli</a:t>
            </a:r>
            <a:r>
              <a:rPr lang="en-US" sz="1600" dirty="0"/>
              <a:t> </a:t>
            </a:r>
            <a:r>
              <a:rPr lang="en-US" sz="1600" dirty="0" err="1"/>
              <a:t>oluline</a:t>
            </a:r>
            <a:r>
              <a:rPr lang="en-US" sz="1600" dirty="0"/>
              <a:t>/</a:t>
            </a:r>
            <a:r>
              <a:rPr lang="en-US" sz="1600" dirty="0" err="1"/>
              <a:t>huvitav</a:t>
            </a:r>
            <a:r>
              <a:rPr lang="en-US" sz="1600" dirty="0"/>
              <a:t> </a:t>
            </a:r>
            <a:r>
              <a:rPr lang="en-US" sz="1600" dirty="0" err="1"/>
              <a:t>iseseisvalt</a:t>
            </a:r>
            <a:r>
              <a:rPr lang="en-US" sz="1600" dirty="0"/>
              <a:t> </a:t>
            </a:r>
            <a:r>
              <a:rPr lang="en-US" sz="1600" dirty="0" err="1"/>
              <a:t>elavatele</a:t>
            </a:r>
            <a:r>
              <a:rPr lang="en-US" sz="1600" dirty="0"/>
              <a:t> </a:t>
            </a:r>
            <a:r>
              <a:rPr lang="en-US" sz="1600" dirty="0" err="1"/>
              <a:t>noortele</a:t>
            </a:r>
            <a:r>
              <a:rPr lang="en-US" sz="1600" dirty="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 dirty="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78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1" y="274639"/>
            <a:ext cx="11150419" cy="1143000"/>
          </a:xfrm>
        </p:spPr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pic>
        <p:nvPicPr>
          <p:cNvPr id="33" name="Pilt 32">
            <a:extLst>
              <a:ext uri="{FF2B5EF4-FFF2-40B4-BE49-F238E27FC236}">
                <a16:creationId xmlns:a16="http://schemas.microsoft.com/office/drawing/2014/main" id="{26D6A19D-C72A-4DA8-B2A6-7F3DCBC5A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3" y="1638265"/>
            <a:ext cx="2991267" cy="828791"/>
          </a:xfrm>
          <a:prstGeom prst="rect">
            <a:avLst/>
          </a:prstGeom>
        </p:spPr>
      </p:pic>
      <p:pic>
        <p:nvPicPr>
          <p:cNvPr id="35" name="Pilt 34">
            <a:extLst>
              <a:ext uri="{FF2B5EF4-FFF2-40B4-BE49-F238E27FC236}">
                <a16:creationId xmlns:a16="http://schemas.microsoft.com/office/drawing/2014/main" id="{BB76320E-6C08-45F1-8870-0CCD0F4A8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4" y="2533442"/>
            <a:ext cx="2991267" cy="866896"/>
          </a:xfrm>
          <a:prstGeom prst="rect">
            <a:avLst/>
          </a:prstGeom>
        </p:spPr>
      </p:pic>
      <p:pic>
        <p:nvPicPr>
          <p:cNvPr id="37" name="Pilt 36">
            <a:extLst>
              <a:ext uri="{FF2B5EF4-FFF2-40B4-BE49-F238E27FC236}">
                <a16:creationId xmlns:a16="http://schemas.microsoft.com/office/drawing/2014/main" id="{99469818-3A51-4BCB-8C70-3188618F2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6" y="3429000"/>
            <a:ext cx="3324689" cy="1448002"/>
          </a:xfrm>
          <a:prstGeom prst="rect">
            <a:avLst/>
          </a:prstGeom>
        </p:spPr>
      </p:pic>
      <p:pic>
        <p:nvPicPr>
          <p:cNvPr id="39" name="Pilt 38">
            <a:extLst>
              <a:ext uri="{FF2B5EF4-FFF2-40B4-BE49-F238E27FC236}">
                <a16:creationId xmlns:a16="http://schemas.microsoft.com/office/drawing/2014/main" id="{05492939-3A84-427F-9D79-606BDD02E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72" y="4877002"/>
            <a:ext cx="2991267" cy="1124107"/>
          </a:xfrm>
          <a:prstGeom prst="rect">
            <a:avLst/>
          </a:prstGeom>
        </p:spPr>
      </p:pic>
      <p:pic>
        <p:nvPicPr>
          <p:cNvPr id="41" name="Pilt 40">
            <a:extLst>
              <a:ext uri="{FF2B5EF4-FFF2-40B4-BE49-F238E27FC236}">
                <a16:creationId xmlns:a16="http://schemas.microsoft.com/office/drawing/2014/main" id="{8DCC7509-EB23-47A9-9402-4D534F517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58" y="1638265"/>
            <a:ext cx="4410691" cy="2400635"/>
          </a:xfrm>
          <a:prstGeom prst="rect">
            <a:avLst/>
          </a:prstGeom>
        </p:spPr>
      </p:pic>
      <p:pic>
        <p:nvPicPr>
          <p:cNvPr id="43" name="Pilt 42">
            <a:extLst>
              <a:ext uri="{FF2B5EF4-FFF2-40B4-BE49-F238E27FC236}">
                <a16:creationId xmlns:a16="http://schemas.microsoft.com/office/drawing/2014/main" id="{6151CB67-ABA0-4C6F-B0A0-D67FBA2FFF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27" y="4103798"/>
            <a:ext cx="4410691" cy="1267002"/>
          </a:xfrm>
          <a:prstGeom prst="rect">
            <a:avLst/>
          </a:prstGeom>
        </p:spPr>
      </p:pic>
      <p:pic>
        <p:nvPicPr>
          <p:cNvPr id="45" name="Pilt 44">
            <a:extLst>
              <a:ext uri="{FF2B5EF4-FFF2-40B4-BE49-F238E27FC236}">
                <a16:creationId xmlns:a16="http://schemas.microsoft.com/office/drawing/2014/main" id="{4662B823-95FA-4323-A575-9C6CC410D4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11" y="5374403"/>
            <a:ext cx="3324689" cy="914528"/>
          </a:xfrm>
          <a:prstGeom prst="rect">
            <a:avLst/>
          </a:prstGeom>
        </p:spPr>
      </p:pic>
      <p:pic>
        <p:nvPicPr>
          <p:cNvPr id="47" name="Pilt 46">
            <a:extLst>
              <a:ext uri="{FF2B5EF4-FFF2-40B4-BE49-F238E27FC236}">
                <a16:creationId xmlns:a16="http://schemas.microsoft.com/office/drawing/2014/main" id="{D4870370-40EC-41AA-A60E-AF4CDBB006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68" y="1638058"/>
            <a:ext cx="2991267" cy="1733792"/>
          </a:xfrm>
          <a:prstGeom prst="rect">
            <a:avLst/>
          </a:prstGeom>
        </p:spPr>
      </p:pic>
      <p:cxnSp>
        <p:nvCxnSpPr>
          <p:cNvPr id="21" name="Straight Arrow Connector 23">
            <a:extLst>
              <a:ext uri="{FF2B5EF4-FFF2-40B4-BE49-F238E27FC236}">
                <a16:creationId xmlns:a16="http://schemas.microsoft.com/office/drawing/2014/main" id="{10083ADB-56A7-4285-90F5-4DFFC832E907}"/>
              </a:ext>
            </a:extLst>
          </p:cNvPr>
          <p:cNvCxnSpPr>
            <a:cxnSpLocks/>
          </p:cNvCxnSpPr>
          <p:nvPr/>
        </p:nvCxnSpPr>
        <p:spPr bwMode="auto">
          <a:xfrm flipH="1">
            <a:off x="3389043" y="3759190"/>
            <a:ext cx="259537" cy="776377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Rounded Rectangle 14">
            <a:extLst>
              <a:ext uri="{FF2B5EF4-FFF2-40B4-BE49-F238E27FC236}">
                <a16:creationId xmlns:a16="http://schemas.microsoft.com/office/drawing/2014/main" id="{58539895-3A86-4397-B336-ED97AA10E715}"/>
              </a:ext>
            </a:extLst>
          </p:cNvPr>
          <p:cNvSpPr/>
          <p:nvPr/>
        </p:nvSpPr>
        <p:spPr bwMode="auto">
          <a:xfrm>
            <a:off x="1261917" y="1943100"/>
            <a:ext cx="2078183" cy="133350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ounded Rectangle 14">
            <a:extLst>
              <a:ext uri="{FF2B5EF4-FFF2-40B4-BE49-F238E27FC236}">
                <a16:creationId xmlns:a16="http://schemas.microsoft.com/office/drawing/2014/main" id="{411D1A72-B42C-4D75-A54A-51BC25F9A044}"/>
              </a:ext>
            </a:extLst>
          </p:cNvPr>
          <p:cNvSpPr/>
          <p:nvPr/>
        </p:nvSpPr>
        <p:spPr bwMode="auto">
          <a:xfrm>
            <a:off x="5551055" y="5689601"/>
            <a:ext cx="2164955" cy="162242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ounded Rectangle 14">
            <a:extLst>
              <a:ext uri="{FF2B5EF4-FFF2-40B4-BE49-F238E27FC236}">
                <a16:creationId xmlns:a16="http://schemas.microsoft.com/office/drawing/2014/main" id="{740600B5-3C45-4C11-B484-9AB3A9771CCC}"/>
              </a:ext>
            </a:extLst>
          </p:cNvPr>
          <p:cNvSpPr/>
          <p:nvPr/>
        </p:nvSpPr>
        <p:spPr bwMode="auto">
          <a:xfrm>
            <a:off x="5264728" y="2321214"/>
            <a:ext cx="2374322" cy="183862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C375BCED-D8B6-4148-8CEA-0A548E993BDD}"/>
              </a:ext>
            </a:extLst>
          </p:cNvPr>
          <p:cNvSpPr/>
          <p:nvPr/>
        </p:nvSpPr>
        <p:spPr bwMode="auto">
          <a:xfrm>
            <a:off x="5130801" y="5851237"/>
            <a:ext cx="2710872" cy="180108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401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üldise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n-US" sz="2000" err="1">
                <a:solidFill>
                  <a:srgbClr val="010163"/>
                </a:solidFill>
              </a:rPr>
              <a:t>rahulolu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>
                <a:solidFill>
                  <a:srgbClr val="010163"/>
                </a:solidFill>
              </a:rPr>
              <a:t>Olen </a:t>
            </a:r>
            <a:r>
              <a:rPr lang="en-US" sz="2000" b="1" err="1">
                <a:solidFill>
                  <a:srgbClr val="010163"/>
                </a:solidFill>
              </a:rPr>
              <a:t>üldiselt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rahul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noortekeskusega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kus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käin</a:t>
            </a:r>
            <a:r>
              <a:rPr lang="en-US" sz="2000" b="1">
                <a:solidFill>
                  <a:srgbClr val="010163"/>
                </a:solidFill>
              </a:rPr>
              <a:t>/</a:t>
            </a:r>
            <a:r>
              <a:rPr lang="en-US" sz="2000" b="1" err="1">
                <a:solidFill>
                  <a:srgbClr val="010163"/>
                </a:solidFill>
              </a:rPr>
              <a:t>käisin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19570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Kutsekoolis</a:t>
            </a:r>
            <a:r>
              <a:rPr lang="en-US" sz="1600"/>
              <a:t> </a:t>
            </a:r>
            <a:r>
              <a:rPr lang="en-US" sz="1600" err="1"/>
              <a:t>õppivad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Põhja-Tallinnas</a:t>
            </a:r>
            <a:r>
              <a:rPr lang="en-US" sz="1600"/>
              <a:t> </a:t>
            </a:r>
            <a:r>
              <a:rPr lang="en-US" sz="1600" err="1"/>
              <a:t>elavad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mõnevõrra</a:t>
            </a:r>
            <a:r>
              <a:rPr lang="en-US" sz="1600"/>
              <a:t> </a:t>
            </a: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rahulolule</a:t>
            </a:r>
            <a:r>
              <a:rPr lang="en-US" sz="1600"/>
              <a:t> </a:t>
            </a:r>
            <a:r>
              <a:rPr lang="en-US" sz="1600" err="1"/>
              <a:t>noortekeskusega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Üldiselt</a:t>
            </a:r>
            <a:r>
              <a:rPr lang="en-US" sz="1600"/>
              <a:t> on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rahul</a:t>
            </a:r>
            <a:r>
              <a:rPr lang="en-US" sz="1600"/>
              <a:t> </a:t>
            </a:r>
            <a:r>
              <a:rPr lang="en-US" sz="1600" err="1"/>
              <a:t>noortekeskusega</a:t>
            </a:r>
            <a:r>
              <a:rPr lang="en-US" sz="1600"/>
              <a:t>, </a:t>
            </a:r>
            <a:r>
              <a:rPr lang="en-US" sz="1600" err="1"/>
              <a:t>kus</a:t>
            </a:r>
            <a:r>
              <a:rPr lang="en-US" sz="1600"/>
              <a:t> </a:t>
            </a:r>
            <a:r>
              <a:rPr lang="en-US" sz="1600" err="1"/>
              <a:t>käivad</a:t>
            </a:r>
            <a:r>
              <a:rPr lang="en-US" sz="1600"/>
              <a:t>/</a:t>
            </a:r>
            <a:r>
              <a:rPr lang="en-US" sz="1600" err="1"/>
              <a:t>käisid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82C96D"/>
                </a:solidFill>
              </a:rPr>
              <a:t>88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1" y="274639"/>
            <a:ext cx="11150419" cy="1143000"/>
          </a:xfrm>
        </p:spPr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pic>
        <p:nvPicPr>
          <p:cNvPr id="33" name="Pilt 32">
            <a:extLst>
              <a:ext uri="{FF2B5EF4-FFF2-40B4-BE49-F238E27FC236}">
                <a16:creationId xmlns:a16="http://schemas.microsoft.com/office/drawing/2014/main" id="{62439884-AD60-4FF3-B602-42379E927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4" y="1641722"/>
            <a:ext cx="2991267" cy="828791"/>
          </a:xfrm>
          <a:prstGeom prst="rect">
            <a:avLst/>
          </a:prstGeom>
        </p:spPr>
      </p:pic>
      <p:pic>
        <p:nvPicPr>
          <p:cNvPr id="35" name="Pilt 34">
            <a:extLst>
              <a:ext uri="{FF2B5EF4-FFF2-40B4-BE49-F238E27FC236}">
                <a16:creationId xmlns:a16="http://schemas.microsoft.com/office/drawing/2014/main" id="{C7F81945-6A2A-40A0-B637-B239998D2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3" y="2534396"/>
            <a:ext cx="2991267" cy="866896"/>
          </a:xfrm>
          <a:prstGeom prst="rect">
            <a:avLst/>
          </a:prstGeom>
        </p:spPr>
      </p:pic>
      <p:pic>
        <p:nvPicPr>
          <p:cNvPr id="37" name="Pilt 36">
            <a:extLst>
              <a:ext uri="{FF2B5EF4-FFF2-40B4-BE49-F238E27FC236}">
                <a16:creationId xmlns:a16="http://schemas.microsoft.com/office/drawing/2014/main" id="{365D2062-8B16-45C0-A831-2B2A3454D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5" y="3429000"/>
            <a:ext cx="3324689" cy="1448002"/>
          </a:xfrm>
          <a:prstGeom prst="rect">
            <a:avLst/>
          </a:prstGeom>
        </p:spPr>
      </p:pic>
      <p:pic>
        <p:nvPicPr>
          <p:cNvPr id="39" name="Pilt 38">
            <a:extLst>
              <a:ext uri="{FF2B5EF4-FFF2-40B4-BE49-F238E27FC236}">
                <a16:creationId xmlns:a16="http://schemas.microsoft.com/office/drawing/2014/main" id="{A093F8B0-3CA9-4E52-909D-1FF3BE0B6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2" y="4877002"/>
            <a:ext cx="2991267" cy="1124107"/>
          </a:xfrm>
          <a:prstGeom prst="rect">
            <a:avLst/>
          </a:prstGeom>
        </p:spPr>
      </p:pic>
      <p:pic>
        <p:nvPicPr>
          <p:cNvPr id="41" name="Pilt 40">
            <a:extLst>
              <a:ext uri="{FF2B5EF4-FFF2-40B4-BE49-F238E27FC236}">
                <a16:creationId xmlns:a16="http://schemas.microsoft.com/office/drawing/2014/main" id="{0EDD366A-4FA5-4F76-9F50-CB6BCEF647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27" y="1633333"/>
            <a:ext cx="4410691" cy="2400635"/>
          </a:xfrm>
          <a:prstGeom prst="rect">
            <a:avLst/>
          </a:prstGeom>
        </p:spPr>
      </p:pic>
      <p:pic>
        <p:nvPicPr>
          <p:cNvPr id="43" name="Pilt 42">
            <a:extLst>
              <a:ext uri="{FF2B5EF4-FFF2-40B4-BE49-F238E27FC236}">
                <a16:creationId xmlns:a16="http://schemas.microsoft.com/office/drawing/2014/main" id="{A48B26B5-ED16-471D-B295-F80D333623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59" y="4099507"/>
            <a:ext cx="4410691" cy="1267002"/>
          </a:xfrm>
          <a:prstGeom prst="rect">
            <a:avLst/>
          </a:prstGeom>
        </p:spPr>
      </p:pic>
      <p:pic>
        <p:nvPicPr>
          <p:cNvPr id="45" name="Pilt 44">
            <a:extLst>
              <a:ext uri="{FF2B5EF4-FFF2-40B4-BE49-F238E27FC236}">
                <a16:creationId xmlns:a16="http://schemas.microsoft.com/office/drawing/2014/main" id="{8EE2A734-572F-49DD-B4B2-A1F75362FE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11" y="5377172"/>
            <a:ext cx="3324689" cy="914528"/>
          </a:xfrm>
          <a:prstGeom prst="rect">
            <a:avLst/>
          </a:prstGeom>
        </p:spPr>
      </p:pic>
      <p:pic>
        <p:nvPicPr>
          <p:cNvPr id="47" name="Pilt 46">
            <a:extLst>
              <a:ext uri="{FF2B5EF4-FFF2-40B4-BE49-F238E27FC236}">
                <a16:creationId xmlns:a16="http://schemas.microsoft.com/office/drawing/2014/main" id="{92C03947-2533-4992-AA04-BEC6D1C4D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08" y="1638058"/>
            <a:ext cx="2991267" cy="1733792"/>
          </a:xfrm>
          <a:prstGeom prst="rect">
            <a:avLst/>
          </a:prstGeom>
        </p:spPr>
      </p:pic>
      <p:sp>
        <p:nvSpPr>
          <p:cNvPr id="48" name="Rounded Rectangle 14">
            <a:extLst>
              <a:ext uri="{FF2B5EF4-FFF2-40B4-BE49-F238E27FC236}">
                <a16:creationId xmlns:a16="http://schemas.microsoft.com/office/drawing/2014/main" id="{CD70A6B7-9414-4293-971D-B6FB61403AC1}"/>
              </a:ext>
            </a:extLst>
          </p:cNvPr>
          <p:cNvSpPr/>
          <p:nvPr/>
        </p:nvSpPr>
        <p:spPr bwMode="auto">
          <a:xfrm>
            <a:off x="5213985" y="2327275"/>
            <a:ext cx="2599690" cy="18097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ounded Rectangle 14">
            <a:extLst>
              <a:ext uri="{FF2B5EF4-FFF2-40B4-BE49-F238E27FC236}">
                <a16:creationId xmlns:a16="http://schemas.microsoft.com/office/drawing/2014/main" id="{403D3A66-875A-470B-BCAB-F456729887AC}"/>
              </a:ext>
            </a:extLst>
          </p:cNvPr>
          <p:cNvSpPr/>
          <p:nvPr/>
        </p:nvSpPr>
        <p:spPr bwMode="auto">
          <a:xfrm>
            <a:off x="9012959" y="2667866"/>
            <a:ext cx="2163042" cy="148359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3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F8117861-E4CD-4E4D-A5FB-69AB3D0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A4C1D8B5-42F6-3342-88D6-647FC12AD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58946"/>
              </p:ext>
            </p:extLst>
          </p:nvPr>
        </p:nvGraphicFramePr>
        <p:xfrm>
          <a:off x="989712" y="1018322"/>
          <a:ext cx="7674004" cy="483468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929356">
                  <a:extLst>
                    <a:ext uri="{9D8B030D-6E8A-4147-A177-3AD203B41FA5}">
                      <a16:colId xmlns:a16="http://schemas.microsoft.com/office/drawing/2014/main" val="372071086"/>
                    </a:ext>
                  </a:extLst>
                </a:gridCol>
                <a:gridCol w="744648">
                  <a:extLst>
                    <a:ext uri="{9D8B030D-6E8A-4147-A177-3AD203B41FA5}">
                      <a16:colId xmlns:a16="http://schemas.microsoft.com/office/drawing/2014/main" val="3026324004"/>
                    </a:ext>
                  </a:extLst>
                </a:gridCol>
              </a:tblGrid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SISSEJUHATUS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2445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METOODIKA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447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TULEMUSTE KOONDÜLEVAADE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t-EE" sz="16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8848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UURINGU TULEMUSED NOORSOOTÖÖ TEGEVUSTE ALUSEL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19509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Huvitegevus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</a:t>
                      </a:r>
                      <a:endParaRPr lang="et-EE" sz="1500" b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08234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Huviharidus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45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27088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Avatud noorsootöö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69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61058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Noortelaagrid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94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67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Noortemalevad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119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672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Osalus- või esinduskogud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142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3586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Noorteühingud või -ühendused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167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06255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Noorteprojektid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190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309966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Noorsootöö tegevustes mitteosalemine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213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89072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Noorteinfo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216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89292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KOKKUVÕTE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>
                          <a:solidFill>
                            <a:srgbClr val="010163"/>
                          </a:solidFill>
                        </a:rPr>
                        <a:t>226</a:t>
                      </a:r>
                      <a:endParaRPr lang="et-EE" sz="1600" b="1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65079"/>
                  </a:ext>
                </a:extLst>
              </a:tr>
            </a:tbl>
          </a:graphicData>
        </a:graphic>
      </p:graphicFrame>
      <p:pic>
        <p:nvPicPr>
          <p:cNvPr id="4" name="Pilt 3">
            <a:extLst>
              <a:ext uri="{FF2B5EF4-FFF2-40B4-BE49-F238E27FC236}">
                <a16:creationId xmlns:a16="http://schemas.microsoft.com/office/drawing/2014/main" id="{0F399F70-4A39-4097-8294-EDB0EC64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217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532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8ED618B-0B59-49BF-8503-08E8634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5" name="Sisu kohatäide 2">
            <a:extLst>
              <a:ext uri="{FF2B5EF4-FFF2-40B4-BE49-F238E27FC236}">
                <a16:creationId xmlns:a16="http://schemas.microsoft.com/office/drawing/2014/main" id="{38086F3C-DB1B-4BEC-A03C-142AEBD1F000}"/>
              </a:ext>
            </a:extLst>
          </p:cNvPr>
          <p:cNvSpPr txBox="1">
            <a:spLocks/>
          </p:cNvSpPr>
          <p:nvPr/>
        </p:nvSpPr>
        <p:spPr>
          <a:xfrm>
            <a:off x="4539530" y="622512"/>
            <a:ext cx="6810375" cy="94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t-EE" sz="2000">
                <a:solidFill>
                  <a:srgbClr val="010163"/>
                </a:solidFill>
              </a:rPr>
              <a:t>Hinnangud  </a:t>
            </a:r>
            <a:r>
              <a:rPr lang="en-US" sz="2000" err="1">
                <a:solidFill>
                  <a:srgbClr val="010163"/>
                </a:solidFill>
              </a:rPr>
              <a:t>soovitamise</a:t>
            </a:r>
            <a:r>
              <a:rPr lang="en-US" sz="2000">
                <a:solidFill>
                  <a:srgbClr val="010163"/>
                </a:solidFill>
              </a:rPr>
              <a:t> </a:t>
            </a:r>
            <a:r>
              <a:rPr lang="et-EE" sz="2000">
                <a:solidFill>
                  <a:srgbClr val="010163"/>
                </a:solidFill>
              </a:rPr>
              <a:t>teemaploki küsimusele „</a:t>
            </a:r>
            <a:r>
              <a:rPr lang="en-US" sz="2000" b="1" err="1">
                <a:solidFill>
                  <a:srgbClr val="010163"/>
                </a:solidFill>
              </a:rPr>
              <a:t>Soovitaksin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seda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noortekeskust</a:t>
            </a:r>
            <a:r>
              <a:rPr lang="en-US" sz="2000" b="1">
                <a:solidFill>
                  <a:srgbClr val="010163"/>
                </a:solidFill>
              </a:rPr>
              <a:t> </a:t>
            </a:r>
            <a:r>
              <a:rPr lang="en-US" sz="2000" b="1" err="1">
                <a:solidFill>
                  <a:srgbClr val="010163"/>
                </a:solidFill>
              </a:rPr>
              <a:t>teistele</a:t>
            </a:r>
            <a:r>
              <a:rPr lang="et-EE" sz="2000">
                <a:solidFill>
                  <a:srgbClr val="010163"/>
                </a:solidFill>
              </a:rPr>
              <a:t>“ taustatunnuste alusel</a:t>
            </a:r>
          </a:p>
        </p:txBody>
      </p:sp>
      <p:sp>
        <p:nvSpPr>
          <p:cNvPr id="6" name="Sisu kohatäide 2">
            <a:extLst>
              <a:ext uri="{FF2B5EF4-FFF2-40B4-BE49-F238E27FC236}">
                <a16:creationId xmlns:a16="http://schemas.microsoft.com/office/drawing/2014/main" id="{270E05DE-A16D-448D-9FD2-619CED67F3AB}"/>
              </a:ext>
            </a:extLst>
          </p:cNvPr>
          <p:cNvSpPr txBox="1">
            <a:spLocks/>
          </p:cNvSpPr>
          <p:nvPr/>
        </p:nvSpPr>
        <p:spPr>
          <a:xfrm>
            <a:off x="8591547" y="3619570"/>
            <a:ext cx="3147462" cy="220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Üldiselt</a:t>
            </a:r>
            <a:r>
              <a:rPr lang="en-US" sz="1600"/>
              <a:t> </a:t>
            </a:r>
            <a:r>
              <a:rPr lang="en-US" sz="1600" err="1"/>
              <a:t>soovitaksid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 </a:t>
            </a:r>
            <a:r>
              <a:rPr lang="en-US" sz="1600" err="1"/>
              <a:t>oma</a:t>
            </a:r>
            <a:r>
              <a:rPr lang="en-US" sz="1600"/>
              <a:t> </a:t>
            </a:r>
            <a:r>
              <a:rPr lang="en-US" sz="1600" err="1"/>
              <a:t>noortekeskust</a:t>
            </a:r>
            <a:r>
              <a:rPr lang="en-US" sz="1600"/>
              <a:t> </a:t>
            </a:r>
            <a:r>
              <a:rPr lang="en-US" sz="1600" err="1"/>
              <a:t>teistele</a:t>
            </a:r>
            <a:r>
              <a:rPr lang="en-US" sz="1600"/>
              <a:t>. </a:t>
            </a:r>
            <a:r>
              <a:rPr lang="en-US" sz="1600" err="1"/>
              <a:t>Mõnevõrra</a:t>
            </a:r>
            <a:r>
              <a:rPr lang="en-US" sz="1600"/>
              <a:t> </a:t>
            </a:r>
            <a:r>
              <a:rPr lang="en-US" sz="1600" err="1"/>
              <a:t>madalama</a:t>
            </a:r>
            <a:r>
              <a:rPr lang="en-US" sz="1600"/>
              <a:t> </a:t>
            </a:r>
            <a:r>
              <a:rPr lang="en-US" sz="1600" err="1"/>
              <a:t>hinnangu</a:t>
            </a:r>
            <a:r>
              <a:rPr lang="en-US" sz="1600"/>
              <a:t> </a:t>
            </a:r>
            <a:r>
              <a:rPr lang="en-US" sz="1600" err="1"/>
              <a:t>andsid</a:t>
            </a:r>
            <a:r>
              <a:rPr lang="en-US" sz="1600"/>
              <a:t> </a:t>
            </a:r>
            <a:r>
              <a:rPr lang="en-US" sz="1600" err="1"/>
              <a:t>kutsekoolis</a:t>
            </a:r>
            <a:r>
              <a:rPr lang="en-US" sz="1600"/>
              <a:t> </a:t>
            </a:r>
            <a:r>
              <a:rPr lang="en-US" sz="1600" err="1"/>
              <a:t>õppivad</a:t>
            </a:r>
            <a:r>
              <a:rPr lang="en-US" sz="1600"/>
              <a:t> </a:t>
            </a:r>
            <a:r>
              <a:rPr lang="en-US" sz="1600" err="1"/>
              <a:t>noored</a:t>
            </a:r>
            <a:r>
              <a:rPr lang="en-US" sz="1600"/>
              <a:t>.</a:t>
            </a:r>
          </a:p>
          <a:p>
            <a:pPr marL="180000">
              <a:buClr>
                <a:srgbClr val="FB821E"/>
              </a:buClr>
              <a:buFont typeface="Wingdings" panose="05000000000000000000" pitchFamily="2" charset="2"/>
              <a:buChar char="ü"/>
            </a:pPr>
            <a:endParaRPr lang="et-EE" sz="1600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0159C13-7315-4FC8-B699-7F28F0C1182A}"/>
              </a:ext>
            </a:extLst>
          </p:cNvPr>
          <p:cNvSpPr/>
          <p:nvPr/>
        </p:nvSpPr>
        <p:spPr>
          <a:xfrm>
            <a:off x="11331346" y="693977"/>
            <a:ext cx="636935" cy="607787"/>
          </a:xfrm>
          <a:prstGeom prst="ellipse">
            <a:avLst/>
          </a:prstGeom>
          <a:solidFill>
            <a:srgbClr val="C3E5B9"/>
          </a:solidFill>
          <a:ln>
            <a:solidFill>
              <a:srgbClr val="82C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2000" b="1">
                <a:solidFill>
                  <a:srgbClr val="82C96D"/>
                </a:solidFill>
              </a:rPr>
              <a:t>8</a:t>
            </a:r>
            <a:r>
              <a:rPr lang="en-US" sz="2000" b="1">
                <a:solidFill>
                  <a:srgbClr val="82C96D"/>
                </a:solidFill>
              </a:rPr>
              <a:t>8</a:t>
            </a:r>
            <a:endParaRPr lang="en-US" b="1">
              <a:solidFill>
                <a:srgbClr val="82C96D"/>
              </a:solidFill>
            </a:endParaRPr>
          </a:p>
        </p:txBody>
      </p:sp>
      <p:sp>
        <p:nvSpPr>
          <p:cNvPr id="24" name="Pealkiri 23">
            <a:extLst>
              <a:ext uri="{FF2B5EF4-FFF2-40B4-BE49-F238E27FC236}">
                <a16:creationId xmlns:a16="http://schemas.microsoft.com/office/drawing/2014/main" id="{DDABB2E2-794F-4414-A553-6E2277A7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1" y="274639"/>
            <a:ext cx="11150419" cy="1143000"/>
          </a:xfrm>
        </p:spPr>
        <p:txBody>
          <a:bodyPr/>
          <a:lstStyle/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pic>
        <p:nvPicPr>
          <p:cNvPr id="33" name="Pilt 32">
            <a:extLst>
              <a:ext uri="{FF2B5EF4-FFF2-40B4-BE49-F238E27FC236}">
                <a16:creationId xmlns:a16="http://schemas.microsoft.com/office/drawing/2014/main" id="{069B21EC-0272-4FE0-BD6D-2A947ABEF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4" y="1636596"/>
            <a:ext cx="2991267" cy="828791"/>
          </a:xfrm>
          <a:prstGeom prst="rect">
            <a:avLst/>
          </a:prstGeom>
        </p:spPr>
      </p:pic>
      <p:pic>
        <p:nvPicPr>
          <p:cNvPr id="35" name="Pilt 34">
            <a:extLst>
              <a:ext uri="{FF2B5EF4-FFF2-40B4-BE49-F238E27FC236}">
                <a16:creationId xmlns:a16="http://schemas.microsoft.com/office/drawing/2014/main" id="{5B3685AD-4676-4EA1-B4D6-2B3E9256F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9" y="2531990"/>
            <a:ext cx="2991267" cy="866896"/>
          </a:xfrm>
          <a:prstGeom prst="rect">
            <a:avLst/>
          </a:prstGeom>
        </p:spPr>
      </p:pic>
      <p:pic>
        <p:nvPicPr>
          <p:cNvPr id="37" name="Pilt 36">
            <a:extLst>
              <a:ext uri="{FF2B5EF4-FFF2-40B4-BE49-F238E27FC236}">
                <a16:creationId xmlns:a16="http://schemas.microsoft.com/office/drawing/2014/main" id="{A0AD4AC7-F459-48B4-904F-189FDA54A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2" y="3426594"/>
            <a:ext cx="3324689" cy="1448002"/>
          </a:xfrm>
          <a:prstGeom prst="rect">
            <a:avLst/>
          </a:prstGeom>
        </p:spPr>
      </p:pic>
      <p:pic>
        <p:nvPicPr>
          <p:cNvPr id="39" name="Pilt 38">
            <a:extLst>
              <a:ext uri="{FF2B5EF4-FFF2-40B4-BE49-F238E27FC236}">
                <a16:creationId xmlns:a16="http://schemas.microsoft.com/office/drawing/2014/main" id="{6016327A-530B-465C-BAAA-1F05C961D8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78" y="4874596"/>
            <a:ext cx="2991267" cy="1124107"/>
          </a:xfrm>
          <a:prstGeom prst="rect">
            <a:avLst/>
          </a:prstGeom>
        </p:spPr>
      </p:pic>
      <p:pic>
        <p:nvPicPr>
          <p:cNvPr id="41" name="Pilt 40">
            <a:extLst>
              <a:ext uri="{FF2B5EF4-FFF2-40B4-BE49-F238E27FC236}">
                <a16:creationId xmlns:a16="http://schemas.microsoft.com/office/drawing/2014/main" id="{CBAF11FC-8AAF-42EE-B54D-D7CF5BC59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40" y="1636596"/>
            <a:ext cx="4410691" cy="2400635"/>
          </a:xfrm>
          <a:prstGeom prst="rect">
            <a:avLst/>
          </a:prstGeom>
        </p:spPr>
      </p:pic>
      <p:pic>
        <p:nvPicPr>
          <p:cNvPr id="43" name="Pilt 42">
            <a:extLst>
              <a:ext uri="{FF2B5EF4-FFF2-40B4-BE49-F238E27FC236}">
                <a16:creationId xmlns:a16="http://schemas.microsoft.com/office/drawing/2014/main" id="{F5501BC6-90DA-4600-B3E2-24B1649548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61" y="4094793"/>
            <a:ext cx="4410691" cy="1267002"/>
          </a:xfrm>
          <a:prstGeom prst="rect">
            <a:avLst/>
          </a:prstGeom>
        </p:spPr>
      </p:pic>
      <p:pic>
        <p:nvPicPr>
          <p:cNvPr id="45" name="Pilt 44">
            <a:extLst>
              <a:ext uri="{FF2B5EF4-FFF2-40B4-BE49-F238E27FC236}">
                <a16:creationId xmlns:a16="http://schemas.microsoft.com/office/drawing/2014/main" id="{B4C71556-934D-4ACB-8203-3DA539535D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11" y="5371320"/>
            <a:ext cx="3324689" cy="914528"/>
          </a:xfrm>
          <a:prstGeom prst="rect">
            <a:avLst/>
          </a:prstGeom>
        </p:spPr>
      </p:pic>
      <p:pic>
        <p:nvPicPr>
          <p:cNvPr id="47" name="Pilt 46">
            <a:extLst>
              <a:ext uri="{FF2B5EF4-FFF2-40B4-BE49-F238E27FC236}">
                <a16:creationId xmlns:a16="http://schemas.microsoft.com/office/drawing/2014/main" id="{9884665A-C41F-4729-9210-1F08282581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4" y="1635363"/>
            <a:ext cx="2991267" cy="1733792"/>
          </a:xfrm>
          <a:prstGeom prst="rect">
            <a:avLst/>
          </a:prstGeom>
        </p:spPr>
      </p:pic>
      <p:sp>
        <p:nvSpPr>
          <p:cNvPr id="48" name="Rounded Rectangle 14">
            <a:extLst>
              <a:ext uri="{FF2B5EF4-FFF2-40B4-BE49-F238E27FC236}">
                <a16:creationId xmlns:a16="http://schemas.microsoft.com/office/drawing/2014/main" id="{5DE0AD26-2E99-421E-ACB6-A7141F1A604F}"/>
              </a:ext>
            </a:extLst>
          </p:cNvPr>
          <p:cNvSpPr/>
          <p:nvPr/>
        </p:nvSpPr>
        <p:spPr bwMode="auto">
          <a:xfrm>
            <a:off x="5177039" y="2314575"/>
            <a:ext cx="2582661" cy="180975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8492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isu kohatäide 28">
            <a:extLst>
              <a:ext uri="{FF2B5EF4-FFF2-40B4-BE49-F238E27FC236}">
                <a16:creationId xmlns:a16="http://schemas.microsoft.com/office/drawing/2014/main" id="{249CF464-85E4-4FDE-AC53-57F4A55EE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3169" y="3103592"/>
            <a:ext cx="5829300" cy="2026803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9337D4C-8CF3-486F-8A29-B060DAF3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30" name="Pealkiri 23">
            <a:extLst>
              <a:ext uri="{FF2B5EF4-FFF2-40B4-BE49-F238E27FC236}">
                <a16:creationId xmlns:a16="http://schemas.microsoft.com/office/drawing/2014/main" id="{2EA52655-4E3A-4C42-B518-3AE1ED4E2C74}"/>
              </a:ext>
            </a:extLst>
          </p:cNvPr>
          <p:cNvSpPr txBox="1">
            <a:spLocks/>
          </p:cNvSpPr>
          <p:nvPr/>
        </p:nvSpPr>
        <p:spPr>
          <a:xfrm>
            <a:off x="431982" y="274639"/>
            <a:ext cx="105053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101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sp>
        <p:nvSpPr>
          <p:cNvPr id="33" name="Sisu kohatäide 2">
            <a:extLst>
              <a:ext uri="{FF2B5EF4-FFF2-40B4-BE49-F238E27FC236}">
                <a16:creationId xmlns:a16="http://schemas.microsoft.com/office/drawing/2014/main" id="{40B66DDD-7200-4647-AEDF-32568D79710F}"/>
              </a:ext>
            </a:extLst>
          </p:cNvPr>
          <p:cNvSpPr txBox="1">
            <a:spLocks/>
          </p:cNvSpPr>
          <p:nvPr/>
        </p:nvSpPr>
        <p:spPr>
          <a:xfrm>
            <a:off x="643944" y="1600201"/>
            <a:ext cx="10938456" cy="794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600"/>
              <a:t>Noored vanuses 7–26 aastat hindasid 1</a:t>
            </a:r>
            <a:r>
              <a:rPr lang="en-US" sz="1600"/>
              <a:t>6</a:t>
            </a:r>
            <a:r>
              <a:rPr lang="et-EE" sz="1600"/>
              <a:t> küsimust </a:t>
            </a:r>
            <a:r>
              <a:rPr lang="en-US" sz="1600" err="1"/>
              <a:t>avatud</a:t>
            </a:r>
            <a:r>
              <a:rPr lang="en-US" sz="1600"/>
              <a:t> </a:t>
            </a:r>
            <a:r>
              <a:rPr lang="en-US" sz="1600" err="1"/>
              <a:t>noorsootöö</a:t>
            </a:r>
            <a:r>
              <a:rPr lang="et-EE" sz="1600"/>
              <a:t> kohta. Neist 1</a:t>
            </a:r>
            <a:r>
              <a:rPr lang="en-US" sz="1600"/>
              <a:t>4</a:t>
            </a:r>
            <a:r>
              <a:rPr lang="et-EE" sz="1600"/>
              <a:t> küsimust oli jaotatud kolme teemaplokki: füüsiline keskkond, sotsiaalne keskkond ja tajutud tulemus või kasulikkus. Eraldi küsiti hinnangut üldise rahulolu ja soovitamise kohta.</a:t>
            </a:r>
          </a:p>
        </p:txBody>
      </p:sp>
      <p:sp>
        <p:nvSpPr>
          <p:cNvPr id="34" name="Sisu kohatäide 7">
            <a:extLst>
              <a:ext uri="{FF2B5EF4-FFF2-40B4-BE49-F238E27FC236}">
                <a16:creationId xmlns:a16="http://schemas.microsoft.com/office/drawing/2014/main" id="{2A3AE4D7-AEEA-4BC3-9AC4-4AEDD4F9DDA3}"/>
              </a:ext>
            </a:extLst>
          </p:cNvPr>
          <p:cNvSpPr txBox="1">
            <a:spLocks/>
          </p:cNvSpPr>
          <p:nvPr/>
        </p:nvSpPr>
        <p:spPr>
          <a:xfrm>
            <a:off x="643943" y="2577419"/>
            <a:ext cx="5061531" cy="3548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 dirty="0">
                <a:solidFill>
                  <a:srgbClr val="010163"/>
                </a:solidFill>
              </a:rPr>
              <a:t>RAHULOLUMUDEL</a:t>
            </a:r>
            <a:endParaRPr lang="et-EE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Clr>
                <a:schemeClr val="accent6"/>
              </a:buClr>
              <a:buNone/>
            </a:pPr>
            <a:r>
              <a:rPr lang="en-US" dirty="0" err="1"/>
              <a:t>Kõige</a:t>
            </a:r>
            <a:r>
              <a:rPr lang="en-US" dirty="0"/>
              <a:t> </a:t>
            </a:r>
            <a:r>
              <a:rPr lang="en-US" dirty="0" err="1"/>
              <a:t>rohkem</a:t>
            </a:r>
            <a:r>
              <a:rPr lang="en-US" dirty="0"/>
              <a:t> </a:t>
            </a:r>
            <a:r>
              <a:rPr lang="en-US" dirty="0" err="1"/>
              <a:t>avaldab</a:t>
            </a:r>
            <a:r>
              <a:rPr lang="en-US" dirty="0"/>
              <a:t> </a:t>
            </a:r>
            <a:r>
              <a:rPr lang="en-US" dirty="0" err="1"/>
              <a:t>mõju</a:t>
            </a:r>
            <a:r>
              <a:rPr lang="en-US" dirty="0"/>
              <a:t> </a:t>
            </a:r>
            <a:r>
              <a:rPr lang="en-US" dirty="0" err="1"/>
              <a:t>avatud</a:t>
            </a:r>
            <a:r>
              <a:rPr lang="en-US" dirty="0"/>
              <a:t> </a:t>
            </a:r>
            <a:r>
              <a:rPr lang="en-US" dirty="0" err="1"/>
              <a:t>noorsootöö</a:t>
            </a:r>
            <a:r>
              <a:rPr lang="en-US" dirty="0"/>
              <a:t> </a:t>
            </a:r>
            <a:r>
              <a:rPr lang="en-US" dirty="0" err="1"/>
              <a:t>üldise</a:t>
            </a:r>
            <a:r>
              <a:rPr lang="en-US" dirty="0"/>
              <a:t> </a:t>
            </a:r>
            <a:r>
              <a:rPr lang="en-US" dirty="0" err="1"/>
              <a:t>rahulolu</a:t>
            </a:r>
            <a:r>
              <a:rPr lang="en-US" dirty="0"/>
              <a:t> </a:t>
            </a:r>
            <a:r>
              <a:rPr lang="en-US" dirty="0" err="1"/>
              <a:t>hinnangu</a:t>
            </a:r>
            <a:r>
              <a:rPr lang="en-US" dirty="0"/>
              <a:t> </a:t>
            </a:r>
            <a:r>
              <a:rPr lang="en-US" dirty="0" err="1"/>
              <a:t>kujunemisele</a:t>
            </a:r>
            <a:r>
              <a:rPr lang="en-US" dirty="0"/>
              <a:t>: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Füüsiline</a:t>
            </a:r>
            <a:r>
              <a:rPr lang="en-US" dirty="0"/>
              <a:t> </a:t>
            </a:r>
            <a:r>
              <a:rPr lang="en-US" dirty="0" err="1"/>
              <a:t>keskkond</a:t>
            </a:r>
            <a:r>
              <a:rPr lang="en-US" dirty="0"/>
              <a:t> (</a:t>
            </a:r>
            <a:r>
              <a:rPr lang="en-US" dirty="0" err="1"/>
              <a:t>mõju</a:t>
            </a:r>
            <a:r>
              <a:rPr lang="en-US" dirty="0"/>
              <a:t> 1,9 </a:t>
            </a:r>
            <a:r>
              <a:rPr lang="en-US" dirty="0" err="1"/>
              <a:t>punkti</a:t>
            </a:r>
            <a:r>
              <a:rPr lang="en-US" dirty="0"/>
              <a:t>);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Üle-eestilises</a:t>
            </a:r>
            <a:r>
              <a:rPr lang="en-US" dirty="0"/>
              <a:t> </a:t>
            </a:r>
            <a:r>
              <a:rPr lang="en-US" dirty="0" err="1"/>
              <a:t>uuringus</a:t>
            </a:r>
            <a:r>
              <a:rPr lang="en-US" dirty="0"/>
              <a:t> </a:t>
            </a:r>
            <a:r>
              <a:rPr lang="en-US" dirty="0" err="1"/>
              <a:t>avaldas</a:t>
            </a:r>
            <a:r>
              <a:rPr lang="en-US" dirty="0"/>
              <a:t> </a:t>
            </a:r>
            <a:r>
              <a:rPr lang="en-US" dirty="0" err="1"/>
              <a:t>suurimat</a:t>
            </a:r>
            <a:r>
              <a:rPr lang="en-US" dirty="0"/>
              <a:t> </a:t>
            </a:r>
            <a:r>
              <a:rPr lang="en-US" dirty="0" err="1"/>
              <a:t>mõju</a:t>
            </a:r>
            <a:r>
              <a:rPr lang="en-US" dirty="0"/>
              <a:t> </a:t>
            </a:r>
            <a:r>
              <a:rPr lang="en-US" dirty="0" err="1"/>
              <a:t>sotsiaalne</a:t>
            </a:r>
            <a:r>
              <a:rPr lang="en-US" dirty="0"/>
              <a:t> </a:t>
            </a:r>
            <a:r>
              <a:rPr lang="en-US" dirty="0" err="1"/>
              <a:t>keskkond</a:t>
            </a:r>
            <a:r>
              <a:rPr lang="en-US" dirty="0"/>
              <a:t> (2,5 </a:t>
            </a:r>
            <a:r>
              <a:rPr lang="en-US" dirty="0" err="1"/>
              <a:t>punkti</a:t>
            </a:r>
            <a:r>
              <a:rPr lang="en-US" dirty="0"/>
              <a:t>);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Samuti</a:t>
            </a:r>
            <a:r>
              <a:rPr lang="en-US" dirty="0"/>
              <a:t> on </a:t>
            </a:r>
            <a:r>
              <a:rPr lang="en-US" dirty="0" err="1"/>
              <a:t>võrreldes</a:t>
            </a:r>
            <a:r>
              <a:rPr lang="en-US" dirty="0"/>
              <a:t> </a:t>
            </a:r>
            <a:r>
              <a:rPr lang="en-US" dirty="0" err="1"/>
              <a:t>üle-eestilise</a:t>
            </a:r>
            <a:r>
              <a:rPr lang="en-US" dirty="0"/>
              <a:t> </a:t>
            </a:r>
            <a:r>
              <a:rPr lang="en-US" dirty="0" err="1"/>
              <a:t>uuringuga</a:t>
            </a:r>
            <a:r>
              <a:rPr lang="en-US" dirty="0"/>
              <a:t> </a:t>
            </a:r>
            <a:r>
              <a:rPr lang="en-US" dirty="0" err="1"/>
              <a:t>oluline</a:t>
            </a:r>
            <a:r>
              <a:rPr lang="en-US" dirty="0"/>
              <a:t> </a:t>
            </a:r>
            <a:r>
              <a:rPr lang="en-US" dirty="0" err="1"/>
              <a:t>erinevus</a:t>
            </a:r>
            <a:r>
              <a:rPr lang="en-US" dirty="0"/>
              <a:t> </a:t>
            </a:r>
            <a:r>
              <a:rPr lang="en-US" dirty="0" err="1"/>
              <a:t>tajutud</a:t>
            </a:r>
            <a:r>
              <a:rPr lang="en-US" dirty="0"/>
              <a:t> </a:t>
            </a:r>
            <a:r>
              <a:rPr lang="en-US" dirty="0" err="1"/>
              <a:t>tulemuses</a:t>
            </a:r>
            <a:r>
              <a:rPr lang="en-US" dirty="0"/>
              <a:t>/</a:t>
            </a:r>
            <a:r>
              <a:rPr lang="en-US" dirty="0" err="1"/>
              <a:t>kasulikkuses</a:t>
            </a:r>
            <a:r>
              <a:rPr lang="en-US" dirty="0"/>
              <a:t> (</a:t>
            </a:r>
            <a:r>
              <a:rPr lang="en-US" dirty="0" err="1"/>
              <a:t>Tallinnas</a:t>
            </a:r>
            <a:r>
              <a:rPr lang="en-US" dirty="0"/>
              <a:t> </a:t>
            </a:r>
            <a:r>
              <a:rPr lang="en-US" dirty="0" err="1"/>
              <a:t>mõju</a:t>
            </a:r>
            <a:r>
              <a:rPr lang="en-US" dirty="0"/>
              <a:t> 1,1 </a:t>
            </a:r>
            <a:r>
              <a:rPr lang="en-US" dirty="0" err="1"/>
              <a:t>punkti</a:t>
            </a:r>
            <a:r>
              <a:rPr lang="en-US" dirty="0"/>
              <a:t>, </a:t>
            </a:r>
            <a:r>
              <a:rPr lang="en-US" dirty="0" err="1"/>
              <a:t>üle-eestilises</a:t>
            </a:r>
            <a:r>
              <a:rPr lang="en-US" dirty="0"/>
              <a:t> </a:t>
            </a:r>
            <a:r>
              <a:rPr lang="en-US" dirty="0" err="1"/>
              <a:t>uuringus</a:t>
            </a:r>
            <a:r>
              <a:rPr lang="en-US" dirty="0"/>
              <a:t> </a:t>
            </a:r>
            <a:r>
              <a:rPr lang="en-US" dirty="0" err="1"/>
              <a:t>mõju</a:t>
            </a:r>
            <a:r>
              <a:rPr lang="en-US" dirty="0"/>
              <a:t> 0,3 </a:t>
            </a:r>
            <a:r>
              <a:rPr lang="en-US" dirty="0" err="1"/>
              <a:t>punkti</a:t>
            </a:r>
            <a:r>
              <a:rPr lang="en-US" dirty="0"/>
              <a:t>).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195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9337D4C-8CF3-486F-8A29-B060DAF3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30" name="Pealkiri 23">
            <a:extLst>
              <a:ext uri="{FF2B5EF4-FFF2-40B4-BE49-F238E27FC236}">
                <a16:creationId xmlns:a16="http://schemas.microsoft.com/office/drawing/2014/main" id="{2EA52655-4E3A-4C42-B518-3AE1ED4E2C74}"/>
              </a:ext>
            </a:extLst>
          </p:cNvPr>
          <p:cNvSpPr txBox="1">
            <a:spLocks/>
          </p:cNvSpPr>
          <p:nvPr/>
        </p:nvSpPr>
        <p:spPr>
          <a:xfrm>
            <a:off x="431982" y="274639"/>
            <a:ext cx="105053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101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</a:t>
            </a:r>
            <a:endParaRPr lang="et-EE"/>
          </a:p>
        </p:txBody>
      </p:sp>
      <p:graphicFrame>
        <p:nvGraphicFramePr>
          <p:cNvPr id="8" name="Sisu kohatäide 7">
            <a:extLst>
              <a:ext uri="{FF2B5EF4-FFF2-40B4-BE49-F238E27FC236}">
                <a16:creationId xmlns:a16="http://schemas.microsoft.com/office/drawing/2014/main" id="{77EBCD68-79CC-4D13-8D7F-A331C00FB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518585"/>
              </p:ext>
            </p:extLst>
          </p:nvPr>
        </p:nvGraphicFramePr>
        <p:xfrm>
          <a:off x="5326534" y="2382661"/>
          <a:ext cx="6641747" cy="3973691"/>
        </p:xfrm>
        <a:graphic>
          <a:graphicData uri="http://schemas.openxmlformats.org/drawingml/2006/table">
            <a:tbl>
              <a:tblPr/>
              <a:tblGrid>
                <a:gridCol w="1081215">
                  <a:extLst>
                    <a:ext uri="{9D8B030D-6E8A-4147-A177-3AD203B41FA5}">
                      <a16:colId xmlns:a16="http://schemas.microsoft.com/office/drawing/2014/main" val="2042174603"/>
                    </a:ext>
                  </a:extLst>
                </a:gridCol>
                <a:gridCol w="772296">
                  <a:extLst>
                    <a:ext uri="{9D8B030D-6E8A-4147-A177-3AD203B41FA5}">
                      <a16:colId xmlns:a16="http://schemas.microsoft.com/office/drawing/2014/main" val="2576174546"/>
                    </a:ext>
                  </a:extLst>
                </a:gridCol>
                <a:gridCol w="3695140">
                  <a:extLst>
                    <a:ext uri="{9D8B030D-6E8A-4147-A177-3AD203B41FA5}">
                      <a16:colId xmlns:a16="http://schemas.microsoft.com/office/drawing/2014/main" val="1240278995"/>
                    </a:ext>
                  </a:extLst>
                </a:gridCol>
                <a:gridCol w="546548">
                  <a:extLst>
                    <a:ext uri="{9D8B030D-6E8A-4147-A177-3AD203B41FA5}">
                      <a16:colId xmlns:a16="http://schemas.microsoft.com/office/drawing/2014/main" val="3777568831"/>
                    </a:ext>
                  </a:extLst>
                </a:gridCol>
                <a:gridCol w="546548">
                  <a:extLst>
                    <a:ext uri="{9D8B030D-6E8A-4147-A177-3AD203B41FA5}">
                      <a16:colId xmlns:a16="http://schemas.microsoft.com/office/drawing/2014/main" val="2002995307"/>
                    </a:ext>
                  </a:extLst>
                </a:gridCol>
              </a:tblGrid>
              <a:tr h="570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Tegur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Cronbachi kordaja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Küsimus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Hinnang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Suht. mõju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956830"/>
                  </a:ext>
                </a:extLst>
              </a:tr>
              <a:tr h="189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Füüsiline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keskkond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0,66 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Kohalejõudmise mugavus/lihtsus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765654"/>
                  </a:ext>
                </a:extLst>
              </a:tr>
              <a:tr h="18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Tegevusvahendid ja materjalid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111434"/>
                  </a:ext>
                </a:extLst>
              </a:tr>
              <a:tr h="18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Toimumiskoha ruumid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264512"/>
                  </a:ext>
                </a:extLst>
              </a:tr>
              <a:tr h="31317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Sotsiaalne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keskkond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 probleeme märgatakse, mind kuulatakse ära ja antakse nõu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368497"/>
                  </a:ext>
                </a:extLst>
              </a:tr>
              <a:tr h="18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 suhted teiste noortekeskuses käijatega on/olid head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636809"/>
                  </a:ext>
                </a:extLst>
              </a:tr>
              <a:tr h="18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Noorsootöötaja meeldib mulle / teeb oma tööd hästi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195878"/>
                  </a:ext>
                </a:extLst>
              </a:tr>
              <a:tr h="18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Noorsootöötajad arvestavad minu soovide ja arvamustega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483548"/>
                  </a:ext>
                </a:extLst>
              </a:tr>
              <a:tr h="18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Suhted noorsootöötajatega on head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72722"/>
                  </a:ext>
                </a:extLst>
              </a:tr>
              <a:tr h="31317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Tajutud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tulemus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kasulikkus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0,82 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leidnud noortekeskuses käijate seast uusi kaaslasi või sõpru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179278"/>
                  </a:ext>
                </a:extLst>
              </a:tr>
              <a:tr h="313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midagi uut õppinud, teada saanud või uue oskuse omandanud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766164"/>
                  </a:ext>
                </a:extLst>
              </a:tr>
              <a:tr h="18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saanud tegevusi/üritusi ise algatada või läbi viia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9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81121"/>
                  </a:ext>
                </a:extLst>
              </a:tr>
              <a:tr h="18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saanud ürituste või tegevuste korraldamisel osaleda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821248"/>
                  </a:ext>
                </a:extLst>
              </a:tr>
              <a:tr h="18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teinud noorsootöötajale ettepanekuid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919487"/>
                  </a:ext>
                </a:extLst>
              </a:tr>
              <a:tr h="18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Osalemine on/oli minu jaoks huvitav/oluline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056482"/>
                  </a:ext>
                </a:extLst>
              </a:tr>
              <a:tr h="1895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Soovitamine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Soovitaksin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seda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noortekeskust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teistele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414226"/>
                  </a:ext>
                </a:extLst>
              </a:tr>
              <a:tr h="1895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Üldine rahulolu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Olen üldiselt rahul noortekeskusega kus käin/käisin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321814"/>
                  </a:ext>
                </a:extLst>
              </a:tr>
            </a:tbl>
          </a:graphicData>
        </a:graphic>
      </p:graphicFrame>
      <p:sp>
        <p:nvSpPr>
          <p:cNvPr id="11" name="Sisu kohatäide 2">
            <a:extLst>
              <a:ext uri="{FF2B5EF4-FFF2-40B4-BE49-F238E27FC236}">
                <a16:creationId xmlns:a16="http://schemas.microsoft.com/office/drawing/2014/main" id="{95EADCD2-7448-4D02-A1A6-D6C10248D7F6}"/>
              </a:ext>
            </a:extLst>
          </p:cNvPr>
          <p:cNvSpPr txBox="1">
            <a:spLocks/>
          </p:cNvSpPr>
          <p:nvPr/>
        </p:nvSpPr>
        <p:spPr>
          <a:xfrm>
            <a:off x="643944" y="1409701"/>
            <a:ext cx="109384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>
                <a:solidFill>
                  <a:srgbClr val="010163"/>
                </a:solidFill>
              </a:rPr>
              <a:t>RAHULOLUMUDEL</a:t>
            </a:r>
            <a:endParaRPr lang="et-EE"/>
          </a:p>
          <a:p>
            <a:pPr marL="0" indent="0">
              <a:buNone/>
            </a:pPr>
            <a:r>
              <a:rPr lang="en-US" err="1"/>
              <a:t>Suurima</a:t>
            </a:r>
            <a:r>
              <a:rPr lang="en-US"/>
              <a:t> </a:t>
            </a:r>
            <a:r>
              <a:rPr lang="en-US" err="1"/>
              <a:t>suhtelise</a:t>
            </a:r>
            <a:r>
              <a:rPr lang="en-US"/>
              <a:t> </a:t>
            </a:r>
            <a:r>
              <a:rPr lang="en-US" err="1"/>
              <a:t>mõjuga</a:t>
            </a:r>
            <a:r>
              <a:rPr lang="en-US"/>
              <a:t> on </a:t>
            </a:r>
            <a:r>
              <a:rPr lang="en-US" err="1"/>
              <a:t>füüsilist</a:t>
            </a:r>
            <a:r>
              <a:rPr lang="en-US"/>
              <a:t> </a:t>
            </a:r>
            <a:r>
              <a:rPr lang="en-US" err="1"/>
              <a:t>keskkonda</a:t>
            </a:r>
            <a:r>
              <a:rPr lang="en-US"/>
              <a:t> </a:t>
            </a:r>
            <a:r>
              <a:rPr lang="en-US" err="1"/>
              <a:t>puudutavad</a:t>
            </a:r>
            <a:r>
              <a:rPr lang="en-US"/>
              <a:t> </a:t>
            </a:r>
            <a:r>
              <a:rPr lang="en-US" err="1"/>
              <a:t>küsimused</a:t>
            </a:r>
            <a:r>
              <a:rPr lang="en-US"/>
              <a:t>. </a:t>
            </a:r>
            <a:r>
              <a:rPr lang="en-US" err="1"/>
              <a:t>Avatud</a:t>
            </a:r>
            <a:r>
              <a:rPr lang="en-US"/>
              <a:t> </a:t>
            </a:r>
            <a:r>
              <a:rPr lang="en-US" err="1"/>
              <a:t>noorsootöös</a:t>
            </a:r>
            <a:r>
              <a:rPr lang="en-US"/>
              <a:t> </a:t>
            </a:r>
            <a:r>
              <a:rPr lang="en-US" err="1"/>
              <a:t>osalevate</a:t>
            </a:r>
            <a:r>
              <a:rPr lang="en-US"/>
              <a:t> </a:t>
            </a:r>
            <a:r>
              <a:rPr lang="en-US" err="1"/>
              <a:t>noorte</a:t>
            </a:r>
            <a:r>
              <a:rPr lang="en-US"/>
              <a:t> </a:t>
            </a:r>
            <a:r>
              <a:rPr lang="en-US" err="1"/>
              <a:t>rahulolu</a:t>
            </a:r>
            <a:r>
              <a:rPr lang="en-US"/>
              <a:t> </a:t>
            </a:r>
            <a:r>
              <a:rPr lang="en-US" err="1"/>
              <a:t>tagamiseks</a:t>
            </a:r>
            <a:r>
              <a:rPr lang="en-US"/>
              <a:t> on </a:t>
            </a:r>
            <a:r>
              <a:rPr lang="en-US" err="1"/>
              <a:t>kõige</a:t>
            </a:r>
            <a:r>
              <a:rPr lang="en-US"/>
              <a:t> </a:t>
            </a:r>
            <a:r>
              <a:rPr lang="en-US" err="1"/>
              <a:t>tähtsamad</a:t>
            </a:r>
            <a:r>
              <a:rPr lang="en-US"/>
              <a:t> </a:t>
            </a:r>
            <a:r>
              <a:rPr lang="en-US" err="1"/>
              <a:t>aspektid</a:t>
            </a:r>
            <a:r>
              <a:rPr lang="en-US"/>
              <a:t>:</a:t>
            </a:r>
          </a:p>
          <a:p>
            <a:pPr marL="0" indent="0">
              <a:buNone/>
            </a:pPr>
            <a:endParaRPr lang="en-US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err="1"/>
              <a:t>Toimumiskoha</a:t>
            </a:r>
            <a:r>
              <a:rPr lang="en-US"/>
              <a:t> </a:t>
            </a:r>
            <a:r>
              <a:rPr lang="en-US" err="1"/>
              <a:t>ruumid</a:t>
            </a:r>
            <a:r>
              <a:rPr lang="en-US"/>
              <a:t> (18,52%)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err="1"/>
              <a:t>Kohalejõudmise</a:t>
            </a:r>
            <a:r>
              <a:rPr lang="en-US"/>
              <a:t> </a:t>
            </a:r>
            <a:r>
              <a:rPr lang="en-US" err="1"/>
              <a:t>mugavus</a:t>
            </a:r>
            <a:r>
              <a:rPr lang="en-US"/>
              <a:t>/</a:t>
            </a:r>
            <a:r>
              <a:rPr lang="en-US" err="1"/>
              <a:t>lihtsus</a:t>
            </a:r>
            <a:r>
              <a:rPr lang="en-US"/>
              <a:t> (15,92%)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err="1"/>
              <a:t>Tegevusvahendid</a:t>
            </a:r>
            <a:r>
              <a:rPr lang="en-US"/>
              <a:t> ja </a:t>
            </a:r>
            <a:r>
              <a:rPr lang="en-US" err="1"/>
              <a:t>materjalid</a:t>
            </a:r>
            <a:r>
              <a:rPr lang="en-US"/>
              <a:t> (8,85%)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47328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C12FA9C-C2C1-4FB7-8C93-414A8189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2" y="425588"/>
            <a:ext cx="10938456" cy="1143000"/>
          </a:xfrm>
        </p:spPr>
        <p:txBody>
          <a:bodyPr>
            <a:normAutofit fontScale="90000"/>
          </a:bodyPr>
          <a:lstStyle/>
          <a:p>
            <a:r>
              <a:rPr lang="en-US" i="1"/>
              <a:t>“</a:t>
            </a:r>
            <a:r>
              <a:rPr lang="fi-FI" i="1"/>
              <a:t>Kas </a:t>
            </a:r>
            <a:r>
              <a:rPr lang="fi-FI" i="1" err="1"/>
              <a:t>midagi</a:t>
            </a:r>
            <a:r>
              <a:rPr lang="fi-FI" i="1"/>
              <a:t> </a:t>
            </a:r>
            <a:r>
              <a:rPr lang="fi-FI" i="1" err="1"/>
              <a:t>võiks</a:t>
            </a:r>
            <a:r>
              <a:rPr lang="fi-FI" i="1"/>
              <a:t> </a:t>
            </a:r>
            <a:r>
              <a:rPr lang="fi-FI" i="1" err="1"/>
              <a:t>selle</a:t>
            </a:r>
            <a:r>
              <a:rPr lang="fi-FI" i="1"/>
              <a:t> </a:t>
            </a:r>
            <a:r>
              <a:rPr lang="fi-FI" i="1" err="1"/>
              <a:t>noortekeskuse</a:t>
            </a:r>
            <a:r>
              <a:rPr lang="fi-FI" i="1"/>
              <a:t> juures teisiti olla?”</a:t>
            </a:r>
            <a:endParaRPr lang="et-EE" i="1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D4F1035-ABB6-43CE-B0EA-3042B50A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138" y="1417639"/>
            <a:ext cx="2866829" cy="418417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t-EE" sz="7200"/>
              <a:t>Kommentaaride koguarv</a:t>
            </a:r>
            <a:endParaRPr lang="en-US" sz="7200"/>
          </a:p>
          <a:p>
            <a:pPr marL="533386" lvl="1" indent="0">
              <a:lnSpc>
                <a:spcPct val="120000"/>
              </a:lnSpc>
              <a:buNone/>
            </a:pPr>
            <a:r>
              <a:rPr lang="en-US" sz="7200"/>
              <a:t>n </a:t>
            </a:r>
            <a:r>
              <a:rPr lang="et-EE" sz="7200"/>
              <a:t>= </a:t>
            </a:r>
            <a:r>
              <a:rPr lang="en-US" sz="7200"/>
              <a:t>32</a:t>
            </a:r>
          </a:p>
          <a:p>
            <a:pPr marL="533386" lvl="1" indent="0">
              <a:buNone/>
            </a:pPr>
            <a:endParaRPr lang="et-EE" sz="6400"/>
          </a:p>
          <a:p>
            <a:pPr>
              <a:lnSpc>
                <a:spcPct val="120000"/>
              </a:lnSpc>
            </a:pPr>
            <a:r>
              <a:rPr lang="et-EE" sz="7200"/>
              <a:t>Kiitvaid kommentaare, mis väljendasid tegevuse, juhendajate</a:t>
            </a:r>
            <a:r>
              <a:rPr lang="en-US" sz="7200"/>
              <a:t>, </a:t>
            </a:r>
            <a:r>
              <a:rPr lang="et-EE" sz="7200"/>
              <a:t>ruumide</a:t>
            </a:r>
            <a:r>
              <a:rPr lang="en-US" sz="7200"/>
              <a:t> </a:t>
            </a:r>
            <a:r>
              <a:rPr lang="en-US" sz="7200" err="1"/>
              <a:t>või</a:t>
            </a:r>
            <a:r>
              <a:rPr lang="en-US" sz="7200"/>
              <a:t> </a:t>
            </a:r>
            <a:r>
              <a:rPr lang="en-US" sz="7200" err="1"/>
              <a:t>üldise</a:t>
            </a:r>
            <a:r>
              <a:rPr lang="en-US" sz="7200"/>
              <a:t> </a:t>
            </a:r>
            <a:r>
              <a:rPr lang="en-US" sz="7200" err="1"/>
              <a:t>olustikuga</a:t>
            </a:r>
            <a:r>
              <a:rPr lang="et-EE" sz="7200"/>
              <a:t> rahulolu</a:t>
            </a:r>
            <a:endParaRPr lang="en-US" sz="7200"/>
          </a:p>
          <a:p>
            <a:pPr marL="533386" lvl="1" indent="0">
              <a:lnSpc>
                <a:spcPct val="120000"/>
              </a:lnSpc>
              <a:buFont typeface="Arial" pitchFamily="34" charset="0"/>
              <a:buNone/>
            </a:pPr>
            <a:r>
              <a:rPr lang="en-US" sz="7200"/>
              <a:t>n </a:t>
            </a:r>
            <a:r>
              <a:rPr lang="et-EE" sz="7200"/>
              <a:t>= </a:t>
            </a:r>
            <a:r>
              <a:rPr lang="en-US" sz="7200"/>
              <a:t>11</a:t>
            </a:r>
            <a:r>
              <a:rPr lang="et-EE" sz="7200"/>
              <a:t> (</a:t>
            </a:r>
            <a:r>
              <a:rPr lang="en-US" sz="7200"/>
              <a:t>34</a:t>
            </a:r>
            <a:r>
              <a:rPr lang="et-EE" sz="7200"/>
              <a:t>%)</a:t>
            </a:r>
            <a:endParaRPr lang="en-US" sz="7200"/>
          </a:p>
          <a:p>
            <a:pPr marL="533386" lvl="1" indent="0">
              <a:lnSpc>
                <a:spcPct val="120000"/>
              </a:lnSpc>
              <a:buFont typeface="Arial" pitchFamily="34" charset="0"/>
              <a:buNone/>
            </a:pPr>
            <a:endParaRPr lang="en-US" sz="6400"/>
          </a:p>
          <a:p>
            <a:pPr marL="457200" indent="-457200">
              <a:lnSpc>
                <a:spcPct val="120000"/>
              </a:lnSpc>
            </a:pPr>
            <a:r>
              <a:rPr lang="en-US" sz="7200" err="1"/>
              <a:t>Neutraalseid</a:t>
            </a:r>
            <a:r>
              <a:rPr lang="en-US" sz="7200"/>
              <a:t> </a:t>
            </a:r>
            <a:r>
              <a:rPr lang="en-US" sz="7200" err="1"/>
              <a:t>kommentaare</a:t>
            </a:r>
            <a:r>
              <a:rPr lang="en-US" sz="7200"/>
              <a:t>, </a:t>
            </a:r>
            <a:r>
              <a:rPr lang="en-US" sz="7200" err="1"/>
              <a:t>mille</a:t>
            </a:r>
            <a:r>
              <a:rPr lang="en-US" sz="7200"/>
              <a:t> </a:t>
            </a:r>
            <a:r>
              <a:rPr lang="en-US" sz="7200" err="1"/>
              <a:t>põhjal</a:t>
            </a:r>
            <a:r>
              <a:rPr lang="en-US" sz="7200"/>
              <a:t> pole </a:t>
            </a:r>
            <a:r>
              <a:rPr lang="en-US" sz="7200" err="1"/>
              <a:t>võimalik</a:t>
            </a:r>
            <a:r>
              <a:rPr lang="en-US" sz="7200"/>
              <a:t> </a:t>
            </a:r>
            <a:r>
              <a:rPr lang="en-US" sz="7200" err="1"/>
              <a:t>otseseid</a:t>
            </a:r>
            <a:r>
              <a:rPr lang="en-US" sz="7200"/>
              <a:t> </a:t>
            </a:r>
            <a:r>
              <a:rPr lang="en-US" sz="7200" err="1"/>
              <a:t>parendusi</a:t>
            </a:r>
            <a:r>
              <a:rPr lang="en-US" sz="7200"/>
              <a:t> </a:t>
            </a:r>
            <a:r>
              <a:rPr lang="en-US" sz="7200" err="1"/>
              <a:t>teha</a:t>
            </a:r>
            <a:r>
              <a:rPr lang="en-US" sz="7200"/>
              <a:t> </a:t>
            </a:r>
            <a:r>
              <a:rPr lang="en-US" sz="7200" err="1"/>
              <a:t>või</a:t>
            </a:r>
            <a:r>
              <a:rPr lang="en-US" sz="7200"/>
              <a:t> </a:t>
            </a:r>
            <a:r>
              <a:rPr lang="en-US" sz="7200" err="1"/>
              <a:t>teemasid</a:t>
            </a:r>
            <a:r>
              <a:rPr lang="en-US" sz="7200"/>
              <a:t> </a:t>
            </a:r>
            <a:r>
              <a:rPr lang="en-US" sz="7200" err="1"/>
              <a:t>mõjutada</a:t>
            </a:r>
            <a:endParaRPr lang="en-US" sz="7200"/>
          </a:p>
          <a:p>
            <a:pPr marL="533386" lvl="1" indent="0">
              <a:lnSpc>
                <a:spcPct val="120000"/>
              </a:lnSpc>
              <a:buNone/>
            </a:pPr>
            <a:r>
              <a:rPr lang="en-US" sz="7200"/>
              <a:t>n = 3 (9%)</a:t>
            </a:r>
            <a:endParaRPr lang="et-EE" sz="7200"/>
          </a:p>
          <a:p>
            <a:pPr marL="0" indent="0">
              <a:buNone/>
            </a:pPr>
            <a:br>
              <a:rPr lang="et-EE" sz="33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t-EE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8C011D2-2C1F-4B00-BACD-915CDDCF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AF7C53EA-A2B6-4ABD-9C54-DAAAFBD7F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00674"/>
              </p:ext>
            </p:extLst>
          </p:nvPr>
        </p:nvGraphicFramePr>
        <p:xfrm>
          <a:off x="4192593" y="1417639"/>
          <a:ext cx="6504999" cy="2415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999">
                  <a:extLst>
                    <a:ext uri="{9D8B030D-6E8A-4147-A177-3AD203B41FA5}">
                      <a16:colId xmlns:a16="http://schemas.microsoft.com/office/drawing/2014/main" val="3811444870"/>
                    </a:ext>
                  </a:extLst>
                </a:gridCol>
              </a:tblGrid>
              <a:tr h="423485">
                <a:tc>
                  <a:txBody>
                    <a:bodyPr/>
                    <a:lstStyle/>
                    <a:p>
                      <a:r>
                        <a:rPr lang="en-US" sz="1800" b="0" i="1" err="1">
                          <a:solidFill>
                            <a:schemeClr val="tx1"/>
                          </a:solidFill>
                        </a:rPr>
                        <a:t>Välja</a:t>
                      </a:r>
                      <a:r>
                        <a:rPr lang="en-US" sz="1800" b="0" i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i="1" err="1">
                          <a:solidFill>
                            <a:schemeClr val="tx1"/>
                          </a:solidFill>
                        </a:rPr>
                        <a:t>toodud</a:t>
                      </a:r>
                      <a:r>
                        <a:rPr lang="en-US" sz="1800" b="0" i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i="1" err="1">
                          <a:solidFill>
                            <a:schemeClr val="tx1"/>
                          </a:solidFill>
                        </a:rPr>
                        <a:t>parenduskohad</a:t>
                      </a:r>
                      <a:r>
                        <a:rPr lang="en-US" sz="1800" b="0" i="1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US" sz="1800" b="0" i="1" err="1">
                          <a:solidFill>
                            <a:schemeClr val="tx1"/>
                          </a:solidFill>
                        </a:rPr>
                        <a:t>kriitika</a:t>
                      </a:r>
                      <a:endParaRPr lang="et-EE" sz="1800" b="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5521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Toimumiskoha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ruumide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seisukord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võiks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olla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parem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t-EE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1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8133090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Erinevaid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mänguvõimalusi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võiks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olla rohkem x2</a:t>
                      </a:r>
                      <a:endParaRPr lang="et-EE" sz="1600" b="0" i="1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833971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Arvutimängude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Playstationi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mängimiseks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võiks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olla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pikem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aeg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x2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369374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Võiks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korraldada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rohkem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üritusi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väljasõite</a:t>
                      </a:r>
                      <a:endParaRPr lang="et-EE" sz="1600" b="0" i="1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828850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Tegevustesse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võiks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kutsuda</a:t>
                      </a:r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rohkem </a:t>
                      </a:r>
                      <a:r>
                        <a:rPr lang="en-US" sz="1600" b="0" i="1" u="none" strike="noStrike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inimesi</a:t>
                      </a:r>
                      <a:endParaRPr lang="et-EE" sz="1600" b="0" i="1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661485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Keskkond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võiks</a:t>
                      </a:r>
                      <a:r>
                        <a:rPr lang="en-US" sz="1600" b="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olla </a:t>
                      </a:r>
                      <a:r>
                        <a:rPr lang="et-EE" sz="1600" b="0" i="1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inspireeriv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341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7352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F8117861-E4CD-4E4D-A5FB-69AB3D0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/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B93468CB-38E5-9343-87F9-A65A0753C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084807"/>
              </p:ext>
            </p:extLst>
          </p:nvPr>
        </p:nvGraphicFramePr>
        <p:xfrm>
          <a:off x="989712" y="1018322"/>
          <a:ext cx="7674004" cy="484770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929356">
                  <a:extLst>
                    <a:ext uri="{9D8B030D-6E8A-4147-A177-3AD203B41FA5}">
                      <a16:colId xmlns:a16="http://schemas.microsoft.com/office/drawing/2014/main" val="372071086"/>
                    </a:ext>
                  </a:extLst>
                </a:gridCol>
                <a:gridCol w="744648">
                  <a:extLst>
                    <a:ext uri="{9D8B030D-6E8A-4147-A177-3AD203B41FA5}">
                      <a16:colId xmlns:a16="http://schemas.microsoft.com/office/drawing/2014/main" val="3026324004"/>
                    </a:ext>
                  </a:extLst>
                </a:gridCol>
              </a:tblGrid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SISSEJUHATUS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2445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METOODIKA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447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TULEMUSTE KOONDÜLEVAADE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t-EE" sz="1600" b="1" kern="1200" dirty="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8848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marL="0" algn="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t-EE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UURINGU TULEMUSED NOORSOOTÖÖ TEGEVUSTE ALUSEL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t-EE" sz="1600" b="1" kern="1200">
                        <a:solidFill>
                          <a:srgbClr val="0101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19509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Huvitegevus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</a:t>
                      </a:r>
                      <a:endParaRPr lang="et-EE" sz="1500" b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08234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Huviharidus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45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27088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kern="1200">
                          <a:solidFill>
                            <a:srgbClr val="010163"/>
                          </a:solidFill>
                          <a:latin typeface="+mn-lt"/>
                          <a:ea typeface="+mn-ea"/>
                          <a:cs typeface="+mn-cs"/>
                        </a:rPr>
                        <a:t>Avatud noorsootöö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69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61058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 b="1" kern="1200" noProof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Noortelaagrid</a:t>
                      </a:r>
                      <a:endParaRPr lang="et-EE" sz="1500" b="1" kern="1200" noProof="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85000"/>
                        </a:lnSpc>
                      </a:pPr>
                      <a:r>
                        <a:rPr lang="en-US" sz="16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endParaRPr lang="et-EE" sz="16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67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Noortemalevad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119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672941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Osalus- või esinduskogud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142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3586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Noorteühingud või -ühendused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167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062555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Noorteprojektid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190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309966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Noorsootöö tegevustes mitteosalemine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213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890720"/>
                  </a:ext>
                </a:extLst>
              </a:tr>
              <a:tr h="313605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500">
                          <a:solidFill>
                            <a:srgbClr val="010163"/>
                          </a:solidFill>
                        </a:rPr>
                        <a:t>Noorteinfo</a:t>
                      </a: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500" b="0">
                          <a:solidFill>
                            <a:srgbClr val="010163"/>
                          </a:solidFill>
                        </a:rPr>
                        <a:t>216</a:t>
                      </a:r>
                      <a:endParaRPr lang="et-EE" sz="1500" b="0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89292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t-EE" sz="1600" b="1">
                          <a:solidFill>
                            <a:srgbClr val="010163"/>
                          </a:solidFill>
                        </a:rPr>
                        <a:t>KOKKUVÕTE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>
                          <a:solidFill>
                            <a:srgbClr val="010163"/>
                          </a:solidFill>
                        </a:rPr>
                        <a:t>226</a:t>
                      </a:r>
                      <a:endParaRPr lang="et-EE" sz="1600" b="1" dirty="0">
                        <a:solidFill>
                          <a:srgbClr val="010163"/>
                        </a:solidFill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3E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65079"/>
                  </a:ext>
                </a:extLst>
              </a:tr>
            </a:tbl>
          </a:graphicData>
        </a:graphic>
      </p:graphicFrame>
      <p:pic>
        <p:nvPicPr>
          <p:cNvPr id="4" name="Pilt 3">
            <a:extLst>
              <a:ext uri="{FF2B5EF4-FFF2-40B4-BE49-F238E27FC236}">
                <a16:creationId xmlns:a16="http://schemas.microsoft.com/office/drawing/2014/main" id="{0F399F70-4A39-4097-8294-EDB0EC64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217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5920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7FE0DC8-213F-40D8-BC8B-2369EA0B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75447A5-E5AB-4422-844B-CDDF158F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7" y="1231192"/>
            <a:ext cx="5542919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/>
              <a:t>Järgnevalt antakse ülevaade </a:t>
            </a:r>
            <a:r>
              <a:rPr lang="en-US" b="1" err="1">
                <a:solidFill>
                  <a:srgbClr val="010163"/>
                </a:solidFill>
              </a:rPr>
              <a:t>noortelaagris</a:t>
            </a:r>
            <a:r>
              <a:rPr lang="et-EE"/>
              <a:t> osalejatest, osalemise põhjustest ja rahuloluhinnangutest ning neil andmetel põhinevatest järeldustest Tallinna linnas. </a:t>
            </a:r>
          </a:p>
          <a:p>
            <a:pPr marL="0" indent="0">
              <a:buNone/>
            </a:pPr>
            <a:r>
              <a:rPr lang="en-US" err="1"/>
              <a:t>Noortelaagris</a:t>
            </a:r>
            <a:r>
              <a:rPr lang="et-EE"/>
              <a:t> osales 7–26 aastastest noortest </a:t>
            </a:r>
            <a:r>
              <a:rPr lang="en-US"/>
              <a:t>112</a:t>
            </a:r>
            <a:r>
              <a:rPr lang="et-EE"/>
              <a:t> noort (</a:t>
            </a:r>
            <a:r>
              <a:rPr lang="en-US"/>
              <a:t>22</a:t>
            </a:r>
            <a:r>
              <a:rPr lang="et-EE"/>
              <a:t>%) ja </a:t>
            </a:r>
            <a:r>
              <a:rPr lang="en-US"/>
              <a:t>88</a:t>
            </a:r>
            <a:r>
              <a:rPr lang="et-EE"/>
              <a:t> noort (</a:t>
            </a:r>
            <a:r>
              <a:rPr lang="en-US"/>
              <a:t>17</a:t>
            </a:r>
            <a:r>
              <a:rPr lang="et-EE"/>
              <a:t>%) andis tegevusele oma hinnangu.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C053D48-5A2B-4FBD-B227-B7D0148A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7" name="Sisu kohatäide 2">
            <a:extLst>
              <a:ext uri="{FF2B5EF4-FFF2-40B4-BE49-F238E27FC236}">
                <a16:creationId xmlns:a16="http://schemas.microsoft.com/office/drawing/2014/main" id="{584B8461-36BB-4567-B5F1-85666DE52BCD}"/>
              </a:ext>
            </a:extLst>
          </p:cNvPr>
          <p:cNvSpPr txBox="1">
            <a:spLocks/>
          </p:cNvSpPr>
          <p:nvPr/>
        </p:nvSpPr>
        <p:spPr>
          <a:xfrm>
            <a:off x="6276346" y="1231192"/>
            <a:ext cx="5741787" cy="436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 sz="1700">
                <a:solidFill>
                  <a:srgbClr val="010163"/>
                </a:solidFill>
              </a:rPr>
              <a:t>Keskmised hinnangud teemaplokkidele vanusegruppide alusel</a:t>
            </a:r>
            <a:endParaRPr lang="et-EE" sz="1700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2E70CD30-339B-407B-B5C7-19800C0967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/>
          <a:stretch/>
        </p:blipFill>
        <p:spPr>
          <a:xfrm>
            <a:off x="6481930" y="1756392"/>
            <a:ext cx="4992744" cy="43038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088437-6EAF-4737-8E33-ED93CA0ABE45}"/>
              </a:ext>
            </a:extLst>
          </p:cNvPr>
          <p:cNvSpPr txBox="1"/>
          <p:nvPr/>
        </p:nvSpPr>
        <p:spPr>
          <a:xfrm>
            <a:off x="706053" y="3003261"/>
            <a:ext cx="55702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/>
              <a:t>Küsitlusele vastanud Tallinna linna noored on </a:t>
            </a:r>
            <a:r>
              <a:rPr lang="et-EE" sz="1800" b="1">
                <a:solidFill>
                  <a:srgbClr val="010163"/>
                </a:solidFill>
              </a:rPr>
              <a:t>üldiselt väga rahul </a:t>
            </a:r>
            <a:r>
              <a:rPr lang="en-US" sz="1800" b="1" err="1">
                <a:solidFill>
                  <a:srgbClr val="010163"/>
                </a:solidFill>
              </a:rPr>
              <a:t>noortelaagriga</a:t>
            </a:r>
            <a:r>
              <a:rPr lang="et-EE" sz="1800"/>
              <a:t>, milles nad osalevad: keskmise hinnanguna on tulemus </a:t>
            </a:r>
            <a:r>
              <a:rPr lang="en-US" sz="1800" b="1">
                <a:solidFill>
                  <a:srgbClr val="010163"/>
                </a:solidFill>
              </a:rPr>
              <a:t>85</a:t>
            </a:r>
            <a:r>
              <a:rPr lang="et-EE" sz="1800" b="1">
                <a:solidFill>
                  <a:srgbClr val="010163"/>
                </a:solidFill>
              </a:rPr>
              <a:t> punkti 100-st</a:t>
            </a:r>
            <a:r>
              <a:rPr lang="et-EE" sz="1800"/>
              <a:t>. </a:t>
            </a:r>
            <a:endParaRPr lang="en-US" sz="180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180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/>
              <a:t>Teemaplokkide lõikes on </a:t>
            </a:r>
            <a:r>
              <a:rPr lang="en-US" sz="1800"/>
              <a:t>17-19 a</a:t>
            </a:r>
            <a:r>
              <a:rPr lang="et-EE" sz="1800"/>
              <a:t> vanusegrupi vastajad hinnanud mõnevõrra kõrgemalt enamikke teemasid. </a:t>
            </a:r>
            <a:endParaRPr lang="en-US" sz="180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1800">
              <a:cs typeface="Calibri"/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/>
              <a:t>Võrreldes teiste teemadega on vastajad hinnanud mõnevõrra madalamalt teemaplokki „Tajutud tulemus/kasulikkus“. Vanusegruppide alusel on </a:t>
            </a:r>
            <a:r>
              <a:rPr lang="en-US" sz="1800"/>
              <a:t>20-26</a:t>
            </a:r>
            <a:r>
              <a:rPr lang="et-EE" sz="1800"/>
              <a:t> aastased hinnanud seda madalamalt võrreldes teiste vanusegruppidega</a:t>
            </a:r>
            <a:r>
              <a:rPr lang="en-US" sz="1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3118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CEB169-9A2A-46BE-9260-F3A1530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F83F2C-5C79-4E65-B1ED-5002748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Vastajate jaotus taustatunnuste alusel</a:t>
            </a:r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E7E0A77-D643-4553-9089-C2D69B6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F173B5C7-F19D-4B23-8DCC-2F310A887629}"/>
              </a:ext>
            </a:extLst>
          </p:cNvPr>
          <p:cNvSpPr txBox="1">
            <a:spLocks/>
          </p:cNvSpPr>
          <p:nvPr/>
        </p:nvSpPr>
        <p:spPr>
          <a:xfrm>
            <a:off x="8484309" y="3914369"/>
            <a:ext cx="3324225" cy="239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600" dirty="0"/>
              <a:t>Rohkem esindatud on: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Tütarlapsed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12–16 aastased vastajad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Põhikoolis õppijad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Vastajad, kes elavad Mustamäel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Vastajad, kellel on üks õde või vend</a:t>
            </a:r>
            <a:endParaRPr lang="en-US" sz="1600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Vastajad</a:t>
            </a:r>
            <a:r>
              <a:rPr lang="en-US" sz="1600" dirty="0"/>
              <a:t>, </a:t>
            </a:r>
            <a:r>
              <a:rPr lang="en-US" sz="1600" dirty="0" err="1"/>
              <a:t>kellel</a:t>
            </a:r>
            <a:r>
              <a:rPr lang="en-US" sz="1600" dirty="0"/>
              <a:t> on </a:t>
            </a:r>
            <a:r>
              <a:rPr lang="en-US" sz="1600" dirty="0" err="1"/>
              <a:t>kõrgharidus</a:t>
            </a:r>
            <a:endParaRPr lang="et-EE" sz="1600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6A24642F-BD17-4FDB-8357-0039D2D75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6" y="2750466"/>
            <a:ext cx="3200847" cy="1200318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AFD2643D-1A00-4FB3-B7C2-699BD679F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8" y="4886056"/>
            <a:ext cx="3372321" cy="1543265"/>
          </a:xfrm>
          <a:prstGeom prst="rect">
            <a:avLst/>
          </a:prstGeom>
        </p:spPr>
      </p:pic>
      <p:pic>
        <p:nvPicPr>
          <p:cNvPr id="17" name="Pilt 16">
            <a:extLst>
              <a:ext uri="{FF2B5EF4-FFF2-40B4-BE49-F238E27FC236}">
                <a16:creationId xmlns:a16="http://schemas.microsoft.com/office/drawing/2014/main" id="{ED84E0B3-F471-4D94-BF75-070D69E26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54" y="1806418"/>
            <a:ext cx="3315163" cy="1047896"/>
          </a:xfrm>
          <a:prstGeom prst="rect">
            <a:avLst/>
          </a:prstGeom>
        </p:spPr>
      </p:pic>
      <p:pic>
        <p:nvPicPr>
          <p:cNvPr id="24" name="Pilt 23">
            <a:extLst>
              <a:ext uri="{FF2B5EF4-FFF2-40B4-BE49-F238E27FC236}">
                <a16:creationId xmlns:a16="http://schemas.microsoft.com/office/drawing/2014/main" id="{A6E70F99-11B1-4BC2-B4E9-7334BFC0A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4" y="3939084"/>
            <a:ext cx="3200847" cy="981212"/>
          </a:xfrm>
          <a:prstGeom prst="rect">
            <a:avLst/>
          </a:prstGeom>
        </p:spPr>
      </p:pic>
      <p:pic>
        <p:nvPicPr>
          <p:cNvPr id="34" name="Pilt 33">
            <a:extLst>
              <a:ext uri="{FF2B5EF4-FFF2-40B4-BE49-F238E27FC236}">
                <a16:creationId xmlns:a16="http://schemas.microsoft.com/office/drawing/2014/main" id="{6E3AF08F-75B7-49ED-B555-3D2C24F08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44" y="4026051"/>
            <a:ext cx="3324689" cy="1066949"/>
          </a:xfrm>
          <a:prstGeom prst="rect">
            <a:avLst/>
          </a:prstGeom>
        </p:spPr>
      </p:pic>
      <p:pic>
        <p:nvPicPr>
          <p:cNvPr id="37" name="Pilt 36">
            <a:extLst>
              <a:ext uri="{FF2B5EF4-FFF2-40B4-BE49-F238E27FC236}">
                <a16:creationId xmlns:a16="http://schemas.microsoft.com/office/drawing/2014/main" id="{BC19A405-A520-4D6F-92E2-4CBF97E92E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24" y="5093000"/>
            <a:ext cx="3905795" cy="1419423"/>
          </a:xfrm>
          <a:prstGeom prst="rect">
            <a:avLst/>
          </a:prstGeom>
        </p:spPr>
      </p:pic>
      <p:pic>
        <p:nvPicPr>
          <p:cNvPr id="39" name="Pilt 38">
            <a:extLst>
              <a:ext uri="{FF2B5EF4-FFF2-40B4-BE49-F238E27FC236}">
                <a16:creationId xmlns:a16="http://schemas.microsoft.com/office/drawing/2014/main" id="{27583364-9B66-49C8-A1BD-4060A294E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93" y="1809036"/>
            <a:ext cx="4305901" cy="2210108"/>
          </a:xfrm>
          <a:prstGeom prst="rect">
            <a:avLst/>
          </a:prstGeom>
        </p:spPr>
      </p:pic>
      <p:pic>
        <p:nvPicPr>
          <p:cNvPr id="41" name="Pilt 40">
            <a:extLst>
              <a:ext uri="{FF2B5EF4-FFF2-40B4-BE49-F238E27FC236}">
                <a16:creationId xmlns:a16="http://schemas.microsoft.com/office/drawing/2014/main" id="{8A3A27BC-283C-40B0-B70E-955C435205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08" y="1806418"/>
            <a:ext cx="3219899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6289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9CE02A4-73F5-4BF1-89B7-7BC1D466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70C4BEB-58C9-4C4A-B51B-55675CF4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12" name="Sisu kohatäide 2">
            <a:extLst>
              <a:ext uri="{FF2B5EF4-FFF2-40B4-BE49-F238E27FC236}">
                <a16:creationId xmlns:a16="http://schemas.microsoft.com/office/drawing/2014/main" id="{578D73DB-8D5B-4B09-8E54-C989A7500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452056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err="1">
                <a:solidFill>
                  <a:srgbClr val="010163"/>
                </a:solidFill>
              </a:rPr>
              <a:t>Noortelaagri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n-US" err="1">
                <a:solidFill>
                  <a:srgbClr val="010163"/>
                </a:solidFill>
              </a:rPr>
              <a:t>kestvus</a:t>
            </a:r>
            <a:endParaRPr lang="et-EE"/>
          </a:p>
        </p:txBody>
      </p:sp>
      <p:sp>
        <p:nvSpPr>
          <p:cNvPr id="13" name="Sisu kohatäide 2">
            <a:extLst>
              <a:ext uri="{FF2B5EF4-FFF2-40B4-BE49-F238E27FC236}">
                <a16:creationId xmlns:a16="http://schemas.microsoft.com/office/drawing/2014/main" id="{C6A1244F-062A-496B-B756-08B41BB6F08B}"/>
              </a:ext>
            </a:extLst>
          </p:cNvPr>
          <p:cNvSpPr txBox="1">
            <a:spLocks/>
          </p:cNvSpPr>
          <p:nvPr/>
        </p:nvSpPr>
        <p:spPr>
          <a:xfrm>
            <a:off x="6437312" y="1282273"/>
            <a:ext cx="5530969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>
                <a:solidFill>
                  <a:srgbClr val="010163"/>
                </a:solidFill>
              </a:rPr>
              <a:t>Huvitegevuses osalemise peamised põhjused</a:t>
            </a:r>
            <a:endParaRPr lang="et-EE"/>
          </a:p>
        </p:txBody>
      </p:sp>
      <p:sp>
        <p:nvSpPr>
          <p:cNvPr id="14" name="Sisu kohatäide 2">
            <a:extLst>
              <a:ext uri="{FF2B5EF4-FFF2-40B4-BE49-F238E27FC236}">
                <a16:creationId xmlns:a16="http://schemas.microsoft.com/office/drawing/2014/main" id="{E615F6E1-AAB6-497A-BE4C-C5D91C10AD7E}"/>
              </a:ext>
            </a:extLst>
          </p:cNvPr>
          <p:cNvSpPr txBox="1">
            <a:spLocks/>
          </p:cNvSpPr>
          <p:nvPr/>
        </p:nvSpPr>
        <p:spPr>
          <a:xfrm>
            <a:off x="643944" y="2773908"/>
            <a:ext cx="5452056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err="1">
                <a:solidFill>
                  <a:srgbClr val="010163"/>
                </a:solidFill>
              </a:rPr>
              <a:t>Noortelaagri</a:t>
            </a:r>
            <a:r>
              <a:rPr lang="en-US">
                <a:solidFill>
                  <a:srgbClr val="010163"/>
                </a:solidFill>
              </a:rPr>
              <a:t> </a:t>
            </a:r>
            <a:r>
              <a:rPr lang="en-US" err="1">
                <a:solidFill>
                  <a:srgbClr val="010163"/>
                </a:solidFill>
              </a:rPr>
              <a:t>ööbimispaik</a:t>
            </a:r>
            <a:endParaRPr lang="et-EE"/>
          </a:p>
        </p:txBody>
      </p:sp>
      <p:sp>
        <p:nvSpPr>
          <p:cNvPr id="16" name="Sisu kohatäide 2">
            <a:extLst>
              <a:ext uri="{FF2B5EF4-FFF2-40B4-BE49-F238E27FC236}">
                <a16:creationId xmlns:a16="http://schemas.microsoft.com/office/drawing/2014/main" id="{1D0B9BB4-74CE-46F7-A8E8-4027B391F3BE}"/>
              </a:ext>
            </a:extLst>
          </p:cNvPr>
          <p:cNvSpPr txBox="1">
            <a:spLocks/>
          </p:cNvSpPr>
          <p:nvPr/>
        </p:nvSpPr>
        <p:spPr>
          <a:xfrm>
            <a:off x="5827466" y="5281653"/>
            <a:ext cx="5922084" cy="1301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endParaRPr lang="et-EE" sz="160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/>
              <a:t>Noored </a:t>
            </a:r>
            <a:r>
              <a:rPr lang="en-US" sz="1600" err="1"/>
              <a:t>osalesid</a:t>
            </a:r>
            <a:r>
              <a:rPr lang="en-US" sz="1600"/>
              <a:t> </a:t>
            </a:r>
            <a:r>
              <a:rPr lang="en-US" sz="1600" err="1"/>
              <a:t>noortelaagris</a:t>
            </a:r>
            <a:r>
              <a:rPr lang="en-US" sz="1600"/>
              <a:t>, </a:t>
            </a:r>
            <a:r>
              <a:rPr lang="en-US" sz="1600" err="1"/>
              <a:t>sest</a:t>
            </a:r>
            <a:r>
              <a:rPr lang="en-US" sz="1600"/>
              <a:t> </a:t>
            </a:r>
            <a:r>
              <a:rPr lang="en-US" sz="1600" err="1"/>
              <a:t>nende</a:t>
            </a:r>
            <a:r>
              <a:rPr lang="en-US" sz="1600"/>
              <a:t> </a:t>
            </a:r>
            <a:r>
              <a:rPr lang="en-US" sz="1600" err="1"/>
              <a:t>sõbrad</a:t>
            </a:r>
            <a:r>
              <a:rPr lang="en-US" sz="1600"/>
              <a:t> </a:t>
            </a:r>
            <a:r>
              <a:rPr lang="en-US" sz="1600" err="1"/>
              <a:t>osalesid</a:t>
            </a:r>
            <a:r>
              <a:rPr lang="en-US" sz="1600"/>
              <a:t> seal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neile</a:t>
            </a:r>
            <a:r>
              <a:rPr lang="en-US" sz="1600"/>
              <a:t> </a:t>
            </a:r>
            <a:r>
              <a:rPr lang="en-US" sz="1600" err="1"/>
              <a:t>meeldis</a:t>
            </a:r>
            <a:r>
              <a:rPr lang="en-US" sz="1600"/>
              <a:t> </a:t>
            </a:r>
            <a:r>
              <a:rPr lang="en-US" sz="1600" err="1"/>
              <a:t>laagri</a:t>
            </a:r>
            <a:r>
              <a:rPr lang="en-US" sz="1600"/>
              <a:t> </a:t>
            </a:r>
            <a:r>
              <a:rPr lang="en-US" sz="1600" err="1"/>
              <a:t>kirjeldus</a:t>
            </a:r>
            <a:r>
              <a:rPr lang="en-US" sz="1600"/>
              <a:t>.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err="1"/>
              <a:t>Peamiselt</a:t>
            </a:r>
            <a:r>
              <a:rPr lang="en-US" sz="1600"/>
              <a:t> </a:t>
            </a:r>
            <a:r>
              <a:rPr lang="en-US" sz="1600" err="1"/>
              <a:t>kestsid</a:t>
            </a:r>
            <a:r>
              <a:rPr lang="en-US" sz="1600"/>
              <a:t> </a:t>
            </a:r>
            <a:r>
              <a:rPr lang="en-US" sz="1600" err="1"/>
              <a:t>laagrid</a:t>
            </a:r>
            <a:r>
              <a:rPr lang="en-US" sz="1600"/>
              <a:t> 1-5 </a:t>
            </a:r>
            <a:r>
              <a:rPr lang="en-US" sz="1600" err="1"/>
              <a:t>päeva</a:t>
            </a:r>
            <a:r>
              <a:rPr lang="en-US" sz="1600"/>
              <a:t> </a:t>
            </a:r>
            <a:r>
              <a:rPr lang="en-US" sz="1600" err="1"/>
              <a:t>ning</a:t>
            </a:r>
            <a:r>
              <a:rPr lang="en-US" sz="1600"/>
              <a:t> </a:t>
            </a:r>
            <a:r>
              <a:rPr lang="en-US" sz="1600" err="1"/>
              <a:t>enamasti</a:t>
            </a:r>
            <a:r>
              <a:rPr lang="en-US" sz="1600"/>
              <a:t> </a:t>
            </a:r>
            <a:r>
              <a:rPr lang="en-US" sz="1600" err="1"/>
              <a:t>ööbiti</a:t>
            </a:r>
            <a:r>
              <a:rPr lang="en-US" sz="1600"/>
              <a:t> </a:t>
            </a:r>
            <a:r>
              <a:rPr lang="en-US" sz="1600" err="1"/>
              <a:t>laagrikohas</a:t>
            </a:r>
            <a:r>
              <a:rPr lang="en-US" sz="1600"/>
              <a:t>.</a:t>
            </a:r>
            <a:endParaRPr lang="et-EE" sz="1600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38F6161F-7C24-433B-8B68-8A26D8633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74" y="1731924"/>
            <a:ext cx="5563376" cy="3162741"/>
          </a:xfrm>
          <a:prstGeom prst="rect">
            <a:avLst/>
          </a:prstGeom>
        </p:spPr>
      </p:pic>
      <p:pic>
        <p:nvPicPr>
          <p:cNvPr id="18" name="Pilt 17">
            <a:extLst>
              <a:ext uri="{FF2B5EF4-FFF2-40B4-BE49-F238E27FC236}">
                <a16:creationId xmlns:a16="http://schemas.microsoft.com/office/drawing/2014/main" id="{2917EF64-D812-4AC1-84E1-FAB545641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90" y="3237404"/>
            <a:ext cx="3496163" cy="1038370"/>
          </a:xfrm>
          <a:prstGeom prst="rect">
            <a:avLst/>
          </a:prstGeom>
        </p:spPr>
      </p:pic>
      <p:pic>
        <p:nvPicPr>
          <p:cNvPr id="20" name="Pilt 19">
            <a:extLst>
              <a:ext uri="{FF2B5EF4-FFF2-40B4-BE49-F238E27FC236}">
                <a16:creationId xmlns:a16="http://schemas.microsoft.com/office/drawing/2014/main" id="{50DD7D3E-4CC7-42AC-9638-05EF2D913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78" y="1687906"/>
            <a:ext cx="3515216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418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>
            <a:extLst>
              <a:ext uri="{FF2B5EF4-FFF2-40B4-BE49-F238E27FC236}">
                <a16:creationId xmlns:a16="http://schemas.microsoft.com/office/drawing/2014/main" id="{C7EBACCB-C8F1-4418-9535-2162D42AA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" y="1830578"/>
            <a:ext cx="6449325" cy="433448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134DCEE4-B0B6-49D5-8DD7-0CEE3CCA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Noortelaager</a:t>
            </a:r>
            <a:endParaRPr lang="et-EE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250CD16-8310-4467-BCAE-4ED4557F0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1600201"/>
            <a:ext cx="5067300" cy="4525963"/>
          </a:xfrm>
        </p:spPr>
        <p:txBody>
          <a:bodyPr/>
          <a:lstStyle/>
          <a:p>
            <a:endParaRPr lang="et-EE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/>
              <a:t>Huvitegevust hinnanud noored on </a:t>
            </a:r>
            <a:r>
              <a:rPr lang="en-US" err="1"/>
              <a:t>üldiselt</a:t>
            </a:r>
            <a:r>
              <a:rPr lang="en-US"/>
              <a:t> </a:t>
            </a:r>
            <a:r>
              <a:rPr lang="en-US" err="1"/>
              <a:t>andnud</a:t>
            </a:r>
            <a:r>
              <a:rPr lang="en-US"/>
              <a:t> </a:t>
            </a:r>
            <a:r>
              <a:rPr lang="en-US" err="1"/>
              <a:t>kõrgeid</a:t>
            </a:r>
            <a:r>
              <a:rPr lang="en-US"/>
              <a:t> </a:t>
            </a:r>
            <a:r>
              <a:rPr lang="en-US" err="1"/>
              <a:t>hinnanguid</a:t>
            </a:r>
            <a:r>
              <a:rPr lang="en-US"/>
              <a:t> </a:t>
            </a:r>
            <a:r>
              <a:rPr lang="en-US" err="1"/>
              <a:t>küsimustele</a:t>
            </a:r>
            <a:r>
              <a:rPr lang="en-US"/>
              <a:t>.</a:t>
            </a:r>
            <a:endParaRPr lang="et-EE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/>
              <a:t>Kõige madalamalt on noored hinnanud „Tajutud tulemus/kasulikkus“ teemaplokki kuuluvaid küsimusi. Noored ei ole niivõrd aktiivsed tegevuste/ürituste algatamisel või läbiviimisel ning ettepanekute tegemisel. </a:t>
            </a:r>
          </a:p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DF3CBA4-7345-402F-96CE-42AB1180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00FAC3F9-5B3B-4B01-B9F3-70D3CCA5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282273"/>
            <a:ext cx="5793368" cy="459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>
                <a:solidFill>
                  <a:srgbClr val="010163"/>
                </a:solidFill>
              </a:rPr>
              <a:t>Keskmised hinnangud küsimuste alusel</a:t>
            </a:r>
            <a:endParaRPr lang="et-EE"/>
          </a:p>
        </p:txBody>
      </p:sp>
      <p:sp>
        <p:nvSpPr>
          <p:cNvPr id="9" name="Ristkülik 8">
            <a:extLst>
              <a:ext uri="{FF2B5EF4-FFF2-40B4-BE49-F238E27FC236}">
                <a16:creationId xmlns:a16="http://schemas.microsoft.com/office/drawing/2014/main" id="{832D05BF-CFB5-4A60-90A2-F7DE8557C71A}"/>
              </a:ext>
            </a:extLst>
          </p:cNvPr>
          <p:cNvSpPr/>
          <p:nvPr/>
        </p:nvSpPr>
        <p:spPr>
          <a:xfrm>
            <a:off x="6123781" y="5671056"/>
            <a:ext cx="352425" cy="49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stkülik 10">
            <a:extLst>
              <a:ext uri="{FF2B5EF4-FFF2-40B4-BE49-F238E27FC236}">
                <a16:creationId xmlns:a16="http://schemas.microsoft.com/office/drawing/2014/main" id="{3893A723-FEA4-4911-97E3-8423AB013C9F}"/>
              </a:ext>
            </a:extLst>
          </p:cNvPr>
          <p:cNvSpPr/>
          <p:nvPr/>
        </p:nvSpPr>
        <p:spPr>
          <a:xfrm>
            <a:off x="6084887" y="5424055"/>
            <a:ext cx="352425" cy="49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stkülik 11">
            <a:extLst>
              <a:ext uri="{FF2B5EF4-FFF2-40B4-BE49-F238E27FC236}">
                <a16:creationId xmlns:a16="http://schemas.microsoft.com/office/drawing/2014/main" id="{C9F1AB62-AD55-4D02-9A8E-513722BCEDC9}"/>
              </a:ext>
            </a:extLst>
          </p:cNvPr>
          <p:cNvSpPr/>
          <p:nvPr/>
        </p:nvSpPr>
        <p:spPr>
          <a:xfrm>
            <a:off x="5892007" y="5879163"/>
            <a:ext cx="352425" cy="49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4821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lt 15">
            <a:extLst>
              <a:ext uri="{FF2B5EF4-FFF2-40B4-BE49-F238E27FC236}">
                <a16:creationId xmlns:a16="http://schemas.microsoft.com/office/drawing/2014/main" id="{732E652A-6DA4-4162-A404-B5AA5F8D4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567" y="726484"/>
            <a:ext cx="2279828" cy="1481162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164ACFF9-99A3-40BA-8FBA-854CB3C85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0029"/>
            <a:ext cx="2695951" cy="4201111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3D7E7AB1-B8A9-4F2B-99A2-4229CD06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Noortelaager</a:t>
            </a:r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B621930-B2CD-48B4-A8F4-608C47C4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984C14-24EE-4573-95E9-06E576035FFC}"/>
              </a:ext>
            </a:extLst>
          </p:cNvPr>
          <p:cNvSpPr txBox="1"/>
          <p:nvPr/>
        </p:nvSpPr>
        <p:spPr>
          <a:xfrm>
            <a:off x="731838" y="1414912"/>
            <a:ext cx="1101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1BCC5373-6B3B-4B3C-8907-46A6FA1582D4}"/>
              </a:ext>
            </a:extLst>
          </p:cNvPr>
          <p:cNvSpPr>
            <a:spLocks noGrp="1"/>
          </p:cNvSpPr>
          <p:nvPr/>
        </p:nvSpPr>
        <p:spPr>
          <a:xfrm>
            <a:off x="643944" y="1325068"/>
            <a:ext cx="7652331" cy="4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10163"/>
                </a:solidFill>
              </a:rPr>
              <a:t>Huvitegevuse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n-US" dirty="0" err="1">
                <a:solidFill>
                  <a:srgbClr val="010163"/>
                </a:solidFill>
              </a:rPr>
              <a:t>rahulolu</a:t>
            </a:r>
            <a:r>
              <a:rPr lang="en-US" dirty="0">
                <a:solidFill>
                  <a:srgbClr val="010163"/>
                </a:solidFill>
              </a:rPr>
              <a:t> </a:t>
            </a:r>
            <a:r>
              <a:rPr lang="et-EE" dirty="0">
                <a:solidFill>
                  <a:srgbClr val="010163"/>
                </a:solidFill>
              </a:rPr>
              <a:t>keskmised hinnangud kohalike omavalitsuste alusel</a:t>
            </a:r>
            <a:endParaRPr lang="et-EE" dirty="0"/>
          </a:p>
        </p:txBody>
      </p:sp>
      <p:sp>
        <p:nvSpPr>
          <p:cNvPr id="11" name="Sisu kohatäide 2">
            <a:extLst>
              <a:ext uri="{FF2B5EF4-FFF2-40B4-BE49-F238E27FC236}">
                <a16:creationId xmlns:a16="http://schemas.microsoft.com/office/drawing/2014/main" id="{E75EC326-F762-4D91-9A92-150922F4812A}"/>
              </a:ext>
            </a:extLst>
          </p:cNvPr>
          <p:cNvSpPr txBox="1">
            <a:spLocks/>
          </p:cNvSpPr>
          <p:nvPr/>
        </p:nvSpPr>
        <p:spPr>
          <a:xfrm>
            <a:off x="643945" y="1738563"/>
            <a:ext cx="7890961" cy="8193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600" dirty="0"/>
              <a:t>Tallinna linna noored on hinnanud üldist rahulolu</a:t>
            </a:r>
            <a:r>
              <a:rPr lang="en-US" sz="1600" dirty="0"/>
              <a:t> </a:t>
            </a:r>
            <a:r>
              <a:rPr lang="et-EE" sz="1600" dirty="0"/>
              <a:t>võrreldes teiste kohalike omavalitsustega </a:t>
            </a:r>
            <a:r>
              <a:rPr lang="en-US" sz="1600" dirty="0" err="1"/>
              <a:t>keskmiselt</a:t>
            </a:r>
            <a:r>
              <a:rPr lang="en-US" sz="1600" dirty="0"/>
              <a:t>. </a:t>
            </a:r>
            <a:r>
              <a:rPr lang="en-US" sz="1600" dirty="0" err="1"/>
              <a:t>Kõige</a:t>
            </a:r>
            <a:r>
              <a:rPr lang="en-US" sz="1600" dirty="0"/>
              <a:t> </a:t>
            </a:r>
            <a:r>
              <a:rPr lang="en-US" sz="1600" dirty="0" err="1"/>
              <a:t>rohkem</a:t>
            </a:r>
            <a:r>
              <a:rPr lang="en-US" sz="1600" dirty="0"/>
              <a:t> on </a:t>
            </a:r>
            <a:r>
              <a:rPr lang="en-US" sz="1600" dirty="0" err="1"/>
              <a:t>rahul</a:t>
            </a:r>
            <a:r>
              <a:rPr lang="en-US" sz="1600" dirty="0"/>
              <a:t> </a:t>
            </a:r>
            <a:r>
              <a:rPr lang="en-US" sz="1600" dirty="0" err="1"/>
              <a:t>Põhja-Tallinna</a:t>
            </a:r>
            <a:r>
              <a:rPr lang="en-US" sz="1600" dirty="0"/>
              <a:t>, </a:t>
            </a:r>
            <a:r>
              <a:rPr lang="en-US" sz="1600" dirty="0" err="1"/>
              <a:t>Lasnamäe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Nõmme</a:t>
            </a:r>
            <a:r>
              <a:rPr lang="en-US" sz="1600" dirty="0"/>
              <a:t> </a:t>
            </a:r>
            <a:r>
              <a:rPr lang="en-US" sz="1600" dirty="0" err="1"/>
              <a:t>linnaosas</a:t>
            </a:r>
            <a:r>
              <a:rPr lang="en-US" sz="1600" dirty="0"/>
              <a:t> </a:t>
            </a:r>
            <a:r>
              <a:rPr lang="en-US" sz="1600" dirty="0" err="1"/>
              <a:t>elavad</a:t>
            </a:r>
            <a:r>
              <a:rPr lang="en-US" sz="1600" dirty="0"/>
              <a:t> </a:t>
            </a:r>
            <a:r>
              <a:rPr lang="en-US" sz="1600" dirty="0" err="1"/>
              <a:t>noored</a:t>
            </a:r>
            <a:r>
              <a:rPr lang="en-US" sz="1600" dirty="0"/>
              <a:t>.</a:t>
            </a:r>
            <a:endParaRPr lang="et-EE" sz="16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sz="1600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80170A67-4E55-47C1-A639-3A7C7BE14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4" y="2529891"/>
            <a:ext cx="2695951" cy="4201111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4E6A451A-6027-4C39-88E6-55102CB31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35" y="2529891"/>
            <a:ext cx="2695951" cy="4201111"/>
          </a:xfrm>
          <a:prstGeom prst="rect">
            <a:avLst/>
          </a:prstGeom>
        </p:spPr>
      </p:pic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D8BC5642-3941-4C9E-83A2-4CC093C57827}"/>
              </a:ext>
            </a:extLst>
          </p:cNvPr>
          <p:cNvSpPr/>
          <p:nvPr/>
        </p:nvSpPr>
        <p:spPr bwMode="auto">
          <a:xfrm>
            <a:off x="3940175" y="2849428"/>
            <a:ext cx="2038350" cy="146431"/>
          </a:xfrm>
          <a:prstGeom prst="roundRect">
            <a:avLst/>
          </a:prstGeom>
          <a:noFill/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23">
            <a:extLst>
              <a:ext uri="{FF2B5EF4-FFF2-40B4-BE49-F238E27FC236}">
                <a16:creationId xmlns:a16="http://schemas.microsoft.com/office/drawing/2014/main" id="{5EB05048-BBF1-478C-A68B-8A1C4E11568D}"/>
              </a:ext>
            </a:extLst>
          </p:cNvPr>
          <p:cNvCxnSpPr>
            <a:cxnSpLocks/>
          </p:cNvCxnSpPr>
          <p:nvPr/>
        </p:nvCxnSpPr>
        <p:spPr bwMode="auto">
          <a:xfrm flipV="1">
            <a:off x="6066418" y="2103295"/>
            <a:ext cx="2695951" cy="819349"/>
          </a:xfrm>
          <a:prstGeom prst="straightConnector1">
            <a:avLst/>
          </a:prstGeom>
          <a:gradFill rotWithShape="1">
            <a:gsLst>
              <a:gs pos="0">
                <a:srgbClr val="7D7DB3"/>
              </a:gs>
              <a:gs pos="100000">
                <a:srgbClr val="7878B0"/>
              </a:gs>
            </a:gsLst>
            <a:lin ang="5400000" scaled="1"/>
          </a:gradFill>
          <a:ln w="19050" cap="flat" cmpd="sng" algn="ctr">
            <a:solidFill>
              <a:srgbClr val="FA730A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12985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13027</Words>
  <Application>Microsoft Office PowerPoint</Application>
  <PresentationFormat>Laiekraan</PresentationFormat>
  <Paragraphs>2458</Paragraphs>
  <Slides>228</Slides>
  <Notes>152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228</vt:i4>
      </vt:variant>
    </vt:vector>
  </HeadingPairs>
  <TitlesOfParts>
    <vt:vector size="234" baseType="lpstr">
      <vt:lpstr>Arial</vt:lpstr>
      <vt:lpstr>Arial Narrow</vt:lpstr>
      <vt:lpstr>Calibri</vt:lpstr>
      <vt:lpstr>Symbol</vt:lpstr>
      <vt:lpstr>Wingdings</vt:lpstr>
      <vt:lpstr>Office Theme</vt:lpstr>
      <vt:lpstr>PowerPointi esitlus</vt:lpstr>
      <vt:lpstr>PowerPointi esitlus</vt:lpstr>
      <vt:lpstr>Uuringu eesmärk ja sissejuhatus</vt:lpstr>
      <vt:lpstr>PowerPointi esitlus</vt:lpstr>
      <vt:lpstr>Metoodika</vt:lpstr>
      <vt:lpstr>Metoodika: jooniste tõlgendamine</vt:lpstr>
      <vt:lpstr>Metoodika: rahulolumudel</vt:lpstr>
      <vt:lpstr>Metoodika: Küsimuste jaotumine teemaplokkidesse</vt:lpstr>
      <vt:lpstr>PowerPointi esitlus</vt:lpstr>
      <vt:lpstr>Vastajate taust</vt:lpstr>
      <vt:lpstr>Tulemuste koondülevaade</vt:lpstr>
      <vt:lpstr>Tulemuste koondülevaade</vt:lpstr>
      <vt:lpstr>Tulemuste koondülevaade</vt:lpstr>
      <vt:lpstr>Tulemuste koondülevaade: majanduslik võimalus</vt:lpstr>
      <vt:lpstr>Tulemuste koondülevaade: sõprade piisavus</vt:lpstr>
      <vt:lpstr>Tulemuste koondülevaade: võimaluste piisavus</vt:lpstr>
      <vt:lpstr>Tulemuste koondülevaade: õnnelikkus</vt:lpstr>
      <vt:lpstr>Tulemuste koondülevaade: info leitavus</vt:lpstr>
      <vt:lpstr>PowerPointi esitlus</vt:lpstr>
      <vt:lpstr>Huvitegevus*</vt:lpstr>
      <vt:lpstr>Huvitegevus</vt:lpstr>
      <vt:lpstr>Huvitegevus</vt:lpstr>
      <vt:lpstr>Huvitegevus</vt:lpstr>
      <vt:lpstr>Huvitegevus</vt:lpstr>
      <vt:lpstr>Huvitegevus</vt:lpstr>
      <vt:lpstr>Huvitegevus</vt:lpstr>
      <vt:lpstr>Huvitegevus</vt:lpstr>
      <vt:lpstr>Huvitegevus</vt:lpstr>
      <vt:lpstr>Huvitegevus</vt:lpstr>
      <vt:lpstr>Huvitegevus</vt:lpstr>
      <vt:lpstr>Huvitegevus</vt:lpstr>
      <vt:lpstr>Huvitegevus</vt:lpstr>
      <vt:lpstr>Huvitegevus</vt:lpstr>
      <vt:lpstr>Huvitegevus</vt:lpstr>
      <vt:lpstr>Huvitegevus</vt:lpstr>
      <vt:lpstr>Huvitegevus</vt:lpstr>
      <vt:lpstr>Huvitegevus</vt:lpstr>
      <vt:lpstr>Huvitegevus</vt:lpstr>
      <vt:lpstr>Huvitegevus</vt:lpstr>
      <vt:lpstr>Huvitegevus</vt:lpstr>
      <vt:lpstr>Huvitegevus</vt:lpstr>
      <vt:lpstr>Huvitegevus</vt:lpstr>
      <vt:lpstr>Huvitegevus</vt:lpstr>
      <vt:lpstr>“Kas midagi võiks selle huvitegevuse juures teisiti olla?”</vt:lpstr>
      <vt:lpstr>PowerPointi esitlus</vt:lpstr>
      <vt:lpstr>Huviharidus*</vt:lpstr>
      <vt:lpstr>Huviharidus</vt:lpstr>
      <vt:lpstr>Huviharidus</vt:lpstr>
      <vt:lpstr>Huviharidus</vt:lpstr>
      <vt:lpstr>Huviharidus</vt:lpstr>
      <vt:lpstr>Huviharidus</vt:lpstr>
      <vt:lpstr>Huviharidus</vt:lpstr>
      <vt:lpstr>Huviharidus</vt:lpstr>
      <vt:lpstr>Huviharidus</vt:lpstr>
      <vt:lpstr>Huviharidus</vt:lpstr>
      <vt:lpstr>Huviharidus</vt:lpstr>
      <vt:lpstr>Huviharidus</vt:lpstr>
      <vt:lpstr>Huviharidus</vt:lpstr>
      <vt:lpstr>Huviharidus</vt:lpstr>
      <vt:lpstr>Huviharidus</vt:lpstr>
      <vt:lpstr>Huviharidus</vt:lpstr>
      <vt:lpstr>Huviharidus</vt:lpstr>
      <vt:lpstr>Huviharidus</vt:lpstr>
      <vt:lpstr>Huviharidus</vt:lpstr>
      <vt:lpstr>Huviharidus</vt:lpstr>
      <vt:lpstr>Huviharidus</vt:lpstr>
      <vt:lpstr>PowerPointi esitlus</vt:lpstr>
      <vt:lpstr>“Kas midagi võiks selle huvikooli juures teisiti olla?”</vt:lpstr>
      <vt:lpstr>PowerPointi esitlus</vt:lpstr>
      <vt:lpstr>Avatud noorsootöö</vt:lpstr>
      <vt:lpstr>Avatud noorsootöö</vt:lpstr>
      <vt:lpstr>Avatud noorsootöö</vt:lpstr>
      <vt:lpstr>Avatud noorsootöö</vt:lpstr>
      <vt:lpstr>Avatud noorsootöö</vt:lpstr>
      <vt:lpstr>Avatud noorsootöö</vt:lpstr>
      <vt:lpstr>Avatud noorsootöö</vt:lpstr>
      <vt:lpstr>Avatud noorsootöö</vt:lpstr>
      <vt:lpstr>Avatud noorsootöö</vt:lpstr>
      <vt:lpstr>Avatud noorsootöö</vt:lpstr>
      <vt:lpstr>Avatud noorsootöö</vt:lpstr>
      <vt:lpstr>Avatud noorsootöö</vt:lpstr>
      <vt:lpstr>Avatud noorsootöö</vt:lpstr>
      <vt:lpstr>Avatud noorsootöö</vt:lpstr>
      <vt:lpstr>Avatud noorsootöö</vt:lpstr>
      <vt:lpstr>Avatud noorsootöö</vt:lpstr>
      <vt:lpstr>Avatud noorsootöö</vt:lpstr>
      <vt:lpstr>Avatud noorsootöö</vt:lpstr>
      <vt:lpstr>Avatud noorsootöö</vt:lpstr>
      <vt:lpstr>Avatud noorsootöö</vt:lpstr>
      <vt:lpstr>Avatud noorsootöö</vt:lpstr>
      <vt:lpstr>PowerPointi esitlus</vt:lpstr>
      <vt:lpstr>PowerPointi esitlus</vt:lpstr>
      <vt:lpstr>“Kas midagi võiks selle noortekeskuse juures teisiti olla?”</vt:lpstr>
      <vt:lpstr>PowerPointi esitlus</vt:lpstr>
      <vt:lpstr>Noortelaager</vt:lpstr>
      <vt:lpstr>Noortelaager</vt:lpstr>
      <vt:lpstr>Noortelaager</vt:lpstr>
      <vt:lpstr>Noortelaager</vt:lpstr>
      <vt:lpstr>Noortelaager</vt:lpstr>
      <vt:lpstr>Noortelaager</vt:lpstr>
      <vt:lpstr>Noortelaager</vt:lpstr>
      <vt:lpstr>Noortelaager</vt:lpstr>
      <vt:lpstr>Noortelaager</vt:lpstr>
      <vt:lpstr>Noortelaager</vt:lpstr>
      <vt:lpstr>Noortelaager</vt:lpstr>
      <vt:lpstr>Noortelaager</vt:lpstr>
      <vt:lpstr>Noortelaager</vt:lpstr>
      <vt:lpstr>Noortelaager</vt:lpstr>
      <vt:lpstr>Noortelaager</vt:lpstr>
      <vt:lpstr>Noortelaager</vt:lpstr>
      <vt:lpstr>Noortelaager</vt:lpstr>
      <vt:lpstr>Noortelaager</vt:lpstr>
      <vt:lpstr>Noortelaager</vt:lpstr>
      <vt:lpstr>Noortelaager</vt:lpstr>
      <vt:lpstr>Noortelaager</vt:lpstr>
      <vt:lpstr>“Kas midagi võiks selle noortelaagri juures teisiti olla?”</vt:lpstr>
      <vt:lpstr>Noortelaager</vt:lpstr>
      <vt:lpstr>Noortelaager</vt:lpstr>
      <vt:lpstr>PowerPointi esitlus</vt:lpstr>
      <vt:lpstr>Noortemalev</vt:lpstr>
      <vt:lpstr>Noortemalev</vt:lpstr>
      <vt:lpstr>Noortemalev</vt:lpstr>
      <vt:lpstr>Noortemalev</vt:lpstr>
      <vt:lpstr>Noortemalev</vt:lpstr>
      <vt:lpstr>Noortemalev</vt:lpstr>
      <vt:lpstr>Noortemalev</vt:lpstr>
      <vt:lpstr>Noortemalev</vt:lpstr>
      <vt:lpstr>Noortemalev</vt:lpstr>
      <vt:lpstr>Noortemalev</vt:lpstr>
      <vt:lpstr>Noortemalev</vt:lpstr>
      <vt:lpstr>Noortemalev</vt:lpstr>
      <vt:lpstr>Noortemalev</vt:lpstr>
      <vt:lpstr>Noortemalev</vt:lpstr>
      <vt:lpstr>Noortemalev</vt:lpstr>
      <vt:lpstr>Noortemalev</vt:lpstr>
      <vt:lpstr>Noortemalev</vt:lpstr>
      <vt:lpstr>Noortemalev</vt:lpstr>
      <vt:lpstr>Noortemalev</vt:lpstr>
      <vt:lpstr>Noortemalev</vt:lpstr>
      <vt:lpstr>Noortemalev</vt:lpstr>
      <vt:lpstr>“Kas midagi võiks selle noortemaleva juures teisiti olla?”</vt:lpstr>
      <vt:lpstr>PowerPointi esitlus</vt:lpstr>
      <vt:lpstr>Osalus- või esinduskogu</vt:lpstr>
      <vt:lpstr>Osalus- või esinduskogu</vt:lpstr>
      <vt:lpstr>Osalus- või esinduskogu</vt:lpstr>
      <vt:lpstr>Osalus- või esinduskogu</vt:lpstr>
      <vt:lpstr>Osalus- või esinduskogu</vt:lpstr>
      <vt:lpstr>Osalus- või esinduskogu</vt:lpstr>
      <vt:lpstr>Osalus- või esinduskogu</vt:lpstr>
      <vt:lpstr>Osalus- või esinduskogu</vt:lpstr>
      <vt:lpstr>Osalus- või esinduskogu</vt:lpstr>
      <vt:lpstr>Osalus- või esinduskogu</vt:lpstr>
      <vt:lpstr>Osalus- või esinduskogu</vt:lpstr>
      <vt:lpstr>Osalus- või esinduskogu</vt:lpstr>
      <vt:lpstr>Osalus- või esinduskogu</vt:lpstr>
      <vt:lpstr>Osalus- või esinduskogu</vt:lpstr>
      <vt:lpstr>Osalus- või esinduskogu</vt:lpstr>
      <vt:lpstr>Osalus- või esinduskogu</vt:lpstr>
      <vt:lpstr>Osalus- või esinduskogu</vt:lpstr>
      <vt:lpstr>Osalus- või esinduskogu</vt:lpstr>
      <vt:lpstr>Osalus- või esinduskogu</vt:lpstr>
      <vt:lpstr>Osalus- või esinduskogu</vt:lpstr>
      <vt:lpstr>Osalus- või esinduskogu</vt:lpstr>
      <vt:lpstr>“Kas midagi võiks selle osalus- või esinduskogu juures teisiti olla?”</vt:lpstr>
      <vt:lpstr>Osalus- või esinduskogu</vt:lpstr>
      <vt:lpstr>Osalus- või esinduskogu</vt:lpstr>
      <vt:lpstr>PowerPointi esitlus</vt:lpstr>
      <vt:lpstr>Noorteühing või -ühendus</vt:lpstr>
      <vt:lpstr>Noorteühing või -ühendus</vt:lpstr>
      <vt:lpstr>Noorteühing või -ühendus</vt:lpstr>
      <vt:lpstr>Noorteühing või -ühendus</vt:lpstr>
      <vt:lpstr>Noorteühing või -ühendus</vt:lpstr>
      <vt:lpstr>Noorteühing või -ühendus</vt:lpstr>
      <vt:lpstr>Noorteühing või -ühendus</vt:lpstr>
      <vt:lpstr>Noorteühing või -ühendus</vt:lpstr>
      <vt:lpstr>Noorteühing või -ühendus</vt:lpstr>
      <vt:lpstr>Noorteühing või -ühendus</vt:lpstr>
      <vt:lpstr>Noorteühing või -ühendus</vt:lpstr>
      <vt:lpstr>Noorteühing või -ühendus</vt:lpstr>
      <vt:lpstr>Noorteühing või -ühendus</vt:lpstr>
      <vt:lpstr>Noorteühing või -ühendus</vt:lpstr>
      <vt:lpstr>Noorteühing või -ühendus</vt:lpstr>
      <vt:lpstr>Noorteühing või -ühendus</vt:lpstr>
      <vt:lpstr>Noorteühing või -ühendus</vt:lpstr>
      <vt:lpstr>Noorteühing või -ühendus</vt:lpstr>
      <vt:lpstr>Noorteühing või -ühendus</vt:lpstr>
      <vt:lpstr>Noorteühing või -ühendus</vt:lpstr>
      <vt:lpstr>Noorteühing või -ühendus</vt:lpstr>
      <vt:lpstr>“Kas midagi võiks selle noorteühingu- või ühenduse juures teisiti olla?”</vt:lpstr>
      <vt:lpstr>PowerPointi esitlus</vt:lpstr>
      <vt:lpstr>Noorteprojekt</vt:lpstr>
      <vt:lpstr>Noorteprojekt</vt:lpstr>
      <vt:lpstr>Noorteprojekt</vt:lpstr>
      <vt:lpstr>Noorteprojekt</vt:lpstr>
      <vt:lpstr>Noorteprojekt</vt:lpstr>
      <vt:lpstr>Noorteprojekt</vt:lpstr>
      <vt:lpstr>Noorteprojekt</vt:lpstr>
      <vt:lpstr>Noorteprojekt</vt:lpstr>
      <vt:lpstr>Noorteprojekt</vt:lpstr>
      <vt:lpstr>Noorteprojekt</vt:lpstr>
      <vt:lpstr>Noorteprojekt</vt:lpstr>
      <vt:lpstr>Noorteprojekt</vt:lpstr>
      <vt:lpstr>Noorteprojekt</vt:lpstr>
      <vt:lpstr>Noorteprojekt</vt:lpstr>
      <vt:lpstr>Noorteprojekt</vt:lpstr>
      <vt:lpstr>Noorteprojekt</vt:lpstr>
      <vt:lpstr>Noorteprojekt</vt:lpstr>
      <vt:lpstr>Noorteprojekt</vt:lpstr>
      <vt:lpstr>Noorteprojekt</vt:lpstr>
      <vt:lpstr>Noorteprojekt</vt:lpstr>
      <vt:lpstr>Noorteprojekt</vt:lpstr>
      <vt:lpstr>“Kas midagi võiks selle noorteprojekti juures teisiti olla?”</vt:lpstr>
      <vt:lpstr>PowerPointi esitlus</vt:lpstr>
      <vt:lpstr>Noorsootöö tegevustes mitteosalemine</vt:lpstr>
      <vt:lpstr>Noorsootöö tegevustes mitteosalemine</vt:lpstr>
      <vt:lpstr>PowerPointi esitlus</vt:lpstr>
      <vt:lpstr>Noorteinfo</vt:lpstr>
      <vt:lpstr>Noorteinfo</vt:lpstr>
      <vt:lpstr>Noorteinfo</vt:lpstr>
      <vt:lpstr>Noorteinfo</vt:lpstr>
      <vt:lpstr>Noorteinfo</vt:lpstr>
      <vt:lpstr>Noorteinfo</vt:lpstr>
      <vt:lpstr>Noorteinfo</vt:lpstr>
      <vt:lpstr>Noorteinfo</vt:lpstr>
      <vt:lpstr>“Palun täpsusta, mis infot Sa ei leidnud või mis teisiti võinuks olla.”</vt:lpstr>
      <vt:lpstr>PowerPointi esitlus</vt:lpstr>
      <vt:lpstr>Peamised järeldused</vt:lpstr>
      <vt:lpstr>Soovitused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Kaido</dc:creator>
  <cp:lastModifiedBy>Kaido</cp:lastModifiedBy>
  <cp:revision>84</cp:revision>
  <cp:lastPrinted>2020-12-16T17:50:30Z</cp:lastPrinted>
  <dcterms:created xsi:type="dcterms:W3CDTF">2006-08-16T00:00:00Z</dcterms:created>
  <dcterms:modified xsi:type="dcterms:W3CDTF">2021-07-09T10:06:42Z</dcterms:modified>
</cp:coreProperties>
</file>