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txt" ContentType="application/tx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2"/>
  </p:notesMasterIdLst>
  <p:handoutMasterIdLst>
    <p:handoutMasterId r:id="rId33"/>
  </p:handoutMasterIdLst>
  <p:sldIdLst>
    <p:sldId id="318" r:id="rId2"/>
    <p:sldId id="334" r:id="rId3"/>
    <p:sldId id="335" r:id="rId4"/>
    <p:sldId id="336" r:id="rId5"/>
    <p:sldId id="337" r:id="rId6"/>
    <p:sldId id="339" r:id="rId7"/>
    <p:sldId id="366" r:id="rId8"/>
    <p:sldId id="341" r:id="rId9"/>
    <p:sldId id="358" r:id="rId10"/>
    <p:sldId id="359" r:id="rId11"/>
    <p:sldId id="365" r:id="rId12"/>
    <p:sldId id="357" r:id="rId13"/>
    <p:sldId id="342" r:id="rId14"/>
    <p:sldId id="362" r:id="rId15"/>
    <p:sldId id="353" r:id="rId16"/>
    <p:sldId id="367" r:id="rId17"/>
    <p:sldId id="360" r:id="rId18"/>
    <p:sldId id="363" r:id="rId19"/>
    <p:sldId id="347" r:id="rId20"/>
    <p:sldId id="368" r:id="rId21"/>
    <p:sldId id="348" r:id="rId22"/>
    <p:sldId id="369" r:id="rId23"/>
    <p:sldId id="349" r:id="rId24"/>
    <p:sldId id="370" r:id="rId25"/>
    <p:sldId id="344" r:id="rId26"/>
    <p:sldId id="345" r:id="rId27"/>
    <p:sldId id="364" r:id="rId28"/>
    <p:sldId id="352" r:id="rId29"/>
    <p:sldId id="338" r:id="rId30"/>
    <p:sldId id="276" r:id="rId31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im Salin" initials="SS" lastIdx="1" clrIdx="0">
    <p:extLst>
      <p:ext uri="{19B8F6BF-5375-455C-9EA6-DF929625EA0E}">
        <p15:presenceInfo xmlns:p15="http://schemas.microsoft.com/office/powerpoint/2012/main" userId="S::Siim.Salin@ttu.ee::5647dedf-5bf1-43c9-9738-40c555f818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2B60"/>
    <a:srgbClr val="96004F"/>
    <a:srgbClr val="4FBFD3"/>
    <a:srgbClr val="E4067E"/>
    <a:srgbClr val="4F4C4E"/>
    <a:srgbClr val="808285"/>
    <a:srgbClr val="4D4D4F"/>
    <a:srgbClr val="C9C9C9"/>
    <a:srgbClr val="D385A9"/>
    <a:srgbClr val="C25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73" autoAdjust="0"/>
    <p:restoredTop sz="96389"/>
  </p:normalViewPr>
  <p:slideViewPr>
    <p:cSldViewPr snapToGrid="0" snapToObjects="1" showGuides="1">
      <p:cViewPr varScale="1">
        <p:scale>
          <a:sx n="69" d="100"/>
          <a:sy n="69" d="100"/>
        </p:scale>
        <p:origin x="50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5-31T11:59:16.451" idx="1">
    <p:pos x="10" y="10"/>
    <p:text>Make own contribution very clear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2F7CF6-A914-1047-A0F2-F06D45ACE85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35A2EA-045C-6546-853F-7654E6DA2A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94BACF-9606-564D-B282-D706B8AF42D8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1A90B-05B1-D94D-B079-9CEFAD119E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B09B0-B6F6-B748-83A0-27B42C293C4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6F620-FDAF-984D-9295-222C9E555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848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media/image8.txt>&#65533;PNG

   IHDR  &#65533;   &#65533;   C&#65533;&#65533;&#65533;  ;tEXtmxfile %3Cmxfile%20host%3D%22app.diagrams.net%22%20modified%3D%222020-04-19T09%3A17%3A20.748Z%22%20agent%3D%225.0%20(Windows%20NT%2010.0%3B%20Win64%3B%20x64)%20AppleWebKit%2F537.36%20(KHTML%2C%20like%20Gecko)%20Chrome%2F80.0.3987.163%20Safari%2F537.36%22%20etag%3D%22dVuIGhvB-uWxc1evWPIC%22%20version%3D%2212.9.14%22%20type%3D%22google%22%3E%3Cdiagram%20id%3D%225-2iK5h9wN4zWBUBHkX-%22%20name%3D%22Page-1%22%3E7VrbcuI4EP0aHqEsG4N5DAQyU3PdYav2kVIsYavGtjyyuM3Xb8uW754KUA6VTMJDsI5kXfr0abVEBtYiPD4IHPtfOKHBwDTIcWDdD0zTNCYmfCnklCEIGXaGeIIRjZXAmv2mGjQ0umOEJrWGkvNAsrgOujyKqCtrGBaCH%2BrNtjyojxpjj7aAtYuDNvofI9LPUMeclvgHyjw%2FHxlNZllNiPPGeiWJjwk%2FVCBrObAWgnOZPYXHBQ2U9XK7ZO%2Bt%2FlBbTEzQSJ7zwubx16fF5teP05G7wbcv%2FJ%2FwozPUvexxsNML1pOVp9wCNCJ3ypBQingE4NyXYQAlBI%2BJFPxnYRlY0zx7n5KWWct5omL14DeUh1SKEzQ5lPa1tc38imlzTNAAS7avd481zV7RXTHCd85gYNPQPunobrRDWjk9eQ8J3wmX6peq5mz0M36qI4mFR2WrI3iorLqEUrYuYM5868yNjZ6Ya3X0zMxZb465psXB5K9TdOM3T11%2FqnNuS519DXUEJz4lmrxXzWNTOJO%2BFNjs6JlpnDxNIyRasXpkYZrbVXnbUyEZJHd3AfMiwCSPK%2Bhn%2FEiD7zxhknFV%2B8il5CE0CFTFHLs%2FPcF3EVnwgIt0LGubfqBJOthdEmc5qAEIzgtbdlQ%2BNNfzufelVMnrnbKNuXJJZI0YpK9bFhEqRi6MaK4Ilhi%2BFJ6oRkyehghceIWU%2FtLyxh4i0xnFkQd9Cy6xnvVMDU6YgMEzIOJCOZh2UbVYerzUSXP2rT9EgzOduMtfax5yqTtMz3eH8OipM8ooAeqTkRQ4SmKwTGq2kYvFxqr7ypYFQYVpI%2F0U2s9rdKB40oW6PQ%2Frkgv2p6LBG8WJVPMIWPxBz6kHCi3wmZld1%2FC0g0VzhFCbyOZ%2B2xuRzjuRFxI5M14cibMWiXIdUwh%2Brz5EoydDNIsivk99cCip60cwAe%2BkTmkrG6m%2FCtyA402LqN27C3RF43FHNG5m373xn1%2FanKNidyeC01wAY1SJ4%2BAzSdcxdlXdAfRd94qU1CITq4oLEpe%2BdrfCMLmkOuzZadBnExS66n7mvKy1DEMvN2ttMnL16aNF7Y0Pjqh9XUMeBKVRi05wX9lFW2Ofqm5qGmrtQc1QGjJC1DCdYisVZvSkJrtu8uIIUlUTuqmarrp5OU9NVjvRIDZ1yLhFINQ45qM1mbwC%2FXUki1dLsCvxvLUK2%2Fc38%2BX63%2BHDj%2BXy69%2BrxMLMTbNXnAjdVonv57ZLSUT2y8v30QWntr7yvR5vM6wzbjPQTa8zUPsEFezvWSJxBIb6ewOU09hj7DYRN827zTPy7vf41OBwesP4BMXyl%2FMsPSj%2FAcFa%2Fg8%3D%3C%2Fdiagram%3E%3C%2Fmxfile%3E&#65533;6u    IDATx^&#65533;&#65533;E&#65533;&#65533;G.&&#65533;"&#65533;#&#65533;&#65533;&#65533;&#65533;
P&#65533;*&#65533;&#65533;HM&#65533;&#65533;(&#65533;&#65533;@!DH&#65533;(	&#65533;&#65533;&#65533;&#65533;P&#65533;%&#65533;&#65533;&#65533;&#65533;
)&#65533;&#65533;BxI&#65533;&#65533;&#65533;?&#2017;y&#65533;&#65533;.&#65533;&#65533;&#65533;&#65533;g&#65533;&#65533;&#988;&#65533;&#65533;ww.&#65533;&#65533;&#65533;&#65533;&#65533;~&#65533;&#65533;&#65533;]&#65533;&#65533;&#65533;&#65533;	&#65533;  P&#65533;]&#65533;&#65533;q+  &#65533;&#65533;&#65533;~&#65533;k=b&#65533;&#65533;@&#65533;! &#65533;B@b2~&#65533;x&#65533;1&#65533;&#65533;$&#65533;B &#65533;0&#65533;$&#221;O&#65533;! &#65533;"&#65533;&#65533;&#65533;"I>&#65533; 2L 1&#65533;p&#65533;&#65533;t@ &#65533; &&#65533;H&#65533;  &#65533;@L2&#65533;&#65533;4&#65533;&#65533;/&#65533;&#65533;/&#65533;&#65533;@ &#65533;&#65533;w>M&#65533;  &#65533;&#65533; b&#65533;$&#65533;@ &#65533;0&#65533;$&#221;O&#65533;! &#65533;"&#65533;&#65533;&#65533;"I>&#65533; 2L 1&#65533;p&#65533;&#65533;t@ &#65533; &&#65533;H&#65533;  &#65533;@L2&#65533;&#65533;4&#65533;&#65533;/&#65533;&#65533;/&#65533;&#65533;@ &#65533;&#65533;w>M&#65533;  &#65533;&#65533; b&#65533;$&#65533;@ &#65533;0&#65533;$&#221;O&#65533;! &#65533;"&#65533;&#65533;&#65533;"I>&#65533; 2L 1&#65533;p&#65533;&#65533;t@ &#65533; &&#65533;H&#65533;  &#65533;@L2&#65533;&#65533;4&#65533;&#65533;/&#65533;&#65533;/&#65533;&#65533;@ &#65533;&#65533;w>M&#65533;  &#65533;&#65533; b&#65533;$&#65533;@ &#65533;0&#65533;$&#221;O&#65533;! &#65533;"&#65533;&#65533;&#65533;"I>&#65533; 2L 1&#65533;p&#65533;&#65533;t@ &#65533; &&#65533;H&#65533;  &#65533;@L2&#65533;&#65533;4&#65533;&#65533;/&#65533;&#65533;/&#65533;&#65533;@ &#65533;&#65533;w>M&#65533;  &#65533;&#65533; b&#65533;$&#65533;@ &#65533;0&#65533;$&#221;O&#65533;! &#65533;"&#65533;&#65533;&#65533;"I>&#65533; 2L 1&#65533;p&#65533;&#65533;t@ &#65533; &&#65533;H&#65533;  &#65533;@L2&#65533;&#65533;4&#65533;&#65533;/&#65533;&#65533;/&#65533;&#65533;@ &#65533;&#65533;w>M&#65533;  &#65533;&#65533; b&#65533;$&#65533;@ &#65533;0&#65533;$&#221;O&#65533;! &#65533;"&#65533;&#65533;&#65533;"I>&#65533; 2L 1&#65533;p&#65533;&#65533;t@ &#65533; &&#65533;H&#65533;RF`&#330;f&#65533;&#265;f&#65533;&#1849;&#65533;}&#65533;&#65533;&#65533;u&#65533;Y&#65533;^&#65533;r-&#65533;&#1519;_&#65533;&#2023;&#873;&#65533; bR,.&#65533;@&#65533;&#65533;&#65533;D&#65533;2e&#65533;3&#65533;|&#1269;kW&#65533;B?[&#65533;l&#65533;&#65533;6m&#65533;i&#1254;M&#65533;&#65533;&#65533;&#65533;&#260;!&#65533;&#65533;Y&#65533;&#65533;8&#1068;^&#65533;&#65533;L&#65533;0&#65533;Z"&#65533;A&#65533;&#65533;&#65533;c&#474;&#65533;={&#65533;&#2044;y&#65533;>|&#65533;?~&#65533;&#65533;&#1608;#&#65533;&#2043;&#52363;&#65533;o&#1254;M&#65533;&#65533;&#65533;VL&#65533;&#65533;:t&#65533;$&#65533;&#65533;#G&#65533;&#65533;;&#65533;q&#65533;&#65533;&#65533;&#65533;&#65533;*&#65533;&#65533;l&#65533;I&#65533;&#65533;&#65533;&#65533;A 6	&#400;!C&#65533;&#65533;rq91y&#65533;&#65533;&#65533;wry&#65533;+&#65533;h&#1452;YVp\~N&#65533;&#65533;&#1990;&#65533;h&#65533;_&#65533;&#65533;
&#972;3L&#65533;N&#65533;r2j&#65533;(&#65533;o%]&#65533;r&#65533;J3l&#1584;f&#65533;Pl@(&#65533;"&#65533;IE&#65533;&#65533;&#65533;% 1&#65533;&#65533;1s&#65533;L#	&#65533;_b2g&#924;&#65533;;+h&#65533;&#65533;&#65533;&#65533;&#65533;&#65533;&#65533;>&#65533;&#65533;&#65533;&#65533;&#65533;n&#65533;`~,h&#65533;&#1269;&#65533;&#65533;&#65533;&#65533;f&#792;1&#65533;w&#65533;&#65533;V&#1026;&#65533;&#65533;s&#65533;&#65533;&#65533;&#65533;e&#65533;Ic&#65533;&#65533;&#65533;&#65533;7&#65533;&#65533;&#65533;,&#65533;7&#65533;x&#65533;Z&#65533;f$&A1
&#65533;U&#65533;&#65533;&#1915;[+&#65533;&#65533;6&#65533;nVw&#65533;&#65533;f&#990;m- &#65533;&#65533;&#65533;FCL&#65533;uu$!&&#65533;`%S4&#65533;b&#65533;&#65533;Z&#65533;/fRJL&#65533;&#65533;L&#65533;&#65533;&#65533;)&#65533;&#1453;&#65533;)&#65533;1i&#65533;1&#65533;&#65533;4VQ[DF&#65533;=&#541;&#65533;)3&#65533;&#1771;&#65533;j.Y&#65533;&#65533;&#65533;L&#65533;1&#65533;/qq&#65533;y3&#65533;&#65533;&#65533;&#65533;)&#65533;&#837;eY7G&#65533;1bZ2&#65533;@&#65533;&#65533;B&#65533;&#65533;&#65533;j7&#65533;4iRn&#65533;I8V\&#65533;&#65533;l&#65533;&#65533;&#65533;&#65533;&#65533;&#65533;&#65533;&#65533;UA7&#65533;&#65533;g&#65533;&#65533;w&#1017;&#880;Lk&#65533; &&#65533;&#65533;_&#65533;&#65533;@"	 &&#65533;&#65533;*@&#65533;&#65533; &&#65533;&#65533;_&#65533;&#65533;@"	 &&#65533;&#65533;*@&#65533;&#65533; &&#65533;&#65533;_&#65533;&#65533;@"	 &&#65533;&#65533;*@&#65533;&#65533; &&#65533;&#65533;_&#65533;&#65533;@"	 &&#65533;&#65533;*&#65533;t&#65533;m&#65533;&#65533;&#795;o&#65533;&#65533;&#65533;&#65533;e&#65533;U&#65533;I&#65533; &#839;@&#65533;t4}SSS&#65533;ERVL&#65533;&#65533;@S &#65533;&#65533;;'&#65533;I:Gb&#65533;&#65533;~&#65533;UH$&#65533;v&#65533;&#1689;-[&#65533;$&#65533;nT&#65533;6&#65533;Im&#65533;&#65533;(&#65533;&#65533;k&#65533;&#65533;f&#65533;&#65533;k/&#65533;&#65533;&#65533;&#987;:&#65533;y&#65533;5
&#292;Qz&#65533;zB &#65533;&#65533;:&#65533;&#65533;&#65533;&#845;7&#1944;&#65533;&#65533;&#1028; &#260;&#65533; &#65533;B&#65533;&#65533;&#65533;&#65533;7g&#65533;y&#65533;9&#65533;#&#785;Gi&#65533;&#65533;&#65533;&#65533;&#65533;I&#65533; &#65533;&#65533;&#65533;&#65533;iE`&#1782;m&#65533;&#65533;g&#65533;5k&#1518;5=&#65533;&#65533;&#65533;gz_x&#65533;&#65533;%&#65533;&#65533;O?&#65533;~&#65533;&#65533;&#65533;k&#65533;5'&#65533;|&#65533;&#65533;&#1783;&#65533;&#65533;&#1123;&#65533;9&#65533;C&#65533;~&#65533;&#65533;gZ&#65533;h&#65533;&#65533;&#65533;P&#65533;&#65533; &&#65533;q&#65533;:&#65533;&#65533;G&#65533;|&#65533;<&#65533;&#65533;&#65533;g&#65533;1&#65533;6m2&#65533;&#65533;&#65533;&#65533;&#65533;B&#65533;L&#65533;&#65533;&#65533;&#65533;n&#65533;&#65533;&#65533;$m&#1782;5&#65533;&#61167;9&#65533;&#65533;&#65533;a&#65533;f&#65533;&#65533;&#65533;3p@&#65533;&#65533;&#65533;or&#65533;&#65533;&#65533;&#65533;&#65533;l&#65533;&#65533;&#65533;&#65533;&#65533;&#65533;&#65533;&#65533;WY&#65533;&#65533;{&#65533;&#65533;&#2047;&#65533;&#65533;&#65533;&#65533;bRE&#65533;&#65533;&#65533;&#65533;[o&#65533;&#347;k&#65533;&#65533;k/&#51543;^&#65533;&#65533;&#65533;j&#65533;&#65533;&#65533;&#65533;&#65533;&#65533;Sm&#65533;&#1780;iS&#65533;&#65533;&#65533;!&#65533;&#65533;&#1783;&#65533;_|&#65533;<&#65533;&#65533;f&#1386;Uf&#1122;E&#65533;&#65533;{&#65533;5]t&#65533;}&#65533;&#65533;&#65533;+&#65533;K&#65533;.M, &#65533;&#65533;&#570;o&#65533;&#65533;&#65533;9&#65533;&#65533;&#65533;&#65533;k &#65533; &#65533;<&#65533;&#1814;&#65533;"&#65533;_&#65533;1I@&#65533;Pc&#65533;>&#65533;*&#65533;&#65533;>4&#65533;c&#65533;9&#428;\&#65533;1i&#65533;nKgm&#65533;a&#65533;&#65533;f&#1980;y&#65533;CHg&#1258;&#65533;&#65533;K&#65533;&#1321;S&#869;&#65533;^&#65533;&#65533;+&#65533;&#65533;&#65533;0M&#65533;&#1255;&#65533;Y&#65533;xq&#65533;&#1303;&#65533;B ;&#65533;g$$&#65533; g7%&#65533;;&#65533;&#65533;&&#65533;&#65533;&#65533;&#65533;&#65533;&#65533; &#65533;&#65533;&#65533;A&#65533;2 &#65533;&#65533; b&#65533;)9&#65533;@ 1&#65533;&#65533;B&#65533;&#65533;v&#65533;&#65533;&#65533;z&#65533;u6#&#1419;>&#65533;B&#65533;zK&#65533;,1&#65533;&#65533;&#65533;g&#65533;&#1317;&#65533;,&#65533;H"&#65533;V&#65533;[&#65533;O&#65533;&#65533;j&#65533;&#65533;&#65533;f~&#65533;&#711;&#65533;XM&#65533;&#65533;&#65533;:w&#65533;l&#65533;9&#65533;&#65533;&#65533;&#65533;L&#65533;'SPu,&#65533;;&#65533;&#65533;v&#1250;&#65533;&#65533;loa&#65533;&#65533;&#65533;&#65533;ig6&#65533;&#65533;/&#65533;&#65533;&#65533;&#65533;&#65533;&#65533;&#65533;5&#65533;&#65533;3&#65533;0&#65533;&#65533;v[&#65533;j&#65533;&#65533;&#65533;&#65533;&#65533;&#65533;&#65533;&#65533;&#65533;&#65533;j73&#65533;&#65533;5&#65533;i-I&#65533;SITwP&#65533;%&#65533;&#65533;&#65533;&#65533;In&#65533;	 &&#65533;&#65533;&#65533; b&#65533;&#65533;&#65533;MX&#65533;&#65533;&#65533;uH&#65533;&#65533;&#65533;&#65533;|&#65533;$&#65533;&#65533;L&#65533;1?&#260;&#65533;Qw&#65533;3&#65533;&#65533;&#65533;&#65533;&#65533;'&#65533;q&#65533;&#65533;5&#65533;&#65533;-&#65533;&#65533;bd&#65533;&#65533;&#65533;&#65533;y&#65533;k&#65533;/_n&#65533;\&#65533;b&#65533;&#65533;&#1387;W&#65533;F&#65533;k&#191;\&#65533;f&#65533;8p&#65533;Y&#65533;z&#65533;&#65533;U&#65533;&#65533;&#65533;&#65533;&#65533;&#65533;&#65533;M&#1518;]&#65533;'x&#65533;N&#65533;U&#65533;.\&#65533;,kw&#65533;&#65533;&#65533;Q&#65533;&#65533;U}G&#485;&#65533;s&#65533;u&#65533;&#65533;5&#65533;Yt&#65533;&#65533;X9#&&#65533;&#65533;_&#65533;&#65533;-b]&#65533;V"&&#65533;&#65533;{p&#65533;a>b&#65533;3c&#65533;&#65533; &#65533;&#65533;&#65533;&#65533;~&#65533;a&#65533;3m&#65533;4&#65533;]'&#65533;f&#882;&#65533;&#65533;R&#65533;|t&#65533;&#65533;&#65533;&#65533;&#65533;g&#65533;Ws}&#65533;7_>&#65533;&#1906;e&#65533;l&#65533;n&#65533;j&#65533;B&#65533;	&#65533;&#65533;&#65533;&#65533;&#294;&#65533;&#65533;7n&#65533;&#65533;L&#65533;&#65533;&#65533;c1&#65533;n&#65533;s&#65533;ps&#65533;	&#65533;&#65533;&#758;m&#65533;<&#65533;&#65533;&#65533;&#65533;&#65533;-[&#65533;>&#1918;&#65533;7&#65533;&#65533;&#65533;Y&#65533;9r&#65533;2d&#65533;}wm&#65533;&#1981;s&#65533;&#65533;&#65533;f&#65533;TJL
&#65533;UN}$`Zf>s&#65533;L&#65533;&#65533;Z&#65533;d&#65533;&#65533;&#65533;&#65533;&#45231;&#65533;&#65533;jN$&#292;&#65533;i&#65533;-&#65533;&#65533;&#65533;C>&#65533;`.d	&#65533;&#65533;!;x&#65533;`3a&#132;&#65533;.&#65533;Rb&#65533;&#65533;
&#65533;@&#65533;&#65533;&#65533;d&#65533;&#65533;&#65533;&#65533;&#65533;&#65533;&#969;*b&#65533;&#65533;d&#65533;@K!P&#65533;|1&#65533;&#65533;&#65533;)&#65533;&#65533;&#65533;q&#65533;p&#65533;"&#65533;&#65533;&#65533;#&&#954;&#65533;&#65533;&#65533;&#65533;t1&#65533;|&#65533;&#65533;&#1519;_&#65533;V(f2t&#65533;&#65533;fn&#65533;pL%&#65533;{&#65533;&#65533;&#65533;i&#1254;&#65533;&#65533;M_$f&#65533;&#65533;&#65533;&#65533;b&#65533;q&#65533;_&#65533;&#65533;&#65533;&#65533;&&#65533;Bn.&#65533;*%&#65533;2&#65533;u}EA&#65533;&#65533;&#65533;XM0_]&#1765;K&#65533;
&#65533;'_Y&#65533;&#65533;D&#65533;&#65533;L&#65533;&#65533;&#65533;&#65533;&#65533;&#65533;VBL&#65533;j&#65533;&#65533;&#65533;@&#65533; |&#65533;KQ&#65533;m&#65533;&#65533;&#65533;&#65533;D&#65533;&#65533;.&#65533;&#65533;L&#65533;4&#65533;&#65533;]&#65533;&#65533;*%J&#65533;DHy&#65533;.&#65533;&#65533;-&&#65533;&#65533;&kl&#65533;=&#65533;d5W&#65533;&#65533;eR&#65533;y&#65533;&#65533; &&#65533;&#65533;Z&&#65533;&#65533;&#65533;&#65533;\|&#65533;&#65533;&#65533;	&#65533;&#65533;.&#65533;&#65533;&#65533;&#65533;j.-/&#65533;&#65533;&#65533;&#65533;&#65533;^&#65533;&#65533;LTV&#65533;q&#65533;&#65533;&#65533;f}j&#65533;&#65533;&#1287;;&#65533;&#65533;&#65533;&#65533;p&#65533;&#65533;&#65533;<
&#65533;3)vMp&#65533;ka)&#65533;&#65533;]&#65533;y&#65533;&#65533;g&#65533;&#65533;&#65533;&#65533;&#65533;&#65533;?&#65533;>&#1891;XP&#65533;n&#65533;J&#65533;>,&&#65533;j&#65533;&#1585;#&#65533;	&#65533;I&#65533;'-5&#65533;  &#65533;FX&i&#65533;U&#65533;@ f&#65533;I&#65533;&#65533;)ng&#65533;&#65533;&#65533;&#1754;&#65533;&#65533;&#65533;&#65533;&#65533;&#1074;EK&#65533;&#65533;&#65533;&#65533;FW9g&#65533; b&#65533;&#65533;&#65533;OF&#65533;	&#65533;G&#65533;&#65533;&#65533;]&#65533;9+&#65533;&#65533;&#65533;t&#65533;&#1737;&#65533;D&#65533;9&#65533;Itl&#633;9&#260;Qw&#65533;&#65533;&#65533;&#65533;&#65533;$:&#65533;&#17176;0 &#65533;&#65533;If&#65533;&#65533;&#65533;&#65533;2&#65533;{PDG 1&#65533;&#65533;-9c&#65533;0F 7Wt&#65533;&#65533;D&#470;&#65533;&#65533;@&#65533;&#65533;&#65533;&#65533;C&#65533;&#65533;&#1554;3b&#65533;H&#65533;$&#65533;AL&#65533;cK&#904;	c apsE&#65533;!lZ&#65533;&#65533;-9#&&#65533;@ &#65533;L&#65533;&#65533;\&#65533;&#65533;&#65533;  &#65533;,@L&#65533;&#65533;&#65533;	k3n&#65533;&#65533;u&#1345;@&#65533;*&#65533;q&#65533;_&#65533;&#65533;&#65533;$7&#1283; bR&#65533;&#1612; b&#128;&#65533;@&#65533;@L&#65533;&#65533;&#65533;&#65533;&#65533;i b&#65533; &#65533;   &#65533;&#65533;	 &5#$@ @Lu'&#65533;&#65533;+&#65533;.`&#65533;btl&#633;9&#260;Qw&#65533;&#65533;&#65533;S&#65533;&#65533;-9#&&#65533;&#65533;&#65533;@L&#65533;&#65533;&#65533;$:&#65533;&#17176;0F 7Wt&#65533;&#65533;D&#470;&#65533;&#65533;&#594;%K&#65533;&#1189;Kwbs&#65533;&#65533;&#475;N8a&#65533;&#65533;s&#65533;$&#65533;&#65533;&#65533;&#65533;&#65533;&#65533;&#65533;&#65533;^&#65533;0W-&#65533;&#65533;Vp&#65533;V&#65533;&#65533;&#65533;&#65533;&#65533;&#65533;&#65533;&#65533;&#65533;Dc&#65533;V7&#65533;&#859;g&#1454;]&#65533;&#1221;&#65533;?&#1820;u&#65533;Y;&#65533;&#65533;&#65533;p&#65533;&#65533;&#65533;;&#65533;&#65533;~v&#65533;&#65533;&#65533;&#65533;s&#65533;&#1985;>;80&#65533;;.&#65533;l&#65533;NbB%&#65533;&#65533;&#65533;y;`&#65533; s&#65533;=&#65533;&#65533;t&#65533;SN1w&#65533;}&#65533;1&#65533;&#65533;2&#65533;o&#65533;Y&#65533;5&#65533;&#65533;N&#65533;&#65533;{S,6&#65533;L&#65533;&#65533;&#65533;S&#65533;&#65533;&#65533;*j&#65533;&#65533;&#65533;&#65533;@=	&#65533;&#65533;&#65533;>1&#65533;&#65533;&#1554;ss,fD&#1309; b] &&#1137;%g&#260;1&#65533;0&#65533;&#25262;C&#1588;[rFL&#65533;  &#65533;&#65533; n.&#65533;@&#65533;&#65533;@	 &Y&#65533;&#65533;&#65533;&#65533;7W&#65533;:&#65533;&#65533;@&#65533;
&#65533;I&#1080;&#65533;/&#65533;~y&#65533;&#65533;A 1&#65533;u&#65533;lF 1a@@&#65533;&#65533;	D"&7&#65533;|&#65533;y&#65533;&#39421;&#65533;&#65533;{&#65533;&#65533;&#65533;&#65533;8"&#65533;)k&#65533;&#65533;&#65533;&#65533;&#65533;|&#65533;>&#65533;k&#65533;&#65533;&#444;&#65533;&#65533;&#65533;&#65533;g&#65533;&#65533;s&#65533;&#65533;&#65533;&#65533;&#65533;&#65533;&#65533;&#65533;&#65533;&#65533;|&#65533;3&#65533;&#65533;(_&#1802;&#65533;&#65533;UL4&#65533;=&#65533;\s&#65533;wz&#65533;&#65533;9&#65533;c~&#65533;_x&#1015;&#65533;&#65533;&#65533;&#65533;ZXqo&#65533;	de,g&#65533;&#65533;&#65533;m&#65533;&#65533;&#65533;G&#65533;B&#65533;&#65533;]:&#65533;&#65533;S&#65533;QGU&#65533;]z#=&#34819;&#65533;&#65533;&#65533;XR&#65533;w&#65533;u&#65533;&#65533;.)&#65533;&#65533;&#65533;&#65533;&#65533;cpRf<4&#65533;O;&#65533;&#65533;f&#1924;r&#65533;n&#65533;&#65533;9&#65533;&#65533;N&#65533;&#65533;e&#65533;F;&#65533;&#65533;&#65533;&#65533;,	I&#65533;<&#65533;i{&#65533;M7&#65533;&#65533;|&#65533;&#65533;:[&#65533;T&#65533;&#65533;&#541;&#65533;A&#65533;Z{K&#65533;M&#65533;&#65533;&#65533;&#65533;U+&#65533;&#65533;&#65533;&#65533;&#1716;&#65533;9:r&#65533;&#554;&#65533;%&#65533;w@l&#65533;6I&#65533;&#65533;&#65533;&#65533;&#65533;&#408;&#761;f1&#65533;wi9B&#65533;
T"&&#65533;>	&#65533;2k&#65533;~&#65533;MMMq&#65533;&#65533;2&#65533;&#65533;"&#65533;>}z3&&#65533;&#65533;&#65533;r&#356;&#65533;s&#65533;9&#1008;&#65533;ZLd&#65533;&#65533;4[&#65533;&#65533;j&#292;&#65533;&#65533;2k&#65533;g&#65533;&#65533;(1&#65533;&#65533;v>1&#65533;5&#65533;+&#65533;z&#65533;]_&#65533;,&#65533;{&#65533;z1	/&#65533;&#1101;&#65533;&#65533;9W%&&#65533;|&#65533;*&#65533;!&#65533;VLt&#65533;Ls&#65533;&#65533;&#65533;rye&#65533;&#65533;qD&#65533;\&#65533;&#65533;I&#65533;&#65533;&#65533;&#65533;v&#65533;V*&q

s6&#65533;1U(&#65533;&#65533;$&#65533;&#65533;U&#65533;W&#65533;&#1973;&#65533;&#65533;&#65533;y.3&#65533;_&#65533;&#65533;&#65533;&#65533;&#65533;E&#65533;&#65533;&#65533;V&#713;&#65533;&#65533;I (&&#65533;4&#65533;4c\&#65533;SEl&#65533;t&#65533;&#65533;&#65533;j&#65533;$((Q&#65533;]&#65533;l}&#65533;bEb&#65533;'&#65533;V&#65533;&#65533;&#65533;Q&#65533;&#65533;\&#65533;;&#65533;C/&#65533;&#65533;+_yz&#65533;&#65533;7T&#23167;&#65533;&#65533;&#65533;&#65533;Z{&#65533;3)5JA1y&#65533;w&#804;3v^^&#65533;&#65533;&#65533;9SI&#65533;&#65533;&#65533;&#65533;&#65533;}&#65533;&#65533;T>r&#65533;&#65533;[t&#65533;c&#65533;2gK&#1103;&#65533;&#65533;&#65533;&#65533;&#65533;\&#65533;&#65533;&#65533;&#65533;Yko&#65533;&#65533;7Wt&#65533;&#65533;&#65533;&#65533;J&#65533;&#65533;s%s&#65533;9&#65533;y5&#65533;dFL&#65533;&#65533;&#65533;6m&#65533;&#65533;&#1463;&#65533;U&#65533;[#&#65533;j&#65533;[&#65533; &#65533;qx&#65533;&#65533;1&#65533;&#65533;2&#65533;7&#65533;&#65533;&#65533;`&#65533;F7&#65533;J&#65533;&#65533;EL&#65533;w&#65533;nc.&#65533;&#65533;\&#65533;zu&#65533;&#65533;#&#65533;&#65533;8&#65533;]&#506;&#65533;>&#65533;&#65533;&#65533;&#65533;N&#65533;&#65533;&#65533;&#65533;imodR"c&#65533;$:&#65533;&#65533;$<&#65533;o&#65533;&#65533;&#65533;&#65533;]&#65533;&#65533;&#65533;&#1846;m[&#65533;&#65533;e&#65533;2g&#65533;&#65533;u&#65533;&#1050;&#65533;Do &#65533;P&#65533;&#65533;x:&#65533;Fs&#65533;D&#65533;W&#65533;j&#65533;&&#65533;&#65533;U<e&#65533;&#1189;&#65533;&#65533;&#65533;Z&#65533;&#65533;&#65533;&#65533;&#65533;j&#65533;$&#65533;&#54122;_J&#21211;&#65533;&#65533;&#65533;&#65533;6-j^<p&#65533;&#65533;&#65533;&#65533;qB&#65533;&#65533;&#65533;&#843;&#65533;&#65533;u&#65533;&#65533;/&#65533;&#65533;;&#65533;@&#65533;	&#65533;]&#65533;[&#65533;Oq&#65533;&#65533;&#65533;i&#65533;&#65533;&#65533;OL&#65533;&#65533;&#65533;&#65533;G5w&#65533;$&r&#65533;&#65533;%&#65533;&#65533;&#65533;&#65533;;&#65533;&#65533;&#65533;&#65533;&#65533;#)&#65533;&#65533;&#65533;&#65533;&#65533;`T}&#131;&#65533;R1I{{&#65533;&#65533;'&#680;&#65533;&#65533;CV&#65533;A&#65533;4&#65533;&#65533;]&#65533;x&#65533;})&#65533;k&#65533;&#65533;%&#65533;-&#65533;/&#65533;&#1099;&#65533;&#65533;@&#985;&#65533;&#65533;T&#65533;&#65533;0g&#65533;oU&#65533;&#65533;{x|&#65533;&#65533;VH&#65533;&#65533;&#65533;&#1504;&#65533;KI&#65533;&#65533;&#65533;&#65533;&#65533;iD&#65533;48&#65533;&#65533;M P%&#65533;F&#65533;S&#65533;%&Ak&#65533;1&#65533;B{&#65533;&#65533;&#65533;?&#65533;&#65533;&#65533;8&#65533;&#65533;&#1813;&#65533;i&#1386;U&#65533;&#1876;&#65533;=&#65533;5&#65533;&#65533;&#65533;-&#65533;	&#65533;]&#65533;S&#65533;E{&#65533;\*GL&#65533;&#65533;&#65533;{&#65533;x~U&#65533;&#65533;\Yz8&#65533;&#65533;&#65533;sb&#1187;G[&#65533;&#65533;z&#209;,&#65533;e&#65533;&#1255;O+f&#65533;u&#65533;n7&#65533;&#65533;M&#65533;&#65533;?_j@&#65533;&#65533;'`&#65533;u&#65533;7W&#65533;&#65533;cY/Vz8&#65533;&#65533;K/&#65533;&#65533;&#65533;&#7787;&#65533;&#65533;r9wq&#65533;5&#65533;Q:6&#65533;7&#65533;sWV&#65533;\pN&#65533;&#1717;kWr&#65533;2g&#65533;&#65533;)&#65533;b&#65533;7&#65533;&#65533;&#65533;&#65533;&#65533;D&#65533;PD&#65533;&#65533;K&#65533;&#65533;&#65533;&#65533;&#65533;uQ7Q&#65533;&#65533;	Ep&#65533;&#65533;&#65533;(&#65533;Q&#1184;L&#65533;&#65533;\&#65533;B)k&#54138;&#65533;
&#65533;O >z&#65533;&#65533;&#65533;&#65533;&#65533;&#65533;o6v&#65533;z&#65533;]&#65533;&#65533;&#65533;&#1941;j&#65533;.s6&#65533;&#65533;Tp7&#65533;p&#65533;^p&#65533;&#65533;&#65533;&#65533;&#65533;I5&#65533;&#65533;!Q&#65533;[&#65533;&#65533;H&#65533;OX&#65533;&#65533;&#65533;[&#65533;&#65533;&#65533;&#65533;&#65533;j&#65533;&#65533;&#65533;&#65533;&#65533;J&#65533;&#65533;~&#65533;;&#65533;H99&#65533;Bp|&#65533;2	&#65533;&#1068;&#65533;&#65533;&#65533;9&#65533;&#65533;PL&#65533;&#65533;Ht&#65533;&#65533;6&#65533;&#65533;&#65533;TS&#65533;l5&#1322;&#65533;&#65533;"7W&#65533;&#65533;&#65533;c&#65533;&#65533;,&#65533;&#65533;_]&#65533;&#65533;&#65533; &#65533;Je&#65533;&#65533;&#65533;&#65533;#&#65533;&#65533;%k&#65533;-&#65533;&#65533;&#65533;kps&#65533;&#65533;XY&#65533;&#65533;&#65533;Hp&#65533;&#65533;c&#65533;&#65533;&#65533;&#65533;~&#65533;b-g&#65533;V6.j&#65533;&#65533;&1Q&#65533;&#65533;D&#65533;6\i&#65533;&#65533;&#65533;7&#65533;J&#65533;W&#65533;&#65533;!&#65533;&#65533;|K&#65533;#&#65533;]mYYko&#65533;&#65533;&#65533;/&#65533;&#65533;eYn&#65533;p&#65533;-&#65533;&#65533;Y&#65533;&#65533;&s&#65533;9OO&#65533;,&&#65533;&#65533;&#65533;_&#65533;yr3&#65533;i&#65533;&#65533;Q&#605;&#65533;&#65533;&#65533;&#1550;oQ&#65533;Z{&#65533;&#65533;&#65533;R&#65533;noV&#65533;gm&#65533;&#65533;&#65533;&#65533;#&#65533;k&#65533;&#65533;|=&#65533;3g}P,&#65533;&#65533;1&#65533;&#65533;&#65533;&#65533;&#65533;f&#65533;&#65533;&#65533;&#65533;&#65533;R_Z&#65533;&#65533;dr&#65533;&#65533;$k=&#65533;&#65533;&#65533;&#65533;&#65533;&#65533;S&#65533;}i1&#65533;R&#65533;9&#65533;&#65533;,&#65533;z&#65533;&#1676;&#65533;D&#65533;!&#65533;Itl&#633;9&#260;Qw&#65533;&#65533;&#65533;&#65533;&#65533;$:&#65533;&#17176;0 &#65533;&#65533;If&#65533;&#65533;&#65533;&#65533;2&#65533;{PDG 1&#65533;&#65533;-9c&#65533;0F 7Wt&#65533;&#65533;D&#470;&#65533;&#65533;@&#65533;&#65533;&#65533;&#65533;C&#65533;&#65533;&#1554;s1i&#65533;&#65533;&#1241;&#65533; &#65533;S&#65533;p&#65533;&#65533;U	iE&#65533;&#65533;&#65533;E&#65533;&#65533;;*&#65533;&#65533;&#65533;&#1662;&#65533;CB*F5&#65533;D@&#65533;U&#1624;&#65533;&#260;&#604;&#65533;&#65533;&#65533;-&#65533;A&#65533;e&#65533;&#65533;/e&#65533;&#65533;&#65533;o&#831;&#65533;&#65533;?a<&#65533;o:&#65533;7'&&#65533;&#65533;%@ &#65533;&#65533; &#65533;1\-&#355;?&#65533; &#65533;A&#65533;&#65533;&#65533;:2G&#65533;&#65533;T&#65533;<&#65533;;&#65533;b9j
&#65533;@r &&#65533;&#37620;&#65533;1IKO&#65533;T@ 1&#65533; &#65533;&#65533;E 1)A ]&#65533;t&#65533;gZ&#65533;&#65533;&#65533;&#65533;&#65533;&#65533;&#65533;&#65533;nh&#65533;&#65533;&#65533;&#65533;/&#65533;A i&#65533;&#65533;&#65533;H&#65533;&#65533;&#507;&#65533;l&#1914;&#65533;&#799;?&#65533;~&#65533;&#65533;#&#65533;&#65533;i&#1122;&#65533;WJ&#1783;o7&#65533;&#65533;&#65533;?&#65533;_&#65533;&#65533;W3p&#65533;@&#1254;M&#65533;&#65533;&#65533;&#65533;@ 1&#65533;B/&#65533;&#65533;Fob"k&#65533;&#65533;&#65533;&#65533;6&#65533;F&#65533;&#65533;&#859;&#65533;&#65533;{&#65533;&#65533;&#1453;&#65533;7A&#65533;&#65533;&#65533;]&#65533;&#1420;7&#65533;t&#65533;&#65533;&#65533;&#65533;&#65533;~F&#65533;&#65533;l&#1914;&#65533;&#65533;&#65533;
&#65533;&#65533;;(&#65533;@L&#65533;&#65533;w)&#65533;&#65533;&#65533;&#65533;e&#65533;x&#13170;&#65533;&#65533;m&#65533;&#1868;&#65533;&#65533;&#65533;&#65533;e]_&#65533;"ob&#65533;&#65533;=&#65533;&#65533;c&#65533;&#65533;&#65533;/&#65533;&#65533;l&#1848;&#65533;
&#65533;&#65533;&#65533;&#65533;BQ&#65533;&#65533;=&#65533;&#65533;&#65533;1c&#65533;&#65533;&#34955;L&#462;&#65533;u&#65533;]g>&#65533;&#65533;&#65533;&#65533;O>&#1627;`&#65533;L&#65533; &#65533; &#65533;&#65533;*&#65533;&#65533;&#65533;_&#65533;&#65533;L&#65533;>&#1916;&#65533;&#65533;e&#65533;-1&#65533;3ZkM^&#65533;DzY"?&#65533;&#65533;&#853;W^i&#1717;kg&#65533;&#65533;&#65533;&#65533;&#65533;w&#65533;;&#65533;0?&#65533;&#65533;&#862;{&#65533;YS]_&#65533;u3j&#65533;(&#1279;&#65533;&#65533;&#65533;&#1972;l&#65533;&#65533;l&#1650;&#65533;\z&#65533;f&#65533;&#65533;&#65533;V]}&#65533;&#65533;j&#65533;07C &#65533;&#65533;wNU;&#65533;&#65533;&#65533;&#797;w&#65533;YQz&#65533;&#65533;w&#65533;}&#1875;&#65533;b/b"&#65533;K&#65533;&#1247;&#65533;&#65533;&#65533;&#1255;&#65533;}&#65533;&#65533;&#65533;&#65533;&#65533;&#65533;&#65533;&#65533;2d&#65533;&#65533;&#65533;'>&#65533;{&#65533;W&#65533;&#65533;&#65533;()&#65533;&#65533;~&#65533;&#65533;&#65533;g?&#65533;&#65533;&#65533;^{&#1631;-[&#65533;&#65533;,X&#65533;&#65533;&#65533;/&#65533;%A &#65533;	 &&#65533;5&#65533;&#65533;&#65533;r&#65533;&#65533;&#65533;&#65533;{sU&#65533;K&#65533;&#65533;&#65533;&#65533;~s&#65533;A&#1631;&#65533;&#65533;&#65533;&#65533;3&#1782;m&#65533;]s&#65533;'&#65533;&#65533;&#65535;&#65533;&#65533;&#65533;,&&#65533;*&#65533;&#65533;&#65533;&#65533;]&#65533;&#65533;&#65533;&#65533;&#65533;&#65533;&#65533;&#65533;3&#1012;&#65533;&#65533;&#65533;&#26317;Z&#65533;&#65533;Ky?&#65533;&#65533;&#65533;&#65533;&#65533;o7&#65533;{&#65533;&#65533;&#65533;&#65533;&#65533;&#65533;&#65533;'&#65533;L~&#65533;w&#65533;}&#1494;&#65533;&#65533;&#65533;}&#65533;|&#65533;&#65533;X'5	2&#65533;&#65533;$&#65533;&#65533;&#65533;&#65533;O&#65533;<&#65533;&#65533;&#65533;&#65533;&#65533;6x&#65533;&#65533;&#65533;&#1435;&#65533;&#65533;&#65533;&OLtW&#65533;&#65533;c&#65533;5={&#65533;&#65533;&#65533;pY&#65533;^{&#65533;&#65533;9s&#65533;&#65533;F&#65533;i&#65533;w&#65533;n&#65533;&#65533;&#65533;?&#65533;(YNP^&#65533;&#65533;&#65533;_&#65533;&#65533;&#65533;&#65533;4+W&#65533;4&#65533;\s&#65533;i&#1386;&#65533;1b&#65533;&#65533;&#65533;&#1535;n-&#65533;&#65533;&#65533;&#65533;>&#65533;K )&#65533;&#204;VA&#65533;&#65533;	 &&#65533;A1&#65533;U2g&#65533;&#65533;B&#65533;(&#65533;yy&#47991;Z&#65533;&#65533;&#65533;Nc&#65533;<&#65533;&#65533;&#65533;&#65533;&#65533;&#65533;&#65533;&#65533;&#65533;&#65533;&#65533;&#65533;[&#65533;2e&#65533;&#65533;&#1783;&#65533;&#65533;&#65533;G?j&#65533;&#925;k+&#65533;e&#65533;ZePNP>l?&#65533;&#65533;C&#65533;u"&#65533;&#65533;&#65533;W&#65533;j&#65533;&#65533;&#65533;&#65533;[SN&#65533;&#65533;&#65533;&#65533;c&#65533;d&#65533;&#1321;60O&#65533; &#65533;@L&#65533;9B&#65533;b&#65533;&#65533;5k&#1432;.]&#65533;4k&#65533;u&#65533;L&#1518;]&#65533;WG)1b&#65533;t&#65533;Rs&#65533;&#65533;w&#65533;&#65533;&#65533;&#65533;/&#65533;l&#65533;d&#65533;&#1585;vy&#65533;&#65533;&#65533;&#65533;=&#65533;&#65533;{&#65533;m&#22858;&#65533;'&#65533;q&#65533;7!&#65533;&#65533;&#65533;[f&#65533;&#265;&#65533;&#65533;&#65533;&#65533;&#65533;&#65533;&#65533;W^&#65533;&#65533;!&#65533;&#65533;&#65533;&#65533;}&#65533;&#65533;&#65533;+&#65533;`	&#65533;&#65533;&#65533;&#1455;_?&#65533;!A &#65533;	&#65533;E&#65533;t&#65533;&#65533;&#65533;e&#65533;p&#65533;B+&#65533;&#65533;&#65533;&#65533;ge&#65533;,=&#65533;o&#65533;&#65533;&#65533;q&#65533;K_&#65533;&#65533;&#65533;&#65533;&#65533;&#65533;&#65533;<&#65533;9&#65533;&#65533;&#65533;J&#65533;^x&#65533;\p&#65533;V&#65533;&#65533;&#65533;K.1&#65533;:t&#65533;&#65533;&#65533;Y&#65533;h&#65533;&#65533;&#65533;?&#65533;Z0&#65533;&#65467;]Z&#65533;&#65533;$?&#65533;&#1103;&#65533;&#65533;0	&#65533;&#65533;2&#65533;&#65533;&#65533;R&#65533;&#65533;&#65533;r&#65533;&#65533;.+d&#65533;\&#65533;s&#65533;&#905;B&#65533;&#65533;&#65533;bm0&#65533;tA&#65533;&#65533;&#65533;S&#65533;b&#65533;&#65533;&#65533;g&#65533;a&#65533;Ap&#65533;-N&#65533;$&#65533;n&#65533;&#65533;6&#65533;&#65533;&#65533;i&#65533;&#65533;@pA&#65533;&#65533;&#65533;&#65533;&#65533;;J&#65533;&#65533;g?k&#65533;<&#65533;H[1Y&#65533;&#65533;&#493;0(&#65533;!&#1863;?&#65533;&#65533;&#65533;&#65533;&#65533;&#65533;&#65533;d&#65533;h=&#65533;&#65533;&#65533;&#65533;k>&#65533;&#65533;&#65533;&#65533;A&#65533;X&#755;&#65533;>k&#65533;f{&#52295;m&#65533;&#65533;J&#65533;HF&#65533;/&#65533;Kk&#65533;&#65533;X&#65533;&#65533;&#65533;*&#65533;0a&#65533;&#65533;&#65533;&#65533;'&#65533;&#65533;K&#65533;t/$&#65533;aJ&#65533;i"p&#65533;&#65533;&#65533;8&#65533;&#65533;&#65533;&#65533;C &#65533;&#65533;K&#65533;1&#65533;&#65533;{&#65533;&#65533;&#763;N&#65533;")&#65533;|&#65533;&#65533;&#65533;uC+m&#65533;:&#65533;^&#1410;&#65533;CJ&#1526;m[[7&#65533;&#65533;&#1190;&#65533;&#65533;;&#65533;&#65533;\&#65533;&#65533;&#65533;&#65533;Z*&#65533;&#65533;o|&#65533;q&#65533;&#65533;&#1893;&#65533;&#65533;Z&#65533;&#65533;+)?&#65533;&#65533;&#815;&#65533;&#65533;?&#65533;&#65533;&#65533;t&#65533;&#65533;W_m&#65533;&#65533;&#65533;&#65533;&#65533;Q&#65533;&#65533;z&#65533;)&#65533;&#65533;&#65533;W&#65533;&#65533;&#65533;k]m&#65533;]vY.&#65533;&#65533;Z&#65533;&#65533; &#65533;&#65533;3&#65533;&#65533;&#65533;&#1996;&#621;&#65533;&#65533;bRNe|&#65533;&#65533;&#65533;B
&#65533;W%&
&#65533;+&#65533;!&#1493;,	Y*_&#65533;&#65533;W&#65533;E"&#65533;Jq&#65533;Y&#65533;fYKA{	&#65533;Vd&#65533;&#65533;%Q&#65533;&#65533;7&#65533;iU3&#65533;&#65533;&#65533;&#65533;&#65533;YQ&#65533;&#39323;&#806;M&#65533;&#65533;x&#65533;e&#65533;&#65533;_B5i&#65533;$&#65533;&#65533;/&#1720;&#65533;&#65533;
4iS&#65533;b5c&#396;aEW9#&#65533;k2M@sG/m&#65533;&#65533;&#65533;&#65533;&#65533;&#65533;<::z&#43555;v|&#65533;&#65533;&#65533;G1&#65533;&#1519;&#1017;&#65533;&#65533;3_br&#65533;q&#65533;&#65533;}U&#65533;&#65533;v&#65533;&#764;	&#65533;&#65533;&#65533;g&#65533;&#65533;4-#&#65533;&#65533;&#65533;&#65533;&#65533;:&#1326;&#65533;
&#65533;&#1387;W[&#65533;&#201;&#624;a&#65533;&#65533;&#65533;&#1651;s&#65533;&#65533;&#65533;(&#65533;&#65533;
b&#65533;&#65533;&#65533;@K&#65533;#&#65533;&#65533;&#65533;&#65533;'&#65533;&#65533;&#65533;&#65533;a19&#65533;&#65533;m&#65533;&#1605;&#65533;V/&#65533;&#65533;V&#65533;&#65533;5&#1687;&#65533;&#65533;&#65533;}&#65533;q&#65533;&#65533;Dn)Y	rgi&#65533;&#65533;&#65533;&#65533;S
&#65533;~&#65533;&#65533;6~!KDqY1	&#65533;&#65533;&#65533;(&#65533;&#65533;&#65533;;&#65308;[J&#65533;0mn&#65533;%#w&#65533;u&#65533;&#65533;K&#8347;+=&#65533;&#65533;$&#65533;&#65533;&#65533;&#65533;&#65533;jN8&#65533;;I&#65533; =G&#65533;<&#1354;&#65533;`&#65533;&#65533;%-&#65533;r&#65533;&#65533;&#65533;&#65533;&#65533;o&#65533;&#65533;&#65533;&#65533;JLd&&#65533;&#65533;&#65533;23&#65533;&#65533;&#65533;&#65533;&#65533;&#65533; &#65533;&#65533;K&#65533;	&#65533;aQI&#65533;( &#65533;Yg&#1621;\&#65533;&#65533;&#65533;&#65533;>&#65533;z5\&#65533;!&#65533;&#65533;&#65533;&#65533;&#1418;&#65533;bx&#65533;&#65533;T^e(Ixt&#1060;&#65533;% &#65533;&#65533;&#65533;A+&#65533;%&#65533;-Z&#65533;&#65533;&#65533;_&#65533;&#1694;wGj|&#65533;}&:xW{J&#65533;I|&#65533;&#65533;k&#65533;&#65533;o&#65533;[&#65533;&#65533;/&#65533; &#65533;DU%&ni&#65533;&#65533;&#65533;&#65533;~&#65533;&#65533;&#65533;w&#65533;&#65533;D&#65533;B&#65533;&#65533;'6l&#65533;G&#65533;(&#65533;&#65533;&#65533;&#65533;r&#65533;i&#65533;&#65533;&
&#65533;kI&#65533;&#65533;=K%%@_&#65533;&#65533;&#65533;%#7&#65533;&#65533;&#65533;&#65533;}?&#65533;&#65533;$&#65533;E&#65533;'&#65533;&#65533;5
&#65533;&#65533;]&xJ*K&#65533;kg'K&#65533;R&#1026;x&#65533;&#65533;&#65533;0&#65533;S*&#65533;DE &#65533;&#65533;D&#65533;.&#65533;&#65533;?&#65533;&#65533;vS&#65533;&#65533;}&&#65533;H&#65533;&#65533;I/$Z&#65533;+!&#65533;JLT&#65533;&#65533;E&#65533;&#65533;&#17810;&#65533;&#65533;&#65533;
&#65533;&#65533;&#65533;&#65533;*&#65533;iQ&#914;Z;&#65533;&#65533;mZ<&#65533;C&#800;A&#65533;r&#65533;&#65533;&#65533;DC&#65533;g&#65533;*2	&#65533;DM.&#65533;&#65533;}&#65533;sV&#65533;H&#65533;@&#65533;d&#65533;h&#65533;&#65533;&#65533;Z&#65533;&#65533;&#65533;&#65533;&#65533;&#65533;&#65533;V~&#65533;&#65533;pex&#65533;&#65533;\\&#65533;&#65533;&#65533;[I&#65533;&#65533;r/WW&#65533;&#65533;L&#65533;&#65533;/&#977;&#65533;&#65533;&#65533;&#331;&#65533;\&#65533;b&#65533;L&#65533;x&#65533;&#65533;&#65533;Gw&#65533;&#65533;&#65533;]&#65533;T&#65533;&#65533;	H&#65533;&#65533;&#65533;&#859;g&#65533;)w&#65533;&#65533;\[&#65533;&#65533;&#65533;&#65533;Uh&#65533;&#65533;&#65533;&#65533;&#65533;_l$*&#65533; )&#65533;&#65533;&#65533;3&#40307;SV&#65533;;&#65533;^&#65533;&#65533;7&#65533;&#65533;0&#65533;&#65533;C#PP^&#65533;&#65533;&#65533;G&#65533;6~&#39255;&#65533;L&#65533;&#65533;&#65533;5)&#65533;&#65533;n&#65533;&#65533;~&#65533;S&#65533;&#65533;&#65533;&#65533;&#65533;&#65533;+&#65533;&#65533;E&#65533;\&#1163;&#65533;6i&#65533;+&#65533;7&#65533;,&#65533;&#65533;YLXW&#65533;\&#65533;A&#65533;&#65533;:&#65533;Q&#65533;~&#65533;chi&#65533;bZ&#65533;&#65533;}&&#65533;&#65533;x&#65533;WQ'&#65533;&#65533;u&#65533;VtI<T&#65533;;&#65533;Q@&#65533;&#65533;&#65533;ai&#65533;8&#65533;hN&#65533;&#65533;&#65533;v&#65533;j]+_&#65533;&#65533;  	4IDAT&#65533;^Zu
&#65533;I'&#65533;d&#65533;ZJ&#65533;&#65533;&#65533;}v&#65533;&#65533;&#65533;>=&#65533;K=[kV&#65533;DG&#65533;(&#65533;&#1544;
&#65533;&#65533;&#65533;&#65533;%&#65533;Y&#1419;&#65533;&#65533;*&#65533;W&#65533;"	w&#65533;&#65533;P&#65533;&#65533;X&#65533;&#65533;&#65533;&#65533;&#65533;D&#65533;&#180;&#65533;QV&#65533;v&#65533;&#65533;b&#65533;Y^&#65533;D&#65533;&#1949;M&#65533;&#65533;@&#65533;	&#65533; na&#65533;&#65533;&#65533;i&#65533;&#65533;&#65533;z&#65533;&#65533;&#65533;&#276;OL&#65533;a&#65533;=z&#65533;&#65533;jI&#65533;k&#65533;&#65533;&#1452;&#65533;>Vs)&#218;&#65533;D&#65533;(6"B&#65533;R`&#65533;}K&#65533;&#65533;&#65533;&#65533;&#65533;q&#65533;?&#65533;&#65533;&#65533;6&#65533;.7&#65533; Ild&#65533;&#65533;4W+pO&#65533;  P+&#65533;0A^&#65533;td&#65533;>&#65533;&#65533;t7VXL"&#65533;&#65533;&#65533;n&#65533;;J&#65533;&#65533;h&#65533;&#65533;&#65533;O>&#65533;C&#65533;(1&#65533;C]&#65533;*w3&#65533;g&#65533;&#65533;&#65533;&#65533;&#65533;&#65533;&#65533;2] &#65533;&#65533;Nv&#65533;&#65533;&#1371;&#65533;>3&#65533;X&#65533;&#65533;&#65533;&#65533;T&#65533;&#65533;&#65533;Z&#65533;&#65533;&#65533;# e&#594;%&#65533;T&#65533;&#65533;&#65533;(&#65533;)&#65533;&#65533;D'&#65533;&#35089;`&#65533;&#65533;&#65533;&#65533;6&#65533;&#65533;&#65533;g&#65533;&#65533;2QF&#65533;&#65533;&#65533;y(&#1199;x&#65533;\[&#65533;R&#65533;&#65533;r;&#505;&#65533;&#65533;&#65533;&#497;>&#65533;&#65533;&#1573;&#65533;-&#445;U.I&#65533;&#65533; &#65533;%&#65533;&#65533;K&#65533;&#925;&#65533;
&#65533;&#1683;&#65533;&#65533;&#65533;Lt<&#65533;b&#65533;&#65533;&#65533;&#65533;c&#65533;&#65533;/&#65533;&#65533;&#65533;g&#65533;&#65533;&#65533;&#65533;&#65533;Rf
&#65533;+V"+D+t&#65533;\_&#65533;&#65533;&#65533;&#65533; &#65533;W_A/-&#1426;`&#65533;&#65533;[R.E&#65533;&#65533; &#65533;%&#65533;%&#65533;z&#65533;&#1514;-&#65533;&#65533;&#65533;&#65533;&#65533;g&#65533;0&#65533;&#65533;s&#65533;&#65533;p&#65533;>&#65533;&#65533;c&#65533;I0_ob&#65533;2&#65533;&#65533;&#65533;Z&#65533;&#65533;O%&#65533;&#65533;r;&#65533;Y(=&#65533;&#65533;]n,A!A &#65533;&#65533;&#65533;&#65533;&#996;&#65533;k&#65533;%E>&#65533;&#65533;3&#65533;&#65533;&#65533;&#65533;&#30611;
|&#65533;;&#65533;1?&#65533;&#65533;O+&#65533;gR&#65533;&#65533;&#65533;&#65533;&#65533;Y)&#65533;;*k!&#65533;e&#65533;R&#65533;&#65533;&#65533;&#65533; &#65533;!&#65533;&#65533;s&#65533;&#65533;O&#65533;&#65533;gN5y&#65533;yO8 &#65533;3u|&#65533;&#65533;&#1280;&#65533;&#65533;z&#65533;&#65533;&#65533;?\JT >NX&#65533;@ .&#65533;H&#65533;&#1575;Q&#65533;&#317;&#65533;k&#65533;&#65533;&#65533;&#65533;&#65533;&#1730;&#65533;&#65533;5&#65533;(&#65533;4yXEL&#65533;&#65533;'&#65533;x*I:&#65533;]&#65533;kM&#65533;&#65533;&#65533;j&#65533;&#65533;C H
&#65533;F&#65533;&#65533;s&#65533;6o&#1948;&#231;u&#65533;&#65533;Q&#65533;S&#65533;&#1781;kg&#65533;&#65533;w&#1992;&#65533;&#65533;9bR=&#65533; RO&#65533;&#65533;&#65533;$_gL&#65533;>&#65533;&#65533;)&#65533;&#65533;6wk3y	1&#65533;&#65533;*yB &#65533;!&#65533;&#65533;&#65533;&#1493;&#65533;Iy&#65533;&#65533;
&#65533;(&#292;&#65533;&#65533;GL&#65533;&#65533;&#65533;U&#65533;@F	4&#65533;&#65533;&#797;;&#65533;~>]n.&#65533;&#65533;&#65533;&#65533;(bU&#65533; RC&#65533;&#65533;&#65533;D&#65533;xo&#65533; &#65533;&#65533;&#65533;&#65533;T	1&#65533;&#65533;*yB &#65533;!&#65533;&#65533;bWG &q&#65533;&#65533;@&#65533;!	 &&#65533;ubR'&#65533;&#65533; 2J 1)&#65533;&#65533;&#65533;&#65533;8q &#65533;Q&#65533;Iy&#65533;&#65533;&#65533;&#457;&#65533;  &#65533;&#65533;&#1047;
&#65533;uBRq&#65533;	#&#65533; j&&#65533;&#65533;&#1292;&#65533;  @&#65533;f1&#1094;&#65533;u&#65533;&#1433;&#65533;c&#65533;Z&#65533;k&#1452;&#65533;&#65533;Z&#65533;z&#65533;&#65533;&#65533;&#1057;C&#65533;&#65533;{&#1780;i9m&#65533;e&#1650;e&#65533;&#65533;y&#65533;( &#65533;@&#65533;&#65533;*&NHtr&#990;=-,&#65533;a&#198;X&#65533;&#65533;I&#65533;&#65533;:&#65533;	&#65533;&#65533;@Mb&#65533;&#65533;&#65533;[&#65533;J&L0}&#65533;&#65533;&#65533;&#10311;z&#65533;&#65533;&#65533;s&#65533;&#648;#&#780;3&#806;M&#65533;&#796;9s&#65533;&#65533;&#65533;5e&#65533;&#1263;_&#65533;f&#65533;&#65533;^}&#65533;]I&#65533;(4&#65533;&#65533;[&#65533;9r&#65533;&#65533;&#65533;&#65533;&#65533;&#65533;/_&#65533;+W}"&#65533;&#65533;&#65533;N&#65533;_&#65533;&#65533;J&#65533;h&#65533;A&#65533; &#65533;$P&#65533;&#65533;&#65533;&#800;&#65533;K&#65533;&#65533;% 7n4&#65533;&#65533;&#65533;7]&#65533;vmV-&#65533;&#65533;wB!&#65533;P&#65533;&#65533;,hU&#65533;_&#65533;&#1978;&#668;&#65533;&#65533;Ny6&#65533;&#65533;&#65533;;&#65533;&#35053;&#65533;(!&U&#65533;n&#65533;  P%&#65533;b&#65533;&#65533; a&#65533;W&#65533;d18a&#65533;-&#65533;&#65533;&#399;o&#65533;N&#65533;j&#1979;w&#65533;5&#65533;&#65533;w&#65533;&#65533;&#65533;&#65533;&#65533;&#65533;&#65533;&#65533;L&#65533;#&#1497;&#65533;R&#65533;b&#65533;&#65533;&#65533;C&#65533;&#65533;_%n&#65533;   &#65533;
	D"&&#65533;:&#65533;&#65533;&#65533;o&#65533;&#65533;&#65533;&#65533;sc&#65533;&#65533;&#65533;:&#65533;&#65533;&#65533;&#65533;&#65533;,\&#65533;&#65533;Y&#65533;d&#65533;(&#65533;I&#65533;&#65533;&#65533;&#65533;&#65533; <&#65533;*&&#65533;H&#65533;\&#65533;C&#65533;&#65533;&#65533;K&#65533;&#65533;Q&#65533;$h&#65533;8&#65533;&#65533;={&#65533;&#65533;&#65533;&#65533;&#65533;w&#65533;&#1951;&#65533;m&#65533;e&#65533;i$&#65533;  &#65533;xY.&#65533;&#65533;&#65533;=&#65533;&#65533;&#65533;,&#65533;] &#65533;P&#65533;d&#65533;&#1453;V&#65533;$.&#65533;;x]p&#65533;X&#65533;n&#65533;r.0b&5&#65533;n&#65533;@&#65533;&#65533;&#65533;/&#65533;&#65533;&#65533;&#65533;|&#65533;&#65533;&#65533;Rnq&#65533;n&#65533; 7&#65533;X&#65533;Z&#65533;&#65533;&#65533;&#65533;&#65533;\R&#65533;k&#65533;&#65533;&#65533;Wl&#65533;&#1689;3g&#65533;&#65533;z&#65533;;&#65533;A	&#65533;&#65533;r&#65533;&#65533;&#65533;&#65533;j&#65533;&#65533;J&#65533;&#65533;&#65533;2&#65533;&#606;x&#65533;	&#65533;F&#369;&#65533;%&#1438;&#65533;0@&#65533;&#65533;DL\&#65533;U&#65533;&#65533;&#1786;P
)bR&#65533;&#65533;&#65533;&#65533;&#65533;f1)&#65533;(c&#65533;iTB&#65533;k! &#65533;|&#65533;b&#65533;h&#65533;"&#65533;P&#65533;Ynu&#65533;&#65533;&#65533;&#65533;DyW&#65533;&#65533;\&#65533;2&#65533;&#1407;&#65533;6&#65533;&#65533;`&#65533;&#65533;&#65533;B"&#65533;&#65533;oqQ&#65533;N&#65533;&#65533;J&#1166;;&#65533;6_&#65533;&#65533;*W&#65533;}&#65533;/&#65533;&#65533;&#65533;&#65533;6&#65533;F&#65533;y&#292;{&#65533;:C &#65533;
&#65533;&#65533;=&#65533;&#65533;&#65533;&#65533;&#65533;&#65533;0&#65533;&#65533;G&#65533; H&#65533;3j&#65533;(&#1493;{>&#65533;Z&&#65533;&#1384;&#65533;&#65533;&#65533;{&#65533;&#65533;$Ln&#65533;&#65533;.$vqn&#65533;j&#65533;&#65533;*&Q5&#65533;|! &#65533;&#65533;&#65533;&#65533;>A&#65533;&#65533;" Ap&#65533;&#65533;&#65533;&#65533;G&#65533;1	&#65533;,&#65533;&#65533;r&#65533;&#65533;&#65533;&#65533;mm.
&#65533;&#65533;m&#65533;&#65533;&#65533;
m&#65533;P&#1859;&#65533;5R&#65533;"&&#65533;&#65533;[&#65533;h3qo&#65533;&#65533;&#65533;&#65533;&#65533;O&#65533;&#65533;	t&#65533;&#65533;&#65533;&#65533;&#65533;&#65533;V&#65533;QZg
&#65533;&#65533;I8v&#65533;&#65533;&#65533;;&#713;&#65533;&#65533;>&#65533;&#65533;`u&#65533;&#65533;&#65533;&#65533;&#65533;&#65533;&#65533;5b7#&&#65533;&#65533;k&#65533;&&#65533;;AHt&#65533;&#65533;&#65533;Z&#65533;&#292;P&#65533;$&#65533;`'x&#65533;GPL&#65533;g&#65533;&#65533;-&#65533;|bR&#65533;2)&#65533;&#65533;&#65533;&#1146;1i&#65533;&#65533;&#65533;&#65533;8&#65533;&#65533;&#65533;&#65533;@v&#65533;rg&#65533;&#65533;&#65533;&#65533;j.&#65533; &#65533;.0W^y&#65533;u&#65533;&#65533;&#65533;T(f&#65533;}A&#65533;U&#65533;2&#65533;.&#65533;nsy&#65533;b:&#65533;&#65533;r'{&#65533;P&#65533;&#65533;&#65533;&#65533; &#65533;&#65533;&#65533;@<&#65533;b&#65533;&#65533;&#65533;&#65533;T&#65533;S&#65533;T&#65533;Z&#65533;gr&#65533;&#65533;&#65533;&#65533;Vn&#65533;\n&#65533;&#65533;Vs&#65533;&#65533;&#65533;&#1834;,&#65533;&#65533;}&#65533;&#65533;g&O&#65533;l&#396;&#65533;&#65533;t&#65533;h]h&#65533;V&#65533;&#65533;&#65533;&#65533;c,&#65533;x&#65533;?&#65533;@ H5&#65533;$&#65533;&#65533;K&#65533;  &#65533;C 1&#65533;&#65533;3&#65533;@ H5&#65533;$&#65533;&#65533;K&#65533;  &#65533;C 1&#65533;&#65533;3&#65533;@ H5&#65533;$&#65533;&#65533;K&#65533;  &#65533;C 1&#65533;&#65533;3&#65533;@ H5&#65533;$&#65533;&#65533;K&#65533;  &#65533;C 1&#65533;&#65533;3&#65533;@ H5&#65533;$&#65533;&#65533;K&#65533;  &#65533;C 1&#65533;&#65533;3&#65533;@ H5&#65533;$&#65533;&#65533;K&#65533;  &#65533;C 1&#65533;&#65533;3&#65533;@ H5&#65533;$&#65533;&#65533;K&#65533;  &#65533;C 1&#65533;&#65533;3&#65533;@ H5&#65533;$&#65533;&#65533;K&#65533;  &#65533;C@b&#65533;&#65533;.MMMM&#65533;K)&#65533;  &#65533;V&#65533;&#65533;io&#65533;&#709;&#65533;`    IEND&#65533;B`&#65533;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2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13805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8" y="0"/>
            <a:ext cx="12207497" cy="4940618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7555" y="1958640"/>
            <a:ext cx="2447645" cy="137068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915200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ON TWO LINES IF NECESSARY</a:t>
            </a:r>
          </a:p>
          <a:p>
            <a:pPr lvl="0"/>
            <a:endParaRPr lang="et-EE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718593"/>
            <a:ext cx="4738535" cy="7787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 err="1"/>
              <a:t>First</a:t>
            </a:r>
            <a:r>
              <a:rPr lang="et-EE" sz="1800" dirty="0"/>
              <a:t> </a:t>
            </a:r>
            <a:r>
              <a:rPr lang="et-EE" sz="1800" dirty="0" err="1"/>
              <a:t>name</a:t>
            </a:r>
            <a:r>
              <a:rPr lang="et-EE" sz="1800" dirty="0"/>
              <a:t> Last </a:t>
            </a:r>
            <a:r>
              <a:rPr lang="et-EE" sz="1800" dirty="0" err="1"/>
              <a:t>name</a:t>
            </a:r>
            <a:br>
              <a:rPr lang="et-EE" sz="1800" dirty="0"/>
            </a:br>
            <a:r>
              <a:rPr lang="en-US" sz="1800" dirty="0"/>
              <a:t>Name of Faculty / Institute</a:t>
            </a:r>
            <a:endParaRPr lang="et-EE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Tallinn University of Technology</a:t>
            </a:r>
            <a:endParaRPr lang="et-EE" sz="18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656883" y="6226764"/>
            <a:ext cx="267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dirty="0">
                <a:solidFill>
                  <a:schemeClr val="accent2"/>
                </a:solidFill>
              </a:rPr>
              <a:t>DD.MM.YYYY</a:t>
            </a:r>
          </a:p>
          <a:p>
            <a:pPr algn="r"/>
            <a:endParaRPr lang="et-EE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1530"/>
            <a:ext cx="8892396" cy="7048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PRESENTATION </a:t>
            </a:r>
            <a:r>
              <a:rPr lang="et-EE" dirty="0" err="1"/>
              <a:t>Title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8037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5"/>
            <a:ext cx="8964612" cy="62731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171700" y="2491176"/>
            <a:ext cx="8964611" cy="32778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6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FAC2642A-DDAA-6149-B8A3-44B89AE95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7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8" y="0"/>
            <a:ext cx="12207497" cy="4940618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7555" y="1958640"/>
            <a:ext cx="2447645" cy="1370681"/>
          </a:xfrm>
          <a:prstGeom prst="rect">
            <a:avLst/>
          </a:prstGeom>
        </p:spPr>
      </p:pic>
      <p:pic>
        <p:nvPicPr>
          <p:cNvPr id="8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974221" y="4813635"/>
            <a:ext cx="10162092" cy="1325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</a:rPr>
              <a:t>intermediate slide</a:t>
            </a:r>
            <a:r>
              <a:rPr lang="et-EE" altLang="en-US" sz="2900" dirty="0">
                <a:solidFill>
                  <a:schemeClr val="tx2"/>
                </a:solidFill>
              </a:rPr>
              <a:t> 	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on two or three</a:t>
            </a:r>
            <a:r>
              <a:rPr lang="et-EE" altLang="en-US" sz="2900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lines if necessary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3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8" y="0"/>
            <a:ext cx="12207497" cy="4940618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7555" y="1958640"/>
            <a:ext cx="2447645" cy="1370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65756" y="4795962"/>
            <a:ext cx="10159444" cy="19961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t-EE" dirty="0"/>
              <a:t>Tallinn UNIVERSITY OF TECHNOLOGY</a:t>
            </a:r>
          </a:p>
          <a:p>
            <a:r>
              <a:rPr lang="et-EE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TALTECH.EE/EN</a:t>
            </a:r>
            <a:endParaRPr lang="en-US" altLang="en-US" sz="1700" cap="none" dirty="0">
              <a:solidFill>
                <a:schemeClr val="accent2"/>
              </a:solidFill>
            </a:endParaRPr>
          </a:p>
        </p:txBody>
      </p:sp>
      <p:pic>
        <p:nvPicPr>
          <p:cNvPr id="9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13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+mn-lt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  <a:latin typeface="+mn-lt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5pPr>
            <a:lvl6pPr>
              <a:defRPr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7pPr>
          </a:lstStyle>
          <a:p>
            <a:pPr lvl="0"/>
            <a:r>
              <a:rPr lang="en-US" dirty="0"/>
              <a:t>Edit the text slides </a:t>
            </a:r>
            <a:endParaRPr lang="et-EE" dirty="0"/>
          </a:p>
          <a:p>
            <a:pPr lvl="0"/>
            <a:r>
              <a:rPr lang="en-US" dirty="0"/>
              <a:t>Edit the text slides</a:t>
            </a:r>
            <a:endParaRPr lang="et-EE" dirty="0"/>
          </a:p>
          <a:p>
            <a:pPr lvl="2"/>
            <a:r>
              <a:rPr lang="en-US" dirty="0"/>
              <a:t>Edit the text slides</a:t>
            </a: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8788E23B-1C2B-5847-871C-F3E20473A8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6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pos="13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2171700" y="3412565"/>
            <a:ext cx="8790444" cy="228826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2144993"/>
            <a:ext cx="8790444" cy="99577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+mn-lt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+mn-lt"/>
              </a:defRPr>
            </a:lvl2pPr>
            <a:lvl3pPr marL="12001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+mn-lt"/>
              </a:defRPr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2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endParaRPr lang="et-EE" dirty="0"/>
          </a:p>
          <a:p>
            <a:pPr lvl="2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171700" y="1628776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9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10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75F448F3-DD26-EA4D-A935-3B904AFFC5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421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171700" y="2196270"/>
            <a:ext cx="8964613" cy="357270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an image</a:t>
            </a:r>
            <a:endParaRPr lang="en-US" noProof="0" dirty="0"/>
          </a:p>
        </p:txBody>
      </p:sp>
      <p:sp>
        <p:nvSpPr>
          <p:cNvPr id="7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E408059-686E-0C43-9E20-235BB3E83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92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888163" y="549276"/>
            <a:ext cx="4248151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 dirty="0"/>
              <a:t>Click to add a chart</a:t>
            </a:r>
            <a:endParaRPr lang="et-EE" dirty="0"/>
          </a:p>
          <a:p>
            <a:pPr lvl="1"/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6382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1800">
                <a:solidFill>
                  <a:srgbClr val="332B60"/>
                </a:solidFill>
              </a:defRPr>
            </a:lvl2pPr>
            <a:lvl3pPr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>
              <a:defRPr>
                <a:solidFill>
                  <a:srgbClr val="332B60"/>
                </a:solidFill>
              </a:defRPr>
            </a:lvl5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205740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0"/>
            <a:endParaRPr lang="et-EE" dirty="0"/>
          </a:p>
        </p:txBody>
      </p:sp>
      <p:sp>
        <p:nvSpPr>
          <p:cNvPr id="7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A6FE8E5A-A699-2D4B-9C0F-FF5687384E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2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6888163" y="549275"/>
            <a:ext cx="4248151" cy="522588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7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6382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1800" baseline="0">
                <a:solidFill>
                  <a:srgbClr val="332B60"/>
                </a:solidFill>
              </a:defRPr>
            </a:lvl2pPr>
            <a:lvl3pPr marL="11430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4pPr>
            <a:lvl5pPr>
              <a:defRPr>
                <a:solidFill>
                  <a:srgbClr val="332B60"/>
                </a:solidFill>
              </a:defRPr>
            </a:lvl5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205740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0"/>
            <a:endParaRPr lang="et-EE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888BF6A-F614-D14E-A12E-5796F9D6B8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1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0" y="5204390"/>
            <a:ext cx="4351731" cy="56458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88164" y="5204389"/>
            <a:ext cx="4248542" cy="57076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888163" y="1628775"/>
            <a:ext cx="4248150" cy="333633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1pPr>
            <a:lvl2pPr>
              <a:defRPr sz="1800">
                <a:solidFill>
                  <a:srgbClr val="332B60"/>
                </a:solidFill>
              </a:defRPr>
            </a:lvl2pPr>
          </a:lstStyle>
          <a:p>
            <a:pPr lvl="0"/>
            <a:r>
              <a:rPr lang="en-US" noProof="0" dirty="0"/>
              <a:t>Click to add a chart</a:t>
            </a:r>
            <a:endParaRPr lang="et-EE" noProof="0" dirty="0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add a chart</a:t>
            </a:r>
            <a:endParaRPr lang="et-EE" noProof="0" dirty="0"/>
          </a:p>
          <a:p>
            <a:pPr lvl="0"/>
            <a:endParaRPr lang="en-US" noProof="0" dirty="0"/>
          </a:p>
        </p:txBody>
      </p:sp>
      <p:sp>
        <p:nvSpPr>
          <p:cNvPr id="10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11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hart Placeholder 4"/>
          <p:cNvSpPr>
            <a:spLocks noGrp="1"/>
          </p:cNvSpPr>
          <p:nvPr>
            <p:ph type="chart" sz="quarter" idx="24" hasCustomPrompt="1"/>
          </p:nvPr>
        </p:nvSpPr>
        <p:spPr>
          <a:xfrm>
            <a:off x="2223490" y="1612827"/>
            <a:ext cx="4248150" cy="333633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1pPr>
            <a:lvl2pPr>
              <a:defRPr sz="1800">
                <a:solidFill>
                  <a:srgbClr val="332B60"/>
                </a:solidFill>
              </a:defRPr>
            </a:lvl2pPr>
          </a:lstStyle>
          <a:p>
            <a:pPr lvl="0"/>
            <a:r>
              <a:rPr lang="en-US" noProof="0" dirty="0"/>
              <a:t>Click to add a chart</a:t>
            </a:r>
            <a:endParaRPr lang="et-EE" noProof="0" dirty="0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add a chart</a:t>
            </a:r>
            <a:endParaRPr lang="et-EE" noProof="0" dirty="0"/>
          </a:p>
          <a:p>
            <a:pPr lvl="0"/>
            <a:endParaRPr lang="en-US" noProof="0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B591243-5FD8-8C4D-A3C8-94BF201E5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2171700" y="380311"/>
            <a:ext cx="5109317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7511753" y="3459345"/>
            <a:ext cx="3624561" cy="214066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 hasCustomPrompt="1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6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CF8371E-1D23-4742-9349-26DAE81B75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8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34958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F38DBED-7FE1-344F-B459-35FA23D6C7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6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334" y="5732251"/>
            <a:ext cx="1085205" cy="64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1DF930-53E0-0E45-88FD-B15B0E2A3C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B4602-E609-9047-B48A-4FD385BE3A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9" r:id="rId11"/>
    <p:sldLayoutId id="2147483920" r:id="rId12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1368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xt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864" r="28" b="21504"/>
          <a:stretch/>
        </p:blipFill>
        <p:spPr>
          <a:xfrm>
            <a:off x="-22991" y="0"/>
            <a:ext cx="12211607" cy="487625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1958640"/>
            <a:ext cx="12192000" cy="4899360"/>
            <a:chOff x="-1" y="1958640"/>
            <a:chExt cx="12192000" cy="4899360"/>
          </a:xfrm>
        </p:grpSpPr>
        <p:sp>
          <p:nvSpPr>
            <p:cNvPr id="10" name="Freeform 9"/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11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958720" y="4185016"/>
            <a:ext cx="10830509" cy="1205366"/>
          </a:xfrm>
        </p:spPr>
        <p:txBody>
          <a:bodyPr/>
          <a:lstStyle/>
          <a:p>
            <a:r>
              <a:rPr lang="en-US" b="0" dirty="0"/>
              <a:t>SMART AND SUSTAINABLE TRAFFIC SIGNAL MANAGEMENT USING IMPROVED DYNAMIC SCHEDULING ALGORITHM IN THE CITY OF TALLINN</a:t>
            </a:r>
          </a:p>
        </p:txBody>
      </p:sp>
      <p:sp>
        <p:nvSpPr>
          <p:cNvPr id="14" name="Teksti kohatäide 5"/>
          <p:cNvSpPr>
            <a:spLocks noGrp="1"/>
          </p:cNvSpPr>
          <p:nvPr>
            <p:ph type="body" sz="quarter" idx="13"/>
          </p:nvPr>
        </p:nvSpPr>
        <p:spPr>
          <a:xfrm>
            <a:off x="958720" y="5470042"/>
            <a:ext cx="5800895" cy="11260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Master’s thesis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Author: </a:t>
            </a:r>
            <a:r>
              <a:rPr lang="en-US" sz="1800" b="1" dirty="0">
                <a:solidFill>
                  <a:srgbClr val="332B60"/>
                </a:solidFill>
              </a:rPr>
              <a:t>Siim Salin</a:t>
            </a:r>
            <a:br>
              <a:rPr lang="et-EE" sz="1800" dirty="0">
                <a:solidFill>
                  <a:srgbClr val="332B60"/>
                </a:solidFill>
              </a:rPr>
            </a:br>
            <a:r>
              <a:rPr lang="en-US" sz="1800" dirty="0">
                <a:solidFill>
                  <a:srgbClr val="332B60"/>
                </a:solidFill>
              </a:rPr>
              <a:t>Supervisors: </a:t>
            </a:r>
            <a:r>
              <a:rPr lang="en-US" sz="1800" b="1" dirty="0" err="1">
                <a:solidFill>
                  <a:srgbClr val="332B60"/>
                </a:solidFill>
              </a:rPr>
              <a:t>Sadok</a:t>
            </a:r>
            <a:r>
              <a:rPr lang="en-US" sz="1800" b="1" dirty="0">
                <a:solidFill>
                  <a:srgbClr val="332B60"/>
                </a:solidFill>
              </a:rPr>
              <a:t> Ben Yahia, Dago </a:t>
            </a:r>
            <a:r>
              <a:rPr lang="en-US" sz="1800" b="1" dirty="0" err="1">
                <a:solidFill>
                  <a:srgbClr val="332B60"/>
                </a:solidFill>
              </a:rPr>
              <a:t>Antov</a:t>
            </a:r>
            <a:endParaRPr lang="et-EE" sz="1800" b="1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Tallinn University of Technology</a:t>
            </a:r>
            <a:endParaRPr lang="et-EE" sz="1800" dirty="0">
              <a:solidFill>
                <a:srgbClr val="332B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56883" y="6226764"/>
            <a:ext cx="267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32B60"/>
                </a:solidFill>
                <a:latin typeface="+mn-lt"/>
              </a:rPr>
              <a:t>04</a:t>
            </a:r>
            <a:r>
              <a:rPr lang="et-EE" dirty="0">
                <a:solidFill>
                  <a:srgbClr val="332B60"/>
                </a:solidFill>
                <a:latin typeface="+mn-lt"/>
              </a:rPr>
              <a:t>.</a:t>
            </a:r>
            <a:r>
              <a:rPr lang="en-US" dirty="0">
                <a:solidFill>
                  <a:srgbClr val="332B60"/>
                </a:solidFill>
                <a:latin typeface="+mn-lt"/>
              </a:rPr>
              <a:t>06</a:t>
            </a:r>
            <a:r>
              <a:rPr lang="et-EE" dirty="0">
                <a:solidFill>
                  <a:srgbClr val="332B60"/>
                </a:solidFill>
                <a:latin typeface="+mn-lt"/>
              </a:rPr>
              <a:t>.</a:t>
            </a:r>
            <a:r>
              <a:rPr lang="en-US" dirty="0">
                <a:solidFill>
                  <a:srgbClr val="332B60"/>
                </a:solidFill>
                <a:latin typeface="+mn-lt"/>
              </a:rPr>
              <a:t>2020</a:t>
            </a:r>
            <a:endParaRPr lang="et-EE" dirty="0">
              <a:solidFill>
                <a:srgbClr val="332B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9053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kuvatõmmis&#10;&#10;Kirjeldus on genereeritud automaatselt">
            <a:extLst>
              <a:ext uri="{FF2B5EF4-FFF2-40B4-BE49-F238E27FC236}">
                <a16:creationId xmlns:a16="http://schemas.microsoft.com/office/drawing/2014/main" id="{EEDC8534-CA2E-42CA-AB19-1E6B3B8EF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12" y="936428"/>
            <a:ext cx="3517120" cy="212074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2763DE-4D1F-EB4D-A0A8-B5808BBDB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566EC-383B-C04E-9DAF-DA4B01498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29" y="3567438"/>
            <a:ext cx="4813069" cy="350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4D89A7-C652-824C-B1C0-5E4140F22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01" y="4013259"/>
            <a:ext cx="3952878" cy="574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FB4B9-1333-5240-A08B-E3E53571E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546" y="4690828"/>
            <a:ext cx="2992187" cy="3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32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2763DE-4D1F-EB4D-A0A8-B5808BBDB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05FCF-C800-314F-9877-EB17D602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475" y="1164590"/>
            <a:ext cx="2751653" cy="2335068"/>
          </a:xfrm>
          <a:prstGeom prst="rect">
            <a:avLst/>
          </a:prstGeom>
        </p:spPr>
      </p:pic>
      <p:sp>
        <p:nvSpPr>
          <p:cNvPr id="10" name="Teksti kohatäide 1">
            <a:extLst>
              <a:ext uri="{FF2B5EF4-FFF2-40B4-BE49-F238E27FC236}">
                <a16:creationId xmlns:a16="http://schemas.microsoft.com/office/drawing/2014/main" id="{5F890F83-8974-484F-94B8-85C3BE576C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810888"/>
          </a:xfrm>
        </p:spPr>
        <p:txBody>
          <a:bodyPr/>
          <a:lstStyle/>
          <a:p>
            <a:r>
              <a:rPr lang="en-US" sz="2600" dirty="0"/>
              <a:t>priorities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08B30-0A91-6949-AA2D-38E3D95D0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2472" y="3753312"/>
            <a:ext cx="74422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656887" cy="8108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Data flow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4F029-CB30-6645-B4E5-C22BB14BB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12</a:t>
            </a:fld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930CCF-13F3-3142-83D7-EF0E580CA608}"/>
              </a:ext>
            </a:extLst>
          </p:cNvPr>
          <p:cNvSpPr/>
          <p:nvPr/>
        </p:nvSpPr>
        <p:spPr>
          <a:xfrm>
            <a:off x="2408585" y="3681626"/>
            <a:ext cx="558522" cy="477079"/>
          </a:xfrm>
          <a:prstGeom prst="ellipse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0807B0-9B09-FC45-8EF6-C15866A1CE52}"/>
              </a:ext>
            </a:extLst>
          </p:cNvPr>
          <p:cNvSpPr/>
          <p:nvPr/>
        </p:nvSpPr>
        <p:spPr>
          <a:xfrm>
            <a:off x="3373006" y="3530832"/>
            <a:ext cx="1251925" cy="7786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Create flows, phases, protection phases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40EEE1D-5D46-7A4E-A6F9-768D993189A4}"/>
              </a:ext>
            </a:extLst>
          </p:cNvPr>
          <p:cNvCxnSpPr>
            <a:cxnSpLocks/>
            <a:stCxn id="4" idx="6"/>
            <a:endCxn id="8" idx="1"/>
          </p:cNvCxnSpPr>
          <p:nvPr/>
        </p:nvCxnSpPr>
        <p:spPr>
          <a:xfrm flipV="1">
            <a:off x="2967107" y="3920165"/>
            <a:ext cx="40589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loud 10">
            <a:extLst>
              <a:ext uri="{FF2B5EF4-FFF2-40B4-BE49-F238E27FC236}">
                <a16:creationId xmlns:a16="http://schemas.microsoft.com/office/drawing/2014/main" id="{A1E25333-45BB-BA4C-8151-668DD2033671}"/>
              </a:ext>
            </a:extLst>
          </p:cNvPr>
          <p:cNvSpPr/>
          <p:nvPr/>
        </p:nvSpPr>
        <p:spPr>
          <a:xfrm>
            <a:off x="3148603" y="2050875"/>
            <a:ext cx="1700729" cy="103403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Intersection configuration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21AD1E-E4BF-3C4E-A7BA-EE647B5FA5DA}"/>
              </a:ext>
            </a:extLst>
          </p:cNvPr>
          <p:cNvCxnSpPr>
            <a:cxnSpLocks/>
            <a:stCxn id="11" idx="1"/>
            <a:endCxn id="8" idx="0"/>
          </p:cNvCxnSpPr>
          <p:nvPr/>
        </p:nvCxnSpPr>
        <p:spPr>
          <a:xfrm>
            <a:off x="3998968" y="3083804"/>
            <a:ext cx="1" cy="447028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5970B29-2084-994D-8331-EB6BA9CC9B9D}"/>
              </a:ext>
            </a:extLst>
          </p:cNvPr>
          <p:cNvSpPr/>
          <p:nvPr/>
        </p:nvSpPr>
        <p:spPr>
          <a:xfrm>
            <a:off x="5009030" y="3530832"/>
            <a:ext cx="1251925" cy="7786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Calculate max-green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91467F30-AC0E-9C4A-A195-3CB3EA519B5F}"/>
              </a:ext>
            </a:extLst>
          </p:cNvPr>
          <p:cNvSpPr/>
          <p:nvPr/>
        </p:nvSpPr>
        <p:spPr>
          <a:xfrm>
            <a:off x="4195496" y="877808"/>
            <a:ext cx="1752522" cy="10655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Tallinn’s intersections sensors</a:t>
            </a: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299211CD-9AB4-0D4D-B3CB-A6F2148BE3E8}"/>
              </a:ext>
            </a:extLst>
          </p:cNvPr>
          <p:cNvSpPr/>
          <p:nvPr/>
        </p:nvSpPr>
        <p:spPr>
          <a:xfrm>
            <a:off x="5982406" y="845176"/>
            <a:ext cx="1838671" cy="10655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Tallinn’s public transportation schedule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61EEF16-01F7-F046-B34A-A40CE4D6D2D9}"/>
              </a:ext>
            </a:extLst>
          </p:cNvPr>
          <p:cNvSpPr/>
          <p:nvPr/>
        </p:nvSpPr>
        <p:spPr>
          <a:xfrm>
            <a:off x="6645054" y="3530832"/>
            <a:ext cx="1251925" cy="7786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Calculate max-green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6240E3B-6504-9842-B2AF-1CAC5EB09437}"/>
              </a:ext>
            </a:extLst>
          </p:cNvPr>
          <p:cNvSpPr/>
          <p:nvPr/>
        </p:nvSpPr>
        <p:spPr>
          <a:xfrm>
            <a:off x="8282544" y="3530832"/>
            <a:ext cx="1251925" cy="7786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Scheduling algorithm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0240357-1063-7E45-8308-6A7259536973}"/>
              </a:ext>
            </a:extLst>
          </p:cNvPr>
          <p:cNvSpPr/>
          <p:nvPr/>
        </p:nvSpPr>
        <p:spPr>
          <a:xfrm>
            <a:off x="9981239" y="3681625"/>
            <a:ext cx="558522" cy="477079"/>
          </a:xfrm>
          <a:prstGeom prst="ellipse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838B80B-3377-A64C-85CF-D05BDA0191FE}"/>
              </a:ext>
            </a:extLst>
          </p:cNvPr>
          <p:cNvSpPr/>
          <p:nvPr/>
        </p:nvSpPr>
        <p:spPr>
          <a:xfrm>
            <a:off x="4758730" y="4591254"/>
            <a:ext cx="1752522" cy="10655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Algorithm configuration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12F98A8-B57B-9844-ACBB-B78BB8DE2EA3}"/>
              </a:ext>
            </a:extLst>
          </p:cNvPr>
          <p:cNvSpPr/>
          <p:nvPr/>
        </p:nvSpPr>
        <p:spPr>
          <a:xfrm>
            <a:off x="5009029" y="2347747"/>
            <a:ext cx="1251925" cy="7786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Generate priority table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9EC2922E-986E-7745-BF47-BEFA252692A4}"/>
              </a:ext>
            </a:extLst>
          </p:cNvPr>
          <p:cNvCxnSpPr>
            <a:stCxn id="21" idx="1"/>
            <a:endCxn id="33" idx="0"/>
          </p:cNvCxnSpPr>
          <p:nvPr/>
        </p:nvCxnSpPr>
        <p:spPr>
          <a:xfrm rot="16200000" flipH="1">
            <a:off x="5150597" y="1863352"/>
            <a:ext cx="405554" cy="563235"/>
          </a:xfrm>
          <a:prstGeom prst="bentConnector3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Elbow Connector 41">
            <a:extLst>
              <a:ext uri="{FF2B5EF4-FFF2-40B4-BE49-F238E27FC236}">
                <a16:creationId xmlns:a16="http://schemas.microsoft.com/office/drawing/2014/main" id="{3E574C99-FDE2-E149-B137-55DC7A5EE627}"/>
              </a:ext>
            </a:extLst>
          </p:cNvPr>
          <p:cNvCxnSpPr>
            <a:stCxn id="22" idx="1"/>
            <a:endCxn id="33" idx="0"/>
          </p:cNvCxnSpPr>
          <p:nvPr/>
        </p:nvCxnSpPr>
        <p:spPr>
          <a:xfrm rot="5400000">
            <a:off x="6049274" y="1495279"/>
            <a:ext cx="438186" cy="1266750"/>
          </a:xfrm>
          <a:prstGeom prst="bentConnector3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63DB58F-65DA-9E4A-974D-65751BF16568}"/>
              </a:ext>
            </a:extLst>
          </p:cNvPr>
          <p:cNvCxnSpPr>
            <a:cxnSpLocks/>
            <a:stCxn id="29" idx="3"/>
            <a:endCxn id="20" idx="2"/>
          </p:cNvCxnSpPr>
          <p:nvPr/>
        </p:nvCxnSpPr>
        <p:spPr>
          <a:xfrm flipV="1">
            <a:off x="5634991" y="4309498"/>
            <a:ext cx="2" cy="342678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FD18F294-137D-C649-A8D3-FFAF23D4DB9F}"/>
              </a:ext>
            </a:extLst>
          </p:cNvPr>
          <p:cNvCxnSpPr>
            <a:stCxn id="8" idx="3"/>
            <a:endCxn id="20" idx="1"/>
          </p:cNvCxnSpPr>
          <p:nvPr/>
        </p:nvCxnSpPr>
        <p:spPr>
          <a:xfrm>
            <a:off x="4624931" y="3920165"/>
            <a:ext cx="3840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646F4C6-AB29-4C40-9C91-A349C992B51B}"/>
              </a:ext>
            </a:extLst>
          </p:cNvPr>
          <p:cNvCxnSpPr>
            <a:stCxn id="20" idx="3"/>
            <a:endCxn id="23" idx="1"/>
          </p:cNvCxnSpPr>
          <p:nvPr/>
        </p:nvCxnSpPr>
        <p:spPr>
          <a:xfrm>
            <a:off x="6260955" y="3920165"/>
            <a:ext cx="38409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loud 52">
            <a:extLst>
              <a:ext uri="{FF2B5EF4-FFF2-40B4-BE49-F238E27FC236}">
                <a16:creationId xmlns:a16="http://schemas.microsoft.com/office/drawing/2014/main" id="{C37108EB-1382-A547-9494-BFDB915B8182}"/>
              </a:ext>
            </a:extLst>
          </p:cNvPr>
          <p:cNvSpPr/>
          <p:nvPr/>
        </p:nvSpPr>
        <p:spPr>
          <a:xfrm>
            <a:off x="7915293" y="879594"/>
            <a:ext cx="1838671" cy="1065520"/>
          </a:xfrm>
          <a:prstGeom prst="cloud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Cameras and speed sensors data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E8542D9-5968-E64D-AD70-0CAD56BADC98}"/>
              </a:ext>
            </a:extLst>
          </p:cNvPr>
          <p:cNvSpPr/>
          <p:nvPr/>
        </p:nvSpPr>
        <p:spPr>
          <a:xfrm>
            <a:off x="6645051" y="2366905"/>
            <a:ext cx="1251925" cy="77866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100" dirty="0"/>
              <a:t>Parse data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34E24A8-57F9-5A4D-984E-3265FBE52F84}"/>
              </a:ext>
            </a:extLst>
          </p:cNvPr>
          <p:cNvCxnSpPr>
            <a:stCxn id="33" idx="2"/>
            <a:endCxn id="20" idx="0"/>
          </p:cNvCxnSpPr>
          <p:nvPr/>
        </p:nvCxnSpPr>
        <p:spPr>
          <a:xfrm>
            <a:off x="5634992" y="3126413"/>
            <a:ext cx="1" cy="404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0776489-A2F5-D645-BB17-CF074D6CA051}"/>
              </a:ext>
            </a:extLst>
          </p:cNvPr>
          <p:cNvCxnSpPr>
            <a:stCxn id="54" idx="2"/>
            <a:endCxn id="23" idx="0"/>
          </p:cNvCxnSpPr>
          <p:nvPr/>
        </p:nvCxnSpPr>
        <p:spPr>
          <a:xfrm>
            <a:off x="7271014" y="3145571"/>
            <a:ext cx="3" cy="385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40384056-A844-AC44-9D99-91E66D156245}"/>
              </a:ext>
            </a:extLst>
          </p:cNvPr>
          <p:cNvCxnSpPr>
            <a:stCxn id="53" idx="1"/>
            <a:endCxn id="54" idx="0"/>
          </p:cNvCxnSpPr>
          <p:nvPr/>
        </p:nvCxnSpPr>
        <p:spPr>
          <a:xfrm rot="5400000">
            <a:off x="7841359" y="1373635"/>
            <a:ext cx="422926" cy="1563615"/>
          </a:xfrm>
          <a:prstGeom prst="bentConnector3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47A860-09B3-4749-9A97-5942EA8B931B}"/>
              </a:ext>
            </a:extLst>
          </p:cNvPr>
          <p:cNvCxnSpPr>
            <a:stCxn id="23" idx="3"/>
            <a:endCxn id="24" idx="1"/>
          </p:cNvCxnSpPr>
          <p:nvPr/>
        </p:nvCxnSpPr>
        <p:spPr>
          <a:xfrm>
            <a:off x="7896979" y="3920165"/>
            <a:ext cx="3855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65C229C-BF97-284D-BB51-E0041E717683}"/>
              </a:ext>
            </a:extLst>
          </p:cNvPr>
          <p:cNvCxnSpPr>
            <a:stCxn id="24" idx="3"/>
            <a:endCxn id="28" idx="2"/>
          </p:cNvCxnSpPr>
          <p:nvPr/>
        </p:nvCxnSpPr>
        <p:spPr>
          <a:xfrm>
            <a:off x="9534469" y="3920165"/>
            <a:ext cx="4467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14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8" grpId="0" animBg="1"/>
      <p:bldP spid="29" grpId="0" animBg="1"/>
      <p:bldP spid="33" grpId="0" animBg="1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>
                <a:latin typeface="Verdana" panose="020B0604030504040204" pitchFamily="34" charset="0"/>
              </a:rPr>
              <a:t>Performance evaluation</a:t>
            </a:r>
            <a:endParaRPr lang="en-US" sz="26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 err="1"/>
              <a:t>Tammsaare-Sõpruse</a:t>
            </a:r>
            <a:r>
              <a:rPr lang="en-US" sz="2400" dirty="0"/>
              <a:t>, </a:t>
            </a:r>
            <a:r>
              <a:rPr lang="en-US" sz="2400" dirty="0" err="1"/>
              <a:t>Tammsaare-Mustamäe</a:t>
            </a:r>
            <a:r>
              <a:rPr lang="en-US" sz="2400" dirty="0"/>
              <a:t>, </a:t>
            </a:r>
            <a:r>
              <a:rPr lang="en-US" sz="2400" dirty="0" err="1"/>
              <a:t>Endla-Paldiski-Mustamäe</a:t>
            </a:r>
            <a:r>
              <a:rPr lang="en-US" sz="2400" dirty="0"/>
              <a:t> intersections</a:t>
            </a:r>
          </a:p>
          <a:p>
            <a:pPr lvl="1"/>
            <a:r>
              <a:rPr lang="en-US" sz="2400" dirty="0"/>
              <a:t>Peak and off-peak hours</a:t>
            </a:r>
          </a:p>
          <a:p>
            <a:r>
              <a:rPr lang="en-US" sz="2400" dirty="0"/>
              <a:t>Microscopic realistic simulation network in SUMO</a:t>
            </a:r>
          </a:p>
          <a:p>
            <a:pPr lvl="1"/>
            <a:r>
              <a:rPr lang="en-US" sz="2400" dirty="0"/>
              <a:t>One intersection at a time</a:t>
            </a:r>
          </a:p>
          <a:p>
            <a:pPr lvl="1"/>
            <a:r>
              <a:rPr lang="en-US" sz="2400" dirty="0"/>
              <a:t>Realistic traffic demand</a:t>
            </a:r>
          </a:p>
          <a:p>
            <a:pPr lvl="1"/>
            <a:r>
              <a:rPr lang="en-US" sz="2400" dirty="0"/>
              <a:t>Integrated with SUMO’s TSL for baseline results</a:t>
            </a:r>
          </a:p>
          <a:p>
            <a:pPr lvl="1"/>
            <a:r>
              <a:rPr lang="en-US" sz="2400" dirty="0"/>
              <a:t>PETSSA integrated with SUMO using </a:t>
            </a:r>
            <a:r>
              <a:rPr lang="en-US" sz="2400" dirty="0" err="1"/>
              <a:t>TraCi</a:t>
            </a:r>
            <a:endParaRPr lang="en-US" sz="2400" dirty="0"/>
          </a:p>
          <a:p>
            <a:pPr lvl="1"/>
            <a:r>
              <a:rPr lang="en-US" sz="2400" dirty="0"/>
              <a:t>Baseline results are compared to PETSSA’s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B64DE-4E74-A341-8DEE-E6290BC45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>
                <a:latin typeface="Verdana" panose="020B0604030504040204" pitchFamily="34" charset="0"/>
              </a:rPr>
              <a:t>Simulation setup</a:t>
            </a:r>
            <a:endParaRPr lang="en-US" sz="26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Extensive amount of configuration and coding</a:t>
            </a:r>
          </a:p>
          <a:p>
            <a:pPr lvl="1"/>
            <a:r>
              <a:rPr lang="en-US" sz="2400" dirty="0"/>
              <a:t>Simulation client (Python)</a:t>
            </a:r>
          </a:p>
          <a:p>
            <a:pPr lvl="1"/>
            <a:r>
              <a:rPr lang="en-US" sz="2400" dirty="0"/>
              <a:t>SUMO server</a:t>
            </a:r>
          </a:p>
          <a:p>
            <a:pPr lvl="1"/>
            <a:r>
              <a:rPr lang="en-US" sz="2400" dirty="0"/>
              <a:t>PETSSA (Python)/SUMO TSL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B64DE-4E74-A341-8DEE-E6290BC45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E0275-DC48-EF4D-8785-B5A6423C3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4928" y="3694432"/>
            <a:ext cx="2074544" cy="2074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01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 descr="Pilt, millel on kujutatud kuvatõmmis&#10;&#10;Kirjeldus on genereeritud automaatselt">
            <a:extLst>
              <a:ext uri="{FF2B5EF4-FFF2-40B4-BE49-F238E27FC236}">
                <a16:creationId xmlns:a16="http://schemas.microsoft.com/office/drawing/2014/main" id="{CB3E5575-C072-411B-B27C-0FC9D9995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068" y="638843"/>
            <a:ext cx="4813863" cy="49455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7BF5B-36B7-BD40-BCE9-77D543DF7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0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2C5E30AA-8DE1-40B0-B6FA-9CABF48D29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16</a:t>
            </a:fld>
            <a:endParaRPr lang="en-US"/>
          </a:p>
        </p:txBody>
      </p:sp>
      <p:pic>
        <p:nvPicPr>
          <p:cNvPr id="5" name="osm_peak.sumocfg - SUMO 1.4.0 2020-06-04 11-14-48">
            <a:hlinkClick r:id="" action="ppaction://media"/>
            <a:extLst>
              <a:ext uri="{FF2B5EF4-FFF2-40B4-BE49-F238E27FC236}">
                <a16:creationId xmlns:a16="http://schemas.microsoft.com/office/drawing/2014/main" id="{EAA85232-978D-4044-9460-7814EA9E4F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82064" y="420046"/>
            <a:ext cx="9227871" cy="49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lt 7" descr="Pilt, millel on kujutatud tekst, kaart&#10;&#10;Kirjeldus on genereeritud automaatselt">
            <a:extLst>
              <a:ext uri="{FF2B5EF4-FFF2-40B4-BE49-F238E27FC236}">
                <a16:creationId xmlns:a16="http://schemas.microsoft.com/office/drawing/2014/main" id="{F1B08FA9-1B3A-47C7-9A19-E7AC924DC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56" y="583678"/>
            <a:ext cx="7763288" cy="49879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D4547-EDEF-414B-9A37-29589E3C4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90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8D4547-EDEF-414B-9A37-29589E3C4B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18</a:t>
            </a:fld>
            <a:endParaRPr lang="en-US"/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3C22822A-B7AC-4137-8C63-038F5FFF4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727739"/>
            <a:ext cx="9481820" cy="442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41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 err="1">
                <a:latin typeface="Verdana" panose="020B0604030504040204" pitchFamily="34" charset="0"/>
              </a:rPr>
              <a:t>Tammsaare-sõpruse</a:t>
            </a:r>
            <a:endParaRPr lang="en-US" sz="2600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2F0DFE7F-B846-4130-87C8-BAB6C57EF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758584"/>
              </p:ext>
            </p:extLst>
          </p:nvPr>
        </p:nvGraphicFramePr>
        <p:xfrm>
          <a:off x="2171700" y="1608213"/>
          <a:ext cx="8128000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471093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3767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612296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222345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 trip duration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delay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fuel consumption 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5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194s -&gt; 129s</a:t>
                      </a:r>
                    </a:p>
                    <a:p>
                      <a:r>
                        <a:rPr lang="en-US" b="1" dirty="0"/>
                        <a:t>33.68%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116s -&gt; 67s</a:t>
                      </a:r>
                      <a:r>
                        <a:rPr lang="en-US" b="1" dirty="0"/>
                        <a:t> 42.13%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976l -&gt; 807l</a:t>
                      </a:r>
                    </a:p>
                    <a:p>
                      <a:r>
                        <a:rPr lang="en-US" b="1" dirty="0"/>
                        <a:t>17.3%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231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Off-peak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66s -&gt; 60s</a:t>
                      </a:r>
                    </a:p>
                    <a:p>
                      <a:r>
                        <a:rPr lang="en-US" b="1" dirty="0"/>
                        <a:t>8.75%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18s -&gt; 12s </a:t>
                      </a:r>
                      <a:r>
                        <a:rPr lang="en-US" b="1" dirty="0"/>
                        <a:t>31.36%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167l -&gt; 158l</a:t>
                      </a:r>
                    </a:p>
                    <a:p>
                      <a:r>
                        <a:rPr lang="en-US" b="1" dirty="0"/>
                        <a:t>4.86%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90871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27EAC-3A13-714B-8B3A-CB1E523D4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6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00" dirty="0"/>
              <a:t>overview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The problem, unit of study</a:t>
            </a:r>
          </a:p>
          <a:p>
            <a:r>
              <a:rPr lang="en-US" sz="2400" dirty="0"/>
              <a:t>Review literature</a:t>
            </a:r>
          </a:p>
          <a:p>
            <a:r>
              <a:rPr lang="en-US" sz="2400" dirty="0"/>
              <a:t>Priority-driven Enhanced Traffic Signal Scheduling Algorithm (PETSSA)</a:t>
            </a:r>
          </a:p>
          <a:p>
            <a:r>
              <a:rPr lang="en-US" sz="2400" dirty="0"/>
              <a:t>Performance evaluation</a:t>
            </a:r>
          </a:p>
          <a:p>
            <a:r>
              <a:rPr lang="en-US" sz="2400" dirty="0"/>
              <a:t>Results</a:t>
            </a:r>
          </a:p>
          <a:p>
            <a:r>
              <a:rPr lang="en-US" sz="2400" dirty="0"/>
              <a:t>Conclusion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BABE3-F8AD-7741-9750-397B18730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57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 err="1">
                <a:latin typeface="Verdana" panose="020B0604030504040204" pitchFamily="34" charset="0"/>
              </a:rPr>
              <a:t>Tammsaare-sõpruse</a:t>
            </a:r>
            <a:endParaRPr lang="en-US" sz="2600" dirty="0"/>
          </a:p>
        </p:txBody>
      </p:sp>
      <p:pic>
        <p:nvPicPr>
          <p:cNvPr id="9" name="Pilt 8" descr="Pilt, millel on kujutatud kuvatõmmis, lauaarvuti&#10;&#10;Kirjeldus on genereeritud automaatselt">
            <a:extLst>
              <a:ext uri="{FF2B5EF4-FFF2-40B4-BE49-F238E27FC236}">
                <a16:creationId xmlns:a16="http://schemas.microsoft.com/office/drawing/2014/main" id="{7D47A369-6292-41E7-89B2-ED32D52C7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716" y="1922628"/>
            <a:ext cx="4033798" cy="30127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627EAC-3A13-714B-8B3A-CB1E523D4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 err="1">
                <a:latin typeface="Verdana" panose="020B0604030504040204" pitchFamily="34" charset="0"/>
              </a:rPr>
              <a:t>Tammsaare-Mustamäe</a:t>
            </a:r>
            <a:endParaRPr lang="en-US" sz="2600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2F0DFE7F-B846-4130-87C8-BAB6C57EF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616488"/>
              </p:ext>
            </p:extLst>
          </p:nvPr>
        </p:nvGraphicFramePr>
        <p:xfrm>
          <a:off x="2171700" y="1608213"/>
          <a:ext cx="8128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471093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3767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612296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222345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 trip duration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delay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fuel consumption 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5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127s -&gt; 89s</a:t>
                      </a:r>
                    </a:p>
                    <a:p>
                      <a:r>
                        <a:rPr lang="en-US" b="1" dirty="0"/>
                        <a:t>29.72%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72s -&gt; 39s</a:t>
                      </a:r>
                    </a:p>
                    <a:p>
                      <a:r>
                        <a:rPr lang="en-US" b="1" dirty="0"/>
                        <a:t>45.20%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212l -&gt; 200l</a:t>
                      </a:r>
                    </a:p>
                    <a:p>
                      <a:r>
                        <a:rPr lang="en-US" b="1" dirty="0"/>
                        <a:t>5.40%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231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Off-peak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69s -&gt; 59s</a:t>
                      </a:r>
                    </a:p>
                    <a:p>
                      <a:r>
                        <a:rPr lang="en-US" b="1" dirty="0"/>
                        <a:t>14.58%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23s -&gt; 13s</a:t>
                      </a:r>
                    </a:p>
                    <a:p>
                      <a:r>
                        <a:rPr lang="en-US" b="1" dirty="0"/>
                        <a:t>41.18%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79l -&gt; 76l</a:t>
                      </a:r>
                    </a:p>
                    <a:p>
                      <a:r>
                        <a:rPr lang="en-US" b="1" dirty="0"/>
                        <a:t>3.33%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90871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AB1FB-FF69-5F4C-A3EE-9B99C3ADE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16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 err="1">
                <a:latin typeface="Verdana" panose="020B0604030504040204" pitchFamily="34" charset="0"/>
              </a:rPr>
              <a:t>Tammsaare-Mustamäe</a:t>
            </a:r>
            <a:endParaRPr lang="en-US" sz="2600" dirty="0"/>
          </a:p>
        </p:txBody>
      </p:sp>
      <p:pic>
        <p:nvPicPr>
          <p:cNvPr id="4" name="Pilt 3" descr="Pilt, millel on kujutatud kuvatõmmis&#10;&#10;Kirjeldus on genereeritud automaatselt">
            <a:extLst>
              <a:ext uri="{FF2B5EF4-FFF2-40B4-BE49-F238E27FC236}">
                <a16:creationId xmlns:a16="http://schemas.microsoft.com/office/drawing/2014/main" id="{1ADDE91E-CE39-4F8E-95CF-FDA5590C9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056" y="1936276"/>
            <a:ext cx="3997252" cy="298544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4AB1FB-FF69-5F4C-A3EE-9B99C3ADE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50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 err="1">
                <a:latin typeface="Verdana" panose="020B0604030504040204" pitchFamily="34" charset="0"/>
              </a:rPr>
              <a:t>Endla-paldiski-mustamäe</a:t>
            </a:r>
            <a:endParaRPr lang="en-US" sz="2600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2F0DFE7F-B846-4130-87C8-BAB6C57EF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6608010"/>
              </p:ext>
            </p:extLst>
          </p:nvPr>
        </p:nvGraphicFramePr>
        <p:xfrm>
          <a:off x="2171700" y="1608213"/>
          <a:ext cx="8128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54710939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737676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612296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1222345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Scenario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Avg trip duration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Average delay decrease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Total fuel consumption decrease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59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192s -&gt; 152s</a:t>
                      </a:r>
                    </a:p>
                    <a:p>
                      <a:r>
                        <a:rPr lang="en-US" b="1" dirty="0"/>
                        <a:t>20.52%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100s -&gt; 66s</a:t>
                      </a:r>
                    </a:p>
                    <a:p>
                      <a:r>
                        <a:rPr lang="en-US" b="1" dirty="0"/>
                        <a:t>33.18%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1429l -&gt; 1218l</a:t>
                      </a:r>
                    </a:p>
                    <a:p>
                      <a:r>
                        <a:rPr lang="en-US" b="1" dirty="0"/>
                        <a:t>14.73%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2231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Off-peak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87s -&gt; 76s</a:t>
                      </a:r>
                    </a:p>
                    <a:p>
                      <a:r>
                        <a:rPr lang="en-US" b="1" dirty="0"/>
                        <a:t>12.18%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19s -&gt; 9s</a:t>
                      </a:r>
                    </a:p>
                    <a:p>
                      <a:r>
                        <a:rPr lang="en-US" b="1" dirty="0"/>
                        <a:t>49.73%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319l -&gt; 287l</a:t>
                      </a:r>
                    </a:p>
                    <a:p>
                      <a:r>
                        <a:rPr lang="en-US" b="1" dirty="0"/>
                        <a:t>10.12%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790871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57421-5E82-E240-9471-DADD7FF0C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09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 err="1">
                <a:latin typeface="Verdana" panose="020B0604030504040204" pitchFamily="34" charset="0"/>
              </a:rPr>
              <a:t>Endla-paldiski-mustamäe</a:t>
            </a:r>
            <a:endParaRPr lang="en-US" sz="2600" dirty="0"/>
          </a:p>
        </p:txBody>
      </p:sp>
      <p:pic>
        <p:nvPicPr>
          <p:cNvPr id="7" name="Pilt 6" descr="Pilt, millel on kujutatud kuvatõmmis, lauaarvuti&#10;&#10;Kirjeldus on genereeritud automaatselt">
            <a:extLst>
              <a:ext uri="{FF2B5EF4-FFF2-40B4-BE49-F238E27FC236}">
                <a16:creationId xmlns:a16="http://schemas.microsoft.com/office/drawing/2014/main" id="{04042873-623B-43CE-8EF3-9A024F4D5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29" y="1948878"/>
            <a:ext cx="3963505" cy="296024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C57421-5E82-E240-9471-DADD7FF0C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7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>
                <a:latin typeface="Verdana" panose="020B0604030504040204" pitchFamily="34" charset="0"/>
              </a:rPr>
              <a:t>results</a:t>
            </a:r>
            <a:endParaRPr lang="en-US" sz="26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Very encouraging results for all three intersections peak and off-peak hours</a:t>
            </a:r>
          </a:p>
          <a:p>
            <a:r>
              <a:rPr lang="en-US" sz="2400" dirty="0"/>
              <a:t>This is the future</a:t>
            </a:r>
          </a:p>
          <a:p>
            <a:pPr lvl="1"/>
            <a:r>
              <a:rPr lang="en-US" sz="2400" dirty="0"/>
              <a:t>Delay time reduced ~40%</a:t>
            </a:r>
          </a:p>
          <a:p>
            <a:pPr lvl="1"/>
            <a:r>
              <a:rPr lang="en-US" sz="2400" dirty="0"/>
              <a:t>Fuel consumption reduced ~12.5%</a:t>
            </a:r>
          </a:p>
          <a:p>
            <a:pPr lvl="1"/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FF9C4-7B89-944C-93EB-B4F7FDED6B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5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>
                <a:latin typeface="Verdana" panose="020B0604030504040204" pitchFamily="34" charset="0"/>
              </a:rPr>
              <a:t>Conclusion</a:t>
            </a:r>
            <a:endParaRPr lang="en-US" sz="26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802242" cy="3665119"/>
          </a:xfrm>
        </p:spPr>
        <p:txBody>
          <a:bodyPr/>
          <a:lstStyle/>
          <a:p>
            <a:r>
              <a:rPr lang="en-US" sz="2400" dirty="0"/>
              <a:t>PETSSA introduced</a:t>
            </a:r>
          </a:p>
          <a:p>
            <a:pPr lvl="1"/>
            <a:r>
              <a:rPr lang="en-US" sz="2400" dirty="0"/>
              <a:t>Suitable for Tallinn’s intersections</a:t>
            </a:r>
          </a:p>
          <a:p>
            <a:pPr lvl="1"/>
            <a:r>
              <a:rPr lang="en-US" sz="2400" dirty="0"/>
              <a:t>Priority system for public transportation</a:t>
            </a:r>
          </a:p>
          <a:p>
            <a:r>
              <a:rPr lang="en-US" sz="2400" dirty="0"/>
              <a:t>Performance evaluated in realistic simulation environment SUMO</a:t>
            </a:r>
          </a:p>
          <a:p>
            <a:pPr lvl="1"/>
            <a:r>
              <a:rPr lang="en-US" sz="2400" dirty="0"/>
              <a:t>Three intersections</a:t>
            </a:r>
          </a:p>
          <a:p>
            <a:pPr lvl="1"/>
            <a:r>
              <a:rPr lang="en-US" sz="2400" dirty="0"/>
              <a:t>PETSSA compared to baseline</a:t>
            </a:r>
          </a:p>
          <a:p>
            <a:r>
              <a:rPr lang="en-US" sz="2400" dirty="0"/>
              <a:t>A step to </a:t>
            </a:r>
            <a:r>
              <a:rPr lang="en-US" sz="2400" b="1" dirty="0"/>
              <a:t>climate neutral EU </a:t>
            </a:r>
            <a:r>
              <a:rPr lang="en-US" sz="2400" dirty="0"/>
              <a:t>(The European Green Deal)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AFCB1-CE12-3148-8A29-1438EB5AE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6B645-515F-9840-880E-C7B7BBDAD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654" y="1360163"/>
            <a:ext cx="1718287" cy="115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0582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>
                <a:latin typeface="Verdana" panose="020B0604030504040204" pitchFamily="34" charset="0"/>
              </a:rPr>
              <a:t>Special thanks</a:t>
            </a:r>
            <a:endParaRPr lang="en-US" sz="26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802242" cy="4140200"/>
          </a:xfrm>
        </p:spPr>
        <p:txBody>
          <a:bodyPr/>
          <a:lstStyle/>
          <a:p>
            <a:r>
              <a:rPr lang="en-US" sz="2400" dirty="0" err="1"/>
              <a:t>Jaanus</a:t>
            </a:r>
            <a:r>
              <a:rPr lang="en-US" sz="2400" dirty="0"/>
              <a:t> </a:t>
            </a:r>
            <a:r>
              <a:rPr lang="en-US" sz="2400" dirty="0" err="1"/>
              <a:t>Kaugerand</a:t>
            </a:r>
            <a:endParaRPr lang="en-US" sz="2400" dirty="0"/>
          </a:p>
          <a:p>
            <a:r>
              <a:rPr lang="en-US" sz="2400" dirty="0"/>
              <a:t>Tallinn City Administration</a:t>
            </a:r>
          </a:p>
          <a:p>
            <a:pPr lvl="1"/>
            <a:r>
              <a:rPr lang="en-US" sz="2400" i="1" dirty="0" err="1"/>
              <a:t>Raestipendium</a:t>
            </a:r>
            <a:endParaRPr lang="en-US" sz="24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AFCB1-CE12-3148-8A29-1438EB5AE2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13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t-EE" sz="2600" dirty="0">
                <a:latin typeface="Verdana" panose="020B0604030504040204" pitchFamily="34" charset="0"/>
              </a:rPr>
              <a:t>further development</a:t>
            </a:r>
            <a:endParaRPr lang="en-US" sz="2600" dirty="0"/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802242" cy="4140200"/>
          </a:xfrm>
        </p:spPr>
        <p:txBody>
          <a:bodyPr/>
          <a:lstStyle/>
          <a:p>
            <a:r>
              <a:rPr lang="en-US" sz="2400" dirty="0"/>
              <a:t>Ongoing journal writing</a:t>
            </a:r>
          </a:p>
          <a:p>
            <a:pPr lvl="1"/>
            <a:r>
              <a:rPr lang="en-US" sz="2400" dirty="0"/>
              <a:t>IEEE transactions on intelligent transportation systems (IF=5.744)</a:t>
            </a:r>
          </a:p>
          <a:p>
            <a:r>
              <a:rPr lang="en-US" sz="2400" dirty="0"/>
              <a:t>Further work</a:t>
            </a:r>
          </a:p>
          <a:p>
            <a:pPr lvl="1"/>
            <a:r>
              <a:rPr lang="en-US" sz="2400" dirty="0"/>
              <a:t>Pedestrians crossings</a:t>
            </a:r>
          </a:p>
          <a:p>
            <a:pPr lvl="1"/>
            <a:r>
              <a:rPr lang="en-US" sz="2400" dirty="0"/>
              <a:t>Traffic incidents</a:t>
            </a:r>
          </a:p>
          <a:p>
            <a:pPr lvl="1"/>
            <a:r>
              <a:rPr lang="en-US" sz="2400" dirty="0"/>
              <a:t>Larger simulation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6472B-2E51-994F-A26F-2FF16453E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0720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00" dirty="0"/>
              <a:t>references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[1] Bani Younes, M. and </a:t>
            </a:r>
            <a:r>
              <a:rPr lang="en-US" dirty="0" err="1"/>
              <a:t>Boukerche</a:t>
            </a:r>
            <a:r>
              <a:rPr lang="en-US" dirty="0"/>
              <a:t>, A. (2017). An efficient dynamic traffic light </a:t>
            </a:r>
            <a:r>
              <a:rPr lang="en-US" dirty="0" err="1"/>
              <a:t>schedulingalgorithm</a:t>
            </a:r>
            <a:r>
              <a:rPr lang="en-US" dirty="0"/>
              <a:t> considering emergency vehicles for intelligent transportation </a:t>
            </a:r>
            <a:r>
              <a:rPr lang="en-US" dirty="0" err="1"/>
              <a:t>systems.Wireless</a:t>
            </a:r>
            <a:r>
              <a:rPr lang="en-US" dirty="0"/>
              <a:t> Net-works, 24.</a:t>
            </a:r>
          </a:p>
          <a:p>
            <a:pPr marL="0" indent="0">
              <a:buNone/>
            </a:pPr>
            <a:r>
              <a:rPr lang="en-US" dirty="0"/>
              <a:t>[2] Younes, M. B. and </a:t>
            </a:r>
            <a:r>
              <a:rPr lang="en-US" dirty="0" err="1"/>
              <a:t>Boukerche</a:t>
            </a:r>
            <a:r>
              <a:rPr lang="en-US" dirty="0"/>
              <a:t>, A. (2016). Intelligent traffic light controlling algorithms </a:t>
            </a:r>
            <a:r>
              <a:rPr lang="en-US" dirty="0" err="1"/>
              <a:t>usingvehicular</a:t>
            </a:r>
            <a:r>
              <a:rPr lang="en-US" dirty="0"/>
              <a:t> </a:t>
            </a:r>
            <a:r>
              <a:rPr lang="en-US" dirty="0" err="1"/>
              <a:t>networks.IEEE</a:t>
            </a:r>
            <a:r>
              <a:rPr lang="en-US" dirty="0"/>
              <a:t> Transactions on Vehicular Technology, 65(8):5887–5899.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DB3E6-A7EA-604F-8A29-B29150CB0E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77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00" dirty="0"/>
              <a:t>motivation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32" y="1360163"/>
            <a:ext cx="5971272" cy="3558366"/>
          </a:xfrm>
        </p:spPr>
        <p:txBody>
          <a:bodyPr/>
          <a:lstStyle/>
          <a:p>
            <a:r>
              <a:rPr lang="en-US" sz="2400" dirty="0"/>
              <a:t>Traffic flow optimization</a:t>
            </a:r>
          </a:p>
          <a:p>
            <a:pPr lvl="1"/>
            <a:r>
              <a:rPr lang="en-US" sz="2400" dirty="0"/>
              <a:t>Important and complex problem</a:t>
            </a:r>
          </a:p>
          <a:p>
            <a:pPr lvl="1"/>
            <a:r>
              <a:rPr lang="en-US" sz="2400" dirty="0"/>
              <a:t>Highly congested intersections in Tallinn</a:t>
            </a:r>
          </a:p>
          <a:p>
            <a:r>
              <a:rPr lang="en-US" sz="2400" dirty="0"/>
              <a:t>People tend to prefer personal cars over public transportation </a:t>
            </a:r>
          </a:p>
          <a:p>
            <a:pPr lvl="1"/>
            <a:r>
              <a:rPr lang="en-US" sz="2400" dirty="0"/>
              <a:t>How to motivate to use public transportation?</a:t>
            </a:r>
          </a:p>
          <a:p>
            <a:pPr lvl="1"/>
            <a:r>
              <a:rPr lang="en-US" sz="2400" dirty="0"/>
              <a:t>How to reduce vehicles’ delay time, fuel consumption?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EF8AA-7DCF-594E-8FEE-12EEBECE7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E6DD92-9B87-D54C-9124-F13F0E778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726" y="2318214"/>
            <a:ext cx="4403074" cy="27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504" r="-143" b="21504"/>
          <a:stretch/>
        </p:blipFill>
        <p:spPr>
          <a:xfrm>
            <a:off x="-19606" y="-31030"/>
            <a:ext cx="12211606" cy="490728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976869" y="4857174"/>
            <a:ext cx="10159444" cy="65099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2B60"/>
                </a:solidFill>
              </a:rPr>
              <a:t>Thank you! Questions?</a:t>
            </a:r>
            <a:endParaRPr lang="en-US" altLang="en-US" sz="1700" cap="none" dirty="0">
              <a:solidFill>
                <a:srgbClr val="332B60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555" y="1958640"/>
            <a:ext cx="2447645" cy="137068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00" dirty="0"/>
              <a:t>Unit of study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Develop and test dynamic traffic signal scheduling algorithm to reduce vehicles delay time and fuel consumption</a:t>
            </a:r>
          </a:p>
          <a:p>
            <a:pPr lvl="1"/>
            <a:r>
              <a:rPr lang="en-US" sz="2400" dirty="0"/>
              <a:t>Use sensing technologies as input (camera, speed sensors)</a:t>
            </a:r>
          </a:p>
          <a:p>
            <a:pPr lvl="1"/>
            <a:r>
              <a:rPr lang="en-US" sz="2400" dirty="0"/>
              <a:t>Develop public transportation priority system</a:t>
            </a:r>
          </a:p>
          <a:p>
            <a:r>
              <a:rPr lang="en-US" sz="2400" dirty="0"/>
              <a:t>Validate its soundness in a realistic simulation environment</a:t>
            </a:r>
            <a:endParaRPr lang="et-EE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11875-EF4B-6647-808E-3741EAB97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1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00" dirty="0"/>
              <a:t>Previous approaches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/>
              <a:t>Important previous approaches</a:t>
            </a:r>
          </a:p>
          <a:p>
            <a:pPr lvl="1"/>
            <a:r>
              <a:rPr lang="en-US" sz="2400" dirty="0"/>
              <a:t>Intelligent Traffic Light Scheduling (ITLC) [2]</a:t>
            </a:r>
          </a:p>
          <a:p>
            <a:pPr lvl="1"/>
            <a:r>
              <a:rPr lang="en-US" sz="2400" dirty="0"/>
              <a:t>Enhanced Traffic Light Scheduling Algorithm (ETLSA, further development) [1]</a:t>
            </a:r>
          </a:p>
          <a:p>
            <a:r>
              <a:rPr lang="en-US" sz="2400" dirty="0"/>
              <a:t>Schedules phase cycles with optimal green signal length</a:t>
            </a:r>
          </a:p>
          <a:p>
            <a:r>
              <a:rPr lang="en-US" sz="2400" dirty="0"/>
              <a:t>Have shown excellent results reducing delay time and fuel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6CB199-E7AF-7943-A232-6F9BCE0A9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1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 kohatäide 1">
            <a:extLst>
              <a:ext uri="{FF2B5EF4-FFF2-40B4-BE49-F238E27FC236}">
                <a16:creationId xmlns:a16="http://schemas.microsoft.com/office/drawing/2014/main" id="{E7A3695A-8BF9-4B97-8491-832A8726A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600" dirty="0" err="1"/>
              <a:t>petssa</a:t>
            </a:r>
            <a:r>
              <a:rPr lang="en-US" sz="2600" dirty="0"/>
              <a:t> 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8D101CF8-11DD-44F7-8596-0048778E86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699" y="1360163"/>
            <a:ext cx="8802242" cy="4140200"/>
          </a:xfrm>
        </p:spPr>
        <p:txBody>
          <a:bodyPr/>
          <a:lstStyle/>
          <a:p>
            <a:r>
              <a:rPr lang="en-US" sz="2400" dirty="0"/>
              <a:t>Priority-driven Enhanced Traffic Signal Scheduling Algorithm</a:t>
            </a:r>
          </a:p>
          <a:p>
            <a:r>
              <a:rPr lang="en-US" sz="2400" dirty="0"/>
              <a:t>Based on ITLC</a:t>
            </a:r>
          </a:p>
          <a:p>
            <a:r>
              <a:rPr lang="en-US" sz="2400" dirty="0"/>
              <a:t>Enhanced to work with </a:t>
            </a:r>
            <a:r>
              <a:rPr lang="en-US" sz="2400" b="1" dirty="0"/>
              <a:t>different intersection types </a:t>
            </a:r>
          </a:p>
          <a:p>
            <a:r>
              <a:rPr lang="en-US" sz="2400" b="1" dirty="0"/>
              <a:t>Flow priorities </a:t>
            </a:r>
            <a:r>
              <a:rPr lang="en-US" sz="2400" dirty="0"/>
              <a:t>from</a:t>
            </a:r>
            <a:r>
              <a:rPr lang="en-US" sz="2400" b="1" dirty="0"/>
              <a:t> historical public transportation data</a:t>
            </a:r>
          </a:p>
          <a:p>
            <a:pPr lvl="1"/>
            <a:r>
              <a:rPr lang="en-US" sz="2400" dirty="0"/>
              <a:t>Change maximum green phase length</a:t>
            </a:r>
          </a:p>
          <a:p>
            <a:r>
              <a:rPr lang="en-US" sz="2400" b="1" dirty="0"/>
              <a:t>Real-time </a:t>
            </a:r>
            <a:r>
              <a:rPr lang="en-US" sz="2400" dirty="0"/>
              <a:t>traffic characteristics using</a:t>
            </a:r>
            <a:r>
              <a:rPr lang="en-US" sz="2400" b="1" dirty="0"/>
              <a:t> cameras </a:t>
            </a:r>
            <a:r>
              <a:rPr lang="en-US" sz="2400" dirty="0"/>
              <a:t>and</a:t>
            </a:r>
            <a:r>
              <a:rPr lang="en-US" sz="2400" b="1" dirty="0"/>
              <a:t> speed sensors</a:t>
            </a:r>
          </a:p>
          <a:p>
            <a:pPr lvl="1"/>
            <a:r>
              <a:rPr lang="en-US" sz="2400" dirty="0"/>
              <a:t>Calculate best green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08A3B-7587-524F-A447-84B5DEEA4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1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11B8C-E283-894C-A7E3-591C50CC1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7</a:t>
            </a:fld>
            <a:endParaRPr lang="en-US"/>
          </a:p>
        </p:txBody>
      </p:sp>
      <p:pic>
        <p:nvPicPr>
          <p:cNvPr id="5" name="Pilt 4">
            <a:extLst>
              <a:ext uri="{FF2B5EF4-FFF2-40B4-BE49-F238E27FC236}">
                <a16:creationId xmlns:a16="http://schemas.microsoft.com/office/drawing/2014/main" id="{349A636F-4BA5-4767-A0D5-CD6D5C3DE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67" y="1018728"/>
            <a:ext cx="5646898" cy="4216059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86EA643A-4DD8-4395-9690-08A352DF9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097" y="1018728"/>
            <a:ext cx="5441733" cy="428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4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 descr="Pilt, millel on kujutatud kuvatõmmis&#10;&#10;Kirjeldus on genereeritud automaatselt">
            <a:extLst>
              <a:ext uri="{FF2B5EF4-FFF2-40B4-BE49-F238E27FC236}">
                <a16:creationId xmlns:a16="http://schemas.microsoft.com/office/drawing/2014/main" id="{A8A8E77A-A924-4F92-ACD8-134C66683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05" y="931620"/>
            <a:ext cx="3517119" cy="212074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2763DE-4D1F-EB4D-A0A8-B5808BBDB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1AED66-04D6-1A4C-A91E-27245AFEF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29" y="3567438"/>
            <a:ext cx="4813069" cy="3501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016C78-79CC-B545-B0E6-AA93291F3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01" y="3996633"/>
            <a:ext cx="3952878" cy="574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D8AF23-7976-D54B-8715-2F444F8DE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546" y="4690828"/>
            <a:ext cx="2992187" cy="38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 descr="Pilt, millel on kujutatud kuvatõmmis&#10;&#10;Kirjeldus on genereeritud automaatselt">
            <a:extLst>
              <a:ext uri="{FF2B5EF4-FFF2-40B4-BE49-F238E27FC236}">
                <a16:creationId xmlns:a16="http://schemas.microsoft.com/office/drawing/2014/main" id="{2BC0102C-4E7E-4DB0-8B1C-995E71533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88" y="914801"/>
            <a:ext cx="3537345" cy="212766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32763DE-4D1F-EB4D-A0A8-B5808BBDB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22B4602-E609-9047-B48A-4FD385BE3ABE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087C8F-FD07-AE4F-9708-4BA5DBDC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988" y="3421001"/>
            <a:ext cx="3106944" cy="3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98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alTec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4616</TotalTime>
  <Words>666</Words>
  <Application>Microsoft Office PowerPoint</Application>
  <PresentationFormat>Laiekraan</PresentationFormat>
  <Paragraphs>180</Paragraphs>
  <Slides>30</Slides>
  <Notes>1</Notes>
  <HiddenSlides>0</HiddenSlides>
  <MMClips>1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Verdana</vt:lpstr>
      <vt:lpstr>Wingdings</vt:lpstr>
      <vt:lpstr>Office'i kujundus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Siim Salin</dc:creator>
  <cp:lastModifiedBy>Liina Kilemit</cp:lastModifiedBy>
  <cp:revision>51</cp:revision>
  <dcterms:created xsi:type="dcterms:W3CDTF">2020-05-31T10:15:54Z</dcterms:created>
  <dcterms:modified xsi:type="dcterms:W3CDTF">2021-08-03T09:21:40Z</dcterms:modified>
</cp:coreProperties>
</file>